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6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6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6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7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80.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96.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97.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1"/>
    <p:sldMasterId id="2147484993" r:id="rId2"/>
  </p:sldMasterIdLst>
  <p:notesMasterIdLst>
    <p:notesMasterId r:id="rId103"/>
  </p:notesMasterIdLst>
  <p:handoutMasterIdLst>
    <p:handoutMasterId r:id="rId104"/>
  </p:handoutMasterIdLst>
  <p:sldIdLst>
    <p:sldId id="256" r:id="rId3"/>
    <p:sldId id="438" r:id="rId4"/>
    <p:sldId id="581" r:id="rId5"/>
    <p:sldId id="440" r:id="rId6"/>
    <p:sldId id="733" r:id="rId7"/>
    <p:sldId id="735" r:id="rId8"/>
    <p:sldId id="737" r:id="rId9"/>
    <p:sldId id="732" r:id="rId10"/>
    <p:sldId id="589" r:id="rId11"/>
    <p:sldId id="736" r:id="rId12"/>
    <p:sldId id="739" r:id="rId13"/>
    <p:sldId id="738" r:id="rId14"/>
    <p:sldId id="734" r:id="rId15"/>
    <p:sldId id="740" r:id="rId16"/>
    <p:sldId id="741" r:id="rId17"/>
    <p:sldId id="637" r:id="rId18"/>
    <p:sldId id="601" r:id="rId19"/>
    <p:sldId id="758" r:id="rId20"/>
    <p:sldId id="603" r:id="rId21"/>
    <p:sldId id="604" r:id="rId22"/>
    <p:sldId id="598" r:id="rId23"/>
    <p:sldId id="610" r:id="rId24"/>
    <p:sldId id="632" r:id="rId25"/>
    <p:sldId id="613" r:id="rId26"/>
    <p:sldId id="616" r:id="rId27"/>
    <p:sldId id="617" r:id="rId28"/>
    <p:sldId id="618" r:id="rId29"/>
    <p:sldId id="633" r:id="rId30"/>
    <p:sldId id="599" r:id="rId31"/>
    <p:sldId id="611" r:id="rId32"/>
    <p:sldId id="634" r:id="rId33"/>
    <p:sldId id="635" r:id="rId34"/>
    <p:sldId id="624" r:id="rId35"/>
    <p:sldId id="672" r:id="rId36"/>
    <p:sldId id="643" r:id="rId37"/>
    <p:sldId id="276" r:id="rId38"/>
    <p:sldId id="609" r:id="rId39"/>
    <p:sldId id="757" r:id="rId40"/>
    <p:sldId id="627" r:id="rId41"/>
    <p:sldId id="651" r:id="rId42"/>
    <p:sldId id="751" r:id="rId43"/>
    <p:sldId id="753" r:id="rId44"/>
    <p:sldId id="630" r:id="rId45"/>
    <p:sldId id="754" r:id="rId46"/>
    <p:sldId id="755" r:id="rId47"/>
    <p:sldId id="756" r:id="rId48"/>
    <p:sldId id="568" r:id="rId49"/>
    <p:sldId id="422" r:id="rId50"/>
    <p:sldId id="608" r:id="rId51"/>
    <p:sldId id="614" r:id="rId52"/>
    <p:sldId id="619" r:id="rId53"/>
    <p:sldId id="648" r:id="rId54"/>
    <p:sldId id="620" r:id="rId55"/>
    <p:sldId id="761" r:id="rId56"/>
    <p:sldId id="676" r:id="rId57"/>
    <p:sldId id="677" r:id="rId58"/>
    <p:sldId id="759" r:id="rId59"/>
    <p:sldId id="760" r:id="rId60"/>
    <p:sldId id="678" r:id="rId61"/>
    <p:sldId id="680" r:id="rId62"/>
    <p:sldId id="681" r:id="rId63"/>
    <p:sldId id="449" r:id="rId64"/>
    <p:sldId id="701" r:id="rId65"/>
    <p:sldId id="691" r:id="rId66"/>
    <p:sldId id="682" r:id="rId67"/>
    <p:sldId id="717" r:id="rId68"/>
    <p:sldId id="720" r:id="rId69"/>
    <p:sldId id="719" r:id="rId70"/>
    <p:sldId id="721" r:id="rId71"/>
    <p:sldId id="723" r:id="rId72"/>
    <p:sldId id="762" r:id="rId73"/>
    <p:sldId id="763" r:id="rId74"/>
    <p:sldId id="748" r:id="rId75"/>
    <p:sldId id="750" r:id="rId76"/>
    <p:sldId id="766" r:id="rId77"/>
    <p:sldId id="764" r:id="rId78"/>
    <p:sldId id="688" r:id="rId79"/>
    <p:sldId id="387" r:id="rId80"/>
    <p:sldId id="385" r:id="rId81"/>
    <p:sldId id="386" r:id="rId82"/>
    <p:sldId id="765" r:id="rId83"/>
    <p:sldId id="686" r:id="rId84"/>
    <p:sldId id="724" r:id="rId85"/>
    <p:sldId id="768" r:id="rId86"/>
    <p:sldId id="693" r:id="rId87"/>
    <p:sldId id="767" r:id="rId88"/>
    <p:sldId id="697" r:id="rId89"/>
    <p:sldId id="699" r:id="rId90"/>
    <p:sldId id="700" r:id="rId91"/>
    <p:sldId id="702" r:id="rId92"/>
    <p:sldId id="705" r:id="rId93"/>
    <p:sldId id="706" r:id="rId94"/>
    <p:sldId id="402" r:id="rId95"/>
    <p:sldId id="747" r:id="rId96"/>
    <p:sldId id="770" r:id="rId97"/>
    <p:sldId id="746" r:id="rId98"/>
    <p:sldId id="771" r:id="rId99"/>
    <p:sldId id="384" r:id="rId100"/>
    <p:sldId id="394" r:id="rId101"/>
    <p:sldId id="731" r:id="rId102"/>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佐藤 美和" initials="佐藤" lastIdx="1" clrIdx="0">
    <p:extLst>
      <p:ext uri="{19B8F6BF-5375-455C-9EA6-DF929625EA0E}">
        <p15:presenceInfo xmlns:p15="http://schemas.microsoft.com/office/powerpoint/2012/main" userId="2ddf1998903d417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66FFFF"/>
    <a:srgbClr val="8E0000"/>
    <a:srgbClr val="F4D6AA"/>
    <a:srgbClr val="FFCC99"/>
    <a:srgbClr val="A80000"/>
    <a:srgbClr val="6D0F0F"/>
    <a:srgbClr val="FF00FF"/>
    <a:srgbClr val="FFCC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3817" autoAdjust="0"/>
  </p:normalViewPr>
  <p:slideViewPr>
    <p:cSldViewPr>
      <p:cViewPr varScale="1">
        <p:scale>
          <a:sx n="78" d="100"/>
          <a:sy n="78" d="100"/>
        </p:scale>
        <p:origin x="100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viewProps" Target="view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notesMaster" Target="notesMasters/notesMaster1.xml"/><Relationship Id="rId108"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ableStyles" Target="tableStyle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diagrams/_rels/data22.xml.rels><?xml version="1.0" encoding="UTF-8" standalone="yes"?>
<Relationships xmlns="http://schemas.openxmlformats.org/package/2006/relationships"><Relationship Id="rId1" Type="http://schemas.openxmlformats.org/officeDocument/2006/relationships/image" Target="../media/image23.png"/></Relationships>
</file>

<file path=ppt/diagrams/_rels/drawing22.xml.rels><?xml version="1.0" encoding="UTF-8" standalone="yes"?>
<Relationships xmlns="http://schemas.openxmlformats.org/package/2006/relationships"><Relationship Id="rId1"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E4FF84-ABDE-4580-8337-DB151F7F8B0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B786C0EF-7BCC-4432-84E1-1ADD926F47C6}">
      <dgm:prSet phldrT="[テキスト]"/>
      <dgm:spPr/>
      <dgm:t>
        <a:bodyPr/>
        <a:lstStyle/>
        <a:p>
          <a:r>
            <a:rPr kumimoji="1" lang="ja-JP" altLang="en-US" dirty="0"/>
            <a:t>１）実体経済変数シナリオ</a:t>
          </a:r>
        </a:p>
      </dgm:t>
    </dgm:pt>
    <dgm:pt modelId="{8F7D5968-5F1E-4620-874C-72C2CF6C2C7F}" type="parTrans" cxnId="{D14D7B74-A528-4874-B6CB-13BF6A7DC66C}">
      <dgm:prSet/>
      <dgm:spPr/>
      <dgm:t>
        <a:bodyPr/>
        <a:lstStyle/>
        <a:p>
          <a:endParaRPr kumimoji="1" lang="ja-JP" altLang="en-US"/>
        </a:p>
      </dgm:t>
    </dgm:pt>
    <dgm:pt modelId="{73A3C758-5302-4076-9D6E-7A09BAE178BD}" type="sibTrans" cxnId="{D14D7B74-A528-4874-B6CB-13BF6A7DC66C}">
      <dgm:prSet/>
      <dgm:spPr/>
      <dgm:t>
        <a:bodyPr/>
        <a:lstStyle/>
        <a:p>
          <a:endParaRPr kumimoji="1" lang="ja-JP" altLang="en-US"/>
        </a:p>
      </dgm:t>
    </dgm:pt>
    <dgm:pt modelId="{A3F72F22-2419-4C42-8344-C33EE16F62E9}">
      <dgm:prSet phldrT="[テキスト]"/>
      <dgm:spPr/>
      <dgm:t>
        <a:bodyPr/>
        <a:lstStyle/>
        <a:p>
          <a:r>
            <a:rPr kumimoji="1" lang="ja-JP" altLang="en-US" dirty="0"/>
            <a:t>２）金融変数シナリオ</a:t>
          </a:r>
        </a:p>
      </dgm:t>
    </dgm:pt>
    <dgm:pt modelId="{2864FB2C-FE0A-4F88-9F06-77EDF7CA47F0}" type="parTrans" cxnId="{58F6E655-10F5-4874-9EE7-376B5BAC42C2}">
      <dgm:prSet/>
      <dgm:spPr/>
      <dgm:t>
        <a:bodyPr/>
        <a:lstStyle/>
        <a:p>
          <a:endParaRPr kumimoji="1" lang="ja-JP" altLang="en-US"/>
        </a:p>
      </dgm:t>
    </dgm:pt>
    <dgm:pt modelId="{7A2293A7-4F0A-468A-B571-8E410669E713}" type="sibTrans" cxnId="{58F6E655-10F5-4874-9EE7-376B5BAC42C2}">
      <dgm:prSet/>
      <dgm:spPr/>
      <dgm:t>
        <a:bodyPr/>
        <a:lstStyle/>
        <a:p>
          <a:endParaRPr kumimoji="1" lang="ja-JP" altLang="en-US"/>
        </a:p>
      </dgm:t>
    </dgm:pt>
    <dgm:pt modelId="{426B72A5-90D9-4B62-8FFB-EE3B1E556B27}">
      <dgm:prSet/>
      <dgm:spPr/>
      <dgm:t>
        <a:bodyPr/>
        <a:lstStyle/>
        <a:p>
          <a:pPr>
            <a:buFont typeface="Wingdings" panose="05000000000000000000" pitchFamily="2" charset="2"/>
            <a:buChar char="Ø"/>
          </a:pPr>
          <a:r>
            <a:rPr kumimoji="1" lang="ja-JP" altLang="en-US" dirty="0"/>
            <a:t>ベースライン・シナリオ</a:t>
          </a:r>
        </a:p>
      </dgm:t>
    </dgm:pt>
    <dgm:pt modelId="{5266D2B5-25EE-42D7-9670-215FBBD76A2D}" type="parTrans" cxnId="{78B3361F-7CFE-4C80-B5DF-0FFBC6E7E7E3}">
      <dgm:prSet/>
      <dgm:spPr/>
      <dgm:t>
        <a:bodyPr/>
        <a:lstStyle/>
        <a:p>
          <a:endParaRPr kumimoji="1" lang="ja-JP" altLang="en-US"/>
        </a:p>
      </dgm:t>
    </dgm:pt>
    <dgm:pt modelId="{1CC845C3-5399-4C7B-BDC8-A60BC67455F6}" type="sibTrans" cxnId="{78B3361F-7CFE-4C80-B5DF-0FFBC6E7E7E3}">
      <dgm:prSet/>
      <dgm:spPr/>
      <dgm:t>
        <a:bodyPr/>
        <a:lstStyle/>
        <a:p>
          <a:endParaRPr kumimoji="1" lang="ja-JP" altLang="en-US"/>
        </a:p>
      </dgm:t>
    </dgm:pt>
    <dgm:pt modelId="{9CBB30C5-5AFF-4D53-B149-537587500FE4}">
      <dgm:prSet/>
      <dgm:spPr/>
      <dgm:t>
        <a:bodyPr/>
        <a:lstStyle/>
        <a:p>
          <a:pPr>
            <a:buFont typeface="Wingdings" panose="05000000000000000000" pitchFamily="2" charset="2"/>
            <a:buChar char="Ø"/>
          </a:pPr>
          <a:r>
            <a:rPr kumimoji="1" lang="ja-JP" altLang="en-US" dirty="0"/>
            <a:t>鈍化シナリオ</a:t>
          </a:r>
        </a:p>
      </dgm:t>
    </dgm:pt>
    <dgm:pt modelId="{7A4D7976-E745-4C33-9A80-DB796E44894B}" type="parTrans" cxnId="{C2C0EA50-D34D-4B63-83B0-76D65D1DE5DB}">
      <dgm:prSet/>
      <dgm:spPr/>
      <dgm:t>
        <a:bodyPr/>
        <a:lstStyle/>
        <a:p>
          <a:endParaRPr kumimoji="1" lang="ja-JP" altLang="en-US"/>
        </a:p>
      </dgm:t>
    </dgm:pt>
    <dgm:pt modelId="{E0C74E40-93A8-4298-8348-480EC510F32C}" type="sibTrans" cxnId="{C2C0EA50-D34D-4B63-83B0-76D65D1DE5DB}">
      <dgm:prSet/>
      <dgm:spPr/>
      <dgm:t>
        <a:bodyPr/>
        <a:lstStyle/>
        <a:p>
          <a:endParaRPr kumimoji="1" lang="ja-JP" altLang="en-US"/>
        </a:p>
      </dgm:t>
    </dgm:pt>
    <dgm:pt modelId="{50835B59-18D4-45F6-809C-A279FFACE9AC}">
      <dgm:prSet/>
      <dgm:spPr/>
      <dgm:t>
        <a:bodyPr/>
        <a:lstStyle/>
        <a:p>
          <a:pPr>
            <a:buFont typeface="Wingdings" panose="05000000000000000000" pitchFamily="2" charset="2"/>
            <a:buChar char="Ø"/>
          </a:pPr>
          <a:r>
            <a:rPr kumimoji="1" lang="ja-JP" altLang="en-US" dirty="0"/>
            <a:t>停滞シナリオ</a:t>
          </a:r>
        </a:p>
      </dgm:t>
    </dgm:pt>
    <dgm:pt modelId="{16076C14-6B00-4B2E-AC9F-854D5C8A4A63}" type="parTrans" cxnId="{FF3DB3C9-C04C-495A-87BD-2BC8A9A50C1C}">
      <dgm:prSet/>
      <dgm:spPr/>
      <dgm:t>
        <a:bodyPr/>
        <a:lstStyle/>
        <a:p>
          <a:endParaRPr kumimoji="1" lang="ja-JP" altLang="en-US"/>
        </a:p>
      </dgm:t>
    </dgm:pt>
    <dgm:pt modelId="{4837D8CE-D107-40CE-AD20-E105BD8C29CD}" type="sibTrans" cxnId="{FF3DB3C9-C04C-495A-87BD-2BC8A9A50C1C}">
      <dgm:prSet/>
      <dgm:spPr/>
      <dgm:t>
        <a:bodyPr/>
        <a:lstStyle/>
        <a:p>
          <a:endParaRPr kumimoji="1" lang="ja-JP" altLang="en-US"/>
        </a:p>
      </dgm:t>
    </dgm:pt>
    <dgm:pt modelId="{031E65AA-D2E9-4B1F-8EE4-BA74540D9976}">
      <dgm:prSet/>
      <dgm:spPr/>
      <dgm:t>
        <a:bodyPr/>
        <a:lstStyle/>
        <a:p>
          <a:pPr>
            <a:buFont typeface="Wingdings" panose="05000000000000000000" pitchFamily="2" charset="2"/>
            <a:buNone/>
          </a:pPr>
          <a:r>
            <a:rPr kumimoji="1" lang="ja-JP" altLang="en-US" dirty="0"/>
            <a:t>　設定方法自体はこれまでと不変だが、既に強いストレスが顕在化した状況</a:t>
          </a:r>
        </a:p>
      </dgm:t>
    </dgm:pt>
    <dgm:pt modelId="{3E865633-C701-40EC-BCC2-37E58A013DFB}" type="parTrans" cxnId="{88CFE2E1-6A2F-4BD6-A535-786453C95A5C}">
      <dgm:prSet/>
      <dgm:spPr/>
      <dgm:t>
        <a:bodyPr/>
        <a:lstStyle/>
        <a:p>
          <a:endParaRPr kumimoji="1" lang="ja-JP" altLang="en-US"/>
        </a:p>
      </dgm:t>
    </dgm:pt>
    <dgm:pt modelId="{EB58BD6E-13C9-4084-B4F1-899F01AB7070}" type="sibTrans" cxnId="{88CFE2E1-6A2F-4BD6-A535-786453C95A5C}">
      <dgm:prSet/>
      <dgm:spPr/>
      <dgm:t>
        <a:bodyPr/>
        <a:lstStyle/>
        <a:p>
          <a:endParaRPr kumimoji="1" lang="ja-JP" altLang="en-US"/>
        </a:p>
      </dgm:t>
    </dgm:pt>
    <dgm:pt modelId="{232B02FC-358A-4EFA-BB0C-7963173259FF}">
      <dgm:prSet/>
      <dgm:spPr/>
      <dgm:t>
        <a:bodyPr/>
        <a:lstStyle/>
        <a:p>
          <a:pPr>
            <a:buFont typeface="Wingdings" panose="05000000000000000000" pitchFamily="2" charset="2"/>
            <a:buNone/>
          </a:pPr>
          <a:r>
            <a:rPr kumimoji="1" lang="ja-JP" altLang="en-US" dirty="0"/>
            <a:t>　</a:t>
          </a:r>
          <a:r>
            <a:rPr kumimoji="1" lang="en-US" altLang="en-US" dirty="0"/>
            <a:t>2020</a:t>
          </a:r>
          <a:r>
            <a:rPr kumimoji="1" lang="ja-JP" altLang="en-US" dirty="0"/>
            <a:t>年後半のＧＤＰ成長率がベースライン対比半分にとどまる状況</a:t>
          </a:r>
        </a:p>
      </dgm:t>
    </dgm:pt>
    <dgm:pt modelId="{80F8561C-11BA-4CF5-8F23-F811A2082AD9}" type="parTrans" cxnId="{E2C8E710-317B-42F9-A6C4-F77DB1CA228A}">
      <dgm:prSet/>
      <dgm:spPr/>
      <dgm:t>
        <a:bodyPr/>
        <a:lstStyle/>
        <a:p>
          <a:endParaRPr kumimoji="1" lang="ja-JP" altLang="en-US"/>
        </a:p>
      </dgm:t>
    </dgm:pt>
    <dgm:pt modelId="{84C521B6-201A-40C2-A421-7AF06883F8C4}" type="sibTrans" cxnId="{E2C8E710-317B-42F9-A6C4-F77DB1CA228A}">
      <dgm:prSet/>
      <dgm:spPr/>
      <dgm:t>
        <a:bodyPr/>
        <a:lstStyle/>
        <a:p>
          <a:endParaRPr kumimoji="1" lang="ja-JP" altLang="en-US"/>
        </a:p>
      </dgm:t>
    </dgm:pt>
    <dgm:pt modelId="{D8CC480B-D569-4922-8EDC-2FB534D42B67}">
      <dgm:prSet/>
      <dgm:spPr/>
      <dgm:t>
        <a:bodyPr/>
        <a:lstStyle/>
        <a:p>
          <a:pPr>
            <a:buFont typeface="Wingdings" panose="05000000000000000000" pitchFamily="2" charset="2"/>
            <a:buNone/>
          </a:pPr>
          <a:r>
            <a:rPr kumimoji="1" lang="ja-JP" altLang="en-US" dirty="0"/>
            <a:t>　通常大きなショックが加わった後に生じるペントアップ需要が、ほとんど発生しないとするきわめて厳しい想定（シミュレーション期間中のＧＤＰ成長率が過去平均並みにとどまる）</a:t>
          </a:r>
        </a:p>
      </dgm:t>
    </dgm:pt>
    <dgm:pt modelId="{AD3288AC-1F4F-4103-AD98-D6098400615C}" type="parTrans" cxnId="{6EF991CE-3440-4AF7-8627-F9CA59DBB778}">
      <dgm:prSet/>
      <dgm:spPr/>
      <dgm:t>
        <a:bodyPr/>
        <a:lstStyle/>
        <a:p>
          <a:endParaRPr kumimoji="1" lang="ja-JP" altLang="en-US"/>
        </a:p>
      </dgm:t>
    </dgm:pt>
    <dgm:pt modelId="{A9D57660-6B57-43AC-9B54-600BFCFAFD93}" type="sibTrans" cxnId="{6EF991CE-3440-4AF7-8627-F9CA59DBB778}">
      <dgm:prSet/>
      <dgm:spPr/>
      <dgm:t>
        <a:bodyPr/>
        <a:lstStyle/>
        <a:p>
          <a:endParaRPr kumimoji="1" lang="ja-JP" altLang="en-US"/>
        </a:p>
      </dgm:t>
    </dgm:pt>
    <dgm:pt modelId="{C17B1F1A-5451-4B48-9CF1-DC401D82D316}">
      <dgm:prSet/>
      <dgm:spPr/>
      <dgm:t>
        <a:bodyPr/>
        <a:lstStyle/>
        <a:p>
          <a:pPr>
            <a:buFont typeface="Wingdings" panose="05000000000000000000" pitchFamily="2" charset="2"/>
            <a:buChar char="Ø"/>
          </a:pPr>
          <a:r>
            <a:rPr kumimoji="1" lang="ja-JP" altLang="en-US" dirty="0"/>
            <a:t>株価でみると、「ダウンサイド」でリーマンショック時の概ね半分程度、「厳しい市場ダウンサイド」で概ねリーマンショック並みの反応</a:t>
          </a:r>
        </a:p>
      </dgm:t>
    </dgm:pt>
    <dgm:pt modelId="{26447755-474E-4E90-95E0-9CF080723777}" type="parTrans" cxnId="{F28C770F-61E7-4EE1-BE49-B7A0FBDCE11A}">
      <dgm:prSet/>
      <dgm:spPr/>
      <dgm:t>
        <a:bodyPr/>
        <a:lstStyle/>
        <a:p>
          <a:endParaRPr kumimoji="1" lang="ja-JP" altLang="en-US"/>
        </a:p>
      </dgm:t>
    </dgm:pt>
    <dgm:pt modelId="{1EDFE033-2E27-4F30-819A-DFC8E6999CC8}" type="sibTrans" cxnId="{F28C770F-61E7-4EE1-BE49-B7A0FBDCE11A}">
      <dgm:prSet/>
      <dgm:spPr/>
      <dgm:t>
        <a:bodyPr/>
        <a:lstStyle/>
        <a:p>
          <a:endParaRPr kumimoji="1" lang="ja-JP" altLang="en-US"/>
        </a:p>
      </dgm:t>
    </dgm:pt>
    <dgm:pt modelId="{EAA034A2-90F6-4E7A-92B9-E8B690B93382}" type="pres">
      <dgm:prSet presAssocID="{D5E4FF84-ABDE-4580-8337-DB151F7F8B0A}" presName="linear" presStyleCnt="0">
        <dgm:presLayoutVars>
          <dgm:dir/>
          <dgm:animLvl val="lvl"/>
          <dgm:resizeHandles val="exact"/>
        </dgm:presLayoutVars>
      </dgm:prSet>
      <dgm:spPr/>
    </dgm:pt>
    <dgm:pt modelId="{E4130FB4-69B2-4E1E-875C-808BACB39206}" type="pres">
      <dgm:prSet presAssocID="{B786C0EF-7BCC-4432-84E1-1ADD926F47C6}" presName="parentLin" presStyleCnt="0"/>
      <dgm:spPr/>
    </dgm:pt>
    <dgm:pt modelId="{5508B4B9-DD1B-44BD-A833-365CBDC94EF5}" type="pres">
      <dgm:prSet presAssocID="{B786C0EF-7BCC-4432-84E1-1ADD926F47C6}" presName="parentLeftMargin" presStyleLbl="node1" presStyleIdx="0" presStyleCnt="2"/>
      <dgm:spPr/>
    </dgm:pt>
    <dgm:pt modelId="{58C6DD33-1BFC-4D19-8FCB-79D30ED80F5C}" type="pres">
      <dgm:prSet presAssocID="{B786C0EF-7BCC-4432-84E1-1ADD926F47C6}" presName="parentText" presStyleLbl="node1" presStyleIdx="0" presStyleCnt="2">
        <dgm:presLayoutVars>
          <dgm:chMax val="0"/>
          <dgm:bulletEnabled val="1"/>
        </dgm:presLayoutVars>
      </dgm:prSet>
      <dgm:spPr/>
    </dgm:pt>
    <dgm:pt modelId="{3F19F063-30EC-4B95-9D9F-DA8DD67C73BC}" type="pres">
      <dgm:prSet presAssocID="{B786C0EF-7BCC-4432-84E1-1ADD926F47C6}" presName="negativeSpace" presStyleCnt="0"/>
      <dgm:spPr/>
    </dgm:pt>
    <dgm:pt modelId="{D080D18B-351B-4794-919C-7CDC5E92C107}" type="pres">
      <dgm:prSet presAssocID="{B786C0EF-7BCC-4432-84E1-1ADD926F47C6}" presName="childText" presStyleLbl="conFgAcc1" presStyleIdx="0" presStyleCnt="2">
        <dgm:presLayoutVars>
          <dgm:bulletEnabled val="1"/>
        </dgm:presLayoutVars>
      </dgm:prSet>
      <dgm:spPr/>
    </dgm:pt>
    <dgm:pt modelId="{62253BE1-7C1C-4BFD-BCC3-789A5387295E}" type="pres">
      <dgm:prSet presAssocID="{73A3C758-5302-4076-9D6E-7A09BAE178BD}" presName="spaceBetweenRectangles" presStyleCnt="0"/>
      <dgm:spPr/>
    </dgm:pt>
    <dgm:pt modelId="{F110B2EB-4965-458E-8FDD-0E895997E465}" type="pres">
      <dgm:prSet presAssocID="{A3F72F22-2419-4C42-8344-C33EE16F62E9}" presName="parentLin" presStyleCnt="0"/>
      <dgm:spPr/>
    </dgm:pt>
    <dgm:pt modelId="{AB105B45-80DF-47F0-BCA8-BC71D31C0CFF}" type="pres">
      <dgm:prSet presAssocID="{A3F72F22-2419-4C42-8344-C33EE16F62E9}" presName="parentLeftMargin" presStyleLbl="node1" presStyleIdx="0" presStyleCnt="2"/>
      <dgm:spPr/>
    </dgm:pt>
    <dgm:pt modelId="{F6087C9C-BCFF-4CB7-A4D4-381464B49126}" type="pres">
      <dgm:prSet presAssocID="{A3F72F22-2419-4C42-8344-C33EE16F62E9}" presName="parentText" presStyleLbl="node1" presStyleIdx="1" presStyleCnt="2">
        <dgm:presLayoutVars>
          <dgm:chMax val="0"/>
          <dgm:bulletEnabled val="1"/>
        </dgm:presLayoutVars>
      </dgm:prSet>
      <dgm:spPr/>
    </dgm:pt>
    <dgm:pt modelId="{5B3C2DA0-28C5-41D4-9971-5051C07EC614}" type="pres">
      <dgm:prSet presAssocID="{A3F72F22-2419-4C42-8344-C33EE16F62E9}" presName="negativeSpace" presStyleCnt="0"/>
      <dgm:spPr/>
    </dgm:pt>
    <dgm:pt modelId="{D34FE440-39F2-456D-8F70-6BCD2591B766}" type="pres">
      <dgm:prSet presAssocID="{A3F72F22-2419-4C42-8344-C33EE16F62E9}" presName="childText" presStyleLbl="conFgAcc1" presStyleIdx="1" presStyleCnt="2">
        <dgm:presLayoutVars>
          <dgm:bulletEnabled val="1"/>
        </dgm:presLayoutVars>
      </dgm:prSet>
      <dgm:spPr/>
    </dgm:pt>
  </dgm:ptLst>
  <dgm:cxnLst>
    <dgm:cxn modelId="{D3298109-62E3-4541-A2E0-6544348F0AB5}" type="presOf" srcId="{9CBB30C5-5AFF-4D53-B149-537587500FE4}" destId="{D080D18B-351B-4794-919C-7CDC5E92C107}" srcOrd="0" destOrd="2" presId="urn:microsoft.com/office/officeart/2005/8/layout/list1"/>
    <dgm:cxn modelId="{F28C770F-61E7-4EE1-BE49-B7A0FBDCE11A}" srcId="{A3F72F22-2419-4C42-8344-C33EE16F62E9}" destId="{C17B1F1A-5451-4B48-9CF1-DC401D82D316}" srcOrd="0" destOrd="0" parTransId="{26447755-474E-4E90-95E0-9CF080723777}" sibTransId="{1EDFE033-2E27-4F30-819A-DFC8E6999CC8}"/>
    <dgm:cxn modelId="{E2C8E710-317B-42F9-A6C4-F77DB1CA228A}" srcId="{B786C0EF-7BCC-4432-84E1-1ADD926F47C6}" destId="{232B02FC-358A-4EFA-BB0C-7963173259FF}" srcOrd="3" destOrd="0" parTransId="{80F8561C-11BA-4CF5-8F23-F811A2082AD9}" sibTransId="{84C521B6-201A-40C2-A421-7AF06883F8C4}"/>
    <dgm:cxn modelId="{ABA9BE11-B71E-4C3D-91FB-74A15EBD5A68}" type="presOf" srcId="{A3F72F22-2419-4C42-8344-C33EE16F62E9}" destId="{F6087C9C-BCFF-4CB7-A4D4-381464B49126}" srcOrd="1" destOrd="0" presId="urn:microsoft.com/office/officeart/2005/8/layout/list1"/>
    <dgm:cxn modelId="{78B3361F-7CFE-4C80-B5DF-0FFBC6E7E7E3}" srcId="{B786C0EF-7BCC-4432-84E1-1ADD926F47C6}" destId="{426B72A5-90D9-4B62-8FFB-EE3B1E556B27}" srcOrd="0" destOrd="0" parTransId="{5266D2B5-25EE-42D7-9670-215FBBD76A2D}" sibTransId="{1CC845C3-5399-4C7B-BDC8-A60BC67455F6}"/>
    <dgm:cxn modelId="{18703726-1290-4015-8723-50EA7E15CD0C}" type="presOf" srcId="{B786C0EF-7BCC-4432-84E1-1ADD926F47C6}" destId="{5508B4B9-DD1B-44BD-A833-365CBDC94EF5}" srcOrd="0" destOrd="0" presId="urn:microsoft.com/office/officeart/2005/8/layout/list1"/>
    <dgm:cxn modelId="{A632C95B-6701-4EFD-A8F9-6675ABFC9D05}" type="presOf" srcId="{031E65AA-D2E9-4B1F-8EE4-BA74540D9976}" destId="{D080D18B-351B-4794-919C-7CDC5E92C107}" srcOrd="0" destOrd="1" presId="urn:microsoft.com/office/officeart/2005/8/layout/list1"/>
    <dgm:cxn modelId="{F6F35662-8444-41D2-8ECB-21075D82695D}" type="presOf" srcId="{426B72A5-90D9-4B62-8FFB-EE3B1E556B27}" destId="{D080D18B-351B-4794-919C-7CDC5E92C107}" srcOrd="0" destOrd="0" presId="urn:microsoft.com/office/officeart/2005/8/layout/list1"/>
    <dgm:cxn modelId="{00DB5F46-033F-4C1C-8073-33743F6C4BCF}" type="presOf" srcId="{C17B1F1A-5451-4B48-9CF1-DC401D82D316}" destId="{D34FE440-39F2-456D-8F70-6BCD2591B766}" srcOrd="0" destOrd="0" presId="urn:microsoft.com/office/officeart/2005/8/layout/list1"/>
    <dgm:cxn modelId="{C2C0EA50-D34D-4B63-83B0-76D65D1DE5DB}" srcId="{B786C0EF-7BCC-4432-84E1-1ADD926F47C6}" destId="{9CBB30C5-5AFF-4D53-B149-537587500FE4}" srcOrd="2" destOrd="0" parTransId="{7A4D7976-E745-4C33-9A80-DB796E44894B}" sibTransId="{E0C74E40-93A8-4298-8348-480EC510F32C}"/>
    <dgm:cxn modelId="{D14D7B74-A528-4874-B6CB-13BF6A7DC66C}" srcId="{D5E4FF84-ABDE-4580-8337-DB151F7F8B0A}" destId="{B786C0EF-7BCC-4432-84E1-1ADD926F47C6}" srcOrd="0" destOrd="0" parTransId="{8F7D5968-5F1E-4620-874C-72C2CF6C2C7F}" sibTransId="{73A3C758-5302-4076-9D6E-7A09BAE178BD}"/>
    <dgm:cxn modelId="{50BC8855-568B-493F-A4BE-1E0DDA8FA52B}" type="presOf" srcId="{B786C0EF-7BCC-4432-84E1-1ADD926F47C6}" destId="{58C6DD33-1BFC-4D19-8FCB-79D30ED80F5C}" srcOrd="1" destOrd="0" presId="urn:microsoft.com/office/officeart/2005/8/layout/list1"/>
    <dgm:cxn modelId="{8F6ECD75-9459-4809-85C3-B74EDE49F38F}" type="presOf" srcId="{232B02FC-358A-4EFA-BB0C-7963173259FF}" destId="{D080D18B-351B-4794-919C-7CDC5E92C107}" srcOrd="0" destOrd="3" presId="urn:microsoft.com/office/officeart/2005/8/layout/list1"/>
    <dgm:cxn modelId="{58F6E655-10F5-4874-9EE7-376B5BAC42C2}" srcId="{D5E4FF84-ABDE-4580-8337-DB151F7F8B0A}" destId="{A3F72F22-2419-4C42-8344-C33EE16F62E9}" srcOrd="1" destOrd="0" parTransId="{2864FB2C-FE0A-4F88-9F06-77EDF7CA47F0}" sibTransId="{7A2293A7-4F0A-468A-B571-8E410669E713}"/>
    <dgm:cxn modelId="{2AA44596-8880-4D14-A12C-469F5E25B3EB}" type="presOf" srcId="{50835B59-18D4-45F6-809C-A279FFACE9AC}" destId="{D080D18B-351B-4794-919C-7CDC5E92C107}" srcOrd="0" destOrd="4" presId="urn:microsoft.com/office/officeart/2005/8/layout/list1"/>
    <dgm:cxn modelId="{6E088397-2B9D-4378-9862-04BB9CB894D8}" type="presOf" srcId="{D8CC480B-D569-4922-8EDC-2FB534D42B67}" destId="{D080D18B-351B-4794-919C-7CDC5E92C107}" srcOrd="0" destOrd="5" presId="urn:microsoft.com/office/officeart/2005/8/layout/list1"/>
    <dgm:cxn modelId="{9CE262A9-B77D-4F9E-8C6C-A29B352E2635}" type="presOf" srcId="{A3F72F22-2419-4C42-8344-C33EE16F62E9}" destId="{AB105B45-80DF-47F0-BCA8-BC71D31C0CFF}" srcOrd="0" destOrd="0" presId="urn:microsoft.com/office/officeart/2005/8/layout/list1"/>
    <dgm:cxn modelId="{FF3DB3C9-C04C-495A-87BD-2BC8A9A50C1C}" srcId="{B786C0EF-7BCC-4432-84E1-1ADD926F47C6}" destId="{50835B59-18D4-45F6-809C-A279FFACE9AC}" srcOrd="4" destOrd="0" parTransId="{16076C14-6B00-4B2E-AC9F-854D5C8A4A63}" sibTransId="{4837D8CE-D107-40CE-AD20-E105BD8C29CD}"/>
    <dgm:cxn modelId="{6EF991CE-3440-4AF7-8627-F9CA59DBB778}" srcId="{B786C0EF-7BCC-4432-84E1-1ADD926F47C6}" destId="{D8CC480B-D569-4922-8EDC-2FB534D42B67}" srcOrd="5" destOrd="0" parTransId="{AD3288AC-1F4F-4103-AD98-D6098400615C}" sibTransId="{A9D57660-6B57-43AC-9B54-600BFCFAFD93}"/>
    <dgm:cxn modelId="{88CFE2E1-6A2F-4BD6-A535-786453C95A5C}" srcId="{B786C0EF-7BCC-4432-84E1-1ADD926F47C6}" destId="{031E65AA-D2E9-4B1F-8EE4-BA74540D9976}" srcOrd="1" destOrd="0" parTransId="{3E865633-C701-40EC-BCC2-37E58A013DFB}" sibTransId="{EB58BD6E-13C9-4084-B4F1-899F01AB7070}"/>
    <dgm:cxn modelId="{2B3470F0-A63D-47BE-BE01-23038A09FB40}" type="presOf" srcId="{D5E4FF84-ABDE-4580-8337-DB151F7F8B0A}" destId="{EAA034A2-90F6-4E7A-92B9-E8B690B93382}" srcOrd="0" destOrd="0" presId="urn:microsoft.com/office/officeart/2005/8/layout/list1"/>
    <dgm:cxn modelId="{8C066ABB-DAD8-46ED-8ED9-580B07490A19}" type="presParOf" srcId="{EAA034A2-90F6-4E7A-92B9-E8B690B93382}" destId="{E4130FB4-69B2-4E1E-875C-808BACB39206}" srcOrd="0" destOrd="0" presId="urn:microsoft.com/office/officeart/2005/8/layout/list1"/>
    <dgm:cxn modelId="{D9ED82E4-5274-42C2-9BA5-30D35B75704B}" type="presParOf" srcId="{E4130FB4-69B2-4E1E-875C-808BACB39206}" destId="{5508B4B9-DD1B-44BD-A833-365CBDC94EF5}" srcOrd="0" destOrd="0" presId="urn:microsoft.com/office/officeart/2005/8/layout/list1"/>
    <dgm:cxn modelId="{5BDB322B-F421-4936-AF88-740B8B9B85BC}" type="presParOf" srcId="{E4130FB4-69B2-4E1E-875C-808BACB39206}" destId="{58C6DD33-1BFC-4D19-8FCB-79D30ED80F5C}" srcOrd="1" destOrd="0" presId="urn:microsoft.com/office/officeart/2005/8/layout/list1"/>
    <dgm:cxn modelId="{FD68C8B2-387E-476E-9AAE-4ED8E9F268CE}" type="presParOf" srcId="{EAA034A2-90F6-4E7A-92B9-E8B690B93382}" destId="{3F19F063-30EC-4B95-9D9F-DA8DD67C73BC}" srcOrd="1" destOrd="0" presId="urn:microsoft.com/office/officeart/2005/8/layout/list1"/>
    <dgm:cxn modelId="{42BC49DD-954F-4BB4-8F9E-040E52F61D23}" type="presParOf" srcId="{EAA034A2-90F6-4E7A-92B9-E8B690B93382}" destId="{D080D18B-351B-4794-919C-7CDC5E92C107}" srcOrd="2" destOrd="0" presId="urn:microsoft.com/office/officeart/2005/8/layout/list1"/>
    <dgm:cxn modelId="{BDB4A38B-8644-41A3-AB48-B091C65D61CD}" type="presParOf" srcId="{EAA034A2-90F6-4E7A-92B9-E8B690B93382}" destId="{62253BE1-7C1C-4BFD-BCC3-789A5387295E}" srcOrd="3" destOrd="0" presId="urn:microsoft.com/office/officeart/2005/8/layout/list1"/>
    <dgm:cxn modelId="{F7CDD7A7-B365-46DB-A114-7F0501C22D1F}" type="presParOf" srcId="{EAA034A2-90F6-4E7A-92B9-E8B690B93382}" destId="{F110B2EB-4965-458E-8FDD-0E895997E465}" srcOrd="4" destOrd="0" presId="urn:microsoft.com/office/officeart/2005/8/layout/list1"/>
    <dgm:cxn modelId="{8116535A-2822-4922-BE77-25A96FB66C75}" type="presParOf" srcId="{F110B2EB-4965-458E-8FDD-0E895997E465}" destId="{AB105B45-80DF-47F0-BCA8-BC71D31C0CFF}" srcOrd="0" destOrd="0" presId="urn:microsoft.com/office/officeart/2005/8/layout/list1"/>
    <dgm:cxn modelId="{2CDDA9D6-4DD7-45DB-ADC3-DFF162E2F2F1}" type="presParOf" srcId="{F110B2EB-4965-458E-8FDD-0E895997E465}" destId="{F6087C9C-BCFF-4CB7-A4D4-381464B49126}" srcOrd="1" destOrd="0" presId="urn:microsoft.com/office/officeart/2005/8/layout/list1"/>
    <dgm:cxn modelId="{CA6FDA03-A401-49E3-9D17-D7C7C1F00F99}" type="presParOf" srcId="{EAA034A2-90F6-4E7A-92B9-E8B690B93382}" destId="{5B3C2DA0-28C5-41D4-9971-5051C07EC614}" srcOrd="5" destOrd="0" presId="urn:microsoft.com/office/officeart/2005/8/layout/list1"/>
    <dgm:cxn modelId="{93723B1B-3D85-48D1-9EA0-62A4616635E6}" type="presParOf" srcId="{EAA034A2-90F6-4E7A-92B9-E8B690B93382}" destId="{D34FE440-39F2-456D-8F70-6BCD2591B76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12F11FD-6AD3-47C2-8037-FADB4C3039DE}"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583B0753-474A-49A2-91DA-F34C98C8DDA1}">
      <dgm:prSet phldrT="[テキスト]"/>
      <dgm:spPr/>
      <dgm:t>
        <a:bodyPr/>
        <a:lstStyle/>
        <a:p>
          <a:r>
            <a:rPr kumimoji="1" lang="ja-JP" altLang="en-US" dirty="0"/>
            <a:t>１）フリーキャッシュフロー</a:t>
          </a:r>
        </a:p>
      </dgm:t>
    </dgm:pt>
    <dgm:pt modelId="{3F78F3FC-5E5A-4ACA-B263-247E8CED8ADC}" type="parTrans" cxnId="{BFAD70A6-2C78-4C5A-8507-6EADBDDC3A9F}">
      <dgm:prSet/>
      <dgm:spPr/>
      <dgm:t>
        <a:bodyPr/>
        <a:lstStyle/>
        <a:p>
          <a:endParaRPr kumimoji="1" lang="ja-JP" altLang="en-US"/>
        </a:p>
      </dgm:t>
    </dgm:pt>
    <dgm:pt modelId="{409569DE-D791-4C0F-A389-BA5CB4926733}" type="sibTrans" cxnId="{BFAD70A6-2C78-4C5A-8507-6EADBDDC3A9F}">
      <dgm:prSet/>
      <dgm:spPr/>
      <dgm:t>
        <a:bodyPr/>
        <a:lstStyle/>
        <a:p>
          <a:endParaRPr kumimoji="1" lang="ja-JP" altLang="en-US"/>
        </a:p>
      </dgm:t>
    </dgm:pt>
    <dgm:pt modelId="{EE5791FE-9785-49B3-9AEE-2B57AB67673C}">
      <dgm:prSet phldrT="[テキスト]"/>
      <dgm:spPr/>
      <dgm:t>
        <a:bodyPr/>
        <a:lstStyle/>
        <a:p>
          <a:r>
            <a:rPr kumimoji="1" lang="ja-JP" altLang="en-US" dirty="0"/>
            <a:t>２）簡易キャッシュフロー</a:t>
          </a:r>
        </a:p>
      </dgm:t>
    </dgm:pt>
    <dgm:pt modelId="{BD72CC3B-B73B-4686-9C47-7969B4E3D7A8}" type="parTrans" cxnId="{7B260B8B-F0C4-4031-9C33-33723CA9636A}">
      <dgm:prSet/>
      <dgm:spPr/>
      <dgm:t>
        <a:bodyPr/>
        <a:lstStyle/>
        <a:p>
          <a:endParaRPr kumimoji="1" lang="ja-JP" altLang="en-US"/>
        </a:p>
      </dgm:t>
    </dgm:pt>
    <dgm:pt modelId="{E50ADC4F-A291-479E-92BD-861978CEC016}" type="sibTrans" cxnId="{7B260B8B-F0C4-4031-9C33-33723CA9636A}">
      <dgm:prSet/>
      <dgm:spPr/>
      <dgm:t>
        <a:bodyPr/>
        <a:lstStyle/>
        <a:p>
          <a:endParaRPr kumimoji="1" lang="ja-JP" altLang="en-US"/>
        </a:p>
      </dgm:t>
    </dgm:pt>
    <dgm:pt modelId="{FEA143E8-97E8-4774-B849-752623D96DB2}">
      <dgm:prSet phldrT="[テキスト]"/>
      <dgm:spPr/>
      <dgm:t>
        <a:bodyPr/>
        <a:lstStyle/>
        <a:p>
          <a:r>
            <a:rPr kumimoji="1" lang="ja-JP" altLang="en-US" dirty="0"/>
            <a:t>３）利払い後フリーキャッシュフロー</a:t>
          </a:r>
        </a:p>
      </dgm:t>
    </dgm:pt>
    <dgm:pt modelId="{2ECFEBDC-C517-4532-8BC7-2C15F2317C29}" type="parTrans" cxnId="{232FF731-72DF-4479-BE61-075325E1D67D}">
      <dgm:prSet/>
      <dgm:spPr/>
      <dgm:t>
        <a:bodyPr/>
        <a:lstStyle/>
        <a:p>
          <a:endParaRPr kumimoji="1" lang="ja-JP" altLang="en-US"/>
        </a:p>
      </dgm:t>
    </dgm:pt>
    <dgm:pt modelId="{1022B10B-B23E-47A3-8BFC-04A6A7E39E74}" type="sibTrans" cxnId="{232FF731-72DF-4479-BE61-075325E1D67D}">
      <dgm:prSet/>
      <dgm:spPr/>
      <dgm:t>
        <a:bodyPr/>
        <a:lstStyle/>
        <a:p>
          <a:endParaRPr kumimoji="1" lang="ja-JP" altLang="en-US"/>
        </a:p>
      </dgm:t>
    </dgm:pt>
    <dgm:pt modelId="{3978BD2B-DC8E-4675-8788-9008EF506C23}">
      <dgm:prSet/>
      <dgm:spPr/>
      <dgm:t>
        <a:bodyPr/>
        <a:lstStyle/>
        <a:p>
          <a:r>
            <a:rPr kumimoji="1" lang="ja-JP" altLang="en-US" dirty="0"/>
            <a:t>ＦＣＦ＝営業利益によるＣＦ＋投資活動によるＣＦ</a:t>
          </a:r>
        </a:p>
      </dgm:t>
    </dgm:pt>
    <dgm:pt modelId="{802C14DB-399B-45A9-A826-897288AF9036}" type="parTrans" cxnId="{32E5F299-ADBA-42E4-AC0A-EE98D18C187B}">
      <dgm:prSet/>
      <dgm:spPr/>
      <dgm:t>
        <a:bodyPr/>
        <a:lstStyle/>
        <a:p>
          <a:endParaRPr kumimoji="1" lang="ja-JP" altLang="en-US"/>
        </a:p>
      </dgm:t>
    </dgm:pt>
    <dgm:pt modelId="{7D8CCD7F-052A-4E02-8078-47EF10E584BF}" type="sibTrans" cxnId="{32E5F299-ADBA-42E4-AC0A-EE98D18C187B}">
      <dgm:prSet/>
      <dgm:spPr/>
      <dgm:t>
        <a:bodyPr/>
        <a:lstStyle/>
        <a:p>
          <a:endParaRPr kumimoji="1" lang="ja-JP" altLang="en-US"/>
        </a:p>
      </dgm:t>
    </dgm:pt>
    <dgm:pt modelId="{D88489E0-1022-40D9-BD26-0C550D9737D7}">
      <dgm:prSet/>
      <dgm:spPr/>
      <dgm:t>
        <a:bodyPr/>
        <a:lstStyle/>
        <a:p>
          <a:r>
            <a:rPr kumimoji="1" lang="ja-JP" altLang="en-US" dirty="0"/>
            <a:t>これが原則（</a:t>
          </a:r>
          <a:r>
            <a:rPr kumimoji="1" lang="ja-JP" altLang="en-US" dirty="0">
              <a:solidFill>
                <a:srgbClr val="FF0000"/>
              </a:solidFill>
            </a:rPr>
            <a:t>本業の損益改善</a:t>
          </a:r>
          <a:r>
            <a:rPr kumimoji="1" lang="ja-JP" altLang="en-US" dirty="0"/>
            <a:t>と</a:t>
          </a:r>
          <a:r>
            <a:rPr kumimoji="1" lang="ja-JP" altLang="en-US" dirty="0">
              <a:solidFill>
                <a:srgbClr val="FF0000"/>
              </a:solidFill>
            </a:rPr>
            <a:t>資産売却によるＢＳ圧縮</a:t>
          </a:r>
          <a:r>
            <a:rPr kumimoji="1" lang="ja-JP" altLang="en-US" dirty="0"/>
            <a:t>の２面性がある点が重要）</a:t>
          </a:r>
        </a:p>
      </dgm:t>
    </dgm:pt>
    <dgm:pt modelId="{8D7A4B41-69BC-4E91-9C01-0A3D3B9B83C7}" type="parTrans" cxnId="{2B4DA458-B9FC-45F3-AB77-13ADE99228D0}">
      <dgm:prSet/>
      <dgm:spPr/>
      <dgm:t>
        <a:bodyPr/>
        <a:lstStyle/>
        <a:p>
          <a:endParaRPr kumimoji="1" lang="ja-JP" altLang="en-US"/>
        </a:p>
      </dgm:t>
    </dgm:pt>
    <dgm:pt modelId="{226A067F-3B6A-4EDF-A39A-B12FF4A4407B}" type="sibTrans" cxnId="{2B4DA458-B9FC-45F3-AB77-13ADE99228D0}">
      <dgm:prSet/>
      <dgm:spPr/>
      <dgm:t>
        <a:bodyPr/>
        <a:lstStyle/>
        <a:p>
          <a:endParaRPr kumimoji="1" lang="ja-JP" altLang="en-US"/>
        </a:p>
      </dgm:t>
    </dgm:pt>
    <dgm:pt modelId="{BDEA5ABE-70D8-470F-AC3F-F8A46FF6FC7A}">
      <dgm:prSet/>
      <dgm:spPr/>
      <dgm:t>
        <a:bodyPr/>
        <a:lstStyle/>
        <a:p>
          <a:r>
            <a:rPr kumimoji="1" lang="ja-JP" altLang="en-US" dirty="0"/>
            <a:t>簡易ＣＦ＝税引後当期利益＋減価償却費</a:t>
          </a:r>
        </a:p>
      </dgm:t>
    </dgm:pt>
    <dgm:pt modelId="{01E87B63-94A3-434B-B467-668AFCF1B869}" type="parTrans" cxnId="{043261CA-786B-48C2-9DF4-6C3EA20A8694}">
      <dgm:prSet/>
      <dgm:spPr/>
      <dgm:t>
        <a:bodyPr/>
        <a:lstStyle/>
        <a:p>
          <a:endParaRPr kumimoji="1" lang="ja-JP" altLang="en-US"/>
        </a:p>
      </dgm:t>
    </dgm:pt>
    <dgm:pt modelId="{2666C8D2-39BC-4D21-A9C3-1BAB99226B8D}" type="sibTrans" cxnId="{043261CA-786B-48C2-9DF4-6C3EA20A8694}">
      <dgm:prSet/>
      <dgm:spPr/>
      <dgm:t>
        <a:bodyPr/>
        <a:lstStyle/>
        <a:p>
          <a:endParaRPr kumimoji="1" lang="ja-JP" altLang="en-US"/>
        </a:p>
      </dgm:t>
    </dgm:pt>
    <dgm:pt modelId="{3D69F4B0-795B-42B6-BA65-ACE0DE5BC115}">
      <dgm:prSet/>
      <dgm:spPr/>
      <dgm:t>
        <a:bodyPr/>
        <a:lstStyle/>
        <a:p>
          <a:r>
            <a:rPr kumimoji="1" lang="ja-JP" altLang="en-US" dirty="0"/>
            <a:t>特別損益、投資ＣＦ、運転資本増減がない、もしくは少額の場合に適用可能</a:t>
          </a:r>
        </a:p>
      </dgm:t>
    </dgm:pt>
    <dgm:pt modelId="{DF6FF01C-7FD3-498F-88A2-D469255705AE}" type="parTrans" cxnId="{BCED25CB-6360-431B-BB4B-FF9A68DB55F7}">
      <dgm:prSet/>
      <dgm:spPr/>
      <dgm:t>
        <a:bodyPr/>
        <a:lstStyle/>
        <a:p>
          <a:endParaRPr kumimoji="1" lang="ja-JP" altLang="en-US"/>
        </a:p>
      </dgm:t>
    </dgm:pt>
    <dgm:pt modelId="{65EFE7A8-C121-4EA4-A288-325FDCDD3871}" type="sibTrans" cxnId="{BCED25CB-6360-431B-BB4B-FF9A68DB55F7}">
      <dgm:prSet/>
      <dgm:spPr/>
      <dgm:t>
        <a:bodyPr/>
        <a:lstStyle/>
        <a:p>
          <a:endParaRPr kumimoji="1" lang="ja-JP" altLang="en-US"/>
        </a:p>
      </dgm:t>
    </dgm:pt>
    <dgm:pt modelId="{2676A387-66C7-498F-9F7B-0DB632A19124}">
      <dgm:prSet/>
      <dgm:spPr/>
      <dgm:t>
        <a:bodyPr/>
        <a:lstStyle/>
        <a:p>
          <a:r>
            <a:rPr kumimoji="1" lang="ja-JP" altLang="en-US" dirty="0"/>
            <a:t>利払後ＦＣＦ＝経常利益－法人税等＋減価償却費－設備投資－運転資金増減</a:t>
          </a:r>
        </a:p>
      </dgm:t>
    </dgm:pt>
    <dgm:pt modelId="{3E67EDF1-858C-4CA2-BEF0-55839A5F72BB}" type="parTrans" cxnId="{4A2A8ECC-C5D3-4E17-A807-4DBD85A4676D}">
      <dgm:prSet/>
      <dgm:spPr/>
      <dgm:t>
        <a:bodyPr/>
        <a:lstStyle/>
        <a:p>
          <a:endParaRPr kumimoji="1" lang="ja-JP" altLang="en-US"/>
        </a:p>
      </dgm:t>
    </dgm:pt>
    <dgm:pt modelId="{41A82AEA-085F-4FD7-BA98-E6E5B1EE9E59}" type="sibTrans" cxnId="{4A2A8ECC-C5D3-4E17-A807-4DBD85A4676D}">
      <dgm:prSet/>
      <dgm:spPr/>
      <dgm:t>
        <a:bodyPr/>
        <a:lstStyle/>
        <a:p>
          <a:endParaRPr kumimoji="1" lang="ja-JP" altLang="en-US"/>
        </a:p>
      </dgm:t>
    </dgm:pt>
    <dgm:pt modelId="{F1858C2F-EE89-4B98-B2CE-2E443588CE7D}">
      <dgm:prSet/>
      <dgm:spPr/>
      <dgm:t>
        <a:bodyPr/>
        <a:lstStyle/>
        <a:p>
          <a:r>
            <a:rPr kumimoji="1" lang="ja-JP" altLang="en-US" dirty="0"/>
            <a:t>ＣＦ計算書を作成しなくても把握可能⇒金融機関が使用する場合が多い</a:t>
          </a:r>
        </a:p>
      </dgm:t>
    </dgm:pt>
    <dgm:pt modelId="{133D295A-87F7-4C53-9CF9-87F0A21E9CF3}" type="parTrans" cxnId="{A536B221-AF06-4A92-BE07-900C4C6B394E}">
      <dgm:prSet/>
      <dgm:spPr/>
      <dgm:t>
        <a:bodyPr/>
        <a:lstStyle/>
        <a:p>
          <a:endParaRPr kumimoji="1" lang="ja-JP" altLang="en-US"/>
        </a:p>
      </dgm:t>
    </dgm:pt>
    <dgm:pt modelId="{9BD77187-E87B-4DFA-8EFC-BEC0D9124B24}" type="sibTrans" cxnId="{A536B221-AF06-4A92-BE07-900C4C6B394E}">
      <dgm:prSet/>
      <dgm:spPr/>
      <dgm:t>
        <a:bodyPr/>
        <a:lstStyle/>
        <a:p>
          <a:endParaRPr kumimoji="1" lang="ja-JP" altLang="en-US"/>
        </a:p>
      </dgm:t>
    </dgm:pt>
    <dgm:pt modelId="{05D4260A-3014-4073-B23C-2A39DDC46FFA}" type="pres">
      <dgm:prSet presAssocID="{E12F11FD-6AD3-47C2-8037-FADB4C3039DE}" presName="linear" presStyleCnt="0">
        <dgm:presLayoutVars>
          <dgm:dir/>
          <dgm:animLvl val="lvl"/>
          <dgm:resizeHandles val="exact"/>
        </dgm:presLayoutVars>
      </dgm:prSet>
      <dgm:spPr/>
    </dgm:pt>
    <dgm:pt modelId="{92602925-9D06-4314-ABC6-67B15F84E697}" type="pres">
      <dgm:prSet presAssocID="{583B0753-474A-49A2-91DA-F34C98C8DDA1}" presName="parentLin" presStyleCnt="0"/>
      <dgm:spPr/>
    </dgm:pt>
    <dgm:pt modelId="{5BB9F154-A1D6-4F7C-A95A-982AC14BCA30}" type="pres">
      <dgm:prSet presAssocID="{583B0753-474A-49A2-91DA-F34C98C8DDA1}" presName="parentLeftMargin" presStyleLbl="node1" presStyleIdx="0" presStyleCnt="3"/>
      <dgm:spPr/>
    </dgm:pt>
    <dgm:pt modelId="{0DEA65FC-FD90-46B8-9055-69902D660A9B}" type="pres">
      <dgm:prSet presAssocID="{583B0753-474A-49A2-91DA-F34C98C8DDA1}" presName="parentText" presStyleLbl="node1" presStyleIdx="0" presStyleCnt="3">
        <dgm:presLayoutVars>
          <dgm:chMax val="0"/>
          <dgm:bulletEnabled val="1"/>
        </dgm:presLayoutVars>
      </dgm:prSet>
      <dgm:spPr/>
    </dgm:pt>
    <dgm:pt modelId="{6A42CA71-7F5A-4701-A3A4-9B089C5A2D9C}" type="pres">
      <dgm:prSet presAssocID="{583B0753-474A-49A2-91DA-F34C98C8DDA1}" presName="negativeSpace" presStyleCnt="0"/>
      <dgm:spPr/>
    </dgm:pt>
    <dgm:pt modelId="{C8C95CEF-C4E7-41E9-9D2A-2A7CE2954895}" type="pres">
      <dgm:prSet presAssocID="{583B0753-474A-49A2-91DA-F34C98C8DDA1}" presName="childText" presStyleLbl="conFgAcc1" presStyleIdx="0" presStyleCnt="3">
        <dgm:presLayoutVars>
          <dgm:bulletEnabled val="1"/>
        </dgm:presLayoutVars>
      </dgm:prSet>
      <dgm:spPr/>
    </dgm:pt>
    <dgm:pt modelId="{321E2EE7-D340-414E-B1E9-9808DF370E7F}" type="pres">
      <dgm:prSet presAssocID="{409569DE-D791-4C0F-A389-BA5CB4926733}" presName="spaceBetweenRectangles" presStyleCnt="0"/>
      <dgm:spPr/>
    </dgm:pt>
    <dgm:pt modelId="{372B34DC-9157-4995-BE9A-04AA3CB42239}" type="pres">
      <dgm:prSet presAssocID="{EE5791FE-9785-49B3-9AEE-2B57AB67673C}" presName="parentLin" presStyleCnt="0"/>
      <dgm:spPr/>
    </dgm:pt>
    <dgm:pt modelId="{FAFD6964-F915-40AB-B285-58BADD160AA3}" type="pres">
      <dgm:prSet presAssocID="{EE5791FE-9785-49B3-9AEE-2B57AB67673C}" presName="parentLeftMargin" presStyleLbl="node1" presStyleIdx="0" presStyleCnt="3"/>
      <dgm:spPr/>
    </dgm:pt>
    <dgm:pt modelId="{7EC7CFBF-0EFE-4E5C-B417-B05ED818652D}" type="pres">
      <dgm:prSet presAssocID="{EE5791FE-9785-49B3-9AEE-2B57AB67673C}" presName="parentText" presStyleLbl="node1" presStyleIdx="1" presStyleCnt="3">
        <dgm:presLayoutVars>
          <dgm:chMax val="0"/>
          <dgm:bulletEnabled val="1"/>
        </dgm:presLayoutVars>
      </dgm:prSet>
      <dgm:spPr/>
    </dgm:pt>
    <dgm:pt modelId="{F4B05C65-8993-4F37-93F5-9E995FE3C229}" type="pres">
      <dgm:prSet presAssocID="{EE5791FE-9785-49B3-9AEE-2B57AB67673C}" presName="negativeSpace" presStyleCnt="0"/>
      <dgm:spPr/>
    </dgm:pt>
    <dgm:pt modelId="{FE7E8867-0EFE-49B9-B2FE-938897DC56A2}" type="pres">
      <dgm:prSet presAssocID="{EE5791FE-9785-49B3-9AEE-2B57AB67673C}" presName="childText" presStyleLbl="conFgAcc1" presStyleIdx="1" presStyleCnt="3">
        <dgm:presLayoutVars>
          <dgm:bulletEnabled val="1"/>
        </dgm:presLayoutVars>
      </dgm:prSet>
      <dgm:spPr/>
    </dgm:pt>
    <dgm:pt modelId="{0BC9F233-CF6C-4BB6-868F-5488B9AF3B91}" type="pres">
      <dgm:prSet presAssocID="{E50ADC4F-A291-479E-92BD-861978CEC016}" presName="spaceBetweenRectangles" presStyleCnt="0"/>
      <dgm:spPr/>
    </dgm:pt>
    <dgm:pt modelId="{BC62B4B7-22DE-4AEA-8EC8-FC64CD01C67E}" type="pres">
      <dgm:prSet presAssocID="{FEA143E8-97E8-4774-B849-752623D96DB2}" presName="parentLin" presStyleCnt="0"/>
      <dgm:spPr/>
    </dgm:pt>
    <dgm:pt modelId="{7B62CF02-7E67-4455-B2C5-61EA56DE0560}" type="pres">
      <dgm:prSet presAssocID="{FEA143E8-97E8-4774-B849-752623D96DB2}" presName="parentLeftMargin" presStyleLbl="node1" presStyleIdx="1" presStyleCnt="3"/>
      <dgm:spPr/>
    </dgm:pt>
    <dgm:pt modelId="{F2CD473C-98FA-48F2-8EC7-4E900F011F86}" type="pres">
      <dgm:prSet presAssocID="{FEA143E8-97E8-4774-B849-752623D96DB2}" presName="parentText" presStyleLbl="node1" presStyleIdx="2" presStyleCnt="3">
        <dgm:presLayoutVars>
          <dgm:chMax val="0"/>
          <dgm:bulletEnabled val="1"/>
        </dgm:presLayoutVars>
      </dgm:prSet>
      <dgm:spPr/>
    </dgm:pt>
    <dgm:pt modelId="{54A5B97B-9C35-480A-829E-E5588E1A7F74}" type="pres">
      <dgm:prSet presAssocID="{FEA143E8-97E8-4774-B849-752623D96DB2}" presName="negativeSpace" presStyleCnt="0"/>
      <dgm:spPr/>
    </dgm:pt>
    <dgm:pt modelId="{DB8EFF93-24D6-4DF7-A95C-1C316B07126A}" type="pres">
      <dgm:prSet presAssocID="{FEA143E8-97E8-4774-B849-752623D96DB2}" presName="childText" presStyleLbl="conFgAcc1" presStyleIdx="2" presStyleCnt="3">
        <dgm:presLayoutVars>
          <dgm:bulletEnabled val="1"/>
        </dgm:presLayoutVars>
      </dgm:prSet>
      <dgm:spPr/>
    </dgm:pt>
  </dgm:ptLst>
  <dgm:cxnLst>
    <dgm:cxn modelId="{21D2060D-6E95-4E5E-AEB8-7E60B943EFF6}" type="presOf" srcId="{FEA143E8-97E8-4774-B849-752623D96DB2}" destId="{7B62CF02-7E67-4455-B2C5-61EA56DE0560}" srcOrd="0" destOrd="0" presId="urn:microsoft.com/office/officeart/2005/8/layout/list1"/>
    <dgm:cxn modelId="{2E268D1C-A1B8-4627-AF87-7813A7181AC7}" type="presOf" srcId="{2676A387-66C7-498F-9F7B-0DB632A19124}" destId="{DB8EFF93-24D6-4DF7-A95C-1C316B07126A}" srcOrd="0" destOrd="0" presId="urn:microsoft.com/office/officeart/2005/8/layout/list1"/>
    <dgm:cxn modelId="{0E9ED81C-2F9F-4A6E-9EA9-9407C298CA01}" type="presOf" srcId="{BDEA5ABE-70D8-470F-AC3F-F8A46FF6FC7A}" destId="{FE7E8867-0EFE-49B9-B2FE-938897DC56A2}" srcOrd="0" destOrd="0" presId="urn:microsoft.com/office/officeart/2005/8/layout/list1"/>
    <dgm:cxn modelId="{A536B221-AF06-4A92-BE07-900C4C6B394E}" srcId="{FEA143E8-97E8-4774-B849-752623D96DB2}" destId="{F1858C2F-EE89-4B98-B2CE-2E443588CE7D}" srcOrd="1" destOrd="0" parTransId="{133D295A-87F7-4C53-9CF9-87F0A21E9CF3}" sibTransId="{9BD77187-E87B-4DFA-8EFC-BEC0D9124B24}"/>
    <dgm:cxn modelId="{7BACE422-D3F8-4700-9640-1731AF215346}" type="presOf" srcId="{3D69F4B0-795B-42B6-BA65-ACE0DE5BC115}" destId="{FE7E8867-0EFE-49B9-B2FE-938897DC56A2}" srcOrd="0" destOrd="1" presId="urn:microsoft.com/office/officeart/2005/8/layout/list1"/>
    <dgm:cxn modelId="{4F70C225-AB5D-48B4-9BE1-128AC4CCAD01}" type="presOf" srcId="{3978BD2B-DC8E-4675-8788-9008EF506C23}" destId="{C8C95CEF-C4E7-41E9-9D2A-2A7CE2954895}" srcOrd="0" destOrd="0" presId="urn:microsoft.com/office/officeart/2005/8/layout/list1"/>
    <dgm:cxn modelId="{232FF731-72DF-4479-BE61-075325E1D67D}" srcId="{E12F11FD-6AD3-47C2-8037-FADB4C3039DE}" destId="{FEA143E8-97E8-4774-B849-752623D96DB2}" srcOrd="2" destOrd="0" parTransId="{2ECFEBDC-C517-4532-8BC7-2C15F2317C29}" sibTransId="{1022B10B-B23E-47A3-8BFC-04A6A7E39E74}"/>
    <dgm:cxn modelId="{6BB6F65F-00AC-4FF6-B58C-554E4C280EEF}" type="presOf" srcId="{FEA143E8-97E8-4774-B849-752623D96DB2}" destId="{F2CD473C-98FA-48F2-8EC7-4E900F011F86}" srcOrd="1" destOrd="0" presId="urn:microsoft.com/office/officeart/2005/8/layout/list1"/>
    <dgm:cxn modelId="{2B4DA458-B9FC-45F3-AB77-13ADE99228D0}" srcId="{583B0753-474A-49A2-91DA-F34C98C8DDA1}" destId="{D88489E0-1022-40D9-BD26-0C550D9737D7}" srcOrd="1" destOrd="0" parTransId="{8D7A4B41-69BC-4E91-9C01-0A3D3B9B83C7}" sibTransId="{226A067F-3B6A-4EDF-A39A-B12FF4A4407B}"/>
    <dgm:cxn modelId="{7B260B8B-F0C4-4031-9C33-33723CA9636A}" srcId="{E12F11FD-6AD3-47C2-8037-FADB4C3039DE}" destId="{EE5791FE-9785-49B3-9AEE-2B57AB67673C}" srcOrd="1" destOrd="0" parTransId="{BD72CC3B-B73B-4686-9C47-7969B4E3D7A8}" sibTransId="{E50ADC4F-A291-479E-92BD-861978CEC016}"/>
    <dgm:cxn modelId="{32E5F299-ADBA-42E4-AC0A-EE98D18C187B}" srcId="{583B0753-474A-49A2-91DA-F34C98C8DDA1}" destId="{3978BD2B-DC8E-4675-8788-9008EF506C23}" srcOrd="0" destOrd="0" parTransId="{802C14DB-399B-45A9-A826-897288AF9036}" sibTransId="{7D8CCD7F-052A-4E02-8078-47EF10E584BF}"/>
    <dgm:cxn modelId="{7E8618A3-6DCF-40A6-B89F-C754523C6545}" type="presOf" srcId="{583B0753-474A-49A2-91DA-F34C98C8DDA1}" destId="{5BB9F154-A1D6-4F7C-A95A-982AC14BCA30}" srcOrd="0" destOrd="0" presId="urn:microsoft.com/office/officeart/2005/8/layout/list1"/>
    <dgm:cxn modelId="{BFAD70A6-2C78-4C5A-8507-6EADBDDC3A9F}" srcId="{E12F11FD-6AD3-47C2-8037-FADB4C3039DE}" destId="{583B0753-474A-49A2-91DA-F34C98C8DDA1}" srcOrd="0" destOrd="0" parTransId="{3F78F3FC-5E5A-4ACA-B263-247E8CED8ADC}" sibTransId="{409569DE-D791-4C0F-A389-BA5CB4926733}"/>
    <dgm:cxn modelId="{AE8396B6-6EBF-41EC-BBCA-81D5376883DF}" type="presOf" srcId="{EE5791FE-9785-49B3-9AEE-2B57AB67673C}" destId="{FAFD6964-F915-40AB-B285-58BADD160AA3}" srcOrd="0" destOrd="0" presId="urn:microsoft.com/office/officeart/2005/8/layout/list1"/>
    <dgm:cxn modelId="{28B86DC0-0D0B-493B-BBB0-ED723B63176C}" type="presOf" srcId="{583B0753-474A-49A2-91DA-F34C98C8DDA1}" destId="{0DEA65FC-FD90-46B8-9055-69902D660A9B}" srcOrd="1" destOrd="0" presId="urn:microsoft.com/office/officeart/2005/8/layout/list1"/>
    <dgm:cxn modelId="{9CD86CC8-4485-4BB6-85BB-F2886B1E4DEC}" type="presOf" srcId="{F1858C2F-EE89-4B98-B2CE-2E443588CE7D}" destId="{DB8EFF93-24D6-4DF7-A95C-1C316B07126A}" srcOrd="0" destOrd="1" presId="urn:microsoft.com/office/officeart/2005/8/layout/list1"/>
    <dgm:cxn modelId="{043261CA-786B-48C2-9DF4-6C3EA20A8694}" srcId="{EE5791FE-9785-49B3-9AEE-2B57AB67673C}" destId="{BDEA5ABE-70D8-470F-AC3F-F8A46FF6FC7A}" srcOrd="0" destOrd="0" parTransId="{01E87B63-94A3-434B-B467-668AFCF1B869}" sibTransId="{2666C8D2-39BC-4D21-A9C3-1BAB99226B8D}"/>
    <dgm:cxn modelId="{BCED25CB-6360-431B-BB4B-FF9A68DB55F7}" srcId="{EE5791FE-9785-49B3-9AEE-2B57AB67673C}" destId="{3D69F4B0-795B-42B6-BA65-ACE0DE5BC115}" srcOrd="1" destOrd="0" parTransId="{DF6FF01C-7FD3-498F-88A2-D469255705AE}" sibTransId="{65EFE7A8-C121-4EA4-A288-325FDCDD3871}"/>
    <dgm:cxn modelId="{4A2A8ECC-C5D3-4E17-A807-4DBD85A4676D}" srcId="{FEA143E8-97E8-4774-B849-752623D96DB2}" destId="{2676A387-66C7-498F-9F7B-0DB632A19124}" srcOrd="0" destOrd="0" parTransId="{3E67EDF1-858C-4CA2-BEF0-55839A5F72BB}" sibTransId="{41A82AEA-085F-4FD7-BA98-E6E5B1EE9E59}"/>
    <dgm:cxn modelId="{35B04AD0-31C8-4CA9-8B4F-57E3D3594636}" type="presOf" srcId="{EE5791FE-9785-49B3-9AEE-2B57AB67673C}" destId="{7EC7CFBF-0EFE-4E5C-B417-B05ED818652D}" srcOrd="1" destOrd="0" presId="urn:microsoft.com/office/officeart/2005/8/layout/list1"/>
    <dgm:cxn modelId="{B14A1DD1-63F2-430C-901C-C157846C2CC9}" type="presOf" srcId="{D88489E0-1022-40D9-BD26-0C550D9737D7}" destId="{C8C95CEF-C4E7-41E9-9D2A-2A7CE2954895}" srcOrd="0" destOrd="1" presId="urn:microsoft.com/office/officeart/2005/8/layout/list1"/>
    <dgm:cxn modelId="{F82B55F2-2B7A-4227-9A2D-B7229B4C8B8E}" type="presOf" srcId="{E12F11FD-6AD3-47C2-8037-FADB4C3039DE}" destId="{05D4260A-3014-4073-B23C-2A39DDC46FFA}" srcOrd="0" destOrd="0" presId="urn:microsoft.com/office/officeart/2005/8/layout/list1"/>
    <dgm:cxn modelId="{37C4DBFF-4DD1-4348-8F11-752B6311709F}" type="presParOf" srcId="{05D4260A-3014-4073-B23C-2A39DDC46FFA}" destId="{92602925-9D06-4314-ABC6-67B15F84E697}" srcOrd="0" destOrd="0" presId="urn:microsoft.com/office/officeart/2005/8/layout/list1"/>
    <dgm:cxn modelId="{F57ACBD1-B607-42C5-B194-0CF66E1E8A56}" type="presParOf" srcId="{92602925-9D06-4314-ABC6-67B15F84E697}" destId="{5BB9F154-A1D6-4F7C-A95A-982AC14BCA30}" srcOrd="0" destOrd="0" presId="urn:microsoft.com/office/officeart/2005/8/layout/list1"/>
    <dgm:cxn modelId="{0E13889C-11EA-4981-A9BC-BCF3E68A0E02}" type="presParOf" srcId="{92602925-9D06-4314-ABC6-67B15F84E697}" destId="{0DEA65FC-FD90-46B8-9055-69902D660A9B}" srcOrd="1" destOrd="0" presId="urn:microsoft.com/office/officeart/2005/8/layout/list1"/>
    <dgm:cxn modelId="{6BEB3B73-B239-4F98-A1DE-BC43BA18F3F9}" type="presParOf" srcId="{05D4260A-3014-4073-B23C-2A39DDC46FFA}" destId="{6A42CA71-7F5A-4701-A3A4-9B089C5A2D9C}" srcOrd="1" destOrd="0" presId="urn:microsoft.com/office/officeart/2005/8/layout/list1"/>
    <dgm:cxn modelId="{2F803F70-2D75-4C93-BB59-CFCACAC7C047}" type="presParOf" srcId="{05D4260A-3014-4073-B23C-2A39DDC46FFA}" destId="{C8C95CEF-C4E7-41E9-9D2A-2A7CE2954895}" srcOrd="2" destOrd="0" presId="urn:microsoft.com/office/officeart/2005/8/layout/list1"/>
    <dgm:cxn modelId="{428E96C9-5728-4CF7-96F0-516289414608}" type="presParOf" srcId="{05D4260A-3014-4073-B23C-2A39DDC46FFA}" destId="{321E2EE7-D340-414E-B1E9-9808DF370E7F}" srcOrd="3" destOrd="0" presId="urn:microsoft.com/office/officeart/2005/8/layout/list1"/>
    <dgm:cxn modelId="{FCC9D4AF-9334-4A46-A332-9BD2E862552C}" type="presParOf" srcId="{05D4260A-3014-4073-B23C-2A39DDC46FFA}" destId="{372B34DC-9157-4995-BE9A-04AA3CB42239}" srcOrd="4" destOrd="0" presId="urn:microsoft.com/office/officeart/2005/8/layout/list1"/>
    <dgm:cxn modelId="{D4EF32AA-34B9-4408-8DB9-1461B85610A0}" type="presParOf" srcId="{372B34DC-9157-4995-BE9A-04AA3CB42239}" destId="{FAFD6964-F915-40AB-B285-58BADD160AA3}" srcOrd="0" destOrd="0" presId="urn:microsoft.com/office/officeart/2005/8/layout/list1"/>
    <dgm:cxn modelId="{AD0AD58F-DA96-4694-949D-244F18A58C8A}" type="presParOf" srcId="{372B34DC-9157-4995-BE9A-04AA3CB42239}" destId="{7EC7CFBF-0EFE-4E5C-B417-B05ED818652D}" srcOrd="1" destOrd="0" presId="urn:microsoft.com/office/officeart/2005/8/layout/list1"/>
    <dgm:cxn modelId="{261E3F2E-CD96-41F2-882F-33F0C17347E7}" type="presParOf" srcId="{05D4260A-3014-4073-B23C-2A39DDC46FFA}" destId="{F4B05C65-8993-4F37-93F5-9E995FE3C229}" srcOrd="5" destOrd="0" presId="urn:microsoft.com/office/officeart/2005/8/layout/list1"/>
    <dgm:cxn modelId="{3FDBF183-0484-4F48-A748-5AB58D18627C}" type="presParOf" srcId="{05D4260A-3014-4073-B23C-2A39DDC46FFA}" destId="{FE7E8867-0EFE-49B9-B2FE-938897DC56A2}" srcOrd="6" destOrd="0" presId="urn:microsoft.com/office/officeart/2005/8/layout/list1"/>
    <dgm:cxn modelId="{EF2F99D5-2D27-41EB-9CE6-79274C7A49FA}" type="presParOf" srcId="{05D4260A-3014-4073-B23C-2A39DDC46FFA}" destId="{0BC9F233-CF6C-4BB6-868F-5488B9AF3B91}" srcOrd="7" destOrd="0" presId="urn:microsoft.com/office/officeart/2005/8/layout/list1"/>
    <dgm:cxn modelId="{0350A41B-C20D-4331-8E2E-8402E968C569}" type="presParOf" srcId="{05D4260A-3014-4073-B23C-2A39DDC46FFA}" destId="{BC62B4B7-22DE-4AEA-8EC8-FC64CD01C67E}" srcOrd="8" destOrd="0" presId="urn:microsoft.com/office/officeart/2005/8/layout/list1"/>
    <dgm:cxn modelId="{46EE1CD1-29A1-4C32-9682-3F4ECBBCAE79}" type="presParOf" srcId="{BC62B4B7-22DE-4AEA-8EC8-FC64CD01C67E}" destId="{7B62CF02-7E67-4455-B2C5-61EA56DE0560}" srcOrd="0" destOrd="0" presId="urn:microsoft.com/office/officeart/2005/8/layout/list1"/>
    <dgm:cxn modelId="{1D9D7827-41D1-47EA-9719-CE0449A3D34A}" type="presParOf" srcId="{BC62B4B7-22DE-4AEA-8EC8-FC64CD01C67E}" destId="{F2CD473C-98FA-48F2-8EC7-4E900F011F86}" srcOrd="1" destOrd="0" presId="urn:microsoft.com/office/officeart/2005/8/layout/list1"/>
    <dgm:cxn modelId="{A0C4FFB3-0117-4C96-9D77-0D915257185F}" type="presParOf" srcId="{05D4260A-3014-4073-B23C-2A39DDC46FFA}" destId="{54A5B97B-9C35-480A-829E-E5588E1A7F74}" srcOrd="9" destOrd="0" presId="urn:microsoft.com/office/officeart/2005/8/layout/list1"/>
    <dgm:cxn modelId="{0117FC1D-C338-4622-881B-1F468680231A}" type="presParOf" srcId="{05D4260A-3014-4073-B23C-2A39DDC46FFA}" destId="{DB8EFF93-24D6-4DF7-A95C-1C316B07126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F763771-D25C-45E9-82D6-2D18EEAF9A7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3F99417B-5DDA-447F-A64C-0586C2F4C7D8}">
      <dgm:prSet phldrT="[テキスト]"/>
      <dgm:spPr/>
      <dgm:t>
        <a:bodyPr/>
        <a:lstStyle/>
        <a:p>
          <a:r>
            <a:rPr kumimoji="1" lang="ja-JP" altLang="en-US" dirty="0"/>
            <a:t>１）定義</a:t>
          </a:r>
        </a:p>
      </dgm:t>
    </dgm:pt>
    <dgm:pt modelId="{01CAE025-5BCA-48A3-9DC7-FD48FD3934E2}" type="parTrans" cxnId="{D41AF158-FF3A-42F5-8E6E-0478562A244D}">
      <dgm:prSet/>
      <dgm:spPr/>
      <dgm:t>
        <a:bodyPr/>
        <a:lstStyle/>
        <a:p>
          <a:endParaRPr kumimoji="1" lang="ja-JP" altLang="en-US"/>
        </a:p>
      </dgm:t>
    </dgm:pt>
    <dgm:pt modelId="{C2AEE17E-5680-403A-A2EB-5026B901B7FF}" type="sibTrans" cxnId="{D41AF158-FF3A-42F5-8E6E-0478562A244D}">
      <dgm:prSet/>
      <dgm:spPr/>
      <dgm:t>
        <a:bodyPr/>
        <a:lstStyle/>
        <a:p>
          <a:endParaRPr kumimoji="1" lang="ja-JP" altLang="en-US"/>
        </a:p>
      </dgm:t>
    </dgm:pt>
    <dgm:pt modelId="{2EE78080-8391-441C-8BBC-CF378B03AF8D}">
      <dgm:prSet phldrT="[テキスト]"/>
      <dgm:spPr/>
      <dgm:t>
        <a:bodyPr/>
        <a:lstStyle/>
        <a:p>
          <a:r>
            <a:rPr kumimoji="1" lang="ja-JP" altLang="en-US" dirty="0"/>
            <a:t>２）策定手順</a:t>
          </a:r>
        </a:p>
      </dgm:t>
    </dgm:pt>
    <dgm:pt modelId="{9A3292A2-40E3-4157-A1CA-866F96C535F3}" type="parTrans" cxnId="{CF8D5710-4071-4633-B09B-09B961C30087}">
      <dgm:prSet/>
      <dgm:spPr/>
      <dgm:t>
        <a:bodyPr/>
        <a:lstStyle/>
        <a:p>
          <a:endParaRPr kumimoji="1" lang="ja-JP" altLang="en-US"/>
        </a:p>
      </dgm:t>
    </dgm:pt>
    <dgm:pt modelId="{0EC0B342-6CF0-44A6-BFB3-F830186DE6AE}" type="sibTrans" cxnId="{CF8D5710-4071-4633-B09B-09B961C30087}">
      <dgm:prSet/>
      <dgm:spPr/>
      <dgm:t>
        <a:bodyPr/>
        <a:lstStyle/>
        <a:p>
          <a:endParaRPr kumimoji="1" lang="ja-JP" altLang="en-US"/>
        </a:p>
      </dgm:t>
    </dgm:pt>
    <dgm:pt modelId="{2E44CEA5-32B0-4B1C-84DC-BCE4B53B076B}">
      <dgm:prSet phldrT="[テキスト]"/>
      <dgm:spPr/>
      <dgm:t>
        <a:bodyPr/>
        <a:lstStyle/>
        <a:p>
          <a:r>
            <a:rPr kumimoji="1" lang="ja-JP" altLang="en-US" dirty="0"/>
            <a:t>３）留意点</a:t>
          </a:r>
        </a:p>
      </dgm:t>
    </dgm:pt>
    <dgm:pt modelId="{D3CD3911-D674-422E-B331-C06B1AB2A3D0}" type="parTrans" cxnId="{DE732D23-4E4A-407A-B361-AB5CC17FFE9C}">
      <dgm:prSet/>
      <dgm:spPr/>
      <dgm:t>
        <a:bodyPr/>
        <a:lstStyle/>
        <a:p>
          <a:endParaRPr kumimoji="1" lang="ja-JP" altLang="en-US"/>
        </a:p>
      </dgm:t>
    </dgm:pt>
    <dgm:pt modelId="{DAC0C5EE-0589-47B6-8A0B-93AC0E457683}" type="sibTrans" cxnId="{DE732D23-4E4A-407A-B361-AB5CC17FFE9C}">
      <dgm:prSet/>
      <dgm:spPr/>
      <dgm:t>
        <a:bodyPr/>
        <a:lstStyle/>
        <a:p>
          <a:endParaRPr kumimoji="1" lang="ja-JP" altLang="en-US"/>
        </a:p>
      </dgm:t>
    </dgm:pt>
    <dgm:pt modelId="{7583D8BD-D0E0-408B-B020-E60B2D36DEFE}">
      <dgm:prSet/>
      <dgm:spPr/>
      <dgm:t>
        <a:bodyPr/>
        <a:lstStyle/>
        <a:p>
          <a:r>
            <a:rPr kumimoji="1" lang="ja-JP" altLang="en-US" dirty="0"/>
            <a:t>対象企業の事業構造</a:t>
          </a:r>
        </a:p>
      </dgm:t>
    </dgm:pt>
    <dgm:pt modelId="{7CF73D24-0DED-4189-8E29-C76E3C462CB3}" type="parTrans" cxnId="{66B4997C-61E0-457B-9D70-E159123ABF93}">
      <dgm:prSet/>
      <dgm:spPr/>
      <dgm:t>
        <a:bodyPr/>
        <a:lstStyle/>
        <a:p>
          <a:endParaRPr kumimoji="1" lang="ja-JP" altLang="en-US"/>
        </a:p>
      </dgm:t>
    </dgm:pt>
    <dgm:pt modelId="{EF9B4AFC-8BE4-46AC-9668-B45D7E425FE7}" type="sibTrans" cxnId="{66B4997C-61E0-457B-9D70-E159123ABF93}">
      <dgm:prSet/>
      <dgm:spPr/>
      <dgm:t>
        <a:bodyPr/>
        <a:lstStyle/>
        <a:p>
          <a:endParaRPr kumimoji="1" lang="ja-JP" altLang="en-US"/>
        </a:p>
      </dgm:t>
    </dgm:pt>
    <dgm:pt modelId="{69220E66-26E8-4296-A051-005DEC03B5F5}">
      <dgm:prSet/>
      <dgm:spPr/>
      <dgm:t>
        <a:bodyPr/>
        <a:lstStyle/>
        <a:p>
          <a:r>
            <a:rPr kumimoji="1" lang="ja-JP" altLang="en-US" dirty="0"/>
            <a:t>収益の獲得先と費用の支払先</a:t>
          </a:r>
        </a:p>
      </dgm:t>
    </dgm:pt>
    <dgm:pt modelId="{CE23D0C4-ED57-498D-B99A-3ED66EDB717A}" type="parTrans" cxnId="{EA5EB4D5-7338-4C14-9AE2-27CEDFE30FE9}">
      <dgm:prSet/>
      <dgm:spPr/>
      <dgm:t>
        <a:bodyPr/>
        <a:lstStyle/>
        <a:p>
          <a:endParaRPr kumimoji="1" lang="ja-JP" altLang="en-US"/>
        </a:p>
      </dgm:t>
    </dgm:pt>
    <dgm:pt modelId="{4B44359B-05EC-4582-B6F2-22C1EE606123}" type="sibTrans" cxnId="{EA5EB4D5-7338-4C14-9AE2-27CEDFE30FE9}">
      <dgm:prSet/>
      <dgm:spPr/>
      <dgm:t>
        <a:bodyPr/>
        <a:lstStyle/>
        <a:p>
          <a:endParaRPr kumimoji="1" lang="ja-JP" altLang="en-US"/>
        </a:p>
      </dgm:t>
    </dgm:pt>
    <dgm:pt modelId="{A5454DC4-F56C-4B9E-8C55-68C26D4C2C9A}">
      <dgm:prSet/>
      <dgm:spPr/>
      <dgm:t>
        <a:bodyPr/>
        <a:lstStyle/>
        <a:p>
          <a:r>
            <a:rPr kumimoji="1" lang="ja-JP" altLang="en-US" dirty="0"/>
            <a:t>経営上の課題</a:t>
          </a:r>
        </a:p>
      </dgm:t>
    </dgm:pt>
    <dgm:pt modelId="{F8FFFBB5-C0A9-4768-947E-0D0D732AF5E2}" type="parTrans" cxnId="{9D14DDF1-7A98-48E8-9721-DEEB92B37DD3}">
      <dgm:prSet/>
      <dgm:spPr/>
      <dgm:t>
        <a:bodyPr/>
        <a:lstStyle/>
        <a:p>
          <a:endParaRPr kumimoji="1" lang="ja-JP" altLang="en-US"/>
        </a:p>
      </dgm:t>
    </dgm:pt>
    <dgm:pt modelId="{33613495-FA91-4160-A4A5-8D960D05942D}" type="sibTrans" cxnId="{9D14DDF1-7A98-48E8-9721-DEEB92B37DD3}">
      <dgm:prSet/>
      <dgm:spPr/>
      <dgm:t>
        <a:bodyPr/>
        <a:lstStyle/>
        <a:p>
          <a:endParaRPr kumimoji="1" lang="ja-JP" altLang="en-US"/>
        </a:p>
      </dgm:t>
    </dgm:pt>
    <dgm:pt modelId="{A5035653-7001-4692-815A-CF7FA7ED9837}">
      <dgm:prSet/>
      <dgm:spPr/>
      <dgm:t>
        <a:bodyPr/>
        <a:lstStyle/>
        <a:p>
          <a:r>
            <a:rPr kumimoji="1" lang="ja-JP" altLang="en-US" dirty="0"/>
            <a:t>対象企業を中心に書く⇒上下左右に顧客、仕入先を記載⇒物流や商流を矢印で記載</a:t>
          </a:r>
        </a:p>
      </dgm:t>
    </dgm:pt>
    <dgm:pt modelId="{F5267A57-3208-4896-B489-6EEADA25F634}" type="parTrans" cxnId="{CE9AB430-A073-4276-8926-F5367F11799B}">
      <dgm:prSet/>
      <dgm:spPr/>
      <dgm:t>
        <a:bodyPr/>
        <a:lstStyle/>
        <a:p>
          <a:endParaRPr kumimoji="1" lang="ja-JP" altLang="en-US"/>
        </a:p>
      </dgm:t>
    </dgm:pt>
    <dgm:pt modelId="{E18C62FB-78AF-4B02-817F-C78585A7FD06}" type="sibTrans" cxnId="{CE9AB430-A073-4276-8926-F5367F11799B}">
      <dgm:prSet/>
      <dgm:spPr/>
      <dgm:t>
        <a:bodyPr/>
        <a:lstStyle/>
        <a:p>
          <a:endParaRPr kumimoji="1" lang="ja-JP" altLang="en-US"/>
        </a:p>
      </dgm:t>
    </dgm:pt>
    <dgm:pt modelId="{D85FA61D-A771-4B91-B142-B2F359DFE63F}">
      <dgm:prSet/>
      <dgm:spPr/>
      <dgm:t>
        <a:bodyPr/>
        <a:lstStyle/>
        <a:p>
          <a:r>
            <a:rPr kumimoji="1" lang="ja-JP" altLang="en-US" dirty="0"/>
            <a:t>必要に応じて、内部情報や外部情報、地域情報、競合他社を記載</a:t>
          </a:r>
        </a:p>
      </dgm:t>
    </dgm:pt>
    <dgm:pt modelId="{6F56DA47-A2FF-456D-B66B-4F633066605B}" type="parTrans" cxnId="{0D3511A8-9085-4E7D-A300-95CE7E56ED12}">
      <dgm:prSet/>
      <dgm:spPr/>
      <dgm:t>
        <a:bodyPr/>
        <a:lstStyle/>
        <a:p>
          <a:endParaRPr kumimoji="1" lang="ja-JP" altLang="en-US"/>
        </a:p>
      </dgm:t>
    </dgm:pt>
    <dgm:pt modelId="{12AB1F36-FB2F-4C61-AE1F-CCD3BF88CE62}" type="sibTrans" cxnId="{0D3511A8-9085-4E7D-A300-95CE7E56ED12}">
      <dgm:prSet/>
      <dgm:spPr/>
      <dgm:t>
        <a:bodyPr/>
        <a:lstStyle/>
        <a:p>
          <a:endParaRPr kumimoji="1" lang="ja-JP" altLang="en-US"/>
        </a:p>
      </dgm:t>
    </dgm:pt>
    <dgm:pt modelId="{DE9D71DA-69BD-4480-B37B-84E1103ECE3B}">
      <dgm:prSet/>
      <dgm:spPr/>
      <dgm:t>
        <a:bodyPr/>
        <a:lstStyle/>
        <a:p>
          <a:r>
            <a:rPr kumimoji="1" lang="ja-JP" altLang="en-US" dirty="0"/>
            <a:t>グループ会社や親族と取引がある場合も記載する</a:t>
          </a:r>
        </a:p>
      </dgm:t>
    </dgm:pt>
    <dgm:pt modelId="{496A9457-D3AE-4FB2-AB84-020E57798586}" type="parTrans" cxnId="{0049195D-D324-4B38-8EF6-3B29C3CDEE7E}">
      <dgm:prSet/>
      <dgm:spPr/>
      <dgm:t>
        <a:bodyPr/>
        <a:lstStyle/>
        <a:p>
          <a:endParaRPr kumimoji="1" lang="ja-JP" altLang="en-US"/>
        </a:p>
      </dgm:t>
    </dgm:pt>
    <dgm:pt modelId="{74B8553C-7FA2-431A-B2EB-20CB968E1226}" type="sibTrans" cxnId="{0049195D-D324-4B38-8EF6-3B29C3CDEE7E}">
      <dgm:prSet/>
      <dgm:spPr/>
      <dgm:t>
        <a:bodyPr/>
        <a:lstStyle/>
        <a:p>
          <a:endParaRPr kumimoji="1" lang="ja-JP" altLang="en-US"/>
        </a:p>
      </dgm:t>
    </dgm:pt>
    <dgm:pt modelId="{C2D277C0-75EE-4DB7-9BFB-A43E53122D93}">
      <dgm:prSet/>
      <dgm:spPr/>
      <dgm:t>
        <a:bodyPr/>
        <a:lstStyle/>
        <a:p>
          <a:r>
            <a:rPr kumimoji="1" lang="ja-JP" altLang="en-US" dirty="0"/>
            <a:t>事前に入手した決算書等から</a:t>
          </a:r>
          <a:r>
            <a:rPr kumimoji="1" lang="ja-JP" altLang="en-US" dirty="0">
              <a:solidFill>
                <a:srgbClr val="FF0000"/>
              </a:solidFill>
            </a:rPr>
            <a:t>ビジネスモデル俯瞰図の骨格を図示</a:t>
          </a:r>
          <a:r>
            <a:rPr kumimoji="1" lang="ja-JP" altLang="en-US" dirty="0"/>
            <a:t>しておく</a:t>
          </a:r>
        </a:p>
      </dgm:t>
    </dgm:pt>
    <dgm:pt modelId="{C4F70B90-9D2A-4CB2-BFA5-328136FDDF70}" type="parTrans" cxnId="{4E5E3CEB-49C0-4194-ABCD-49C270D6EDC1}">
      <dgm:prSet/>
      <dgm:spPr/>
      <dgm:t>
        <a:bodyPr/>
        <a:lstStyle/>
        <a:p>
          <a:endParaRPr kumimoji="1" lang="ja-JP" altLang="en-US"/>
        </a:p>
      </dgm:t>
    </dgm:pt>
    <dgm:pt modelId="{C952B6E7-39BA-4B1D-BEE0-4EFF241F7B5D}" type="sibTrans" cxnId="{4E5E3CEB-49C0-4194-ABCD-49C270D6EDC1}">
      <dgm:prSet/>
      <dgm:spPr/>
      <dgm:t>
        <a:bodyPr/>
        <a:lstStyle/>
        <a:p>
          <a:endParaRPr kumimoji="1" lang="ja-JP" altLang="en-US"/>
        </a:p>
      </dgm:t>
    </dgm:pt>
    <dgm:pt modelId="{797E6C00-51EA-4F34-84D9-8E696DB7194B}">
      <dgm:prSet/>
      <dgm:spPr/>
      <dgm:t>
        <a:bodyPr/>
        <a:lstStyle/>
        <a:p>
          <a:r>
            <a:rPr kumimoji="1" lang="ja-JP" altLang="en-US" dirty="0"/>
            <a:t>ホワイトボード、スケッチブックなどを活用</a:t>
          </a:r>
        </a:p>
      </dgm:t>
    </dgm:pt>
    <dgm:pt modelId="{F7EAF6CC-3CF6-4A1E-8BCD-B38DF235917B}" type="parTrans" cxnId="{9480F0AB-2C28-4940-AFA7-F0592F58D16E}">
      <dgm:prSet/>
      <dgm:spPr/>
      <dgm:t>
        <a:bodyPr/>
        <a:lstStyle/>
        <a:p>
          <a:endParaRPr kumimoji="1" lang="ja-JP" altLang="en-US"/>
        </a:p>
      </dgm:t>
    </dgm:pt>
    <dgm:pt modelId="{EB534909-093F-4DC4-8AF2-4108C0A0EEA2}" type="sibTrans" cxnId="{9480F0AB-2C28-4940-AFA7-F0592F58D16E}">
      <dgm:prSet/>
      <dgm:spPr/>
      <dgm:t>
        <a:bodyPr/>
        <a:lstStyle/>
        <a:p>
          <a:endParaRPr kumimoji="1" lang="ja-JP" altLang="en-US"/>
        </a:p>
      </dgm:t>
    </dgm:pt>
    <dgm:pt modelId="{EAEC5315-13C8-42F6-BDC5-2962D443EEE7}">
      <dgm:prSet/>
      <dgm:spPr/>
      <dgm:t>
        <a:bodyPr/>
        <a:lstStyle/>
        <a:p>
          <a:r>
            <a:rPr kumimoji="1" lang="ja-JP" altLang="en-US" dirty="0"/>
            <a:t>対象企業が属する上場企業の有価証券報告書にある</a:t>
          </a:r>
          <a:r>
            <a:rPr kumimoji="1" lang="ja-JP" altLang="en-US" dirty="0">
              <a:solidFill>
                <a:srgbClr val="FF0000"/>
              </a:solidFill>
            </a:rPr>
            <a:t>「事業統計図」</a:t>
          </a:r>
          <a:r>
            <a:rPr kumimoji="1" lang="ja-JP" altLang="en-US" dirty="0"/>
            <a:t>も参考になる</a:t>
          </a:r>
        </a:p>
      </dgm:t>
    </dgm:pt>
    <dgm:pt modelId="{E6543D1A-D6F5-4E70-BBD6-6C25E4A6AC41}" type="parTrans" cxnId="{505C0B53-48F3-4E1D-9C2D-37FEFCA76D94}">
      <dgm:prSet/>
      <dgm:spPr/>
      <dgm:t>
        <a:bodyPr/>
        <a:lstStyle/>
        <a:p>
          <a:endParaRPr kumimoji="1" lang="ja-JP" altLang="en-US"/>
        </a:p>
      </dgm:t>
    </dgm:pt>
    <dgm:pt modelId="{17463CD6-E701-468D-9478-2A727EA41EC7}" type="sibTrans" cxnId="{505C0B53-48F3-4E1D-9C2D-37FEFCA76D94}">
      <dgm:prSet/>
      <dgm:spPr/>
      <dgm:t>
        <a:bodyPr/>
        <a:lstStyle/>
        <a:p>
          <a:endParaRPr kumimoji="1" lang="ja-JP" altLang="en-US"/>
        </a:p>
      </dgm:t>
    </dgm:pt>
    <dgm:pt modelId="{7E2B1DF4-3F8A-4653-A86C-7803E9EF4E4E}">
      <dgm:prSet/>
      <dgm:spPr/>
      <dgm:t>
        <a:bodyPr/>
        <a:lstStyle/>
        <a:p>
          <a:r>
            <a:rPr kumimoji="1" lang="ja-JP" altLang="en-US" dirty="0"/>
            <a:t>対象企業のビジネスモデルを金融機関と共有できる</a:t>
          </a:r>
        </a:p>
      </dgm:t>
    </dgm:pt>
    <dgm:pt modelId="{1E81C714-7C36-4E75-AEA1-7960861561D7}" type="parTrans" cxnId="{B6E38D1A-DAC6-4B5B-B112-AF0848201230}">
      <dgm:prSet/>
      <dgm:spPr/>
      <dgm:t>
        <a:bodyPr/>
        <a:lstStyle/>
        <a:p>
          <a:endParaRPr kumimoji="1" lang="ja-JP" altLang="en-US"/>
        </a:p>
      </dgm:t>
    </dgm:pt>
    <dgm:pt modelId="{FBEE127A-05D3-4153-8D3C-752B04941445}" type="sibTrans" cxnId="{B6E38D1A-DAC6-4B5B-B112-AF0848201230}">
      <dgm:prSet/>
      <dgm:spPr/>
      <dgm:t>
        <a:bodyPr/>
        <a:lstStyle/>
        <a:p>
          <a:endParaRPr kumimoji="1" lang="ja-JP" altLang="en-US"/>
        </a:p>
      </dgm:t>
    </dgm:pt>
    <dgm:pt modelId="{3E07486F-3C28-4B21-8A90-8DB6E2E03239}">
      <dgm:prSet/>
      <dgm:spPr/>
      <dgm:t>
        <a:bodyPr/>
        <a:lstStyle/>
        <a:p>
          <a:r>
            <a:rPr kumimoji="1" lang="ja-JP" altLang="en-US" dirty="0"/>
            <a:t>４）効果</a:t>
          </a:r>
        </a:p>
      </dgm:t>
    </dgm:pt>
    <dgm:pt modelId="{54673F12-AEAC-4099-B747-7F24E8A42957}" type="parTrans" cxnId="{E23427A6-430A-4622-9D25-82663DB02E6B}">
      <dgm:prSet/>
      <dgm:spPr/>
      <dgm:t>
        <a:bodyPr/>
        <a:lstStyle/>
        <a:p>
          <a:endParaRPr kumimoji="1" lang="ja-JP" altLang="en-US"/>
        </a:p>
      </dgm:t>
    </dgm:pt>
    <dgm:pt modelId="{A534E3AF-0F79-430E-9E2B-E52DE73EF896}" type="sibTrans" cxnId="{E23427A6-430A-4622-9D25-82663DB02E6B}">
      <dgm:prSet/>
      <dgm:spPr/>
      <dgm:t>
        <a:bodyPr/>
        <a:lstStyle/>
        <a:p>
          <a:endParaRPr kumimoji="1" lang="ja-JP" altLang="en-US"/>
        </a:p>
      </dgm:t>
    </dgm:pt>
    <dgm:pt modelId="{AEDD74EB-AA4B-4945-A819-DE06046D586D}">
      <dgm:prSet/>
      <dgm:spPr/>
      <dgm:t>
        <a:bodyPr/>
        <a:lstStyle/>
        <a:p>
          <a:r>
            <a:rPr kumimoji="1" lang="ja-JP" altLang="en-US" dirty="0"/>
            <a:t>経営者がビジネスモデルを見直すきっかけとる</a:t>
          </a:r>
        </a:p>
      </dgm:t>
    </dgm:pt>
    <dgm:pt modelId="{03D7B6B7-F0B4-4462-B420-71B49554A135}" type="parTrans" cxnId="{437E1BE2-363F-4ECC-AEEA-E1E70E89FB11}">
      <dgm:prSet/>
      <dgm:spPr/>
      <dgm:t>
        <a:bodyPr/>
        <a:lstStyle/>
        <a:p>
          <a:endParaRPr kumimoji="1" lang="ja-JP" altLang="en-US"/>
        </a:p>
      </dgm:t>
    </dgm:pt>
    <dgm:pt modelId="{44E31CD5-BA52-4329-B00A-42E2BC730AA3}" type="sibTrans" cxnId="{437E1BE2-363F-4ECC-AEEA-E1E70E89FB11}">
      <dgm:prSet/>
      <dgm:spPr/>
      <dgm:t>
        <a:bodyPr/>
        <a:lstStyle/>
        <a:p>
          <a:endParaRPr kumimoji="1" lang="ja-JP" altLang="en-US"/>
        </a:p>
      </dgm:t>
    </dgm:pt>
    <dgm:pt modelId="{359BC70F-CB6F-4680-8134-FD083FD47AFE}">
      <dgm:prSet/>
      <dgm:spPr/>
      <dgm:t>
        <a:bodyPr/>
        <a:lstStyle/>
        <a:p>
          <a:r>
            <a:rPr kumimoji="1" lang="ja-JP" altLang="en-US" dirty="0"/>
            <a:t>経営者との間で経営課題や経営改善等に関するコミュニケーションを図る事ができる</a:t>
          </a:r>
        </a:p>
      </dgm:t>
    </dgm:pt>
    <dgm:pt modelId="{AEF3EA1F-188E-4903-B635-80150A99A702}" type="parTrans" cxnId="{C1F4A2A2-0411-4BA5-BA30-5920E8C83E49}">
      <dgm:prSet/>
      <dgm:spPr/>
      <dgm:t>
        <a:bodyPr/>
        <a:lstStyle/>
        <a:p>
          <a:endParaRPr kumimoji="1" lang="ja-JP" altLang="en-US"/>
        </a:p>
      </dgm:t>
    </dgm:pt>
    <dgm:pt modelId="{D9BFC938-DCD7-4DC4-805C-18C7F5C7493D}" type="sibTrans" cxnId="{C1F4A2A2-0411-4BA5-BA30-5920E8C83E49}">
      <dgm:prSet/>
      <dgm:spPr/>
      <dgm:t>
        <a:bodyPr/>
        <a:lstStyle/>
        <a:p>
          <a:endParaRPr kumimoji="1" lang="ja-JP" altLang="en-US"/>
        </a:p>
      </dgm:t>
    </dgm:pt>
    <dgm:pt modelId="{9AE08E21-7100-42F9-B67F-DFAF9F65B163}" type="pres">
      <dgm:prSet presAssocID="{8F763771-D25C-45E9-82D6-2D18EEAF9A73}" presName="linear" presStyleCnt="0">
        <dgm:presLayoutVars>
          <dgm:dir/>
          <dgm:animLvl val="lvl"/>
          <dgm:resizeHandles val="exact"/>
        </dgm:presLayoutVars>
      </dgm:prSet>
      <dgm:spPr/>
    </dgm:pt>
    <dgm:pt modelId="{5584F5C0-0557-4194-85AE-38B3CCC0C786}" type="pres">
      <dgm:prSet presAssocID="{3F99417B-5DDA-447F-A64C-0586C2F4C7D8}" presName="parentLin" presStyleCnt="0"/>
      <dgm:spPr/>
    </dgm:pt>
    <dgm:pt modelId="{D1C6AFA8-5FC6-43D8-A946-6E5B0C8034F1}" type="pres">
      <dgm:prSet presAssocID="{3F99417B-5DDA-447F-A64C-0586C2F4C7D8}" presName="parentLeftMargin" presStyleLbl="node1" presStyleIdx="0" presStyleCnt="4"/>
      <dgm:spPr/>
    </dgm:pt>
    <dgm:pt modelId="{E76520E4-E475-4B8F-82A9-E4508AA30D7B}" type="pres">
      <dgm:prSet presAssocID="{3F99417B-5DDA-447F-A64C-0586C2F4C7D8}" presName="parentText" presStyleLbl="node1" presStyleIdx="0" presStyleCnt="4">
        <dgm:presLayoutVars>
          <dgm:chMax val="0"/>
          <dgm:bulletEnabled val="1"/>
        </dgm:presLayoutVars>
      </dgm:prSet>
      <dgm:spPr/>
    </dgm:pt>
    <dgm:pt modelId="{9817C896-EA00-416B-B660-62D3EFBAE9BC}" type="pres">
      <dgm:prSet presAssocID="{3F99417B-5DDA-447F-A64C-0586C2F4C7D8}" presName="negativeSpace" presStyleCnt="0"/>
      <dgm:spPr/>
    </dgm:pt>
    <dgm:pt modelId="{0A68DB7E-424D-4BE0-9937-9107FCE9B548}" type="pres">
      <dgm:prSet presAssocID="{3F99417B-5DDA-447F-A64C-0586C2F4C7D8}" presName="childText" presStyleLbl="conFgAcc1" presStyleIdx="0" presStyleCnt="4">
        <dgm:presLayoutVars>
          <dgm:bulletEnabled val="1"/>
        </dgm:presLayoutVars>
      </dgm:prSet>
      <dgm:spPr/>
    </dgm:pt>
    <dgm:pt modelId="{8596A4A2-5A1E-4B62-B74F-D2682405E12C}" type="pres">
      <dgm:prSet presAssocID="{C2AEE17E-5680-403A-A2EB-5026B901B7FF}" presName="spaceBetweenRectangles" presStyleCnt="0"/>
      <dgm:spPr/>
    </dgm:pt>
    <dgm:pt modelId="{8FEB97C5-CCEF-4016-AE92-594A7FECFBB0}" type="pres">
      <dgm:prSet presAssocID="{2EE78080-8391-441C-8BBC-CF378B03AF8D}" presName="parentLin" presStyleCnt="0"/>
      <dgm:spPr/>
    </dgm:pt>
    <dgm:pt modelId="{9FB097F7-E0E2-4A31-A497-BE5B3AE4C6BB}" type="pres">
      <dgm:prSet presAssocID="{2EE78080-8391-441C-8BBC-CF378B03AF8D}" presName="parentLeftMargin" presStyleLbl="node1" presStyleIdx="0" presStyleCnt="4"/>
      <dgm:spPr/>
    </dgm:pt>
    <dgm:pt modelId="{469628C2-F14C-4BA3-B781-F2A858FE003B}" type="pres">
      <dgm:prSet presAssocID="{2EE78080-8391-441C-8BBC-CF378B03AF8D}" presName="parentText" presStyleLbl="node1" presStyleIdx="1" presStyleCnt="4">
        <dgm:presLayoutVars>
          <dgm:chMax val="0"/>
          <dgm:bulletEnabled val="1"/>
        </dgm:presLayoutVars>
      </dgm:prSet>
      <dgm:spPr/>
    </dgm:pt>
    <dgm:pt modelId="{0CA7CB4D-F9D1-4F85-AAFC-F5963C57CC91}" type="pres">
      <dgm:prSet presAssocID="{2EE78080-8391-441C-8BBC-CF378B03AF8D}" presName="negativeSpace" presStyleCnt="0"/>
      <dgm:spPr/>
    </dgm:pt>
    <dgm:pt modelId="{5CA16EC6-BF55-4782-BB00-9A08DBAE15F3}" type="pres">
      <dgm:prSet presAssocID="{2EE78080-8391-441C-8BBC-CF378B03AF8D}" presName="childText" presStyleLbl="conFgAcc1" presStyleIdx="1" presStyleCnt="4">
        <dgm:presLayoutVars>
          <dgm:bulletEnabled val="1"/>
        </dgm:presLayoutVars>
      </dgm:prSet>
      <dgm:spPr/>
    </dgm:pt>
    <dgm:pt modelId="{44CC42D0-AB40-4804-9FB0-069243F4E5EE}" type="pres">
      <dgm:prSet presAssocID="{0EC0B342-6CF0-44A6-BFB3-F830186DE6AE}" presName="spaceBetweenRectangles" presStyleCnt="0"/>
      <dgm:spPr/>
    </dgm:pt>
    <dgm:pt modelId="{0DA10890-499A-4D5D-B881-DF21BAE77E87}" type="pres">
      <dgm:prSet presAssocID="{2E44CEA5-32B0-4B1C-84DC-BCE4B53B076B}" presName="parentLin" presStyleCnt="0"/>
      <dgm:spPr/>
    </dgm:pt>
    <dgm:pt modelId="{45E08F68-5BB9-4A9B-9282-F19FBB4F3F5A}" type="pres">
      <dgm:prSet presAssocID="{2E44CEA5-32B0-4B1C-84DC-BCE4B53B076B}" presName="parentLeftMargin" presStyleLbl="node1" presStyleIdx="1" presStyleCnt="4"/>
      <dgm:spPr/>
    </dgm:pt>
    <dgm:pt modelId="{455C1162-C7EF-48C6-BCF1-312C76B20558}" type="pres">
      <dgm:prSet presAssocID="{2E44CEA5-32B0-4B1C-84DC-BCE4B53B076B}" presName="parentText" presStyleLbl="node1" presStyleIdx="2" presStyleCnt="4">
        <dgm:presLayoutVars>
          <dgm:chMax val="0"/>
          <dgm:bulletEnabled val="1"/>
        </dgm:presLayoutVars>
      </dgm:prSet>
      <dgm:spPr/>
    </dgm:pt>
    <dgm:pt modelId="{D079E7A5-0C41-42A8-8912-ECBEE553AA49}" type="pres">
      <dgm:prSet presAssocID="{2E44CEA5-32B0-4B1C-84DC-BCE4B53B076B}" presName="negativeSpace" presStyleCnt="0"/>
      <dgm:spPr/>
    </dgm:pt>
    <dgm:pt modelId="{B7CBCB38-A1AB-47A2-87D8-F6DF31195340}" type="pres">
      <dgm:prSet presAssocID="{2E44CEA5-32B0-4B1C-84DC-BCE4B53B076B}" presName="childText" presStyleLbl="conFgAcc1" presStyleIdx="2" presStyleCnt="4">
        <dgm:presLayoutVars>
          <dgm:bulletEnabled val="1"/>
        </dgm:presLayoutVars>
      </dgm:prSet>
      <dgm:spPr/>
    </dgm:pt>
    <dgm:pt modelId="{91AD7FF2-58DB-4CB9-99CA-386E3D965122}" type="pres">
      <dgm:prSet presAssocID="{DAC0C5EE-0589-47B6-8A0B-93AC0E457683}" presName="spaceBetweenRectangles" presStyleCnt="0"/>
      <dgm:spPr/>
    </dgm:pt>
    <dgm:pt modelId="{9F8B50BC-3852-41E3-9999-61347E9EFC4D}" type="pres">
      <dgm:prSet presAssocID="{3E07486F-3C28-4B21-8A90-8DB6E2E03239}" presName="parentLin" presStyleCnt="0"/>
      <dgm:spPr/>
    </dgm:pt>
    <dgm:pt modelId="{190BEFE8-198D-46C3-BE9E-38CF3E7F368D}" type="pres">
      <dgm:prSet presAssocID="{3E07486F-3C28-4B21-8A90-8DB6E2E03239}" presName="parentLeftMargin" presStyleLbl="node1" presStyleIdx="2" presStyleCnt="4"/>
      <dgm:spPr/>
    </dgm:pt>
    <dgm:pt modelId="{98CC0212-C51B-4C5B-B002-80F2D39385F4}" type="pres">
      <dgm:prSet presAssocID="{3E07486F-3C28-4B21-8A90-8DB6E2E03239}" presName="parentText" presStyleLbl="node1" presStyleIdx="3" presStyleCnt="4">
        <dgm:presLayoutVars>
          <dgm:chMax val="0"/>
          <dgm:bulletEnabled val="1"/>
        </dgm:presLayoutVars>
      </dgm:prSet>
      <dgm:spPr/>
    </dgm:pt>
    <dgm:pt modelId="{4A5B7FB1-049E-4B51-8D38-60E8AD4BAF33}" type="pres">
      <dgm:prSet presAssocID="{3E07486F-3C28-4B21-8A90-8DB6E2E03239}" presName="negativeSpace" presStyleCnt="0"/>
      <dgm:spPr/>
    </dgm:pt>
    <dgm:pt modelId="{C7E6FA3B-2FBC-4942-B8C9-441455CBDB67}" type="pres">
      <dgm:prSet presAssocID="{3E07486F-3C28-4B21-8A90-8DB6E2E03239}" presName="childText" presStyleLbl="conFgAcc1" presStyleIdx="3" presStyleCnt="4">
        <dgm:presLayoutVars>
          <dgm:bulletEnabled val="1"/>
        </dgm:presLayoutVars>
      </dgm:prSet>
      <dgm:spPr/>
    </dgm:pt>
  </dgm:ptLst>
  <dgm:cxnLst>
    <dgm:cxn modelId="{6B536209-A0B4-4D64-981E-B386A92EDC26}" type="presOf" srcId="{797E6C00-51EA-4F34-84D9-8E696DB7194B}" destId="{B7CBCB38-A1AB-47A2-87D8-F6DF31195340}" srcOrd="0" destOrd="1" presId="urn:microsoft.com/office/officeart/2005/8/layout/list1"/>
    <dgm:cxn modelId="{CF8D5710-4071-4633-B09B-09B961C30087}" srcId="{8F763771-D25C-45E9-82D6-2D18EEAF9A73}" destId="{2EE78080-8391-441C-8BBC-CF378B03AF8D}" srcOrd="1" destOrd="0" parTransId="{9A3292A2-40E3-4157-A1CA-866F96C535F3}" sibTransId="{0EC0B342-6CF0-44A6-BFB3-F830186DE6AE}"/>
    <dgm:cxn modelId="{A780D017-3925-448E-AFC3-3CA805302447}" type="presOf" srcId="{8F763771-D25C-45E9-82D6-2D18EEAF9A73}" destId="{9AE08E21-7100-42F9-B67F-DFAF9F65B163}" srcOrd="0" destOrd="0" presId="urn:microsoft.com/office/officeart/2005/8/layout/list1"/>
    <dgm:cxn modelId="{B6E38D1A-DAC6-4B5B-B112-AF0848201230}" srcId="{3E07486F-3C28-4B21-8A90-8DB6E2E03239}" destId="{7E2B1DF4-3F8A-4653-A86C-7803E9EF4E4E}" srcOrd="0" destOrd="0" parTransId="{1E81C714-7C36-4E75-AEA1-7960861561D7}" sibTransId="{FBEE127A-05D3-4153-8D3C-752B04941445}"/>
    <dgm:cxn modelId="{DE732D23-4E4A-407A-B361-AB5CC17FFE9C}" srcId="{8F763771-D25C-45E9-82D6-2D18EEAF9A73}" destId="{2E44CEA5-32B0-4B1C-84DC-BCE4B53B076B}" srcOrd="2" destOrd="0" parTransId="{D3CD3911-D674-422E-B331-C06B1AB2A3D0}" sibTransId="{DAC0C5EE-0589-47B6-8A0B-93AC0E457683}"/>
    <dgm:cxn modelId="{7DC7DB2A-90B5-48EC-A770-A235C98A7AF2}" type="presOf" srcId="{A5454DC4-F56C-4B9E-8C55-68C26D4C2C9A}" destId="{0A68DB7E-424D-4BE0-9937-9107FCE9B548}" srcOrd="0" destOrd="2" presId="urn:microsoft.com/office/officeart/2005/8/layout/list1"/>
    <dgm:cxn modelId="{CE9AB430-A073-4276-8926-F5367F11799B}" srcId="{2EE78080-8391-441C-8BBC-CF378B03AF8D}" destId="{A5035653-7001-4692-815A-CF7FA7ED9837}" srcOrd="0" destOrd="0" parTransId="{F5267A57-3208-4896-B489-6EEADA25F634}" sibTransId="{E18C62FB-78AF-4B02-817F-C78585A7FD06}"/>
    <dgm:cxn modelId="{37165434-0DC1-4933-A478-4B5E8079C162}" type="presOf" srcId="{AEDD74EB-AA4B-4945-A819-DE06046D586D}" destId="{C7E6FA3B-2FBC-4942-B8C9-441455CBDB67}" srcOrd="0" destOrd="1" presId="urn:microsoft.com/office/officeart/2005/8/layout/list1"/>
    <dgm:cxn modelId="{FB78285C-7F1F-44A1-8571-E6ADA4ED4A44}" type="presOf" srcId="{DE9D71DA-69BD-4480-B37B-84E1103ECE3B}" destId="{5CA16EC6-BF55-4782-BB00-9A08DBAE15F3}" srcOrd="0" destOrd="1" presId="urn:microsoft.com/office/officeart/2005/8/layout/list1"/>
    <dgm:cxn modelId="{0049195D-D324-4B38-8EF6-3B29C3CDEE7E}" srcId="{2EE78080-8391-441C-8BBC-CF378B03AF8D}" destId="{DE9D71DA-69BD-4480-B37B-84E1103ECE3B}" srcOrd="1" destOrd="0" parTransId="{496A9457-D3AE-4FB2-AB84-020E57798586}" sibTransId="{74B8553C-7FA2-431A-B2EB-20CB968E1226}"/>
    <dgm:cxn modelId="{07B5CC6B-E34F-47CD-BA51-7F1D26F68E21}" type="presOf" srcId="{3F99417B-5DDA-447F-A64C-0586C2F4C7D8}" destId="{D1C6AFA8-5FC6-43D8-A946-6E5B0C8034F1}" srcOrd="0" destOrd="0" presId="urn:microsoft.com/office/officeart/2005/8/layout/list1"/>
    <dgm:cxn modelId="{56CCF34C-35D4-4A18-8526-CA390C178CB0}" type="presOf" srcId="{2EE78080-8391-441C-8BBC-CF378B03AF8D}" destId="{469628C2-F14C-4BA3-B781-F2A858FE003B}" srcOrd="1" destOrd="0" presId="urn:microsoft.com/office/officeart/2005/8/layout/list1"/>
    <dgm:cxn modelId="{1634AC51-D957-4CDC-938B-4AA7D220E020}" type="presOf" srcId="{2EE78080-8391-441C-8BBC-CF378B03AF8D}" destId="{9FB097F7-E0E2-4A31-A497-BE5B3AE4C6BB}" srcOrd="0" destOrd="0" presId="urn:microsoft.com/office/officeart/2005/8/layout/list1"/>
    <dgm:cxn modelId="{505C0B53-48F3-4E1D-9C2D-37FEFCA76D94}" srcId="{2E44CEA5-32B0-4B1C-84DC-BCE4B53B076B}" destId="{EAEC5315-13C8-42F6-BDC5-2962D443EEE7}" srcOrd="2" destOrd="0" parTransId="{E6543D1A-D6F5-4E70-BBD6-6C25E4A6AC41}" sibTransId="{17463CD6-E701-468D-9478-2A727EA41EC7}"/>
    <dgm:cxn modelId="{D41AF158-FF3A-42F5-8E6E-0478562A244D}" srcId="{8F763771-D25C-45E9-82D6-2D18EEAF9A73}" destId="{3F99417B-5DDA-447F-A64C-0586C2F4C7D8}" srcOrd="0" destOrd="0" parTransId="{01CAE025-5BCA-48A3-9DC7-FD48FD3934E2}" sibTransId="{C2AEE17E-5680-403A-A2EB-5026B901B7FF}"/>
    <dgm:cxn modelId="{26A6F578-4F2A-4C96-B8AE-D4DB145E8519}" type="presOf" srcId="{3E07486F-3C28-4B21-8A90-8DB6E2E03239}" destId="{98CC0212-C51B-4C5B-B002-80F2D39385F4}" srcOrd="1" destOrd="0" presId="urn:microsoft.com/office/officeart/2005/8/layout/list1"/>
    <dgm:cxn modelId="{66B4997C-61E0-457B-9D70-E159123ABF93}" srcId="{3F99417B-5DDA-447F-A64C-0586C2F4C7D8}" destId="{7583D8BD-D0E0-408B-B020-E60B2D36DEFE}" srcOrd="0" destOrd="0" parTransId="{7CF73D24-0DED-4189-8E29-C76E3C462CB3}" sibTransId="{EF9B4AFC-8BE4-46AC-9668-B45D7E425FE7}"/>
    <dgm:cxn modelId="{0D89588D-D54C-4DD4-A91F-A6B4878B35FF}" type="presOf" srcId="{EAEC5315-13C8-42F6-BDC5-2962D443EEE7}" destId="{B7CBCB38-A1AB-47A2-87D8-F6DF31195340}" srcOrd="0" destOrd="2" presId="urn:microsoft.com/office/officeart/2005/8/layout/list1"/>
    <dgm:cxn modelId="{9A3DB598-92D0-47A1-836E-3D9DCFA8B23B}" type="presOf" srcId="{7583D8BD-D0E0-408B-B020-E60B2D36DEFE}" destId="{0A68DB7E-424D-4BE0-9937-9107FCE9B548}" srcOrd="0" destOrd="0" presId="urn:microsoft.com/office/officeart/2005/8/layout/list1"/>
    <dgm:cxn modelId="{C1F4A2A2-0411-4BA5-BA30-5920E8C83E49}" srcId="{3E07486F-3C28-4B21-8A90-8DB6E2E03239}" destId="{359BC70F-CB6F-4680-8134-FD083FD47AFE}" srcOrd="2" destOrd="0" parTransId="{AEF3EA1F-188E-4903-B635-80150A99A702}" sibTransId="{D9BFC938-DCD7-4DC4-805C-18C7F5C7493D}"/>
    <dgm:cxn modelId="{2E2E78A4-44D7-4411-AC25-0958D56684CD}" type="presOf" srcId="{69220E66-26E8-4296-A051-005DEC03B5F5}" destId="{0A68DB7E-424D-4BE0-9937-9107FCE9B548}" srcOrd="0" destOrd="1" presId="urn:microsoft.com/office/officeart/2005/8/layout/list1"/>
    <dgm:cxn modelId="{E23427A6-430A-4622-9D25-82663DB02E6B}" srcId="{8F763771-D25C-45E9-82D6-2D18EEAF9A73}" destId="{3E07486F-3C28-4B21-8A90-8DB6E2E03239}" srcOrd="3" destOrd="0" parTransId="{54673F12-AEAC-4099-B747-7F24E8A42957}" sibTransId="{A534E3AF-0F79-430E-9E2B-E52DE73EF896}"/>
    <dgm:cxn modelId="{0D3511A8-9085-4E7D-A300-95CE7E56ED12}" srcId="{2EE78080-8391-441C-8BBC-CF378B03AF8D}" destId="{D85FA61D-A771-4B91-B142-B2F359DFE63F}" srcOrd="2" destOrd="0" parTransId="{6F56DA47-A2FF-456D-B66B-4F633066605B}" sibTransId="{12AB1F36-FB2F-4C61-AE1F-CCD3BF88CE62}"/>
    <dgm:cxn modelId="{9480F0AB-2C28-4940-AFA7-F0592F58D16E}" srcId="{2E44CEA5-32B0-4B1C-84DC-BCE4B53B076B}" destId="{797E6C00-51EA-4F34-84D9-8E696DB7194B}" srcOrd="1" destOrd="0" parTransId="{F7EAF6CC-3CF6-4A1E-8BCD-B38DF235917B}" sibTransId="{EB534909-093F-4DC4-8AF2-4108C0A0EEA2}"/>
    <dgm:cxn modelId="{4779D7AE-83D9-403D-871C-2C4CB188191D}" type="presOf" srcId="{359BC70F-CB6F-4680-8134-FD083FD47AFE}" destId="{C7E6FA3B-2FBC-4942-B8C9-441455CBDB67}" srcOrd="0" destOrd="2" presId="urn:microsoft.com/office/officeart/2005/8/layout/list1"/>
    <dgm:cxn modelId="{3BFEC5B4-F2F8-482C-9642-C73D57CC8A35}" type="presOf" srcId="{A5035653-7001-4692-815A-CF7FA7ED9837}" destId="{5CA16EC6-BF55-4782-BB00-9A08DBAE15F3}" srcOrd="0" destOrd="0" presId="urn:microsoft.com/office/officeart/2005/8/layout/list1"/>
    <dgm:cxn modelId="{0B333CBC-D62B-4A9F-A210-11ECBD7003C7}" type="presOf" srcId="{C2D277C0-75EE-4DB7-9BFB-A43E53122D93}" destId="{B7CBCB38-A1AB-47A2-87D8-F6DF31195340}" srcOrd="0" destOrd="0" presId="urn:microsoft.com/office/officeart/2005/8/layout/list1"/>
    <dgm:cxn modelId="{08C0DABC-2869-4B38-B129-D0F703BCDE53}" type="presOf" srcId="{2E44CEA5-32B0-4B1C-84DC-BCE4B53B076B}" destId="{455C1162-C7EF-48C6-BCF1-312C76B20558}" srcOrd="1" destOrd="0" presId="urn:microsoft.com/office/officeart/2005/8/layout/list1"/>
    <dgm:cxn modelId="{0B3F2BCF-FF9C-4F6B-AC81-B4C18E707847}" type="presOf" srcId="{3E07486F-3C28-4B21-8A90-8DB6E2E03239}" destId="{190BEFE8-198D-46C3-BE9E-38CF3E7F368D}" srcOrd="0" destOrd="0" presId="urn:microsoft.com/office/officeart/2005/8/layout/list1"/>
    <dgm:cxn modelId="{EA5EB4D5-7338-4C14-9AE2-27CEDFE30FE9}" srcId="{3F99417B-5DDA-447F-A64C-0586C2F4C7D8}" destId="{69220E66-26E8-4296-A051-005DEC03B5F5}" srcOrd="1" destOrd="0" parTransId="{CE23D0C4-ED57-498D-B99A-3ED66EDB717A}" sibTransId="{4B44359B-05EC-4582-B6F2-22C1EE606123}"/>
    <dgm:cxn modelId="{437E1BE2-363F-4ECC-AEEA-E1E70E89FB11}" srcId="{3E07486F-3C28-4B21-8A90-8DB6E2E03239}" destId="{AEDD74EB-AA4B-4945-A819-DE06046D586D}" srcOrd="1" destOrd="0" parTransId="{03D7B6B7-F0B4-4462-B420-71B49554A135}" sibTransId="{44E31CD5-BA52-4329-B00A-42E2BC730AA3}"/>
    <dgm:cxn modelId="{A07609E7-18E5-402C-AC6F-F730D9CE598A}" type="presOf" srcId="{D85FA61D-A771-4B91-B142-B2F359DFE63F}" destId="{5CA16EC6-BF55-4782-BB00-9A08DBAE15F3}" srcOrd="0" destOrd="2" presId="urn:microsoft.com/office/officeart/2005/8/layout/list1"/>
    <dgm:cxn modelId="{4E5E3CEB-49C0-4194-ABCD-49C270D6EDC1}" srcId="{2E44CEA5-32B0-4B1C-84DC-BCE4B53B076B}" destId="{C2D277C0-75EE-4DB7-9BFB-A43E53122D93}" srcOrd="0" destOrd="0" parTransId="{C4F70B90-9D2A-4CB2-BFA5-328136FDDF70}" sibTransId="{C952B6E7-39BA-4B1D-BEE0-4EFF241F7B5D}"/>
    <dgm:cxn modelId="{300227EE-C634-4963-A28E-C43EE1F58908}" type="presOf" srcId="{7E2B1DF4-3F8A-4653-A86C-7803E9EF4E4E}" destId="{C7E6FA3B-2FBC-4942-B8C9-441455CBDB67}" srcOrd="0" destOrd="0" presId="urn:microsoft.com/office/officeart/2005/8/layout/list1"/>
    <dgm:cxn modelId="{9D14DDF1-7A98-48E8-9721-DEEB92B37DD3}" srcId="{3F99417B-5DDA-447F-A64C-0586C2F4C7D8}" destId="{A5454DC4-F56C-4B9E-8C55-68C26D4C2C9A}" srcOrd="2" destOrd="0" parTransId="{F8FFFBB5-C0A9-4768-947E-0D0D732AF5E2}" sibTransId="{33613495-FA91-4160-A4A5-8D960D05942D}"/>
    <dgm:cxn modelId="{28272BF5-DB8D-48F4-90F0-F8422CEB1E39}" type="presOf" srcId="{3F99417B-5DDA-447F-A64C-0586C2F4C7D8}" destId="{E76520E4-E475-4B8F-82A9-E4508AA30D7B}" srcOrd="1" destOrd="0" presId="urn:microsoft.com/office/officeart/2005/8/layout/list1"/>
    <dgm:cxn modelId="{A2A60EF6-5909-4EBC-AB0D-083AE23111CC}" type="presOf" srcId="{2E44CEA5-32B0-4B1C-84DC-BCE4B53B076B}" destId="{45E08F68-5BB9-4A9B-9282-F19FBB4F3F5A}" srcOrd="0" destOrd="0" presId="urn:microsoft.com/office/officeart/2005/8/layout/list1"/>
    <dgm:cxn modelId="{A5F2376D-2CA0-4CFE-8993-8E111CF1CCFD}" type="presParOf" srcId="{9AE08E21-7100-42F9-B67F-DFAF9F65B163}" destId="{5584F5C0-0557-4194-85AE-38B3CCC0C786}" srcOrd="0" destOrd="0" presId="urn:microsoft.com/office/officeart/2005/8/layout/list1"/>
    <dgm:cxn modelId="{489F9462-A048-45E1-9487-4E61069692FD}" type="presParOf" srcId="{5584F5C0-0557-4194-85AE-38B3CCC0C786}" destId="{D1C6AFA8-5FC6-43D8-A946-6E5B0C8034F1}" srcOrd="0" destOrd="0" presId="urn:microsoft.com/office/officeart/2005/8/layout/list1"/>
    <dgm:cxn modelId="{637673B6-8391-4BED-B2A7-9A3DF7D2FBFB}" type="presParOf" srcId="{5584F5C0-0557-4194-85AE-38B3CCC0C786}" destId="{E76520E4-E475-4B8F-82A9-E4508AA30D7B}" srcOrd="1" destOrd="0" presId="urn:microsoft.com/office/officeart/2005/8/layout/list1"/>
    <dgm:cxn modelId="{500A5F08-25F0-4F71-A478-81D45527AF10}" type="presParOf" srcId="{9AE08E21-7100-42F9-B67F-DFAF9F65B163}" destId="{9817C896-EA00-416B-B660-62D3EFBAE9BC}" srcOrd="1" destOrd="0" presId="urn:microsoft.com/office/officeart/2005/8/layout/list1"/>
    <dgm:cxn modelId="{8E8CA559-A6F5-4241-89C3-DCBD36AF339F}" type="presParOf" srcId="{9AE08E21-7100-42F9-B67F-DFAF9F65B163}" destId="{0A68DB7E-424D-4BE0-9937-9107FCE9B548}" srcOrd="2" destOrd="0" presId="urn:microsoft.com/office/officeart/2005/8/layout/list1"/>
    <dgm:cxn modelId="{E7B0E552-B18B-46F2-AA53-7C6F01A89EFB}" type="presParOf" srcId="{9AE08E21-7100-42F9-B67F-DFAF9F65B163}" destId="{8596A4A2-5A1E-4B62-B74F-D2682405E12C}" srcOrd="3" destOrd="0" presId="urn:microsoft.com/office/officeart/2005/8/layout/list1"/>
    <dgm:cxn modelId="{29C53CBF-57E6-4B30-9522-34275A7E545A}" type="presParOf" srcId="{9AE08E21-7100-42F9-B67F-DFAF9F65B163}" destId="{8FEB97C5-CCEF-4016-AE92-594A7FECFBB0}" srcOrd="4" destOrd="0" presId="urn:microsoft.com/office/officeart/2005/8/layout/list1"/>
    <dgm:cxn modelId="{248EC5D7-EAA3-4F37-B315-B7A7680EA8BC}" type="presParOf" srcId="{8FEB97C5-CCEF-4016-AE92-594A7FECFBB0}" destId="{9FB097F7-E0E2-4A31-A497-BE5B3AE4C6BB}" srcOrd="0" destOrd="0" presId="urn:microsoft.com/office/officeart/2005/8/layout/list1"/>
    <dgm:cxn modelId="{A91E4D3D-FAAE-4EA5-85B6-3E5A013EE544}" type="presParOf" srcId="{8FEB97C5-CCEF-4016-AE92-594A7FECFBB0}" destId="{469628C2-F14C-4BA3-B781-F2A858FE003B}" srcOrd="1" destOrd="0" presId="urn:microsoft.com/office/officeart/2005/8/layout/list1"/>
    <dgm:cxn modelId="{AD750519-61BB-44C4-A1F4-E76305A2A370}" type="presParOf" srcId="{9AE08E21-7100-42F9-B67F-DFAF9F65B163}" destId="{0CA7CB4D-F9D1-4F85-AAFC-F5963C57CC91}" srcOrd="5" destOrd="0" presId="urn:microsoft.com/office/officeart/2005/8/layout/list1"/>
    <dgm:cxn modelId="{DAC68C3B-ECBF-4F3F-BDED-18ED6AD9D97A}" type="presParOf" srcId="{9AE08E21-7100-42F9-B67F-DFAF9F65B163}" destId="{5CA16EC6-BF55-4782-BB00-9A08DBAE15F3}" srcOrd="6" destOrd="0" presId="urn:microsoft.com/office/officeart/2005/8/layout/list1"/>
    <dgm:cxn modelId="{A8D6A47F-3024-4C22-9689-011D497132E4}" type="presParOf" srcId="{9AE08E21-7100-42F9-B67F-DFAF9F65B163}" destId="{44CC42D0-AB40-4804-9FB0-069243F4E5EE}" srcOrd="7" destOrd="0" presId="urn:microsoft.com/office/officeart/2005/8/layout/list1"/>
    <dgm:cxn modelId="{EF3F7E9B-3F3A-491D-80F6-2D61F2052796}" type="presParOf" srcId="{9AE08E21-7100-42F9-B67F-DFAF9F65B163}" destId="{0DA10890-499A-4D5D-B881-DF21BAE77E87}" srcOrd="8" destOrd="0" presId="urn:microsoft.com/office/officeart/2005/8/layout/list1"/>
    <dgm:cxn modelId="{05B357F3-9E92-4C58-B91A-56ACF575F041}" type="presParOf" srcId="{0DA10890-499A-4D5D-B881-DF21BAE77E87}" destId="{45E08F68-5BB9-4A9B-9282-F19FBB4F3F5A}" srcOrd="0" destOrd="0" presId="urn:microsoft.com/office/officeart/2005/8/layout/list1"/>
    <dgm:cxn modelId="{66C602A5-167A-4AF6-B236-2D982CDFB11A}" type="presParOf" srcId="{0DA10890-499A-4D5D-B881-DF21BAE77E87}" destId="{455C1162-C7EF-48C6-BCF1-312C76B20558}" srcOrd="1" destOrd="0" presId="urn:microsoft.com/office/officeart/2005/8/layout/list1"/>
    <dgm:cxn modelId="{CD2EEA0C-805E-4E3D-8FE2-3B85E6D144C6}" type="presParOf" srcId="{9AE08E21-7100-42F9-B67F-DFAF9F65B163}" destId="{D079E7A5-0C41-42A8-8912-ECBEE553AA49}" srcOrd="9" destOrd="0" presId="urn:microsoft.com/office/officeart/2005/8/layout/list1"/>
    <dgm:cxn modelId="{2BDA5C29-A463-4DF5-82F5-6B5A0D3A2A48}" type="presParOf" srcId="{9AE08E21-7100-42F9-B67F-DFAF9F65B163}" destId="{B7CBCB38-A1AB-47A2-87D8-F6DF31195340}" srcOrd="10" destOrd="0" presId="urn:microsoft.com/office/officeart/2005/8/layout/list1"/>
    <dgm:cxn modelId="{45D798E9-9CE6-40F6-A309-182E7D883D7D}" type="presParOf" srcId="{9AE08E21-7100-42F9-B67F-DFAF9F65B163}" destId="{91AD7FF2-58DB-4CB9-99CA-386E3D965122}" srcOrd="11" destOrd="0" presId="urn:microsoft.com/office/officeart/2005/8/layout/list1"/>
    <dgm:cxn modelId="{0F401B08-9D5E-4CC5-A854-DED57C6BCBB3}" type="presParOf" srcId="{9AE08E21-7100-42F9-B67F-DFAF9F65B163}" destId="{9F8B50BC-3852-41E3-9999-61347E9EFC4D}" srcOrd="12" destOrd="0" presId="urn:microsoft.com/office/officeart/2005/8/layout/list1"/>
    <dgm:cxn modelId="{874B76D3-1C8A-4A56-995B-35AFB4B10C7C}" type="presParOf" srcId="{9F8B50BC-3852-41E3-9999-61347E9EFC4D}" destId="{190BEFE8-198D-46C3-BE9E-38CF3E7F368D}" srcOrd="0" destOrd="0" presId="urn:microsoft.com/office/officeart/2005/8/layout/list1"/>
    <dgm:cxn modelId="{4F9423B8-B8F5-4E32-92B9-796B45C403DA}" type="presParOf" srcId="{9F8B50BC-3852-41E3-9999-61347E9EFC4D}" destId="{98CC0212-C51B-4C5B-B002-80F2D39385F4}" srcOrd="1" destOrd="0" presId="urn:microsoft.com/office/officeart/2005/8/layout/list1"/>
    <dgm:cxn modelId="{31D18C09-8C29-4B05-B482-295196258B3F}" type="presParOf" srcId="{9AE08E21-7100-42F9-B67F-DFAF9F65B163}" destId="{4A5B7FB1-049E-4B51-8D38-60E8AD4BAF33}" srcOrd="13" destOrd="0" presId="urn:microsoft.com/office/officeart/2005/8/layout/list1"/>
    <dgm:cxn modelId="{D9903A37-A536-4DC6-873D-4C3E68FD1122}" type="presParOf" srcId="{9AE08E21-7100-42F9-B67F-DFAF9F65B163}" destId="{C7E6FA3B-2FBC-4942-B8C9-441455CBDB67}"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574B515-8C83-4C8B-A0DF-8F6B9083CD26}"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813D8C8-0E4C-429A-8F3E-DE778A5849E5}">
      <dgm:prSet phldrT="[テキスト]"/>
      <dgm:spPr/>
      <dgm:t>
        <a:bodyPr/>
        <a:lstStyle/>
        <a:p>
          <a:r>
            <a:rPr kumimoji="1" lang="ja-JP" altLang="en-US" dirty="0"/>
            <a:t>売上高</a:t>
          </a:r>
        </a:p>
      </dgm:t>
    </dgm:pt>
    <dgm:pt modelId="{B5AC9688-B65A-450A-974F-4E6C078A362F}" type="parTrans" cxnId="{C0ECE38B-2F1A-45A2-B8C8-29BC8C679F56}">
      <dgm:prSet/>
      <dgm:spPr/>
      <dgm:t>
        <a:bodyPr/>
        <a:lstStyle/>
        <a:p>
          <a:endParaRPr kumimoji="1" lang="ja-JP" altLang="en-US"/>
        </a:p>
      </dgm:t>
    </dgm:pt>
    <dgm:pt modelId="{F5861CE8-25DF-4A9D-A0A8-D482DFC33834}" type="sibTrans" cxnId="{C0ECE38B-2F1A-45A2-B8C8-29BC8C679F56}">
      <dgm:prSet/>
      <dgm:spPr/>
      <dgm:t>
        <a:bodyPr/>
        <a:lstStyle/>
        <a:p>
          <a:endParaRPr kumimoji="1" lang="ja-JP" altLang="en-US"/>
        </a:p>
      </dgm:t>
    </dgm:pt>
    <dgm:pt modelId="{97E76488-132C-4B33-AE00-213702BC8F5C}">
      <dgm:prSet phldrT="[テキスト]"/>
      <dgm:spPr/>
      <dgm:t>
        <a:bodyPr/>
        <a:lstStyle/>
        <a:p>
          <a:r>
            <a:rPr kumimoji="1" lang="ja-JP" altLang="en-US" dirty="0"/>
            <a:t>売上原価・棚卸資産</a:t>
          </a:r>
        </a:p>
      </dgm:t>
    </dgm:pt>
    <dgm:pt modelId="{4F336416-63A6-4A80-B429-88166406410C}" type="parTrans" cxnId="{C127134D-3002-4647-83A4-16A4506B281F}">
      <dgm:prSet/>
      <dgm:spPr/>
      <dgm:t>
        <a:bodyPr/>
        <a:lstStyle/>
        <a:p>
          <a:endParaRPr kumimoji="1" lang="ja-JP" altLang="en-US"/>
        </a:p>
      </dgm:t>
    </dgm:pt>
    <dgm:pt modelId="{415F6370-61DF-4BC7-B1B0-DC8AC41F31C7}" type="sibTrans" cxnId="{C127134D-3002-4647-83A4-16A4506B281F}">
      <dgm:prSet/>
      <dgm:spPr/>
      <dgm:t>
        <a:bodyPr/>
        <a:lstStyle/>
        <a:p>
          <a:endParaRPr kumimoji="1" lang="ja-JP" altLang="en-US"/>
        </a:p>
      </dgm:t>
    </dgm:pt>
    <dgm:pt modelId="{629228A2-AE2C-4B2F-9065-E22A06A5798D}">
      <dgm:prSet phldrT="[テキスト]"/>
      <dgm:spPr/>
      <dgm:t>
        <a:bodyPr/>
        <a:lstStyle/>
        <a:p>
          <a:r>
            <a:rPr kumimoji="1" lang="ja-JP" altLang="en-US" dirty="0"/>
            <a:t>販売費</a:t>
          </a:r>
        </a:p>
      </dgm:t>
    </dgm:pt>
    <dgm:pt modelId="{BE9D922B-E839-4224-982D-F054916D518D}" type="parTrans" cxnId="{DAAE4C82-B73F-4DE0-9AB7-59AEA65196DE}">
      <dgm:prSet/>
      <dgm:spPr/>
      <dgm:t>
        <a:bodyPr/>
        <a:lstStyle/>
        <a:p>
          <a:endParaRPr kumimoji="1" lang="ja-JP" altLang="en-US"/>
        </a:p>
      </dgm:t>
    </dgm:pt>
    <dgm:pt modelId="{CE3A75D8-46DC-4578-AEB5-30F37542787C}" type="sibTrans" cxnId="{DAAE4C82-B73F-4DE0-9AB7-59AEA65196DE}">
      <dgm:prSet/>
      <dgm:spPr/>
      <dgm:t>
        <a:bodyPr/>
        <a:lstStyle/>
        <a:p>
          <a:endParaRPr kumimoji="1" lang="ja-JP" altLang="en-US"/>
        </a:p>
      </dgm:t>
    </dgm:pt>
    <dgm:pt modelId="{120E9DD7-A0C1-4FE6-A655-36CFCF283A4A}">
      <dgm:prSet/>
      <dgm:spPr/>
      <dgm:t>
        <a:bodyPr/>
        <a:lstStyle/>
        <a:p>
          <a:r>
            <a:rPr kumimoji="1" lang="ja-JP" altLang="en-US" dirty="0"/>
            <a:t>主たる顧客（売上構成、売上推移）</a:t>
          </a:r>
        </a:p>
      </dgm:t>
    </dgm:pt>
    <dgm:pt modelId="{A1232906-D1D2-495B-B94C-A308874C3512}" type="parTrans" cxnId="{A8058561-09D5-41AB-BDB5-88563201B3E2}">
      <dgm:prSet/>
      <dgm:spPr/>
      <dgm:t>
        <a:bodyPr/>
        <a:lstStyle/>
        <a:p>
          <a:endParaRPr kumimoji="1" lang="ja-JP" altLang="en-US"/>
        </a:p>
      </dgm:t>
    </dgm:pt>
    <dgm:pt modelId="{8A64F1FC-A49E-452C-A92A-EB73C910DE27}" type="sibTrans" cxnId="{A8058561-09D5-41AB-BDB5-88563201B3E2}">
      <dgm:prSet/>
      <dgm:spPr/>
      <dgm:t>
        <a:bodyPr/>
        <a:lstStyle/>
        <a:p>
          <a:endParaRPr kumimoji="1" lang="ja-JP" altLang="en-US"/>
        </a:p>
      </dgm:t>
    </dgm:pt>
    <dgm:pt modelId="{7A30B3C5-EEF5-4540-ACCA-EC4B6FA2DCA1}">
      <dgm:prSet/>
      <dgm:spPr/>
      <dgm:t>
        <a:bodyPr/>
        <a:lstStyle/>
        <a:p>
          <a:r>
            <a:rPr kumimoji="1" lang="ja-JP" altLang="en-US" dirty="0"/>
            <a:t>受注形態（個別受注、繰り返し受注、一部見込み生産）</a:t>
          </a:r>
        </a:p>
      </dgm:t>
    </dgm:pt>
    <dgm:pt modelId="{4D3773A8-3F6B-4DEE-8838-D66E29BEC677}" type="parTrans" cxnId="{B42F6941-E5C1-4185-BEC8-8584CB56132A}">
      <dgm:prSet/>
      <dgm:spPr/>
      <dgm:t>
        <a:bodyPr/>
        <a:lstStyle/>
        <a:p>
          <a:endParaRPr kumimoji="1" lang="ja-JP" altLang="en-US"/>
        </a:p>
      </dgm:t>
    </dgm:pt>
    <dgm:pt modelId="{7BA718F3-F3AF-4D76-A0FD-22FDA91D2C76}" type="sibTrans" cxnId="{B42F6941-E5C1-4185-BEC8-8584CB56132A}">
      <dgm:prSet/>
      <dgm:spPr/>
      <dgm:t>
        <a:bodyPr/>
        <a:lstStyle/>
        <a:p>
          <a:endParaRPr kumimoji="1" lang="ja-JP" altLang="en-US"/>
        </a:p>
      </dgm:t>
    </dgm:pt>
    <dgm:pt modelId="{A0E011B5-E8D8-4570-819E-2F537E8E5201}">
      <dgm:prSet/>
      <dgm:spPr/>
      <dgm:t>
        <a:bodyPr/>
        <a:lstStyle/>
        <a:p>
          <a:r>
            <a:rPr kumimoji="1" lang="ja-JP" altLang="en-US" dirty="0"/>
            <a:t>顧客の製品動向（≒顧客の生産計画）</a:t>
          </a:r>
        </a:p>
      </dgm:t>
    </dgm:pt>
    <dgm:pt modelId="{A76EDB88-E2C0-497E-B208-FAB9BB634327}" type="parTrans" cxnId="{5F96D281-31B3-4B0C-A3BA-CC0267F4D923}">
      <dgm:prSet/>
      <dgm:spPr/>
      <dgm:t>
        <a:bodyPr/>
        <a:lstStyle/>
        <a:p>
          <a:endParaRPr kumimoji="1" lang="ja-JP" altLang="en-US"/>
        </a:p>
      </dgm:t>
    </dgm:pt>
    <dgm:pt modelId="{89AA3FD7-9B36-4D66-9691-4F3212E7B961}" type="sibTrans" cxnId="{5F96D281-31B3-4B0C-A3BA-CC0267F4D923}">
      <dgm:prSet/>
      <dgm:spPr/>
      <dgm:t>
        <a:bodyPr/>
        <a:lstStyle/>
        <a:p>
          <a:endParaRPr kumimoji="1" lang="ja-JP" altLang="en-US"/>
        </a:p>
      </dgm:t>
    </dgm:pt>
    <dgm:pt modelId="{4A6AC381-B9BC-43E1-BA0A-E7D8BFA353ED}">
      <dgm:prSet/>
      <dgm:spPr/>
      <dgm:t>
        <a:bodyPr/>
        <a:lstStyle/>
        <a:p>
          <a:r>
            <a:rPr kumimoji="1" lang="ja-JP" altLang="en-US" dirty="0"/>
            <a:t>原価の主要要素（材料費、労務費、加工費などの推移）</a:t>
          </a:r>
        </a:p>
      </dgm:t>
    </dgm:pt>
    <dgm:pt modelId="{29428AD2-E00E-4CC1-B3CA-F7318E7F9DA6}" type="parTrans" cxnId="{335C9FDD-B646-449F-B90D-4700715CFBA3}">
      <dgm:prSet/>
      <dgm:spPr/>
      <dgm:t>
        <a:bodyPr/>
        <a:lstStyle/>
        <a:p>
          <a:endParaRPr kumimoji="1" lang="ja-JP" altLang="en-US"/>
        </a:p>
      </dgm:t>
    </dgm:pt>
    <dgm:pt modelId="{26FF681B-15C3-4003-9E9D-336F239A6AC6}" type="sibTrans" cxnId="{335C9FDD-B646-449F-B90D-4700715CFBA3}">
      <dgm:prSet/>
      <dgm:spPr/>
      <dgm:t>
        <a:bodyPr/>
        <a:lstStyle/>
        <a:p>
          <a:endParaRPr kumimoji="1" lang="ja-JP" altLang="en-US"/>
        </a:p>
      </dgm:t>
    </dgm:pt>
    <dgm:pt modelId="{1D32BE3E-6687-40D0-B949-0D6EE8CA0CF6}">
      <dgm:prSet/>
      <dgm:spPr/>
      <dgm:t>
        <a:bodyPr/>
        <a:lstStyle/>
        <a:p>
          <a:r>
            <a:rPr kumimoji="1" lang="ja-JP" altLang="en-US" dirty="0"/>
            <a:t>主たる加工外注費、部品購入先（子会社の場合は取引の妥当性）</a:t>
          </a:r>
        </a:p>
      </dgm:t>
    </dgm:pt>
    <dgm:pt modelId="{BB57FBB3-366A-47A4-ACC9-6C81193BC8FA}" type="parTrans" cxnId="{E665CFAD-9A1D-4F72-A019-38294451A0EE}">
      <dgm:prSet/>
      <dgm:spPr/>
      <dgm:t>
        <a:bodyPr/>
        <a:lstStyle/>
        <a:p>
          <a:endParaRPr kumimoji="1" lang="ja-JP" altLang="en-US"/>
        </a:p>
      </dgm:t>
    </dgm:pt>
    <dgm:pt modelId="{5438622B-C4D7-4938-B950-C6A2F6969EC4}" type="sibTrans" cxnId="{E665CFAD-9A1D-4F72-A019-38294451A0EE}">
      <dgm:prSet/>
      <dgm:spPr/>
      <dgm:t>
        <a:bodyPr/>
        <a:lstStyle/>
        <a:p>
          <a:endParaRPr kumimoji="1" lang="ja-JP" altLang="en-US"/>
        </a:p>
      </dgm:t>
    </dgm:pt>
    <dgm:pt modelId="{567AED3C-08E1-48E2-A52D-DC64FCAE3ABB}">
      <dgm:prSet/>
      <dgm:spPr/>
      <dgm:t>
        <a:bodyPr/>
        <a:lstStyle/>
        <a:p>
          <a:r>
            <a:rPr kumimoji="1" lang="ja-JP" altLang="en-US" dirty="0"/>
            <a:t>原価計算の方法</a:t>
          </a:r>
        </a:p>
      </dgm:t>
    </dgm:pt>
    <dgm:pt modelId="{C0ECB346-1E9C-43CE-8A0C-CFCB24A31372}" type="parTrans" cxnId="{C782A8E0-940F-4E4A-9761-BB31C96206C3}">
      <dgm:prSet/>
      <dgm:spPr/>
      <dgm:t>
        <a:bodyPr/>
        <a:lstStyle/>
        <a:p>
          <a:endParaRPr kumimoji="1" lang="ja-JP" altLang="en-US"/>
        </a:p>
      </dgm:t>
    </dgm:pt>
    <dgm:pt modelId="{174C0122-FD28-4D74-9BE0-E9834E0C363C}" type="sibTrans" cxnId="{C782A8E0-940F-4E4A-9761-BB31C96206C3}">
      <dgm:prSet/>
      <dgm:spPr/>
      <dgm:t>
        <a:bodyPr/>
        <a:lstStyle/>
        <a:p>
          <a:endParaRPr kumimoji="1" lang="ja-JP" altLang="en-US"/>
        </a:p>
      </dgm:t>
    </dgm:pt>
    <dgm:pt modelId="{34EA62B7-71E3-4B1D-A699-490BEAAF3E13}">
      <dgm:prSet/>
      <dgm:spPr/>
      <dgm:t>
        <a:bodyPr/>
        <a:lstStyle/>
        <a:p>
          <a:r>
            <a:rPr kumimoji="1" lang="ja-JP" altLang="en-US" dirty="0"/>
            <a:t>棚卸資産の動き（物流、回転率、滞留品、不良品など）</a:t>
          </a:r>
        </a:p>
      </dgm:t>
    </dgm:pt>
    <dgm:pt modelId="{2BE17AC6-4DDE-49AF-9BA0-E71DF78C616B}" type="parTrans" cxnId="{1AE1F10D-E626-4286-953E-61A3BE661E3A}">
      <dgm:prSet/>
      <dgm:spPr/>
      <dgm:t>
        <a:bodyPr/>
        <a:lstStyle/>
        <a:p>
          <a:endParaRPr kumimoji="1" lang="ja-JP" altLang="en-US"/>
        </a:p>
      </dgm:t>
    </dgm:pt>
    <dgm:pt modelId="{878D0CA1-10FA-454D-9AC5-4059901DA085}" type="sibTrans" cxnId="{1AE1F10D-E626-4286-953E-61A3BE661E3A}">
      <dgm:prSet/>
      <dgm:spPr/>
      <dgm:t>
        <a:bodyPr/>
        <a:lstStyle/>
        <a:p>
          <a:endParaRPr kumimoji="1" lang="ja-JP" altLang="en-US"/>
        </a:p>
      </dgm:t>
    </dgm:pt>
    <dgm:pt modelId="{6EA3BABB-069A-4FD5-9817-31972E19E7B6}">
      <dgm:prSet/>
      <dgm:spPr/>
      <dgm:t>
        <a:bodyPr/>
        <a:lstStyle/>
        <a:p>
          <a:r>
            <a:rPr kumimoji="1" lang="ja-JP" altLang="en-US" dirty="0"/>
            <a:t>人件費（各部門毎の人件費、人員の推移、直間比率）</a:t>
          </a:r>
        </a:p>
      </dgm:t>
    </dgm:pt>
    <dgm:pt modelId="{3EFE3D07-279D-483B-A6D7-3B5A752412F9}" type="parTrans" cxnId="{97CA1358-260B-488B-B411-F1B186F53C02}">
      <dgm:prSet/>
      <dgm:spPr/>
      <dgm:t>
        <a:bodyPr/>
        <a:lstStyle/>
        <a:p>
          <a:endParaRPr kumimoji="1" lang="ja-JP" altLang="en-US"/>
        </a:p>
      </dgm:t>
    </dgm:pt>
    <dgm:pt modelId="{5CE4CED4-48A8-4FB7-A4B9-CB58958015F1}" type="sibTrans" cxnId="{97CA1358-260B-488B-B411-F1B186F53C02}">
      <dgm:prSet/>
      <dgm:spPr/>
      <dgm:t>
        <a:bodyPr/>
        <a:lstStyle/>
        <a:p>
          <a:endParaRPr kumimoji="1" lang="ja-JP" altLang="en-US"/>
        </a:p>
      </dgm:t>
    </dgm:pt>
    <dgm:pt modelId="{D42C3F4E-3894-4E3B-9EB0-680029F38A07}">
      <dgm:prSet/>
      <dgm:spPr/>
      <dgm:t>
        <a:bodyPr/>
        <a:lstStyle/>
        <a:p>
          <a:r>
            <a:rPr kumimoji="1" lang="ja-JP" altLang="en-US" dirty="0"/>
            <a:t>物流費の推移、売上との関連性</a:t>
          </a:r>
        </a:p>
      </dgm:t>
    </dgm:pt>
    <dgm:pt modelId="{7B9252DE-5F31-47A0-B324-868940CA25A9}" type="parTrans" cxnId="{F7E7A308-7EAE-47A5-8C80-08914C2D5C32}">
      <dgm:prSet/>
      <dgm:spPr/>
      <dgm:t>
        <a:bodyPr/>
        <a:lstStyle/>
        <a:p>
          <a:endParaRPr kumimoji="1" lang="ja-JP" altLang="en-US"/>
        </a:p>
      </dgm:t>
    </dgm:pt>
    <dgm:pt modelId="{25497F42-839B-44AD-AB85-8A59A7DC21E5}" type="sibTrans" cxnId="{F7E7A308-7EAE-47A5-8C80-08914C2D5C32}">
      <dgm:prSet/>
      <dgm:spPr/>
      <dgm:t>
        <a:bodyPr/>
        <a:lstStyle/>
        <a:p>
          <a:endParaRPr kumimoji="1" lang="ja-JP" altLang="en-US"/>
        </a:p>
      </dgm:t>
    </dgm:pt>
    <dgm:pt modelId="{F28320A4-FB14-42AF-A0AD-DB9F060348AE}">
      <dgm:prSet/>
      <dgm:spPr/>
      <dgm:t>
        <a:bodyPr/>
        <a:lstStyle/>
        <a:p>
          <a:r>
            <a:rPr kumimoji="1" lang="ja-JP" altLang="en-US" dirty="0"/>
            <a:t>構成割合の大きな項目（賃借料、リース料など）の内容</a:t>
          </a:r>
        </a:p>
      </dgm:t>
    </dgm:pt>
    <dgm:pt modelId="{00AD0532-51D2-4C33-A72B-2D94452BB3B5}" type="parTrans" cxnId="{E3E6F6D7-2101-4240-9579-66369F28A822}">
      <dgm:prSet/>
      <dgm:spPr/>
      <dgm:t>
        <a:bodyPr/>
        <a:lstStyle/>
        <a:p>
          <a:endParaRPr kumimoji="1" lang="ja-JP" altLang="en-US"/>
        </a:p>
      </dgm:t>
    </dgm:pt>
    <dgm:pt modelId="{ED0AC230-C021-416C-9AC6-CEAD7A5184E9}" type="sibTrans" cxnId="{E3E6F6D7-2101-4240-9579-66369F28A822}">
      <dgm:prSet/>
      <dgm:spPr/>
      <dgm:t>
        <a:bodyPr/>
        <a:lstStyle/>
        <a:p>
          <a:endParaRPr kumimoji="1" lang="ja-JP" altLang="en-US"/>
        </a:p>
      </dgm:t>
    </dgm:pt>
    <dgm:pt modelId="{2FCF2B8C-C2A0-4EB5-8005-7944D39F3EEE}">
      <dgm:prSet/>
      <dgm:spPr/>
      <dgm:t>
        <a:bodyPr/>
        <a:lstStyle/>
        <a:p>
          <a:r>
            <a:rPr kumimoji="1" lang="ja-JP" altLang="en-US" dirty="0"/>
            <a:t>取引先からの役員派遣</a:t>
          </a:r>
        </a:p>
      </dgm:t>
    </dgm:pt>
    <dgm:pt modelId="{0AEA40BA-4DD4-4416-B398-F901699CBF38}" type="parTrans" cxnId="{1DE0C18A-85A1-4735-8B21-6311EE1A69C6}">
      <dgm:prSet/>
      <dgm:spPr/>
      <dgm:t>
        <a:bodyPr/>
        <a:lstStyle/>
        <a:p>
          <a:endParaRPr kumimoji="1" lang="ja-JP" altLang="en-US"/>
        </a:p>
      </dgm:t>
    </dgm:pt>
    <dgm:pt modelId="{9F7DCA56-0947-4B2B-A294-74FC632D7B5D}" type="sibTrans" cxnId="{1DE0C18A-85A1-4735-8B21-6311EE1A69C6}">
      <dgm:prSet/>
      <dgm:spPr/>
      <dgm:t>
        <a:bodyPr/>
        <a:lstStyle/>
        <a:p>
          <a:endParaRPr kumimoji="1" lang="ja-JP" altLang="en-US"/>
        </a:p>
      </dgm:t>
    </dgm:pt>
    <dgm:pt modelId="{EE69DC8E-F4CB-47A0-A168-A3FEF40C117F}">
      <dgm:prSet/>
      <dgm:spPr/>
      <dgm:t>
        <a:bodyPr/>
        <a:lstStyle/>
        <a:p>
          <a:r>
            <a:rPr kumimoji="1" lang="ja-JP" altLang="en-US" dirty="0"/>
            <a:t>オーナー取引</a:t>
          </a:r>
        </a:p>
      </dgm:t>
    </dgm:pt>
    <dgm:pt modelId="{149E704D-4BA2-4A7E-B523-A76F2495144B}" type="parTrans" cxnId="{2D56085B-8A4D-4AED-95D8-CA1A50547AB4}">
      <dgm:prSet/>
      <dgm:spPr/>
      <dgm:t>
        <a:bodyPr/>
        <a:lstStyle/>
        <a:p>
          <a:endParaRPr kumimoji="1" lang="ja-JP" altLang="en-US"/>
        </a:p>
      </dgm:t>
    </dgm:pt>
    <dgm:pt modelId="{3E7FB506-001E-423D-86B2-0EE7084019A6}" type="sibTrans" cxnId="{2D56085B-8A4D-4AED-95D8-CA1A50547AB4}">
      <dgm:prSet/>
      <dgm:spPr/>
      <dgm:t>
        <a:bodyPr/>
        <a:lstStyle/>
        <a:p>
          <a:endParaRPr kumimoji="1" lang="ja-JP" altLang="en-US"/>
        </a:p>
      </dgm:t>
    </dgm:pt>
    <dgm:pt modelId="{3CAEE89B-88D0-4578-848C-B237CB5ECDA9}">
      <dgm:prSet/>
      <dgm:spPr/>
      <dgm:t>
        <a:bodyPr/>
        <a:lstStyle/>
        <a:p>
          <a:r>
            <a:rPr kumimoji="1" lang="ja-JP" altLang="en-US" dirty="0"/>
            <a:t>関連会社、代表に対する貸付金の有無</a:t>
          </a:r>
        </a:p>
      </dgm:t>
    </dgm:pt>
    <dgm:pt modelId="{DAD98306-CCA4-42E1-8B8B-4D0BF3489EA1}" type="parTrans" cxnId="{BBD42559-2A8F-4771-953E-13DE8F1013CD}">
      <dgm:prSet/>
      <dgm:spPr/>
      <dgm:t>
        <a:bodyPr/>
        <a:lstStyle/>
        <a:p>
          <a:endParaRPr kumimoji="1" lang="ja-JP" altLang="en-US"/>
        </a:p>
      </dgm:t>
    </dgm:pt>
    <dgm:pt modelId="{1A7DEC24-A11C-41C0-AF36-0E15952DF563}" type="sibTrans" cxnId="{BBD42559-2A8F-4771-953E-13DE8F1013CD}">
      <dgm:prSet/>
      <dgm:spPr/>
      <dgm:t>
        <a:bodyPr/>
        <a:lstStyle/>
        <a:p>
          <a:endParaRPr kumimoji="1" lang="ja-JP" altLang="en-US"/>
        </a:p>
      </dgm:t>
    </dgm:pt>
    <dgm:pt modelId="{4E42CEE4-6425-4B1D-8B0E-BCB16C3458EA}">
      <dgm:prSet/>
      <dgm:spPr/>
      <dgm:t>
        <a:bodyPr/>
        <a:lstStyle/>
        <a:p>
          <a:r>
            <a:rPr kumimoji="1" lang="ja-JP" altLang="en-US" dirty="0"/>
            <a:t>資本・人的取引</a:t>
          </a:r>
        </a:p>
      </dgm:t>
    </dgm:pt>
    <dgm:pt modelId="{1AC2EBA8-003B-4F10-B007-7E74CF7AA6BA}" type="parTrans" cxnId="{9063D801-C36D-4571-A398-75368B8907AD}">
      <dgm:prSet/>
      <dgm:spPr/>
      <dgm:t>
        <a:bodyPr/>
        <a:lstStyle/>
        <a:p>
          <a:endParaRPr kumimoji="1" lang="ja-JP" altLang="en-US"/>
        </a:p>
      </dgm:t>
    </dgm:pt>
    <dgm:pt modelId="{19B809B2-D9FF-427C-AF4A-E20A2A08814B}" type="sibTrans" cxnId="{9063D801-C36D-4571-A398-75368B8907AD}">
      <dgm:prSet/>
      <dgm:spPr/>
      <dgm:t>
        <a:bodyPr/>
        <a:lstStyle/>
        <a:p>
          <a:endParaRPr kumimoji="1" lang="ja-JP" altLang="en-US"/>
        </a:p>
      </dgm:t>
    </dgm:pt>
    <dgm:pt modelId="{E9650CD6-F563-42D1-A539-F522EA892FDC}">
      <dgm:prSet/>
      <dgm:spPr/>
      <dgm:t>
        <a:bodyPr/>
        <a:lstStyle/>
        <a:p>
          <a:r>
            <a:rPr kumimoji="1" lang="ja-JP" altLang="en-US" dirty="0"/>
            <a:t>本社ビル、工場の賃貸借契約の条件</a:t>
          </a:r>
        </a:p>
      </dgm:t>
    </dgm:pt>
    <dgm:pt modelId="{9D848CE0-4FB5-4096-BA54-B136934DA29D}" type="parTrans" cxnId="{CEDEC059-4A87-4686-BD64-507898C88C89}">
      <dgm:prSet/>
      <dgm:spPr/>
      <dgm:t>
        <a:bodyPr/>
        <a:lstStyle/>
        <a:p>
          <a:endParaRPr kumimoji="1" lang="ja-JP" altLang="en-US"/>
        </a:p>
      </dgm:t>
    </dgm:pt>
    <dgm:pt modelId="{412E9A22-F4E0-4027-8188-C57047BCC22B}" type="sibTrans" cxnId="{CEDEC059-4A87-4686-BD64-507898C88C89}">
      <dgm:prSet/>
      <dgm:spPr/>
      <dgm:t>
        <a:bodyPr/>
        <a:lstStyle/>
        <a:p>
          <a:endParaRPr kumimoji="1" lang="ja-JP" altLang="en-US"/>
        </a:p>
      </dgm:t>
    </dgm:pt>
    <dgm:pt modelId="{D1A7A57B-C4EA-4636-9C79-8960CAC2B3F7}">
      <dgm:prSet/>
      <dgm:spPr/>
      <dgm:t>
        <a:bodyPr/>
        <a:lstStyle/>
        <a:p>
          <a:r>
            <a:rPr kumimoji="1" lang="ja-JP" altLang="en-US" dirty="0"/>
            <a:t>該当企業と関係会社の資本関係</a:t>
          </a:r>
        </a:p>
      </dgm:t>
    </dgm:pt>
    <dgm:pt modelId="{60F477CA-CAAE-499A-9ABD-2CC1CEEF22AE}" type="parTrans" cxnId="{58E62C06-C60C-4DBE-8B33-BD800F20BEEB}">
      <dgm:prSet/>
      <dgm:spPr/>
      <dgm:t>
        <a:bodyPr/>
        <a:lstStyle/>
        <a:p>
          <a:endParaRPr kumimoji="1" lang="ja-JP" altLang="en-US"/>
        </a:p>
      </dgm:t>
    </dgm:pt>
    <dgm:pt modelId="{3C089EA5-21C9-43E9-9A0E-85A4C4370BF2}" type="sibTrans" cxnId="{58E62C06-C60C-4DBE-8B33-BD800F20BEEB}">
      <dgm:prSet/>
      <dgm:spPr/>
      <dgm:t>
        <a:bodyPr/>
        <a:lstStyle/>
        <a:p>
          <a:endParaRPr kumimoji="1" lang="ja-JP" altLang="en-US"/>
        </a:p>
      </dgm:t>
    </dgm:pt>
    <dgm:pt modelId="{E3AF6A3E-7B71-4C6C-AEA4-D4F47208D8F5}">
      <dgm:prSet/>
      <dgm:spPr/>
      <dgm:t>
        <a:bodyPr/>
        <a:lstStyle/>
        <a:p>
          <a:r>
            <a:rPr kumimoji="1" lang="ja-JP" altLang="en-US" dirty="0"/>
            <a:t>債務保証、デリバティブ、オペレーティングリース等の有無を記載</a:t>
          </a:r>
        </a:p>
      </dgm:t>
    </dgm:pt>
    <dgm:pt modelId="{F0C764E7-DF3A-4FDC-BBD6-70335ECB44D0}" type="parTrans" cxnId="{6202264F-B1E0-440B-ACE1-B45BB8E1A82C}">
      <dgm:prSet/>
      <dgm:spPr/>
      <dgm:t>
        <a:bodyPr/>
        <a:lstStyle/>
        <a:p>
          <a:endParaRPr kumimoji="1" lang="ja-JP" altLang="en-US"/>
        </a:p>
      </dgm:t>
    </dgm:pt>
    <dgm:pt modelId="{7F865183-98BD-41DA-9B4D-18DB4946475F}" type="sibTrans" cxnId="{6202264F-B1E0-440B-ACE1-B45BB8E1A82C}">
      <dgm:prSet/>
      <dgm:spPr/>
      <dgm:t>
        <a:bodyPr/>
        <a:lstStyle/>
        <a:p>
          <a:endParaRPr kumimoji="1" lang="ja-JP" altLang="en-US"/>
        </a:p>
      </dgm:t>
    </dgm:pt>
    <dgm:pt modelId="{1CCE21EC-5CC2-408B-A816-CE970A24BF3D}">
      <dgm:prSet/>
      <dgm:spPr/>
      <dgm:t>
        <a:bodyPr/>
        <a:lstStyle/>
        <a:p>
          <a:r>
            <a:rPr kumimoji="1" lang="ja-JP" altLang="en-US" dirty="0"/>
            <a:t>簿外取引</a:t>
          </a:r>
        </a:p>
      </dgm:t>
    </dgm:pt>
    <dgm:pt modelId="{E2DC5AEC-869E-44BF-8D93-9F47B5F0AE40}" type="parTrans" cxnId="{EAED3D66-EE0B-4EE1-AD32-49A4ECFDD75F}">
      <dgm:prSet/>
      <dgm:spPr/>
      <dgm:t>
        <a:bodyPr/>
        <a:lstStyle/>
        <a:p>
          <a:endParaRPr kumimoji="1" lang="ja-JP" altLang="en-US"/>
        </a:p>
      </dgm:t>
    </dgm:pt>
    <dgm:pt modelId="{D62EC644-C550-42C3-A6FF-8378BBFA6BF3}" type="sibTrans" cxnId="{EAED3D66-EE0B-4EE1-AD32-49A4ECFDD75F}">
      <dgm:prSet/>
      <dgm:spPr/>
      <dgm:t>
        <a:bodyPr/>
        <a:lstStyle/>
        <a:p>
          <a:endParaRPr kumimoji="1" lang="ja-JP" altLang="en-US"/>
        </a:p>
      </dgm:t>
    </dgm:pt>
    <dgm:pt modelId="{B3A8E712-6C3D-4623-B560-69F7B032A075}">
      <dgm:prSet/>
      <dgm:spPr/>
      <dgm:t>
        <a:bodyPr/>
        <a:lstStyle/>
        <a:p>
          <a:r>
            <a:rPr kumimoji="1" lang="ja-JP" altLang="en-US" dirty="0"/>
            <a:t>範囲と特性（何㎞圏内か？所得層は？道路、河川、用途地域等の地理的条件）</a:t>
          </a:r>
        </a:p>
      </dgm:t>
    </dgm:pt>
    <dgm:pt modelId="{04F2DD2A-6F48-4729-979D-E494ED4DA5AC}" type="parTrans" cxnId="{5CB518F2-FA2E-4B9D-9CE2-BC3CDF077631}">
      <dgm:prSet/>
      <dgm:spPr/>
      <dgm:t>
        <a:bodyPr/>
        <a:lstStyle/>
        <a:p>
          <a:endParaRPr kumimoji="1" lang="ja-JP" altLang="en-US"/>
        </a:p>
      </dgm:t>
    </dgm:pt>
    <dgm:pt modelId="{EE4B3AAB-7F1D-4A5C-9039-2333984D4659}" type="sibTrans" cxnId="{5CB518F2-FA2E-4B9D-9CE2-BC3CDF077631}">
      <dgm:prSet/>
      <dgm:spPr/>
      <dgm:t>
        <a:bodyPr/>
        <a:lstStyle/>
        <a:p>
          <a:endParaRPr kumimoji="1" lang="ja-JP" altLang="en-US"/>
        </a:p>
      </dgm:t>
    </dgm:pt>
    <dgm:pt modelId="{805C4982-2EC2-437D-A473-FCC6C628F5A9}" type="pres">
      <dgm:prSet presAssocID="{9574B515-8C83-4C8B-A0DF-8F6B9083CD26}" presName="linear" presStyleCnt="0">
        <dgm:presLayoutVars>
          <dgm:dir/>
          <dgm:animLvl val="lvl"/>
          <dgm:resizeHandles val="exact"/>
        </dgm:presLayoutVars>
      </dgm:prSet>
      <dgm:spPr/>
    </dgm:pt>
    <dgm:pt modelId="{9DB44E0A-742C-4BFB-9DDD-D8E74D6EC969}" type="pres">
      <dgm:prSet presAssocID="{F813D8C8-0E4C-429A-8F3E-DE778A5849E5}" presName="parentLin" presStyleCnt="0"/>
      <dgm:spPr/>
    </dgm:pt>
    <dgm:pt modelId="{F7C92883-FAA1-4CF6-A30A-E6280C4C3D90}" type="pres">
      <dgm:prSet presAssocID="{F813D8C8-0E4C-429A-8F3E-DE778A5849E5}" presName="parentLeftMargin" presStyleLbl="node1" presStyleIdx="0" presStyleCnt="6"/>
      <dgm:spPr/>
    </dgm:pt>
    <dgm:pt modelId="{F1175D21-41D4-40C7-AF6B-E880261AED2B}" type="pres">
      <dgm:prSet presAssocID="{F813D8C8-0E4C-429A-8F3E-DE778A5849E5}" presName="parentText" presStyleLbl="node1" presStyleIdx="0" presStyleCnt="6">
        <dgm:presLayoutVars>
          <dgm:chMax val="0"/>
          <dgm:bulletEnabled val="1"/>
        </dgm:presLayoutVars>
      </dgm:prSet>
      <dgm:spPr/>
    </dgm:pt>
    <dgm:pt modelId="{F10558BE-B377-4CFF-9CD2-44A95C699669}" type="pres">
      <dgm:prSet presAssocID="{F813D8C8-0E4C-429A-8F3E-DE778A5849E5}" presName="negativeSpace" presStyleCnt="0"/>
      <dgm:spPr/>
    </dgm:pt>
    <dgm:pt modelId="{58E35249-B519-4B70-AB90-5B7178CA9682}" type="pres">
      <dgm:prSet presAssocID="{F813D8C8-0E4C-429A-8F3E-DE778A5849E5}" presName="childText" presStyleLbl="conFgAcc1" presStyleIdx="0" presStyleCnt="6">
        <dgm:presLayoutVars>
          <dgm:bulletEnabled val="1"/>
        </dgm:presLayoutVars>
      </dgm:prSet>
      <dgm:spPr/>
    </dgm:pt>
    <dgm:pt modelId="{310275FF-E5CD-456F-91E5-A5EEFEC00B4E}" type="pres">
      <dgm:prSet presAssocID="{F5861CE8-25DF-4A9D-A0A8-D482DFC33834}" presName="spaceBetweenRectangles" presStyleCnt="0"/>
      <dgm:spPr/>
    </dgm:pt>
    <dgm:pt modelId="{36A121CC-00C9-402E-88DE-40D49DB60A45}" type="pres">
      <dgm:prSet presAssocID="{97E76488-132C-4B33-AE00-213702BC8F5C}" presName="parentLin" presStyleCnt="0"/>
      <dgm:spPr/>
    </dgm:pt>
    <dgm:pt modelId="{38D454F1-CC53-4412-ACE2-483A58B58581}" type="pres">
      <dgm:prSet presAssocID="{97E76488-132C-4B33-AE00-213702BC8F5C}" presName="parentLeftMargin" presStyleLbl="node1" presStyleIdx="0" presStyleCnt="6"/>
      <dgm:spPr/>
    </dgm:pt>
    <dgm:pt modelId="{3BCC54A9-62E6-4E38-9E19-49D01B685AA3}" type="pres">
      <dgm:prSet presAssocID="{97E76488-132C-4B33-AE00-213702BC8F5C}" presName="parentText" presStyleLbl="node1" presStyleIdx="1" presStyleCnt="6">
        <dgm:presLayoutVars>
          <dgm:chMax val="0"/>
          <dgm:bulletEnabled val="1"/>
        </dgm:presLayoutVars>
      </dgm:prSet>
      <dgm:spPr/>
    </dgm:pt>
    <dgm:pt modelId="{5E00EB63-5E87-484B-9E85-1AD2926F838F}" type="pres">
      <dgm:prSet presAssocID="{97E76488-132C-4B33-AE00-213702BC8F5C}" presName="negativeSpace" presStyleCnt="0"/>
      <dgm:spPr/>
    </dgm:pt>
    <dgm:pt modelId="{23CBB6B1-0592-456F-BA46-F8D225CBDD13}" type="pres">
      <dgm:prSet presAssocID="{97E76488-132C-4B33-AE00-213702BC8F5C}" presName="childText" presStyleLbl="conFgAcc1" presStyleIdx="1" presStyleCnt="6">
        <dgm:presLayoutVars>
          <dgm:bulletEnabled val="1"/>
        </dgm:presLayoutVars>
      </dgm:prSet>
      <dgm:spPr/>
    </dgm:pt>
    <dgm:pt modelId="{0AECD0BE-1ABC-4ED3-BFC1-3D183B327A12}" type="pres">
      <dgm:prSet presAssocID="{415F6370-61DF-4BC7-B1B0-DC8AC41F31C7}" presName="spaceBetweenRectangles" presStyleCnt="0"/>
      <dgm:spPr/>
    </dgm:pt>
    <dgm:pt modelId="{D53F6463-6C36-4A73-A372-ED599B22B973}" type="pres">
      <dgm:prSet presAssocID="{629228A2-AE2C-4B2F-9065-E22A06A5798D}" presName="parentLin" presStyleCnt="0"/>
      <dgm:spPr/>
    </dgm:pt>
    <dgm:pt modelId="{41193FA3-4D23-46F9-B2F3-3E0A11A753DF}" type="pres">
      <dgm:prSet presAssocID="{629228A2-AE2C-4B2F-9065-E22A06A5798D}" presName="parentLeftMargin" presStyleLbl="node1" presStyleIdx="1" presStyleCnt="6"/>
      <dgm:spPr/>
    </dgm:pt>
    <dgm:pt modelId="{A7F4AE27-E276-4B80-9A5F-DD91F9EFAABA}" type="pres">
      <dgm:prSet presAssocID="{629228A2-AE2C-4B2F-9065-E22A06A5798D}" presName="parentText" presStyleLbl="node1" presStyleIdx="2" presStyleCnt="6">
        <dgm:presLayoutVars>
          <dgm:chMax val="0"/>
          <dgm:bulletEnabled val="1"/>
        </dgm:presLayoutVars>
      </dgm:prSet>
      <dgm:spPr/>
    </dgm:pt>
    <dgm:pt modelId="{988708E7-58F1-4EE1-9C26-BD9529FEAF46}" type="pres">
      <dgm:prSet presAssocID="{629228A2-AE2C-4B2F-9065-E22A06A5798D}" presName="negativeSpace" presStyleCnt="0"/>
      <dgm:spPr/>
    </dgm:pt>
    <dgm:pt modelId="{A1DF11D2-3731-4C94-9A53-01E2614193F1}" type="pres">
      <dgm:prSet presAssocID="{629228A2-AE2C-4B2F-9065-E22A06A5798D}" presName="childText" presStyleLbl="conFgAcc1" presStyleIdx="2" presStyleCnt="6">
        <dgm:presLayoutVars>
          <dgm:bulletEnabled val="1"/>
        </dgm:presLayoutVars>
      </dgm:prSet>
      <dgm:spPr/>
    </dgm:pt>
    <dgm:pt modelId="{812CD2C6-2151-45AE-9B9E-8059625BE436}" type="pres">
      <dgm:prSet presAssocID="{CE3A75D8-46DC-4578-AEB5-30F37542787C}" presName="spaceBetweenRectangles" presStyleCnt="0"/>
      <dgm:spPr/>
    </dgm:pt>
    <dgm:pt modelId="{56A77B3E-C034-41FD-A5B9-1033978BF84F}" type="pres">
      <dgm:prSet presAssocID="{EE69DC8E-F4CB-47A0-A168-A3FEF40C117F}" presName="parentLin" presStyleCnt="0"/>
      <dgm:spPr/>
    </dgm:pt>
    <dgm:pt modelId="{17857375-F1A3-4CBA-8CCC-6E9E7C61CAA9}" type="pres">
      <dgm:prSet presAssocID="{EE69DC8E-F4CB-47A0-A168-A3FEF40C117F}" presName="parentLeftMargin" presStyleLbl="node1" presStyleIdx="2" presStyleCnt="6"/>
      <dgm:spPr/>
    </dgm:pt>
    <dgm:pt modelId="{027BF399-BF6A-4A4D-94BA-3356587982CE}" type="pres">
      <dgm:prSet presAssocID="{EE69DC8E-F4CB-47A0-A168-A3FEF40C117F}" presName="parentText" presStyleLbl="node1" presStyleIdx="3" presStyleCnt="6">
        <dgm:presLayoutVars>
          <dgm:chMax val="0"/>
          <dgm:bulletEnabled val="1"/>
        </dgm:presLayoutVars>
      </dgm:prSet>
      <dgm:spPr/>
    </dgm:pt>
    <dgm:pt modelId="{D290928B-795E-4BFB-9FCD-038EA39485E4}" type="pres">
      <dgm:prSet presAssocID="{EE69DC8E-F4CB-47A0-A168-A3FEF40C117F}" presName="negativeSpace" presStyleCnt="0"/>
      <dgm:spPr/>
    </dgm:pt>
    <dgm:pt modelId="{EE0C0DF1-9AB3-4613-A178-5C1F6B5F7D14}" type="pres">
      <dgm:prSet presAssocID="{EE69DC8E-F4CB-47A0-A168-A3FEF40C117F}" presName="childText" presStyleLbl="conFgAcc1" presStyleIdx="3" presStyleCnt="6">
        <dgm:presLayoutVars>
          <dgm:bulletEnabled val="1"/>
        </dgm:presLayoutVars>
      </dgm:prSet>
      <dgm:spPr/>
    </dgm:pt>
    <dgm:pt modelId="{56CCBC6A-7932-43CB-B794-C8CC6F3ED001}" type="pres">
      <dgm:prSet presAssocID="{3E7FB506-001E-423D-86B2-0EE7084019A6}" presName="spaceBetweenRectangles" presStyleCnt="0"/>
      <dgm:spPr/>
    </dgm:pt>
    <dgm:pt modelId="{491F7265-D6C1-424B-B61A-D078F28F8E66}" type="pres">
      <dgm:prSet presAssocID="{4E42CEE4-6425-4B1D-8B0E-BCB16C3458EA}" presName="parentLin" presStyleCnt="0"/>
      <dgm:spPr/>
    </dgm:pt>
    <dgm:pt modelId="{2D119227-C169-43C1-8A8F-A399EA2521A6}" type="pres">
      <dgm:prSet presAssocID="{4E42CEE4-6425-4B1D-8B0E-BCB16C3458EA}" presName="parentLeftMargin" presStyleLbl="node1" presStyleIdx="3" presStyleCnt="6"/>
      <dgm:spPr/>
    </dgm:pt>
    <dgm:pt modelId="{1D0A3605-B0E9-49E6-A39D-2345CC9986B3}" type="pres">
      <dgm:prSet presAssocID="{4E42CEE4-6425-4B1D-8B0E-BCB16C3458EA}" presName="parentText" presStyleLbl="node1" presStyleIdx="4" presStyleCnt="6">
        <dgm:presLayoutVars>
          <dgm:chMax val="0"/>
          <dgm:bulletEnabled val="1"/>
        </dgm:presLayoutVars>
      </dgm:prSet>
      <dgm:spPr/>
    </dgm:pt>
    <dgm:pt modelId="{E2136CAF-935C-425C-8867-85E9620C8257}" type="pres">
      <dgm:prSet presAssocID="{4E42CEE4-6425-4B1D-8B0E-BCB16C3458EA}" presName="negativeSpace" presStyleCnt="0"/>
      <dgm:spPr/>
    </dgm:pt>
    <dgm:pt modelId="{62ADB109-051F-442C-958C-6AEF8291B5A7}" type="pres">
      <dgm:prSet presAssocID="{4E42CEE4-6425-4B1D-8B0E-BCB16C3458EA}" presName="childText" presStyleLbl="conFgAcc1" presStyleIdx="4" presStyleCnt="6">
        <dgm:presLayoutVars>
          <dgm:bulletEnabled val="1"/>
        </dgm:presLayoutVars>
      </dgm:prSet>
      <dgm:spPr/>
    </dgm:pt>
    <dgm:pt modelId="{4D33EC88-ACA2-4879-A984-BE1563B9DBA3}" type="pres">
      <dgm:prSet presAssocID="{19B809B2-D9FF-427C-AF4A-E20A2A08814B}" presName="spaceBetweenRectangles" presStyleCnt="0"/>
      <dgm:spPr/>
    </dgm:pt>
    <dgm:pt modelId="{22ED9138-B3F2-40BF-B1AA-05CC05816895}" type="pres">
      <dgm:prSet presAssocID="{1CCE21EC-5CC2-408B-A816-CE970A24BF3D}" presName="parentLin" presStyleCnt="0"/>
      <dgm:spPr/>
    </dgm:pt>
    <dgm:pt modelId="{805975B9-3129-4C29-B3EB-02900C5F7B37}" type="pres">
      <dgm:prSet presAssocID="{1CCE21EC-5CC2-408B-A816-CE970A24BF3D}" presName="parentLeftMargin" presStyleLbl="node1" presStyleIdx="4" presStyleCnt="6"/>
      <dgm:spPr/>
    </dgm:pt>
    <dgm:pt modelId="{705F1081-9800-41FC-B8C4-DD547C3782DF}" type="pres">
      <dgm:prSet presAssocID="{1CCE21EC-5CC2-408B-A816-CE970A24BF3D}" presName="parentText" presStyleLbl="node1" presStyleIdx="5" presStyleCnt="6">
        <dgm:presLayoutVars>
          <dgm:chMax val="0"/>
          <dgm:bulletEnabled val="1"/>
        </dgm:presLayoutVars>
      </dgm:prSet>
      <dgm:spPr/>
    </dgm:pt>
    <dgm:pt modelId="{03122ED9-D825-4AE2-981A-BC6C59B91D4A}" type="pres">
      <dgm:prSet presAssocID="{1CCE21EC-5CC2-408B-A816-CE970A24BF3D}" presName="negativeSpace" presStyleCnt="0"/>
      <dgm:spPr/>
    </dgm:pt>
    <dgm:pt modelId="{14E6845E-9D5A-4457-AE0F-03A8BFCA798A}" type="pres">
      <dgm:prSet presAssocID="{1CCE21EC-5CC2-408B-A816-CE970A24BF3D}" presName="childText" presStyleLbl="conFgAcc1" presStyleIdx="5" presStyleCnt="6">
        <dgm:presLayoutVars>
          <dgm:bulletEnabled val="1"/>
        </dgm:presLayoutVars>
      </dgm:prSet>
      <dgm:spPr/>
    </dgm:pt>
  </dgm:ptLst>
  <dgm:cxnLst>
    <dgm:cxn modelId="{9063D801-C36D-4571-A398-75368B8907AD}" srcId="{9574B515-8C83-4C8B-A0DF-8F6B9083CD26}" destId="{4E42CEE4-6425-4B1D-8B0E-BCB16C3458EA}" srcOrd="4" destOrd="0" parTransId="{1AC2EBA8-003B-4F10-B007-7E74CF7AA6BA}" sibTransId="{19B809B2-D9FF-427C-AF4A-E20A2A08814B}"/>
    <dgm:cxn modelId="{A47A6805-4F0F-4F75-AD26-646E666AB1C2}" type="presOf" srcId="{1D32BE3E-6687-40D0-B949-0D6EE8CA0CF6}" destId="{23CBB6B1-0592-456F-BA46-F8D225CBDD13}" srcOrd="0" destOrd="1" presId="urn:microsoft.com/office/officeart/2005/8/layout/list1"/>
    <dgm:cxn modelId="{58E62C06-C60C-4DBE-8B33-BD800F20BEEB}" srcId="{4E42CEE4-6425-4B1D-8B0E-BCB16C3458EA}" destId="{D1A7A57B-C4EA-4636-9C79-8960CAC2B3F7}" srcOrd="1" destOrd="0" parTransId="{60F477CA-CAAE-499A-9ABD-2CC1CEEF22AE}" sibTransId="{3C089EA5-21C9-43E9-9A0E-85A4C4370BF2}"/>
    <dgm:cxn modelId="{FB16CF06-4609-4D1F-8AF4-B3A7F8E6F92E}" type="presOf" srcId="{F28320A4-FB14-42AF-A0AD-DB9F060348AE}" destId="{A1DF11D2-3731-4C94-9A53-01E2614193F1}" srcOrd="0" destOrd="2" presId="urn:microsoft.com/office/officeart/2005/8/layout/list1"/>
    <dgm:cxn modelId="{F7E7A308-7EAE-47A5-8C80-08914C2D5C32}" srcId="{629228A2-AE2C-4B2F-9065-E22A06A5798D}" destId="{D42C3F4E-3894-4E3B-9EB0-680029F38A07}" srcOrd="1" destOrd="0" parTransId="{7B9252DE-5F31-47A0-B324-868940CA25A9}" sibTransId="{25497F42-839B-44AD-AB85-8A59A7DC21E5}"/>
    <dgm:cxn modelId="{1AE1F10D-E626-4286-953E-61A3BE661E3A}" srcId="{97E76488-132C-4B33-AE00-213702BC8F5C}" destId="{34EA62B7-71E3-4B1D-A699-490BEAAF3E13}" srcOrd="3" destOrd="0" parTransId="{2BE17AC6-4DDE-49AF-9BA0-E71DF78C616B}" sibTransId="{878D0CA1-10FA-454D-9AC5-4059901DA085}"/>
    <dgm:cxn modelId="{F57C051C-24D7-4D90-A0FC-99BFDC3F5B30}" type="presOf" srcId="{3CAEE89B-88D0-4578-848C-B237CB5ECDA9}" destId="{EE0C0DF1-9AB3-4613-A178-5C1F6B5F7D14}" srcOrd="0" destOrd="0" presId="urn:microsoft.com/office/officeart/2005/8/layout/list1"/>
    <dgm:cxn modelId="{C558671E-B1E8-4016-BC3A-06A65646C5D4}" type="presOf" srcId="{120E9DD7-A0C1-4FE6-A655-36CFCF283A4A}" destId="{58E35249-B519-4B70-AB90-5B7178CA9682}" srcOrd="0" destOrd="0" presId="urn:microsoft.com/office/officeart/2005/8/layout/list1"/>
    <dgm:cxn modelId="{B8245223-DB68-4390-8C9F-20BEE5AD1B18}" type="presOf" srcId="{629228A2-AE2C-4B2F-9065-E22A06A5798D}" destId="{A7F4AE27-E276-4B80-9A5F-DD91F9EFAABA}" srcOrd="1" destOrd="0" presId="urn:microsoft.com/office/officeart/2005/8/layout/list1"/>
    <dgm:cxn modelId="{F5933431-F0FE-431A-B0C1-6AF952BA0D31}" type="presOf" srcId="{97E76488-132C-4B33-AE00-213702BC8F5C}" destId="{3BCC54A9-62E6-4E38-9E19-49D01B685AA3}" srcOrd="1" destOrd="0" presId="urn:microsoft.com/office/officeart/2005/8/layout/list1"/>
    <dgm:cxn modelId="{DC852E36-BDDE-4C02-AC4E-CBCA85B88C84}" type="presOf" srcId="{4E42CEE4-6425-4B1D-8B0E-BCB16C3458EA}" destId="{1D0A3605-B0E9-49E6-A39D-2345CC9986B3}" srcOrd="1" destOrd="0" presId="urn:microsoft.com/office/officeart/2005/8/layout/list1"/>
    <dgm:cxn modelId="{BA9F2237-05D5-48EF-B551-9E638024EB35}" type="presOf" srcId="{4A6AC381-B9BC-43E1-BA0A-E7D8BFA353ED}" destId="{23CBB6B1-0592-456F-BA46-F8D225CBDD13}" srcOrd="0" destOrd="0" presId="urn:microsoft.com/office/officeart/2005/8/layout/list1"/>
    <dgm:cxn modelId="{5C78C039-D35F-452F-BB37-A439E9BCF998}" type="presOf" srcId="{2FCF2B8C-C2A0-4EB5-8005-7944D39F3EEE}" destId="{62ADB109-051F-442C-958C-6AEF8291B5A7}" srcOrd="0" destOrd="0" presId="urn:microsoft.com/office/officeart/2005/8/layout/list1"/>
    <dgm:cxn modelId="{17691F3D-3681-4006-8B36-2C6303291EF7}" type="presOf" srcId="{EE69DC8E-F4CB-47A0-A168-A3FEF40C117F}" destId="{17857375-F1A3-4CBA-8CCC-6E9E7C61CAA9}" srcOrd="0" destOrd="0" presId="urn:microsoft.com/office/officeart/2005/8/layout/list1"/>
    <dgm:cxn modelId="{2D56085B-8A4D-4AED-95D8-CA1A50547AB4}" srcId="{9574B515-8C83-4C8B-A0DF-8F6B9083CD26}" destId="{EE69DC8E-F4CB-47A0-A168-A3FEF40C117F}" srcOrd="3" destOrd="0" parTransId="{149E704D-4BA2-4A7E-B523-A76F2495144B}" sibTransId="{3E7FB506-001E-423D-86B2-0EE7084019A6}"/>
    <dgm:cxn modelId="{19FC0B5E-842C-4058-B26B-3B48A28193AB}" type="presOf" srcId="{1CCE21EC-5CC2-408B-A816-CE970A24BF3D}" destId="{705F1081-9800-41FC-B8C4-DD547C3782DF}" srcOrd="1" destOrd="0" presId="urn:microsoft.com/office/officeart/2005/8/layout/list1"/>
    <dgm:cxn modelId="{B42F6941-E5C1-4185-BEC8-8584CB56132A}" srcId="{F813D8C8-0E4C-429A-8F3E-DE778A5849E5}" destId="{7A30B3C5-EEF5-4540-ACCA-EC4B6FA2DCA1}" srcOrd="1" destOrd="0" parTransId="{4D3773A8-3F6B-4DEE-8838-D66E29BEC677}" sibTransId="{7BA718F3-F3AF-4D76-A0FD-22FDA91D2C76}"/>
    <dgm:cxn modelId="{A8058561-09D5-41AB-BDB5-88563201B3E2}" srcId="{F813D8C8-0E4C-429A-8F3E-DE778A5849E5}" destId="{120E9DD7-A0C1-4FE6-A655-36CFCF283A4A}" srcOrd="0" destOrd="0" parTransId="{A1232906-D1D2-495B-B94C-A308874C3512}" sibTransId="{8A64F1FC-A49E-452C-A92A-EB73C910DE27}"/>
    <dgm:cxn modelId="{EAED3D66-EE0B-4EE1-AD32-49A4ECFDD75F}" srcId="{9574B515-8C83-4C8B-A0DF-8F6B9083CD26}" destId="{1CCE21EC-5CC2-408B-A816-CE970A24BF3D}" srcOrd="5" destOrd="0" parTransId="{E2DC5AEC-869E-44BF-8D93-9F47B5F0AE40}" sibTransId="{D62EC644-C550-42C3-A6FF-8378BBFA6BF3}"/>
    <dgm:cxn modelId="{C127134D-3002-4647-83A4-16A4506B281F}" srcId="{9574B515-8C83-4C8B-A0DF-8F6B9083CD26}" destId="{97E76488-132C-4B33-AE00-213702BC8F5C}" srcOrd="1" destOrd="0" parTransId="{4F336416-63A6-4A80-B429-88166406410C}" sibTransId="{415F6370-61DF-4BC7-B1B0-DC8AC41F31C7}"/>
    <dgm:cxn modelId="{57CC3B6E-4045-4D48-9BCC-7D28220DA794}" type="presOf" srcId="{A0E011B5-E8D8-4570-819E-2F537E8E5201}" destId="{58E35249-B519-4B70-AB90-5B7178CA9682}" srcOrd="0" destOrd="2" presId="urn:microsoft.com/office/officeart/2005/8/layout/list1"/>
    <dgm:cxn modelId="{6202264F-B1E0-440B-ACE1-B45BB8E1A82C}" srcId="{1CCE21EC-5CC2-408B-A816-CE970A24BF3D}" destId="{E3AF6A3E-7B71-4C6C-AEA4-D4F47208D8F5}" srcOrd="0" destOrd="0" parTransId="{F0C764E7-DF3A-4FDC-BBD6-70335ECB44D0}" sibTransId="{7F865183-98BD-41DA-9B4D-18DB4946475F}"/>
    <dgm:cxn modelId="{D009D352-C079-44C6-9102-7CA8976896EE}" type="presOf" srcId="{E3AF6A3E-7B71-4C6C-AEA4-D4F47208D8F5}" destId="{14E6845E-9D5A-4457-AE0F-03A8BFCA798A}" srcOrd="0" destOrd="0" presId="urn:microsoft.com/office/officeart/2005/8/layout/list1"/>
    <dgm:cxn modelId="{F27E8876-A929-40BE-B19B-B32BE3802D2F}" type="presOf" srcId="{F813D8C8-0E4C-429A-8F3E-DE778A5849E5}" destId="{F7C92883-FAA1-4CF6-A30A-E6280C4C3D90}" srcOrd="0" destOrd="0" presId="urn:microsoft.com/office/officeart/2005/8/layout/list1"/>
    <dgm:cxn modelId="{97CA1358-260B-488B-B411-F1B186F53C02}" srcId="{629228A2-AE2C-4B2F-9065-E22A06A5798D}" destId="{6EA3BABB-069A-4FD5-9817-31972E19E7B6}" srcOrd="0" destOrd="0" parTransId="{3EFE3D07-279D-483B-A6D7-3B5A752412F9}" sibTransId="{5CE4CED4-48A8-4FB7-A4B9-CB58958015F1}"/>
    <dgm:cxn modelId="{BBD42559-2A8F-4771-953E-13DE8F1013CD}" srcId="{EE69DC8E-F4CB-47A0-A168-A3FEF40C117F}" destId="{3CAEE89B-88D0-4578-848C-B237CB5ECDA9}" srcOrd="0" destOrd="0" parTransId="{DAD98306-CCA4-42E1-8B8B-4D0BF3489EA1}" sibTransId="{1A7DEC24-A11C-41C0-AF36-0E15952DF563}"/>
    <dgm:cxn modelId="{CEDEC059-4A87-4686-BD64-507898C88C89}" srcId="{EE69DC8E-F4CB-47A0-A168-A3FEF40C117F}" destId="{E9650CD6-F563-42D1-A539-F522EA892FDC}" srcOrd="1" destOrd="0" parTransId="{9D848CE0-4FB5-4096-BA54-B136934DA29D}" sibTransId="{412E9A22-F4E0-4027-8188-C57047BCC22B}"/>
    <dgm:cxn modelId="{4F5B745A-18C1-4334-8A59-0E8685D44522}" type="presOf" srcId="{629228A2-AE2C-4B2F-9065-E22A06A5798D}" destId="{41193FA3-4D23-46F9-B2F3-3E0A11A753DF}" srcOrd="0" destOrd="0" presId="urn:microsoft.com/office/officeart/2005/8/layout/list1"/>
    <dgm:cxn modelId="{661DDE7A-113B-47AE-AC13-58E742A2A141}" type="presOf" srcId="{1CCE21EC-5CC2-408B-A816-CE970A24BF3D}" destId="{805975B9-3129-4C29-B3EB-02900C5F7B37}" srcOrd="0" destOrd="0" presId="urn:microsoft.com/office/officeart/2005/8/layout/list1"/>
    <dgm:cxn modelId="{5F96D281-31B3-4B0C-A3BA-CC0267F4D923}" srcId="{F813D8C8-0E4C-429A-8F3E-DE778A5849E5}" destId="{A0E011B5-E8D8-4570-819E-2F537E8E5201}" srcOrd="2" destOrd="0" parTransId="{A76EDB88-E2C0-497E-B208-FAB9BB634327}" sibTransId="{89AA3FD7-9B36-4D66-9691-4F3212E7B961}"/>
    <dgm:cxn modelId="{DAAE4C82-B73F-4DE0-9AB7-59AEA65196DE}" srcId="{9574B515-8C83-4C8B-A0DF-8F6B9083CD26}" destId="{629228A2-AE2C-4B2F-9065-E22A06A5798D}" srcOrd="2" destOrd="0" parTransId="{BE9D922B-E839-4224-982D-F054916D518D}" sibTransId="{CE3A75D8-46DC-4578-AEB5-30F37542787C}"/>
    <dgm:cxn modelId="{A28C7883-1D99-4D45-8884-08E2653225CD}" type="presOf" srcId="{B3A8E712-6C3D-4623-B560-69F7B032A075}" destId="{58E35249-B519-4B70-AB90-5B7178CA9682}" srcOrd="0" destOrd="3" presId="urn:microsoft.com/office/officeart/2005/8/layout/list1"/>
    <dgm:cxn modelId="{1DE0C18A-85A1-4735-8B21-6311EE1A69C6}" srcId="{4E42CEE4-6425-4B1D-8B0E-BCB16C3458EA}" destId="{2FCF2B8C-C2A0-4EB5-8005-7944D39F3EEE}" srcOrd="0" destOrd="0" parTransId="{0AEA40BA-4DD4-4416-B398-F901699CBF38}" sibTransId="{9F7DCA56-0947-4B2B-A294-74FC632D7B5D}"/>
    <dgm:cxn modelId="{C0ECE38B-2F1A-45A2-B8C8-29BC8C679F56}" srcId="{9574B515-8C83-4C8B-A0DF-8F6B9083CD26}" destId="{F813D8C8-0E4C-429A-8F3E-DE778A5849E5}" srcOrd="0" destOrd="0" parTransId="{B5AC9688-B65A-450A-974F-4E6C078A362F}" sibTransId="{F5861CE8-25DF-4A9D-A0A8-D482DFC33834}"/>
    <dgm:cxn modelId="{F563F48C-98FF-4A48-9C3A-A8E35C74A432}" type="presOf" srcId="{D42C3F4E-3894-4E3B-9EB0-680029F38A07}" destId="{A1DF11D2-3731-4C94-9A53-01E2614193F1}" srcOrd="0" destOrd="1" presId="urn:microsoft.com/office/officeart/2005/8/layout/list1"/>
    <dgm:cxn modelId="{3996258D-0B86-4547-AC04-AFC13B94F5E4}" type="presOf" srcId="{E9650CD6-F563-42D1-A539-F522EA892FDC}" destId="{EE0C0DF1-9AB3-4613-A178-5C1F6B5F7D14}" srcOrd="0" destOrd="1" presId="urn:microsoft.com/office/officeart/2005/8/layout/list1"/>
    <dgm:cxn modelId="{46DF4794-45D3-4E2A-BA4F-E2ADA02538B8}" type="presOf" srcId="{F813D8C8-0E4C-429A-8F3E-DE778A5849E5}" destId="{F1175D21-41D4-40C7-AF6B-E880261AED2B}" srcOrd="1" destOrd="0" presId="urn:microsoft.com/office/officeart/2005/8/layout/list1"/>
    <dgm:cxn modelId="{636BA399-90D6-49A0-B533-7729BB1054AD}" type="presOf" srcId="{6EA3BABB-069A-4FD5-9817-31972E19E7B6}" destId="{A1DF11D2-3731-4C94-9A53-01E2614193F1}" srcOrd="0" destOrd="0" presId="urn:microsoft.com/office/officeart/2005/8/layout/list1"/>
    <dgm:cxn modelId="{65FB07AD-6DD5-46FF-8D90-79ADBD6A4AF7}" type="presOf" srcId="{34EA62B7-71E3-4B1D-A699-490BEAAF3E13}" destId="{23CBB6B1-0592-456F-BA46-F8D225CBDD13}" srcOrd="0" destOrd="3" presId="urn:microsoft.com/office/officeart/2005/8/layout/list1"/>
    <dgm:cxn modelId="{E665CFAD-9A1D-4F72-A019-38294451A0EE}" srcId="{97E76488-132C-4B33-AE00-213702BC8F5C}" destId="{1D32BE3E-6687-40D0-B949-0D6EE8CA0CF6}" srcOrd="1" destOrd="0" parTransId="{BB57FBB3-366A-47A4-ACC9-6C81193BC8FA}" sibTransId="{5438622B-C4D7-4938-B950-C6A2F6969EC4}"/>
    <dgm:cxn modelId="{B4840FC0-DC50-4D7B-9E9A-D35306603D64}" type="presOf" srcId="{7A30B3C5-EEF5-4540-ACCA-EC4B6FA2DCA1}" destId="{58E35249-B519-4B70-AB90-5B7178CA9682}" srcOrd="0" destOrd="1" presId="urn:microsoft.com/office/officeart/2005/8/layout/list1"/>
    <dgm:cxn modelId="{C4FA25C4-94D7-491F-B65F-36FD2AC7CC09}" type="presOf" srcId="{9574B515-8C83-4C8B-A0DF-8F6B9083CD26}" destId="{805C4982-2EC2-437D-A473-FCC6C628F5A9}" srcOrd="0" destOrd="0" presId="urn:microsoft.com/office/officeart/2005/8/layout/list1"/>
    <dgm:cxn modelId="{D6288AD6-6AD6-45E9-B8EE-5E31FAA22CF7}" type="presOf" srcId="{4E42CEE4-6425-4B1D-8B0E-BCB16C3458EA}" destId="{2D119227-C169-43C1-8A8F-A399EA2521A6}" srcOrd="0" destOrd="0" presId="urn:microsoft.com/office/officeart/2005/8/layout/list1"/>
    <dgm:cxn modelId="{9E2B75D7-048C-4DFE-A132-20AFBFEF3885}" type="presOf" srcId="{EE69DC8E-F4CB-47A0-A168-A3FEF40C117F}" destId="{027BF399-BF6A-4A4D-94BA-3356587982CE}" srcOrd="1" destOrd="0" presId="urn:microsoft.com/office/officeart/2005/8/layout/list1"/>
    <dgm:cxn modelId="{E3E6F6D7-2101-4240-9579-66369F28A822}" srcId="{629228A2-AE2C-4B2F-9065-E22A06A5798D}" destId="{F28320A4-FB14-42AF-A0AD-DB9F060348AE}" srcOrd="2" destOrd="0" parTransId="{00AD0532-51D2-4C33-A72B-2D94452BB3B5}" sibTransId="{ED0AC230-C021-416C-9AC6-CEAD7A5184E9}"/>
    <dgm:cxn modelId="{F40DB2DC-F03E-4E02-BD65-7314B153C498}" type="presOf" srcId="{567AED3C-08E1-48E2-A52D-DC64FCAE3ABB}" destId="{23CBB6B1-0592-456F-BA46-F8D225CBDD13}" srcOrd="0" destOrd="2" presId="urn:microsoft.com/office/officeart/2005/8/layout/list1"/>
    <dgm:cxn modelId="{335C9FDD-B646-449F-B90D-4700715CFBA3}" srcId="{97E76488-132C-4B33-AE00-213702BC8F5C}" destId="{4A6AC381-B9BC-43E1-BA0A-E7D8BFA353ED}" srcOrd="0" destOrd="0" parTransId="{29428AD2-E00E-4CC1-B3CA-F7318E7F9DA6}" sibTransId="{26FF681B-15C3-4003-9E9D-336F239A6AC6}"/>
    <dgm:cxn modelId="{C782A8E0-940F-4E4A-9761-BB31C96206C3}" srcId="{97E76488-132C-4B33-AE00-213702BC8F5C}" destId="{567AED3C-08E1-48E2-A52D-DC64FCAE3ABB}" srcOrd="2" destOrd="0" parTransId="{C0ECB346-1E9C-43CE-8A0C-CFCB24A31372}" sibTransId="{174C0122-FD28-4D74-9BE0-E9834E0C363C}"/>
    <dgm:cxn modelId="{57CCE0EA-F5D1-482E-B883-1E4F3072BE31}" type="presOf" srcId="{D1A7A57B-C4EA-4636-9C79-8960CAC2B3F7}" destId="{62ADB109-051F-442C-958C-6AEF8291B5A7}" srcOrd="0" destOrd="1" presId="urn:microsoft.com/office/officeart/2005/8/layout/list1"/>
    <dgm:cxn modelId="{5CB518F2-FA2E-4B9D-9CE2-BC3CDF077631}" srcId="{F813D8C8-0E4C-429A-8F3E-DE778A5849E5}" destId="{B3A8E712-6C3D-4623-B560-69F7B032A075}" srcOrd="3" destOrd="0" parTransId="{04F2DD2A-6F48-4729-979D-E494ED4DA5AC}" sibTransId="{EE4B3AAB-7F1D-4A5C-9039-2333984D4659}"/>
    <dgm:cxn modelId="{962386F6-5D6E-4A87-93BE-CA065CA17AA4}" type="presOf" srcId="{97E76488-132C-4B33-AE00-213702BC8F5C}" destId="{38D454F1-CC53-4412-ACE2-483A58B58581}" srcOrd="0" destOrd="0" presId="urn:microsoft.com/office/officeart/2005/8/layout/list1"/>
    <dgm:cxn modelId="{AC0AB622-E24B-435B-B5FD-38040593DA05}" type="presParOf" srcId="{805C4982-2EC2-437D-A473-FCC6C628F5A9}" destId="{9DB44E0A-742C-4BFB-9DDD-D8E74D6EC969}" srcOrd="0" destOrd="0" presId="urn:microsoft.com/office/officeart/2005/8/layout/list1"/>
    <dgm:cxn modelId="{B713AC40-2242-4D16-9197-D90EA1BC02ED}" type="presParOf" srcId="{9DB44E0A-742C-4BFB-9DDD-D8E74D6EC969}" destId="{F7C92883-FAA1-4CF6-A30A-E6280C4C3D90}" srcOrd="0" destOrd="0" presId="urn:microsoft.com/office/officeart/2005/8/layout/list1"/>
    <dgm:cxn modelId="{E1AB88CB-26D8-4A08-9EF4-49E9762F12D9}" type="presParOf" srcId="{9DB44E0A-742C-4BFB-9DDD-D8E74D6EC969}" destId="{F1175D21-41D4-40C7-AF6B-E880261AED2B}" srcOrd="1" destOrd="0" presId="urn:microsoft.com/office/officeart/2005/8/layout/list1"/>
    <dgm:cxn modelId="{7704C5ED-824D-4E87-98CC-22590C788DE3}" type="presParOf" srcId="{805C4982-2EC2-437D-A473-FCC6C628F5A9}" destId="{F10558BE-B377-4CFF-9CD2-44A95C699669}" srcOrd="1" destOrd="0" presId="urn:microsoft.com/office/officeart/2005/8/layout/list1"/>
    <dgm:cxn modelId="{4970FAED-6762-435F-B40D-0987BFE0A8C5}" type="presParOf" srcId="{805C4982-2EC2-437D-A473-FCC6C628F5A9}" destId="{58E35249-B519-4B70-AB90-5B7178CA9682}" srcOrd="2" destOrd="0" presId="urn:microsoft.com/office/officeart/2005/8/layout/list1"/>
    <dgm:cxn modelId="{B974E553-6E9F-4C6F-9288-B857D900798D}" type="presParOf" srcId="{805C4982-2EC2-437D-A473-FCC6C628F5A9}" destId="{310275FF-E5CD-456F-91E5-A5EEFEC00B4E}" srcOrd="3" destOrd="0" presId="urn:microsoft.com/office/officeart/2005/8/layout/list1"/>
    <dgm:cxn modelId="{AF70AB56-B991-4182-9ACA-11E33A70209D}" type="presParOf" srcId="{805C4982-2EC2-437D-A473-FCC6C628F5A9}" destId="{36A121CC-00C9-402E-88DE-40D49DB60A45}" srcOrd="4" destOrd="0" presId="urn:microsoft.com/office/officeart/2005/8/layout/list1"/>
    <dgm:cxn modelId="{119180E0-3627-489C-BF05-16B776B98709}" type="presParOf" srcId="{36A121CC-00C9-402E-88DE-40D49DB60A45}" destId="{38D454F1-CC53-4412-ACE2-483A58B58581}" srcOrd="0" destOrd="0" presId="urn:microsoft.com/office/officeart/2005/8/layout/list1"/>
    <dgm:cxn modelId="{E2EA7FD2-B91D-4E93-AB5E-BB5EF32C2608}" type="presParOf" srcId="{36A121CC-00C9-402E-88DE-40D49DB60A45}" destId="{3BCC54A9-62E6-4E38-9E19-49D01B685AA3}" srcOrd="1" destOrd="0" presId="urn:microsoft.com/office/officeart/2005/8/layout/list1"/>
    <dgm:cxn modelId="{43945D6B-527B-4C09-A371-841CFFC27A9E}" type="presParOf" srcId="{805C4982-2EC2-437D-A473-FCC6C628F5A9}" destId="{5E00EB63-5E87-484B-9E85-1AD2926F838F}" srcOrd="5" destOrd="0" presId="urn:microsoft.com/office/officeart/2005/8/layout/list1"/>
    <dgm:cxn modelId="{B18BD502-2FC1-4C00-80A4-0330178C6A59}" type="presParOf" srcId="{805C4982-2EC2-437D-A473-FCC6C628F5A9}" destId="{23CBB6B1-0592-456F-BA46-F8D225CBDD13}" srcOrd="6" destOrd="0" presId="urn:microsoft.com/office/officeart/2005/8/layout/list1"/>
    <dgm:cxn modelId="{18AC9801-DA46-4000-8DC5-C322A228C841}" type="presParOf" srcId="{805C4982-2EC2-437D-A473-FCC6C628F5A9}" destId="{0AECD0BE-1ABC-4ED3-BFC1-3D183B327A12}" srcOrd="7" destOrd="0" presId="urn:microsoft.com/office/officeart/2005/8/layout/list1"/>
    <dgm:cxn modelId="{E774C21F-759F-4EDB-A00F-FBF2AF5078C8}" type="presParOf" srcId="{805C4982-2EC2-437D-A473-FCC6C628F5A9}" destId="{D53F6463-6C36-4A73-A372-ED599B22B973}" srcOrd="8" destOrd="0" presId="urn:microsoft.com/office/officeart/2005/8/layout/list1"/>
    <dgm:cxn modelId="{1B86BDF1-D7BB-40EA-A938-A1D8111EFD5E}" type="presParOf" srcId="{D53F6463-6C36-4A73-A372-ED599B22B973}" destId="{41193FA3-4D23-46F9-B2F3-3E0A11A753DF}" srcOrd="0" destOrd="0" presId="urn:microsoft.com/office/officeart/2005/8/layout/list1"/>
    <dgm:cxn modelId="{E756F8D6-9798-454B-A02C-9F0B08C533E8}" type="presParOf" srcId="{D53F6463-6C36-4A73-A372-ED599B22B973}" destId="{A7F4AE27-E276-4B80-9A5F-DD91F9EFAABA}" srcOrd="1" destOrd="0" presId="urn:microsoft.com/office/officeart/2005/8/layout/list1"/>
    <dgm:cxn modelId="{E3CFA7BA-3FB4-4A78-9375-73584CD3EAF2}" type="presParOf" srcId="{805C4982-2EC2-437D-A473-FCC6C628F5A9}" destId="{988708E7-58F1-4EE1-9C26-BD9529FEAF46}" srcOrd="9" destOrd="0" presId="urn:microsoft.com/office/officeart/2005/8/layout/list1"/>
    <dgm:cxn modelId="{BF711582-2F14-4541-982F-256D802ECF4D}" type="presParOf" srcId="{805C4982-2EC2-437D-A473-FCC6C628F5A9}" destId="{A1DF11D2-3731-4C94-9A53-01E2614193F1}" srcOrd="10" destOrd="0" presId="urn:microsoft.com/office/officeart/2005/8/layout/list1"/>
    <dgm:cxn modelId="{66AB5C04-7B77-454C-9CD4-10AD38E29620}" type="presParOf" srcId="{805C4982-2EC2-437D-A473-FCC6C628F5A9}" destId="{812CD2C6-2151-45AE-9B9E-8059625BE436}" srcOrd="11" destOrd="0" presId="urn:microsoft.com/office/officeart/2005/8/layout/list1"/>
    <dgm:cxn modelId="{29E54232-D661-47AA-A9FB-89082A01906A}" type="presParOf" srcId="{805C4982-2EC2-437D-A473-FCC6C628F5A9}" destId="{56A77B3E-C034-41FD-A5B9-1033978BF84F}" srcOrd="12" destOrd="0" presId="urn:microsoft.com/office/officeart/2005/8/layout/list1"/>
    <dgm:cxn modelId="{3A30E8E5-5B6F-4FB0-9D73-A060694FA989}" type="presParOf" srcId="{56A77B3E-C034-41FD-A5B9-1033978BF84F}" destId="{17857375-F1A3-4CBA-8CCC-6E9E7C61CAA9}" srcOrd="0" destOrd="0" presId="urn:microsoft.com/office/officeart/2005/8/layout/list1"/>
    <dgm:cxn modelId="{FC1389D7-9111-4319-9432-AF0718688805}" type="presParOf" srcId="{56A77B3E-C034-41FD-A5B9-1033978BF84F}" destId="{027BF399-BF6A-4A4D-94BA-3356587982CE}" srcOrd="1" destOrd="0" presId="urn:microsoft.com/office/officeart/2005/8/layout/list1"/>
    <dgm:cxn modelId="{B5584950-373F-4CE4-AAE8-A68BD40555C0}" type="presParOf" srcId="{805C4982-2EC2-437D-A473-FCC6C628F5A9}" destId="{D290928B-795E-4BFB-9FCD-038EA39485E4}" srcOrd="13" destOrd="0" presId="urn:microsoft.com/office/officeart/2005/8/layout/list1"/>
    <dgm:cxn modelId="{ED0B26AA-6C7D-4714-91E6-2B90099EA7B8}" type="presParOf" srcId="{805C4982-2EC2-437D-A473-FCC6C628F5A9}" destId="{EE0C0DF1-9AB3-4613-A178-5C1F6B5F7D14}" srcOrd="14" destOrd="0" presId="urn:microsoft.com/office/officeart/2005/8/layout/list1"/>
    <dgm:cxn modelId="{8907A404-D6F0-4951-B6E6-87951314FCDD}" type="presParOf" srcId="{805C4982-2EC2-437D-A473-FCC6C628F5A9}" destId="{56CCBC6A-7932-43CB-B794-C8CC6F3ED001}" srcOrd="15" destOrd="0" presId="urn:microsoft.com/office/officeart/2005/8/layout/list1"/>
    <dgm:cxn modelId="{5C811EB9-74AF-4449-8747-8C00A3571EC2}" type="presParOf" srcId="{805C4982-2EC2-437D-A473-FCC6C628F5A9}" destId="{491F7265-D6C1-424B-B61A-D078F28F8E66}" srcOrd="16" destOrd="0" presId="urn:microsoft.com/office/officeart/2005/8/layout/list1"/>
    <dgm:cxn modelId="{2F4BBA18-16DF-4525-8968-CAAD6A259F7A}" type="presParOf" srcId="{491F7265-D6C1-424B-B61A-D078F28F8E66}" destId="{2D119227-C169-43C1-8A8F-A399EA2521A6}" srcOrd="0" destOrd="0" presId="urn:microsoft.com/office/officeart/2005/8/layout/list1"/>
    <dgm:cxn modelId="{6E38400F-2B07-45E6-ABCE-7664E71C0FBB}" type="presParOf" srcId="{491F7265-D6C1-424B-B61A-D078F28F8E66}" destId="{1D0A3605-B0E9-49E6-A39D-2345CC9986B3}" srcOrd="1" destOrd="0" presId="urn:microsoft.com/office/officeart/2005/8/layout/list1"/>
    <dgm:cxn modelId="{A760040C-CA7D-4577-B100-E8A70A95ABC6}" type="presParOf" srcId="{805C4982-2EC2-437D-A473-FCC6C628F5A9}" destId="{E2136CAF-935C-425C-8867-85E9620C8257}" srcOrd="17" destOrd="0" presId="urn:microsoft.com/office/officeart/2005/8/layout/list1"/>
    <dgm:cxn modelId="{F0B2AB00-F0D7-42D5-BB80-92B6A6E2DAA5}" type="presParOf" srcId="{805C4982-2EC2-437D-A473-FCC6C628F5A9}" destId="{62ADB109-051F-442C-958C-6AEF8291B5A7}" srcOrd="18" destOrd="0" presId="urn:microsoft.com/office/officeart/2005/8/layout/list1"/>
    <dgm:cxn modelId="{AD1CFB9B-114D-4EB0-938D-0305E6AED46B}" type="presParOf" srcId="{805C4982-2EC2-437D-A473-FCC6C628F5A9}" destId="{4D33EC88-ACA2-4879-A984-BE1563B9DBA3}" srcOrd="19" destOrd="0" presId="urn:microsoft.com/office/officeart/2005/8/layout/list1"/>
    <dgm:cxn modelId="{8B83A11B-7BE9-418F-AE7C-13EBCD7BF58E}" type="presParOf" srcId="{805C4982-2EC2-437D-A473-FCC6C628F5A9}" destId="{22ED9138-B3F2-40BF-B1AA-05CC05816895}" srcOrd="20" destOrd="0" presId="urn:microsoft.com/office/officeart/2005/8/layout/list1"/>
    <dgm:cxn modelId="{030E8314-3B79-4F55-8C96-560A16A4C86E}" type="presParOf" srcId="{22ED9138-B3F2-40BF-B1AA-05CC05816895}" destId="{805975B9-3129-4C29-B3EB-02900C5F7B37}" srcOrd="0" destOrd="0" presId="urn:microsoft.com/office/officeart/2005/8/layout/list1"/>
    <dgm:cxn modelId="{40BD1A8C-9D38-4029-A4D4-4CFD3902C0AB}" type="presParOf" srcId="{22ED9138-B3F2-40BF-B1AA-05CC05816895}" destId="{705F1081-9800-41FC-B8C4-DD547C3782DF}" srcOrd="1" destOrd="0" presId="urn:microsoft.com/office/officeart/2005/8/layout/list1"/>
    <dgm:cxn modelId="{1D068B27-6A9D-47BE-B464-BA4D052C354B}" type="presParOf" srcId="{805C4982-2EC2-437D-A473-FCC6C628F5A9}" destId="{03122ED9-D825-4AE2-981A-BC6C59B91D4A}" srcOrd="21" destOrd="0" presId="urn:microsoft.com/office/officeart/2005/8/layout/list1"/>
    <dgm:cxn modelId="{EF63B20D-BCD2-4BF8-9098-5835245F5863}" type="presParOf" srcId="{805C4982-2EC2-437D-A473-FCC6C628F5A9}" destId="{14E6845E-9D5A-4457-AE0F-03A8BFCA798A}"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ECF95F1-9CD3-450C-81CB-D500D518261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A4399A74-662E-4FBC-BCF7-3667F2E41888}">
      <dgm:prSet phldrT="[テキスト]"/>
      <dgm:spPr/>
      <dgm:t>
        <a:bodyPr/>
        <a:lstStyle/>
        <a:p>
          <a:r>
            <a:rPr kumimoji="1" lang="ja-JP" altLang="en-US" dirty="0"/>
            <a:t>１）全体像</a:t>
          </a:r>
        </a:p>
      </dgm:t>
    </dgm:pt>
    <dgm:pt modelId="{533EDC59-A96E-4ACF-9BA3-112B5826814A}" type="parTrans" cxnId="{B8D1935C-CF8C-4231-B2C0-2B474A6CED86}">
      <dgm:prSet/>
      <dgm:spPr/>
      <dgm:t>
        <a:bodyPr/>
        <a:lstStyle/>
        <a:p>
          <a:endParaRPr kumimoji="1" lang="ja-JP" altLang="en-US"/>
        </a:p>
      </dgm:t>
    </dgm:pt>
    <dgm:pt modelId="{726A08F1-EE5A-484A-A4F5-F1370317CA79}" type="sibTrans" cxnId="{B8D1935C-CF8C-4231-B2C0-2B474A6CED86}">
      <dgm:prSet/>
      <dgm:spPr/>
      <dgm:t>
        <a:bodyPr/>
        <a:lstStyle/>
        <a:p>
          <a:endParaRPr kumimoji="1" lang="ja-JP" altLang="en-US"/>
        </a:p>
      </dgm:t>
    </dgm:pt>
    <dgm:pt modelId="{6721A5AD-C1BA-4D95-879C-FD809359C73D}">
      <dgm:prSet phldrT="[テキスト]"/>
      <dgm:spPr/>
      <dgm:t>
        <a:bodyPr/>
        <a:lstStyle/>
        <a:p>
          <a:r>
            <a:rPr kumimoji="1" lang="ja-JP" altLang="en-US" dirty="0"/>
            <a:t>２）具体的には・・・</a:t>
          </a:r>
        </a:p>
      </dgm:t>
    </dgm:pt>
    <dgm:pt modelId="{1446A50C-000F-427F-A28B-5596B691172D}" type="parTrans" cxnId="{2C40C9C7-09EF-4977-A279-476628A959C5}">
      <dgm:prSet/>
      <dgm:spPr/>
      <dgm:t>
        <a:bodyPr/>
        <a:lstStyle/>
        <a:p>
          <a:endParaRPr kumimoji="1" lang="ja-JP" altLang="en-US"/>
        </a:p>
      </dgm:t>
    </dgm:pt>
    <dgm:pt modelId="{44B411E5-7027-4457-85A4-0A5D57BD58C4}" type="sibTrans" cxnId="{2C40C9C7-09EF-4977-A279-476628A959C5}">
      <dgm:prSet/>
      <dgm:spPr/>
      <dgm:t>
        <a:bodyPr/>
        <a:lstStyle/>
        <a:p>
          <a:endParaRPr kumimoji="1" lang="ja-JP" altLang="en-US"/>
        </a:p>
      </dgm:t>
    </dgm:pt>
    <dgm:pt modelId="{2BA2A8BA-3771-49E6-B68B-282C5EF47C68}">
      <dgm:prSet/>
      <dgm:spPr/>
      <dgm:t>
        <a:bodyPr/>
        <a:lstStyle/>
        <a:p>
          <a:r>
            <a:rPr kumimoji="1" lang="ja-JP" altLang="en-US" dirty="0"/>
            <a:t>売上計画⇒顧客が購入を判断するので、売上数値計画の作成は難しい⇒売上計画を策定する場合は、</a:t>
          </a:r>
          <a:r>
            <a:rPr kumimoji="1" lang="ja-JP" altLang="en-US" dirty="0">
              <a:solidFill>
                <a:srgbClr val="FF0000"/>
              </a:solidFill>
            </a:rPr>
            <a:t>合理的で説得力のある根拠資料、データに基づく必要</a:t>
          </a:r>
          <a:r>
            <a:rPr kumimoji="1" lang="ja-JP" altLang="en-US" dirty="0"/>
            <a:t>がある</a:t>
          </a:r>
        </a:p>
      </dgm:t>
    </dgm:pt>
    <dgm:pt modelId="{66F693A5-161C-4C61-B800-6F9E91622B38}" type="parTrans" cxnId="{5212BFB7-EAA4-45FA-827B-7BA3938B26E5}">
      <dgm:prSet/>
      <dgm:spPr/>
      <dgm:t>
        <a:bodyPr/>
        <a:lstStyle/>
        <a:p>
          <a:endParaRPr kumimoji="1" lang="ja-JP" altLang="en-US"/>
        </a:p>
      </dgm:t>
    </dgm:pt>
    <dgm:pt modelId="{F1DC27E8-998B-4904-A6E2-DB8A8DB52B2E}" type="sibTrans" cxnId="{5212BFB7-EAA4-45FA-827B-7BA3938B26E5}">
      <dgm:prSet/>
      <dgm:spPr/>
      <dgm:t>
        <a:bodyPr/>
        <a:lstStyle/>
        <a:p>
          <a:endParaRPr kumimoji="1" lang="ja-JP" altLang="en-US"/>
        </a:p>
      </dgm:t>
    </dgm:pt>
    <dgm:pt modelId="{D4678DA0-4BCA-4D0D-BCCB-6737D325A054}">
      <dgm:prSet/>
      <dgm:spPr/>
      <dgm:t>
        <a:bodyPr/>
        <a:lstStyle/>
        <a:p>
          <a:r>
            <a:rPr kumimoji="1" lang="ja-JP" altLang="en-US" dirty="0"/>
            <a:t>費用計画⇒自社でコントロールできる余地が大きい⇒費用計画は作成しやすい</a:t>
          </a:r>
        </a:p>
      </dgm:t>
    </dgm:pt>
    <dgm:pt modelId="{48F938A0-AD45-4E20-B383-E789D1E7D6C2}" type="parTrans" cxnId="{DF998537-BF5C-499A-9D63-8C0B9EBEB91B}">
      <dgm:prSet/>
      <dgm:spPr/>
      <dgm:t>
        <a:bodyPr/>
        <a:lstStyle/>
        <a:p>
          <a:endParaRPr kumimoji="1" lang="ja-JP" altLang="en-US"/>
        </a:p>
      </dgm:t>
    </dgm:pt>
    <dgm:pt modelId="{B3295D87-E7CC-4531-9953-7347113DDB29}" type="sibTrans" cxnId="{DF998537-BF5C-499A-9D63-8C0B9EBEB91B}">
      <dgm:prSet/>
      <dgm:spPr/>
      <dgm:t>
        <a:bodyPr/>
        <a:lstStyle/>
        <a:p>
          <a:endParaRPr kumimoji="1" lang="ja-JP" altLang="en-US"/>
        </a:p>
      </dgm:t>
    </dgm:pt>
    <dgm:pt modelId="{ECA13E7B-EECA-4C6D-9C17-7F9D6E927536}">
      <dgm:prSet/>
      <dgm:spPr/>
      <dgm:t>
        <a:bodyPr/>
        <a:lstStyle/>
        <a:p>
          <a:r>
            <a:rPr kumimoji="1" lang="ja-JP" altLang="en-US" dirty="0"/>
            <a:t>製品、商品、サービス別、得意先別、根拠別、顧客属性等の債務者企業の事業の特徴や損益管理区分に分類</a:t>
          </a:r>
        </a:p>
      </dgm:t>
    </dgm:pt>
    <dgm:pt modelId="{65ED2FCA-D736-4E9A-965C-7FCB3A0B3CF7}" type="parTrans" cxnId="{CC81987D-A12A-4379-BCE3-86759D9A2537}">
      <dgm:prSet/>
      <dgm:spPr/>
      <dgm:t>
        <a:bodyPr/>
        <a:lstStyle/>
        <a:p>
          <a:endParaRPr kumimoji="1" lang="ja-JP" altLang="en-US"/>
        </a:p>
      </dgm:t>
    </dgm:pt>
    <dgm:pt modelId="{F15D950B-58FC-4A62-AA1B-250003668516}" type="sibTrans" cxnId="{CC81987D-A12A-4379-BCE3-86759D9A2537}">
      <dgm:prSet/>
      <dgm:spPr/>
      <dgm:t>
        <a:bodyPr/>
        <a:lstStyle/>
        <a:p>
          <a:endParaRPr kumimoji="1" lang="ja-JP" altLang="en-US"/>
        </a:p>
      </dgm:t>
    </dgm:pt>
    <dgm:pt modelId="{2736ACFA-2ADB-45ED-92E1-4CA5986B42C9}">
      <dgm:prSet/>
      <dgm:spPr/>
      <dgm:t>
        <a:bodyPr/>
        <a:lstStyle/>
        <a:p>
          <a:r>
            <a:rPr kumimoji="1" lang="ja-JP" altLang="en-US" dirty="0"/>
            <a:t>区分ごとに、過去実績、目標数値、改善施策に基づき、単価、数量を考慮し、売上を積み上げる⇒この合計が売上計画になる</a:t>
          </a:r>
        </a:p>
      </dgm:t>
    </dgm:pt>
    <dgm:pt modelId="{588A5720-EF3E-4E93-AF0B-E3D42C031F4B}" type="parTrans" cxnId="{A767CEBD-474B-4C52-9CD6-8CC416C269D2}">
      <dgm:prSet/>
      <dgm:spPr/>
      <dgm:t>
        <a:bodyPr/>
        <a:lstStyle/>
        <a:p>
          <a:endParaRPr kumimoji="1" lang="ja-JP" altLang="en-US"/>
        </a:p>
      </dgm:t>
    </dgm:pt>
    <dgm:pt modelId="{88739F03-AA2F-4B0F-B855-CFCA40D1618C}" type="sibTrans" cxnId="{A767CEBD-474B-4C52-9CD6-8CC416C269D2}">
      <dgm:prSet/>
      <dgm:spPr/>
      <dgm:t>
        <a:bodyPr/>
        <a:lstStyle/>
        <a:p>
          <a:endParaRPr kumimoji="1" lang="ja-JP" altLang="en-US"/>
        </a:p>
      </dgm:t>
    </dgm:pt>
    <dgm:pt modelId="{574E9A98-A960-4EF2-A1A8-E4BB1B1A120B}">
      <dgm:prSet/>
      <dgm:spPr/>
      <dgm:t>
        <a:bodyPr/>
        <a:lstStyle/>
        <a:p>
          <a:r>
            <a:rPr kumimoji="1" lang="ja-JP" altLang="en-US" dirty="0"/>
            <a:t>中小企業基本調査（</a:t>
          </a:r>
          <a:r>
            <a:rPr kumimoji="1" lang="en-US" altLang="ja-JP" dirty="0"/>
            <a:t>e-stat</a:t>
          </a:r>
          <a:r>
            <a:rPr kumimoji="1" lang="ja-JP" altLang="en-US" dirty="0"/>
            <a:t>）⇒</a:t>
          </a:r>
          <a:r>
            <a:rPr kumimoji="1" lang="en-US" altLang="en-US" dirty="0"/>
            <a:t>https://www.e-stat.go.jp/</a:t>
          </a:r>
          <a:endParaRPr kumimoji="1" lang="ja-JP" altLang="en-US" dirty="0"/>
        </a:p>
      </dgm:t>
    </dgm:pt>
    <dgm:pt modelId="{8667CA66-3357-4EBE-98B9-D68199C3591F}" type="parTrans" cxnId="{111C6D3D-58A6-405E-8F27-A856B71DBF0C}">
      <dgm:prSet/>
      <dgm:spPr/>
      <dgm:t>
        <a:bodyPr/>
        <a:lstStyle/>
        <a:p>
          <a:endParaRPr kumimoji="1" lang="ja-JP" altLang="en-US"/>
        </a:p>
      </dgm:t>
    </dgm:pt>
    <dgm:pt modelId="{E5AD49BB-FA24-4BCB-9789-28F1EC7A43CE}" type="sibTrans" cxnId="{111C6D3D-58A6-405E-8F27-A856B71DBF0C}">
      <dgm:prSet/>
      <dgm:spPr/>
      <dgm:t>
        <a:bodyPr/>
        <a:lstStyle/>
        <a:p>
          <a:endParaRPr kumimoji="1" lang="ja-JP" altLang="en-US"/>
        </a:p>
      </dgm:t>
    </dgm:pt>
    <dgm:pt modelId="{0EA141FF-EF57-44B6-99C6-1F7D54E69656}">
      <dgm:prSet/>
      <dgm:spPr/>
      <dgm:t>
        <a:bodyPr/>
        <a:lstStyle/>
        <a:p>
          <a:r>
            <a:rPr kumimoji="1" lang="ja-JP" altLang="en-US" dirty="0"/>
            <a:t>３）参考資料</a:t>
          </a:r>
        </a:p>
      </dgm:t>
    </dgm:pt>
    <dgm:pt modelId="{00E5E02D-0792-40EF-854D-BC7E20C35D24}" type="parTrans" cxnId="{3A63ED86-ACB0-4A26-BC8C-557856EDD525}">
      <dgm:prSet/>
      <dgm:spPr/>
      <dgm:t>
        <a:bodyPr/>
        <a:lstStyle/>
        <a:p>
          <a:endParaRPr kumimoji="1" lang="ja-JP" altLang="en-US"/>
        </a:p>
      </dgm:t>
    </dgm:pt>
    <dgm:pt modelId="{1C5CB0C7-F091-4CF0-8787-E31B916E8E48}" type="sibTrans" cxnId="{3A63ED86-ACB0-4A26-BC8C-557856EDD525}">
      <dgm:prSet/>
      <dgm:spPr/>
      <dgm:t>
        <a:bodyPr/>
        <a:lstStyle/>
        <a:p>
          <a:endParaRPr kumimoji="1" lang="ja-JP" altLang="en-US"/>
        </a:p>
      </dgm:t>
    </dgm:pt>
    <dgm:pt modelId="{7E495516-2B1D-4954-BF5A-6EEABAA29DD1}">
      <dgm:prSet/>
      <dgm:spPr/>
      <dgm:t>
        <a:bodyPr/>
        <a:lstStyle/>
        <a:p>
          <a:r>
            <a:rPr kumimoji="1" lang="ja-JP" altLang="en-US" dirty="0"/>
            <a:t>日本政策金融公庫（小企業の経営等に関する資料）⇒</a:t>
          </a:r>
          <a:r>
            <a:rPr kumimoji="1" lang="en-US" altLang="en-US" dirty="0"/>
            <a:t>https://www.jfc.go.jp/n/findings/sme_findings2.html</a:t>
          </a:r>
          <a:endParaRPr kumimoji="1" lang="ja-JP" altLang="en-US" dirty="0"/>
        </a:p>
      </dgm:t>
    </dgm:pt>
    <dgm:pt modelId="{3696B2CA-0CE2-4BC5-BAF3-E7C969BCD2F4}" type="parTrans" cxnId="{0010BA00-C7F5-4024-83C9-EA667C0178DE}">
      <dgm:prSet/>
      <dgm:spPr/>
      <dgm:t>
        <a:bodyPr/>
        <a:lstStyle/>
        <a:p>
          <a:endParaRPr kumimoji="1" lang="ja-JP" altLang="en-US"/>
        </a:p>
      </dgm:t>
    </dgm:pt>
    <dgm:pt modelId="{6712E9E6-7569-432C-98E4-6016ADE71ACB}" type="sibTrans" cxnId="{0010BA00-C7F5-4024-83C9-EA667C0178DE}">
      <dgm:prSet/>
      <dgm:spPr/>
      <dgm:t>
        <a:bodyPr/>
        <a:lstStyle/>
        <a:p>
          <a:endParaRPr kumimoji="1" lang="ja-JP" altLang="en-US"/>
        </a:p>
      </dgm:t>
    </dgm:pt>
    <dgm:pt modelId="{2BD89CBD-519D-4066-AECD-00E44531B241}">
      <dgm:prSet/>
      <dgm:spPr/>
      <dgm:t>
        <a:bodyPr/>
        <a:lstStyle/>
        <a:p>
          <a:r>
            <a:rPr kumimoji="1" lang="en-US" altLang="ja-JP" dirty="0"/>
            <a:t>TKC</a:t>
          </a:r>
          <a:r>
            <a:rPr kumimoji="1" lang="ja-JP" altLang="en-US" dirty="0"/>
            <a:t>の</a:t>
          </a:r>
          <a:r>
            <a:rPr kumimoji="1" lang="en-US" altLang="ja-JP" dirty="0"/>
            <a:t>BAST</a:t>
          </a:r>
          <a:endParaRPr kumimoji="1" lang="ja-JP" altLang="en-US" dirty="0"/>
        </a:p>
      </dgm:t>
    </dgm:pt>
    <dgm:pt modelId="{788905A6-81F0-4E43-81D5-C020A9654C22}" type="parTrans" cxnId="{2A0CBB42-89A6-4714-A8EE-BC504F6F3FA5}">
      <dgm:prSet/>
      <dgm:spPr/>
      <dgm:t>
        <a:bodyPr/>
        <a:lstStyle/>
        <a:p>
          <a:endParaRPr kumimoji="1" lang="ja-JP" altLang="en-US"/>
        </a:p>
      </dgm:t>
    </dgm:pt>
    <dgm:pt modelId="{B7FC9346-24AC-4471-A2C6-F964F9A64262}" type="sibTrans" cxnId="{2A0CBB42-89A6-4714-A8EE-BC504F6F3FA5}">
      <dgm:prSet/>
      <dgm:spPr/>
      <dgm:t>
        <a:bodyPr/>
        <a:lstStyle/>
        <a:p>
          <a:endParaRPr kumimoji="1" lang="ja-JP" altLang="en-US"/>
        </a:p>
      </dgm:t>
    </dgm:pt>
    <dgm:pt modelId="{03CC1D45-D63F-47FC-B3D7-2F3074AD0F71}">
      <dgm:prSet/>
      <dgm:spPr/>
      <dgm:t>
        <a:bodyPr/>
        <a:lstStyle/>
        <a:p>
          <a:pPr>
            <a:buFontTx/>
            <a:buNone/>
          </a:pPr>
          <a:r>
            <a:rPr kumimoji="1" lang="ja-JP" altLang="en-US" dirty="0"/>
            <a:t>　⇒</a:t>
          </a:r>
          <a:r>
            <a:rPr kumimoji="1" lang="en-US" altLang="en-US" dirty="0"/>
            <a:t>https://www.tkc.co.jp/bast/disp_bast.asp?param=site:senkei</a:t>
          </a:r>
          <a:endParaRPr kumimoji="1" lang="ja-JP" altLang="en-US" dirty="0"/>
        </a:p>
      </dgm:t>
    </dgm:pt>
    <dgm:pt modelId="{B61013F2-418F-47E5-8817-D26C8783EC4A}" type="parTrans" cxnId="{290D15CF-11EB-4DCF-BFD9-E8516C0F6D1D}">
      <dgm:prSet/>
      <dgm:spPr/>
      <dgm:t>
        <a:bodyPr/>
        <a:lstStyle/>
        <a:p>
          <a:endParaRPr kumimoji="1" lang="ja-JP" altLang="en-US"/>
        </a:p>
      </dgm:t>
    </dgm:pt>
    <dgm:pt modelId="{AA16EADF-AA68-46FA-A587-578A92C9836C}" type="sibTrans" cxnId="{290D15CF-11EB-4DCF-BFD9-E8516C0F6D1D}">
      <dgm:prSet/>
      <dgm:spPr/>
      <dgm:t>
        <a:bodyPr/>
        <a:lstStyle/>
        <a:p>
          <a:endParaRPr kumimoji="1" lang="ja-JP" altLang="en-US"/>
        </a:p>
      </dgm:t>
    </dgm:pt>
    <dgm:pt modelId="{6191A8A9-08EA-419F-BFF1-58EEF5BE7D2A}" type="pres">
      <dgm:prSet presAssocID="{1ECF95F1-9CD3-450C-81CB-D500D5182610}" presName="linear" presStyleCnt="0">
        <dgm:presLayoutVars>
          <dgm:dir/>
          <dgm:animLvl val="lvl"/>
          <dgm:resizeHandles val="exact"/>
        </dgm:presLayoutVars>
      </dgm:prSet>
      <dgm:spPr/>
    </dgm:pt>
    <dgm:pt modelId="{3FD2A98B-AB95-4E99-B3A6-8BF8F56B72EC}" type="pres">
      <dgm:prSet presAssocID="{A4399A74-662E-4FBC-BCF7-3667F2E41888}" presName="parentLin" presStyleCnt="0"/>
      <dgm:spPr/>
    </dgm:pt>
    <dgm:pt modelId="{ECDCD631-ACFD-44B0-846B-977BFF59C17B}" type="pres">
      <dgm:prSet presAssocID="{A4399A74-662E-4FBC-BCF7-3667F2E41888}" presName="parentLeftMargin" presStyleLbl="node1" presStyleIdx="0" presStyleCnt="3"/>
      <dgm:spPr/>
    </dgm:pt>
    <dgm:pt modelId="{FD1D85E2-7A14-4516-9B80-5F480139C1EF}" type="pres">
      <dgm:prSet presAssocID="{A4399A74-662E-4FBC-BCF7-3667F2E41888}" presName="parentText" presStyleLbl="node1" presStyleIdx="0" presStyleCnt="3">
        <dgm:presLayoutVars>
          <dgm:chMax val="0"/>
          <dgm:bulletEnabled val="1"/>
        </dgm:presLayoutVars>
      </dgm:prSet>
      <dgm:spPr/>
    </dgm:pt>
    <dgm:pt modelId="{940A7D09-F144-4653-B3F5-D83D1C7C4120}" type="pres">
      <dgm:prSet presAssocID="{A4399A74-662E-4FBC-BCF7-3667F2E41888}" presName="negativeSpace" presStyleCnt="0"/>
      <dgm:spPr/>
    </dgm:pt>
    <dgm:pt modelId="{525C5EC4-D75E-4925-A9A2-1466CC2ABCB5}" type="pres">
      <dgm:prSet presAssocID="{A4399A74-662E-4FBC-BCF7-3667F2E41888}" presName="childText" presStyleLbl="conFgAcc1" presStyleIdx="0" presStyleCnt="3">
        <dgm:presLayoutVars>
          <dgm:bulletEnabled val="1"/>
        </dgm:presLayoutVars>
      </dgm:prSet>
      <dgm:spPr/>
    </dgm:pt>
    <dgm:pt modelId="{9B80C3CD-9CA4-4B93-876E-5F48168DE83B}" type="pres">
      <dgm:prSet presAssocID="{726A08F1-EE5A-484A-A4F5-F1370317CA79}" presName="spaceBetweenRectangles" presStyleCnt="0"/>
      <dgm:spPr/>
    </dgm:pt>
    <dgm:pt modelId="{1BF54DC9-6B03-4223-98BB-4AA4E4B402EE}" type="pres">
      <dgm:prSet presAssocID="{6721A5AD-C1BA-4D95-879C-FD809359C73D}" presName="parentLin" presStyleCnt="0"/>
      <dgm:spPr/>
    </dgm:pt>
    <dgm:pt modelId="{8F1EF031-8065-4C58-87F2-19EE51D0C701}" type="pres">
      <dgm:prSet presAssocID="{6721A5AD-C1BA-4D95-879C-FD809359C73D}" presName="parentLeftMargin" presStyleLbl="node1" presStyleIdx="0" presStyleCnt="3"/>
      <dgm:spPr/>
    </dgm:pt>
    <dgm:pt modelId="{5DA16D8A-7B66-4159-A8A6-6452D8DF10BD}" type="pres">
      <dgm:prSet presAssocID="{6721A5AD-C1BA-4D95-879C-FD809359C73D}" presName="parentText" presStyleLbl="node1" presStyleIdx="1" presStyleCnt="3">
        <dgm:presLayoutVars>
          <dgm:chMax val="0"/>
          <dgm:bulletEnabled val="1"/>
        </dgm:presLayoutVars>
      </dgm:prSet>
      <dgm:spPr/>
    </dgm:pt>
    <dgm:pt modelId="{3EEA609F-9AC3-45C5-BF36-E5D3A110692D}" type="pres">
      <dgm:prSet presAssocID="{6721A5AD-C1BA-4D95-879C-FD809359C73D}" presName="negativeSpace" presStyleCnt="0"/>
      <dgm:spPr/>
    </dgm:pt>
    <dgm:pt modelId="{19995EC7-5205-488F-8219-B1C13D5A7A4D}" type="pres">
      <dgm:prSet presAssocID="{6721A5AD-C1BA-4D95-879C-FD809359C73D}" presName="childText" presStyleLbl="conFgAcc1" presStyleIdx="1" presStyleCnt="3">
        <dgm:presLayoutVars>
          <dgm:bulletEnabled val="1"/>
        </dgm:presLayoutVars>
      </dgm:prSet>
      <dgm:spPr/>
    </dgm:pt>
    <dgm:pt modelId="{0CA11B2C-84F9-4B56-A135-5C7AD527E48C}" type="pres">
      <dgm:prSet presAssocID="{44B411E5-7027-4457-85A4-0A5D57BD58C4}" presName="spaceBetweenRectangles" presStyleCnt="0"/>
      <dgm:spPr/>
    </dgm:pt>
    <dgm:pt modelId="{52940983-EBC2-4B47-91FD-ADDCD31F8732}" type="pres">
      <dgm:prSet presAssocID="{0EA141FF-EF57-44B6-99C6-1F7D54E69656}" presName="parentLin" presStyleCnt="0"/>
      <dgm:spPr/>
    </dgm:pt>
    <dgm:pt modelId="{53600C9F-1E4E-418E-ACA0-487364264986}" type="pres">
      <dgm:prSet presAssocID="{0EA141FF-EF57-44B6-99C6-1F7D54E69656}" presName="parentLeftMargin" presStyleLbl="node1" presStyleIdx="1" presStyleCnt="3"/>
      <dgm:spPr/>
    </dgm:pt>
    <dgm:pt modelId="{26AAF38C-2550-48D0-9859-160B90A33CED}" type="pres">
      <dgm:prSet presAssocID="{0EA141FF-EF57-44B6-99C6-1F7D54E69656}" presName="parentText" presStyleLbl="node1" presStyleIdx="2" presStyleCnt="3">
        <dgm:presLayoutVars>
          <dgm:chMax val="0"/>
          <dgm:bulletEnabled val="1"/>
        </dgm:presLayoutVars>
      </dgm:prSet>
      <dgm:spPr/>
    </dgm:pt>
    <dgm:pt modelId="{653FCE6E-40BE-48DC-8AFF-3671040FEB38}" type="pres">
      <dgm:prSet presAssocID="{0EA141FF-EF57-44B6-99C6-1F7D54E69656}" presName="negativeSpace" presStyleCnt="0"/>
      <dgm:spPr/>
    </dgm:pt>
    <dgm:pt modelId="{02B16E26-D7DB-4232-BADB-170F336E8061}" type="pres">
      <dgm:prSet presAssocID="{0EA141FF-EF57-44B6-99C6-1F7D54E69656}" presName="childText" presStyleLbl="conFgAcc1" presStyleIdx="2" presStyleCnt="3">
        <dgm:presLayoutVars>
          <dgm:bulletEnabled val="1"/>
        </dgm:presLayoutVars>
      </dgm:prSet>
      <dgm:spPr/>
    </dgm:pt>
  </dgm:ptLst>
  <dgm:cxnLst>
    <dgm:cxn modelId="{EDC11900-6CCA-4801-ADD2-7882953B5B95}" type="presOf" srcId="{1ECF95F1-9CD3-450C-81CB-D500D5182610}" destId="{6191A8A9-08EA-419F-BFF1-58EEF5BE7D2A}" srcOrd="0" destOrd="0" presId="urn:microsoft.com/office/officeart/2005/8/layout/list1"/>
    <dgm:cxn modelId="{0010BA00-C7F5-4024-83C9-EA667C0178DE}" srcId="{0EA141FF-EF57-44B6-99C6-1F7D54E69656}" destId="{7E495516-2B1D-4954-BF5A-6EEABAA29DD1}" srcOrd="1" destOrd="0" parTransId="{3696B2CA-0CE2-4BC5-BAF3-E7C969BCD2F4}" sibTransId="{6712E9E6-7569-432C-98E4-6016ADE71ACB}"/>
    <dgm:cxn modelId="{C9D69C03-62EC-4B7D-9FA1-28601D9FDDA5}" type="presOf" srcId="{A4399A74-662E-4FBC-BCF7-3667F2E41888}" destId="{FD1D85E2-7A14-4516-9B80-5F480139C1EF}" srcOrd="1" destOrd="0" presId="urn:microsoft.com/office/officeart/2005/8/layout/list1"/>
    <dgm:cxn modelId="{A1B7B70C-4517-4AD6-BDC7-57032DEE1E27}" type="presOf" srcId="{D4678DA0-4BCA-4D0D-BCCB-6737D325A054}" destId="{525C5EC4-D75E-4925-A9A2-1466CC2ABCB5}" srcOrd="0" destOrd="0" presId="urn:microsoft.com/office/officeart/2005/8/layout/list1"/>
    <dgm:cxn modelId="{86231329-95EB-4195-B8B2-854957D55F03}" type="presOf" srcId="{03CC1D45-D63F-47FC-B3D7-2F3074AD0F71}" destId="{02B16E26-D7DB-4232-BADB-170F336E8061}" srcOrd="0" destOrd="3" presId="urn:microsoft.com/office/officeart/2005/8/layout/list1"/>
    <dgm:cxn modelId="{DF998537-BF5C-499A-9D63-8C0B9EBEB91B}" srcId="{A4399A74-662E-4FBC-BCF7-3667F2E41888}" destId="{D4678DA0-4BCA-4D0D-BCCB-6737D325A054}" srcOrd="0" destOrd="0" parTransId="{48F938A0-AD45-4E20-B383-E789D1E7D6C2}" sibTransId="{B3295D87-E7CC-4531-9953-7347113DDB29}"/>
    <dgm:cxn modelId="{111C6D3D-58A6-405E-8F27-A856B71DBF0C}" srcId="{0EA141FF-EF57-44B6-99C6-1F7D54E69656}" destId="{574E9A98-A960-4EF2-A1A8-E4BB1B1A120B}" srcOrd="0" destOrd="0" parTransId="{8667CA66-3357-4EBE-98B9-D68199C3591F}" sibTransId="{E5AD49BB-FA24-4BCB-9789-28F1EC7A43CE}"/>
    <dgm:cxn modelId="{B8D1935C-CF8C-4231-B2C0-2B474A6CED86}" srcId="{1ECF95F1-9CD3-450C-81CB-D500D5182610}" destId="{A4399A74-662E-4FBC-BCF7-3667F2E41888}" srcOrd="0" destOrd="0" parTransId="{533EDC59-A96E-4ACF-9BA3-112B5826814A}" sibTransId="{726A08F1-EE5A-484A-A4F5-F1370317CA79}"/>
    <dgm:cxn modelId="{2A0CBB42-89A6-4714-A8EE-BC504F6F3FA5}" srcId="{0EA141FF-EF57-44B6-99C6-1F7D54E69656}" destId="{2BD89CBD-519D-4066-AECD-00E44531B241}" srcOrd="2" destOrd="0" parTransId="{788905A6-81F0-4E43-81D5-C020A9654C22}" sibTransId="{B7FC9346-24AC-4471-A2C6-F964F9A64262}"/>
    <dgm:cxn modelId="{E9970669-7462-48B4-B00B-CA89A36D993E}" type="presOf" srcId="{0EA141FF-EF57-44B6-99C6-1F7D54E69656}" destId="{53600C9F-1E4E-418E-ACA0-487364264986}" srcOrd="0" destOrd="0" presId="urn:microsoft.com/office/officeart/2005/8/layout/list1"/>
    <dgm:cxn modelId="{30C7F36D-8C02-4176-B1B1-4439CF080DC9}" type="presOf" srcId="{6721A5AD-C1BA-4D95-879C-FD809359C73D}" destId="{8F1EF031-8065-4C58-87F2-19EE51D0C701}" srcOrd="0" destOrd="0" presId="urn:microsoft.com/office/officeart/2005/8/layout/list1"/>
    <dgm:cxn modelId="{60E94373-D351-452A-9F55-6AA2521C3416}" type="presOf" srcId="{574E9A98-A960-4EF2-A1A8-E4BB1B1A120B}" destId="{02B16E26-D7DB-4232-BADB-170F336E8061}" srcOrd="0" destOrd="0" presId="urn:microsoft.com/office/officeart/2005/8/layout/list1"/>
    <dgm:cxn modelId="{3D77967B-276F-438C-A6B0-EE558B5CD312}" type="presOf" srcId="{ECA13E7B-EECA-4C6D-9C17-7F9D6E927536}" destId="{19995EC7-5205-488F-8219-B1C13D5A7A4D}" srcOrd="0" destOrd="0" presId="urn:microsoft.com/office/officeart/2005/8/layout/list1"/>
    <dgm:cxn modelId="{6C71CF7C-44CA-4885-8204-3AD9F46F5805}" type="presOf" srcId="{2BD89CBD-519D-4066-AECD-00E44531B241}" destId="{02B16E26-D7DB-4232-BADB-170F336E8061}" srcOrd="0" destOrd="2" presId="urn:microsoft.com/office/officeart/2005/8/layout/list1"/>
    <dgm:cxn modelId="{CC81987D-A12A-4379-BCE3-86759D9A2537}" srcId="{6721A5AD-C1BA-4D95-879C-FD809359C73D}" destId="{ECA13E7B-EECA-4C6D-9C17-7F9D6E927536}" srcOrd="0" destOrd="0" parTransId="{65ED2FCA-D736-4E9A-965C-7FCB3A0B3CF7}" sibTransId="{F15D950B-58FC-4A62-AA1B-250003668516}"/>
    <dgm:cxn modelId="{3A63ED86-ACB0-4A26-BC8C-557856EDD525}" srcId="{1ECF95F1-9CD3-450C-81CB-D500D5182610}" destId="{0EA141FF-EF57-44B6-99C6-1F7D54E69656}" srcOrd="2" destOrd="0" parTransId="{00E5E02D-0792-40EF-854D-BC7E20C35D24}" sibTransId="{1C5CB0C7-F091-4CF0-8787-E31B916E8E48}"/>
    <dgm:cxn modelId="{1DE2599B-9055-482D-8C72-67316ADFC41A}" type="presOf" srcId="{2BA2A8BA-3771-49E6-B68B-282C5EF47C68}" destId="{525C5EC4-D75E-4925-A9A2-1466CC2ABCB5}" srcOrd="0" destOrd="1" presId="urn:microsoft.com/office/officeart/2005/8/layout/list1"/>
    <dgm:cxn modelId="{BB684AA5-1CCB-4D0A-9DB6-72942F8C5BFD}" type="presOf" srcId="{A4399A74-662E-4FBC-BCF7-3667F2E41888}" destId="{ECDCD631-ACFD-44B0-846B-977BFF59C17B}" srcOrd="0" destOrd="0" presId="urn:microsoft.com/office/officeart/2005/8/layout/list1"/>
    <dgm:cxn modelId="{F71E2DAA-5771-48BE-9F86-A418B97C05B2}" type="presOf" srcId="{2736ACFA-2ADB-45ED-92E1-4CA5986B42C9}" destId="{19995EC7-5205-488F-8219-B1C13D5A7A4D}" srcOrd="0" destOrd="1" presId="urn:microsoft.com/office/officeart/2005/8/layout/list1"/>
    <dgm:cxn modelId="{5212BFB7-EAA4-45FA-827B-7BA3938B26E5}" srcId="{A4399A74-662E-4FBC-BCF7-3667F2E41888}" destId="{2BA2A8BA-3771-49E6-B68B-282C5EF47C68}" srcOrd="1" destOrd="0" parTransId="{66F693A5-161C-4C61-B800-6F9E91622B38}" sibTransId="{F1DC27E8-998B-4904-A6E2-DB8A8DB52B2E}"/>
    <dgm:cxn modelId="{A767CEBD-474B-4C52-9CD6-8CC416C269D2}" srcId="{6721A5AD-C1BA-4D95-879C-FD809359C73D}" destId="{2736ACFA-2ADB-45ED-92E1-4CA5986B42C9}" srcOrd="1" destOrd="0" parTransId="{588A5720-EF3E-4E93-AF0B-E3D42C031F4B}" sibTransId="{88739F03-AA2F-4B0F-B855-CFCA40D1618C}"/>
    <dgm:cxn modelId="{2C40C9C7-09EF-4977-A279-476628A959C5}" srcId="{1ECF95F1-9CD3-450C-81CB-D500D5182610}" destId="{6721A5AD-C1BA-4D95-879C-FD809359C73D}" srcOrd="1" destOrd="0" parTransId="{1446A50C-000F-427F-A28B-5596B691172D}" sibTransId="{44B411E5-7027-4457-85A4-0A5D57BD58C4}"/>
    <dgm:cxn modelId="{8C5CF2C9-084A-48AE-8EF1-2CBA45532435}" type="presOf" srcId="{7E495516-2B1D-4954-BF5A-6EEABAA29DD1}" destId="{02B16E26-D7DB-4232-BADB-170F336E8061}" srcOrd="0" destOrd="1" presId="urn:microsoft.com/office/officeart/2005/8/layout/list1"/>
    <dgm:cxn modelId="{290D15CF-11EB-4DCF-BFD9-E8516C0F6D1D}" srcId="{0EA141FF-EF57-44B6-99C6-1F7D54E69656}" destId="{03CC1D45-D63F-47FC-B3D7-2F3074AD0F71}" srcOrd="3" destOrd="0" parTransId="{B61013F2-418F-47E5-8817-D26C8783EC4A}" sibTransId="{AA16EADF-AA68-46FA-A587-578A92C9836C}"/>
    <dgm:cxn modelId="{94292AFA-F9B0-4EC2-992D-DBBB266F1BC8}" type="presOf" srcId="{0EA141FF-EF57-44B6-99C6-1F7D54E69656}" destId="{26AAF38C-2550-48D0-9859-160B90A33CED}" srcOrd="1" destOrd="0" presId="urn:microsoft.com/office/officeart/2005/8/layout/list1"/>
    <dgm:cxn modelId="{53BE5BFC-FF36-465D-A342-3343C905D3B7}" type="presOf" srcId="{6721A5AD-C1BA-4D95-879C-FD809359C73D}" destId="{5DA16D8A-7B66-4159-A8A6-6452D8DF10BD}" srcOrd="1" destOrd="0" presId="urn:microsoft.com/office/officeart/2005/8/layout/list1"/>
    <dgm:cxn modelId="{7BF72CFC-E95B-4DDF-8687-9769BD860D96}" type="presParOf" srcId="{6191A8A9-08EA-419F-BFF1-58EEF5BE7D2A}" destId="{3FD2A98B-AB95-4E99-B3A6-8BF8F56B72EC}" srcOrd="0" destOrd="0" presId="urn:microsoft.com/office/officeart/2005/8/layout/list1"/>
    <dgm:cxn modelId="{8E784FD1-63A0-42D0-A20F-9680A3317507}" type="presParOf" srcId="{3FD2A98B-AB95-4E99-B3A6-8BF8F56B72EC}" destId="{ECDCD631-ACFD-44B0-846B-977BFF59C17B}" srcOrd="0" destOrd="0" presId="urn:microsoft.com/office/officeart/2005/8/layout/list1"/>
    <dgm:cxn modelId="{21C4363F-F72D-4079-9B86-6E7A1940261D}" type="presParOf" srcId="{3FD2A98B-AB95-4E99-B3A6-8BF8F56B72EC}" destId="{FD1D85E2-7A14-4516-9B80-5F480139C1EF}" srcOrd="1" destOrd="0" presId="urn:microsoft.com/office/officeart/2005/8/layout/list1"/>
    <dgm:cxn modelId="{627B663D-0421-44F2-A0D6-43F0EB38B742}" type="presParOf" srcId="{6191A8A9-08EA-419F-BFF1-58EEF5BE7D2A}" destId="{940A7D09-F144-4653-B3F5-D83D1C7C4120}" srcOrd="1" destOrd="0" presId="urn:microsoft.com/office/officeart/2005/8/layout/list1"/>
    <dgm:cxn modelId="{461D8897-D171-40C2-BBAD-125DBC730357}" type="presParOf" srcId="{6191A8A9-08EA-419F-BFF1-58EEF5BE7D2A}" destId="{525C5EC4-D75E-4925-A9A2-1466CC2ABCB5}" srcOrd="2" destOrd="0" presId="urn:microsoft.com/office/officeart/2005/8/layout/list1"/>
    <dgm:cxn modelId="{3C12684A-D35F-4672-9791-DB3309FD3554}" type="presParOf" srcId="{6191A8A9-08EA-419F-BFF1-58EEF5BE7D2A}" destId="{9B80C3CD-9CA4-4B93-876E-5F48168DE83B}" srcOrd="3" destOrd="0" presId="urn:microsoft.com/office/officeart/2005/8/layout/list1"/>
    <dgm:cxn modelId="{1BC530A5-86F5-4D3C-8EDA-956602FD3015}" type="presParOf" srcId="{6191A8A9-08EA-419F-BFF1-58EEF5BE7D2A}" destId="{1BF54DC9-6B03-4223-98BB-4AA4E4B402EE}" srcOrd="4" destOrd="0" presId="urn:microsoft.com/office/officeart/2005/8/layout/list1"/>
    <dgm:cxn modelId="{A3FB7768-8F91-4A91-9413-125BC714B5B6}" type="presParOf" srcId="{1BF54DC9-6B03-4223-98BB-4AA4E4B402EE}" destId="{8F1EF031-8065-4C58-87F2-19EE51D0C701}" srcOrd="0" destOrd="0" presId="urn:microsoft.com/office/officeart/2005/8/layout/list1"/>
    <dgm:cxn modelId="{A32F76AB-1771-4C1B-A040-7A7ACBF06788}" type="presParOf" srcId="{1BF54DC9-6B03-4223-98BB-4AA4E4B402EE}" destId="{5DA16D8A-7B66-4159-A8A6-6452D8DF10BD}" srcOrd="1" destOrd="0" presId="urn:microsoft.com/office/officeart/2005/8/layout/list1"/>
    <dgm:cxn modelId="{0D0BD081-8F30-46E1-B6FF-AB7CCA7AD8B6}" type="presParOf" srcId="{6191A8A9-08EA-419F-BFF1-58EEF5BE7D2A}" destId="{3EEA609F-9AC3-45C5-BF36-E5D3A110692D}" srcOrd="5" destOrd="0" presId="urn:microsoft.com/office/officeart/2005/8/layout/list1"/>
    <dgm:cxn modelId="{9F467E18-0025-42FD-93F1-85DB2A4E6C2E}" type="presParOf" srcId="{6191A8A9-08EA-419F-BFF1-58EEF5BE7D2A}" destId="{19995EC7-5205-488F-8219-B1C13D5A7A4D}" srcOrd="6" destOrd="0" presId="urn:microsoft.com/office/officeart/2005/8/layout/list1"/>
    <dgm:cxn modelId="{03F33B95-C261-4393-AD7D-8C25DB06F9A5}" type="presParOf" srcId="{6191A8A9-08EA-419F-BFF1-58EEF5BE7D2A}" destId="{0CA11B2C-84F9-4B56-A135-5C7AD527E48C}" srcOrd="7" destOrd="0" presId="urn:microsoft.com/office/officeart/2005/8/layout/list1"/>
    <dgm:cxn modelId="{B77AF44A-D24F-41F0-9E93-BAA4F932AFDB}" type="presParOf" srcId="{6191A8A9-08EA-419F-BFF1-58EEF5BE7D2A}" destId="{52940983-EBC2-4B47-91FD-ADDCD31F8732}" srcOrd="8" destOrd="0" presId="urn:microsoft.com/office/officeart/2005/8/layout/list1"/>
    <dgm:cxn modelId="{BA0DA449-2A8C-4045-9268-633C4284AA38}" type="presParOf" srcId="{52940983-EBC2-4B47-91FD-ADDCD31F8732}" destId="{53600C9F-1E4E-418E-ACA0-487364264986}" srcOrd="0" destOrd="0" presId="urn:microsoft.com/office/officeart/2005/8/layout/list1"/>
    <dgm:cxn modelId="{5054AFDA-0303-4CBC-8358-4B1231D52956}" type="presParOf" srcId="{52940983-EBC2-4B47-91FD-ADDCD31F8732}" destId="{26AAF38C-2550-48D0-9859-160B90A33CED}" srcOrd="1" destOrd="0" presId="urn:microsoft.com/office/officeart/2005/8/layout/list1"/>
    <dgm:cxn modelId="{7ADE1823-233B-43FB-A317-63DB4646610A}" type="presParOf" srcId="{6191A8A9-08EA-419F-BFF1-58EEF5BE7D2A}" destId="{653FCE6E-40BE-48DC-8AFF-3671040FEB38}" srcOrd="9" destOrd="0" presId="urn:microsoft.com/office/officeart/2005/8/layout/list1"/>
    <dgm:cxn modelId="{CCD0B14F-4BA1-4DB8-BD9D-01D5C43ADE69}" type="presParOf" srcId="{6191A8A9-08EA-419F-BFF1-58EEF5BE7D2A}" destId="{02B16E26-D7DB-4232-BADB-170F336E806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F48B59C-00A8-4B26-8CCD-0BCC1C2B6A5A}"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kumimoji="1" lang="ja-JP" altLang="en-US"/>
        </a:p>
      </dgm:t>
    </dgm:pt>
    <dgm:pt modelId="{0A85081C-644E-4ADB-821C-15C3AB706E78}">
      <dgm:prSet phldrT="[テキスト]"/>
      <dgm:spPr/>
      <dgm:t>
        <a:bodyPr/>
        <a:lstStyle/>
        <a:p>
          <a:r>
            <a:rPr kumimoji="1" lang="ja-JP" altLang="en-US" dirty="0"/>
            <a:t>売上</a:t>
          </a:r>
        </a:p>
      </dgm:t>
    </dgm:pt>
    <dgm:pt modelId="{94BD0997-8765-42A3-99E5-2B37A4FB3D9A}" type="parTrans" cxnId="{B1D707B1-F7AF-43D6-ACF2-F30ED26A71BF}">
      <dgm:prSet/>
      <dgm:spPr/>
      <dgm:t>
        <a:bodyPr/>
        <a:lstStyle/>
        <a:p>
          <a:endParaRPr kumimoji="1" lang="ja-JP" altLang="en-US"/>
        </a:p>
      </dgm:t>
    </dgm:pt>
    <dgm:pt modelId="{7DD19845-3858-4B82-870A-5D14271317C6}" type="sibTrans" cxnId="{B1D707B1-F7AF-43D6-ACF2-F30ED26A71BF}">
      <dgm:prSet/>
      <dgm:spPr/>
      <dgm:t>
        <a:bodyPr/>
        <a:lstStyle/>
        <a:p>
          <a:endParaRPr kumimoji="1" lang="ja-JP" altLang="en-US"/>
        </a:p>
      </dgm:t>
    </dgm:pt>
    <dgm:pt modelId="{E8C1CAE6-77EA-4CD4-AC2C-76314DB054CF}">
      <dgm:prSet phldrT="[テキスト]"/>
      <dgm:spPr/>
      <dgm:t>
        <a:bodyPr/>
        <a:lstStyle/>
        <a:p>
          <a:r>
            <a:rPr kumimoji="1" lang="ja-JP" altLang="en-US" dirty="0"/>
            <a:t>客数</a:t>
          </a:r>
        </a:p>
      </dgm:t>
    </dgm:pt>
    <dgm:pt modelId="{B1612760-0242-49D7-B662-6BAB9E5F559B}" type="parTrans" cxnId="{CFB8E4B1-06B8-47C4-9BED-FA97F3FE72DD}">
      <dgm:prSet/>
      <dgm:spPr/>
      <dgm:t>
        <a:bodyPr/>
        <a:lstStyle/>
        <a:p>
          <a:endParaRPr kumimoji="1" lang="ja-JP" altLang="en-US"/>
        </a:p>
      </dgm:t>
    </dgm:pt>
    <dgm:pt modelId="{9C973E10-D810-4A40-99E5-EF72D1E2DB54}" type="sibTrans" cxnId="{CFB8E4B1-06B8-47C4-9BED-FA97F3FE72DD}">
      <dgm:prSet/>
      <dgm:spPr/>
      <dgm:t>
        <a:bodyPr/>
        <a:lstStyle/>
        <a:p>
          <a:endParaRPr kumimoji="1" lang="ja-JP" altLang="en-US"/>
        </a:p>
      </dgm:t>
    </dgm:pt>
    <dgm:pt modelId="{3D37F06D-1518-40D1-A691-0B37337B9602}">
      <dgm:prSet phldrT="[テキスト]"/>
      <dgm:spPr/>
      <dgm:t>
        <a:bodyPr/>
        <a:lstStyle/>
        <a:p>
          <a:r>
            <a:rPr kumimoji="1" lang="ja-JP" altLang="en-US" dirty="0"/>
            <a:t>新規</a:t>
          </a:r>
        </a:p>
      </dgm:t>
    </dgm:pt>
    <dgm:pt modelId="{7DD0F822-2F9C-4F63-A914-610A7FE41D9B}" type="parTrans" cxnId="{3735B41A-DE9C-41F6-8BB0-75AC0DAA37F0}">
      <dgm:prSet/>
      <dgm:spPr/>
      <dgm:t>
        <a:bodyPr/>
        <a:lstStyle/>
        <a:p>
          <a:endParaRPr kumimoji="1" lang="ja-JP" altLang="en-US"/>
        </a:p>
      </dgm:t>
    </dgm:pt>
    <dgm:pt modelId="{AE2E6026-ECCF-4CE5-AC49-9FCCECA7C1A5}" type="sibTrans" cxnId="{3735B41A-DE9C-41F6-8BB0-75AC0DAA37F0}">
      <dgm:prSet/>
      <dgm:spPr/>
      <dgm:t>
        <a:bodyPr/>
        <a:lstStyle/>
        <a:p>
          <a:endParaRPr kumimoji="1" lang="ja-JP" altLang="en-US"/>
        </a:p>
      </dgm:t>
    </dgm:pt>
    <dgm:pt modelId="{3454514E-CDB4-49DB-BF89-E473EF126277}">
      <dgm:prSet phldrT="[テキスト]"/>
      <dgm:spPr/>
      <dgm:t>
        <a:bodyPr/>
        <a:lstStyle/>
        <a:p>
          <a:r>
            <a:rPr kumimoji="1" lang="ja-JP" altLang="en-US" dirty="0"/>
            <a:t>既存</a:t>
          </a:r>
        </a:p>
      </dgm:t>
    </dgm:pt>
    <dgm:pt modelId="{6590894A-B391-499A-B0F2-E86889289763}" type="parTrans" cxnId="{EDCA8924-040A-424C-A3ED-9DB0B356BEA7}">
      <dgm:prSet/>
      <dgm:spPr/>
      <dgm:t>
        <a:bodyPr/>
        <a:lstStyle/>
        <a:p>
          <a:endParaRPr kumimoji="1" lang="ja-JP" altLang="en-US"/>
        </a:p>
      </dgm:t>
    </dgm:pt>
    <dgm:pt modelId="{9CE6AE86-7E6F-489C-9FCA-FE6D34209B17}" type="sibTrans" cxnId="{EDCA8924-040A-424C-A3ED-9DB0B356BEA7}">
      <dgm:prSet/>
      <dgm:spPr/>
      <dgm:t>
        <a:bodyPr/>
        <a:lstStyle/>
        <a:p>
          <a:endParaRPr kumimoji="1" lang="ja-JP" altLang="en-US"/>
        </a:p>
      </dgm:t>
    </dgm:pt>
    <dgm:pt modelId="{406B2C0A-529E-4F40-9A91-A648BE4B9C44}">
      <dgm:prSet phldrT="[テキスト]"/>
      <dgm:spPr/>
      <dgm:t>
        <a:bodyPr/>
        <a:lstStyle/>
        <a:p>
          <a:r>
            <a:rPr kumimoji="1" lang="ja-JP" altLang="en-US" dirty="0"/>
            <a:t>定期購入</a:t>
          </a:r>
        </a:p>
      </dgm:t>
    </dgm:pt>
    <dgm:pt modelId="{6399F764-6BFD-49B2-A4C2-BBC5C6DD0C8E}" type="parTrans" cxnId="{8D571158-37ED-4A1B-AF83-E7B139BDEABB}">
      <dgm:prSet/>
      <dgm:spPr/>
      <dgm:t>
        <a:bodyPr/>
        <a:lstStyle/>
        <a:p>
          <a:endParaRPr kumimoji="1" lang="ja-JP" altLang="en-US"/>
        </a:p>
      </dgm:t>
    </dgm:pt>
    <dgm:pt modelId="{044D8AFA-6980-4C99-AA18-03FADEDEBA8D}" type="sibTrans" cxnId="{8D571158-37ED-4A1B-AF83-E7B139BDEABB}">
      <dgm:prSet/>
      <dgm:spPr/>
      <dgm:t>
        <a:bodyPr/>
        <a:lstStyle/>
        <a:p>
          <a:endParaRPr kumimoji="1" lang="ja-JP" altLang="en-US"/>
        </a:p>
      </dgm:t>
    </dgm:pt>
    <dgm:pt modelId="{CBC510B3-0A65-472F-B578-459CC4DFF214}">
      <dgm:prSet phldrT="[テキスト]"/>
      <dgm:spPr/>
      <dgm:t>
        <a:bodyPr/>
        <a:lstStyle/>
        <a:p>
          <a:r>
            <a:rPr kumimoji="1" lang="ja-JP" altLang="en-US" dirty="0"/>
            <a:t>リピート率</a:t>
          </a:r>
        </a:p>
      </dgm:t>
    </dgm:pt>
    <dgm:pt modelId="{18F74261-74BE-4B2E-8213-304D9CEDA2EE}" type="parTrans" cxnId="{16A27F6D-3786-41CB-B3CC-BB104348F533}">
      <dgm:prSet/>
      <dgm:spPr/>
      <dgm:t>
        <a:bodyPr/>
        <a:lstStyle/>
        <a:p>
          <a:endParaRPr kumimoji="1" lang="ja-JP" altLang="en-US"/>
        </a:p>
      </dgm:t>
    </dgm:pt>
    <dgm:pt modelId="{D5F3BBEC-AA49-41B0-9D5B-5FBCD35AAAFB}" type="sibTrans" cxnId="{16A27F6D-3786-41CB-B3CC-BB104348F533}">
      <dgm:prSet/>
      <dgm:spPr/>
      <dgm:t>
        <a:bodyPr/>
        <a:lstStyle/>
        <a:p>
          <a:endParaRPr kumimoji="1" lang="ja-JP" altLang="en-US"/>
        </a:p>
      </dgm:t>
    </dgm:pt>
    <dgm:pt modelId="{D595A227-58EA-423B-8846-9E9AE0B066CC}">
      <dgm:prSet phldrT="[テキスト]"/>
      <dgm:spPr/>
      <dgm:t>
        <a:bodyPr/>
        <a:lstStyle/>
        <a:p>
          <a:r>
            <a:rPr kumimoji="1" lang="ja-JP" altLang="en-US" dirty="0"/>
            <a:t>過去</a:t>
          </a:r>
        </a:p>
      </dgm:t>
    </dgm:pt>
    <dgm:pt modelId="{74043380-C902-4009-A5CD-4BFE4712E76C}" type="parTrans" cxnId="{DA9EAED5-61BC-48F5-B831-E9B651829F98}">
      <dgm:prSet/>
      <dgm:spPr/>
      <dgm:t>
        <a:bodyPr/>
        <a:lstStyle/>
        <a:p>
          <a:endParaRPr kumimoji="1" lang="ja-JP" altLang="en-US"/>
        </a:p>
      </dgm:t>
    </dgm:pt>
    <dgm:pt modelId="{53E92DB8-CDB9-4FD5-AD84-CBFAC860ED52}" type="sibTrans" cxnId="{DA9EAED5-61BC-48F5-B831-E9B651829F98}">
      <dgm:prSet/>
      <dgm:spPr/>
      <dgm:t>
        <a:bodyPr/>
        <a:lstStyle/>
        <a:p>
          <a:endParaRPr kumimoji="1" lang="ja-JP" altLang="en-US"/>
        </a:p>
      </dgm:t>
    </dgm:pt>
    <dgm:pt modelId="{D36BCB8B-2AFD-4FF4-8F7B-2FBAB2134FB6}">
      <dgm:prSet phldrT="[テキスト]"/>
      <dgm:spPr/>
      <dgm:t>
        <a:bodyPr/>
        <a:lstStyle/>
        <a:p>
          <a:r>
            <a:rPr kumimoji="1" lang="ja-JP" altLang="en-US" dirty="0"/>
            <a:t>接触頻度</a:t>
          </a:r>
        </a:p>
      </dgm:t>
    </dgm:pt>
    <dgm:pt modelId="{BA23A43B-8F65-40B1-A85F-CB67ADC90A5B}" type="parTrans" cxnId="{6A4638CB-E87A-446E-B970-E51F74051467}">
      <dgm:prSet/>
      <dgm:spPr/>
      <dgm:t>
        <a:bodyPr/>
        <a:lstStyle/>
        <a:p>
          <a:endParaRPr kumimoji="1" lang="ja-JP" altLang="en-US"/>
        </a:p>
      </dgm:t>
    </dgm:pt>
    <dgm:pt modelId="{9E509A2E-C76D-479D-9A7A-1F9D884AB0BB}" type="sibTrans" cxnId="{6A4638CB-E87A-446E-B970-E51F74051467}">
      <dgm:prSet/>
      <dgm:spPr/>
      <dgm:t>
        <a:bodyPr/>
        <a:lstStyle/>
        <a:p>
          <a:endParaRPr kumimoji="1" lang="ja-JP" altLang="en-US"/>
        </a:p>
      </dgm:t>
    </dgm:pt>
    <dgm:pt modelId="{92636C50-EFA8-4E83-A8F5-9E088C7D5B6E}">
      <dgm:prSet phldrT="[テキスト]"/>
      <dgm:spPr/>
      <dgm:t>
        <a:bodyPr/>
        <a:lstStyle/>
        <a:p>
          <a:r>
            <a:rPr kumimoji="1" lang="ja-JP" altLang="en-US" dirty="0"/>
            <a:t>単価</a:t>
          </a:r>
        </a:p>
      </dgm:t>
    </dgm:pt>
    <dgm:pt modelId="{DB888064-B5B9-4426-B3A1-F8101E3429D4}" type="parTrans" cxnId="{B3D8F94A-8A72-4DA4-80CD-CC4F7FD1DD6A}">
      <dgm:prSet/>
      <dgm:spPr/>
      <dgm:t>
        <a:bodyPr/>
        <a:lstStyle/>
        <a:p>
          <a:endParaRPr kumimoji="1" lang="ja-JP" altLang="en-US"/>
        </a:p>
      </dgm:t>
    </dgm:pt>
    <dgm:pt modelId="{210153A5-DF18-479C-9622-0C30CDED37B2}" type="sibTrans" cxnId="{B3D8F94A-8A72-4DA4-80CD-CC4F7FD1DD6A}">
      <dgm:prSet/>
      <dgm:spPr/>
      <dgm:t>
        <a:bodyPr/>
        <a:lstStyle/>
        <a:p>
          <a:endParaRPr kumimoji="1" lang="ja-JP" altLang="en-US"/>
        </a:p>
      </dgm:t>
    </dgm:pt>
    <dgm:pt modelId="{2F6F2DD8-450C-4E31-9732-BAFBA68D5546}">
      <dgm:prSet phldrT="[テキスト]"/>
      <dgm:spPr/>
      <dgm:t>
        <a:bodyPr/>
        <a:lstStyle/>
        <a:p>
          <a:r>
            <a:rPr kumimoji="1" lang="ja-JP" altLang="en-US" dirty="0"/>
            <a:t>買上点数</a:t>
          </a:r>
        </a:p>
      </dgm:t>
    </dgm:pt>
    <dgm:pt modelId="{C0FCF998-F6CA-4F3E-9469-8378B67136E4}" type="parTrans" cxnId="{374B57E0-505C-4CEA-8236-12CAC6CF8D59}">
      <dgm:prSet/>
      <dgm:spPr/>
      <dgm:t>
        <a:bodyPr/>
        <a:lstStyle/>
        <a:p>
          <a:endParaRPr kumimoji="1" lang="ja-JP" altLang="en-US"/>
        </a:p>
      </dgm:t>
    </dgm:pt>
    <dgm:pt modelId="{92D4E506-86C7-4255-8DF7-26DC0A501532}" type="sibTrans" cxnId="{374B57E0-505C-4CEA-8236-12CAC6CF8D59}">
      <dgm:prSet/>
      <dgm:spPr/>
      <dgm:t>
        <a:bodyPr/>
        <a:lstStyle/>
        <a:p>
          <a:endParaRPr kumimoji="1" lang="ja-JP" altLang="en-US"/>
        </a:p>
      </dgm:t>
    </dgm:pt>
    <dgm:pt modelId="{82929CF4-9124-4ABE-9FA1-949C890790D9}">
      <dgm:prSet phldrT="[テキスト]"/>
      <dgm:spPr/>
      <dgm:t>
        <a:bodyPr/>
        <a:lstStyle/>
        <a:p>
          <a:r>
            <a:rPr kumimoji="1" lang="ja-JP" altLang="en-US" dirty="0"/>
            <a:t>商品単価</a:t>
          </a:r>
        </a:p>
      </dgm:t>
    </dgm:pt>
    <dgm:pt modelId="{30EE66D0-671B-45F7-BEE7-AD07834EE112}" type="parTrans" cxnId="{79C3397E-A830-46A8-906B-F7830DE2E862}">
      <dgm:prSet/>
      <dgm:spPr/>
      <dgm:t>
        <a:bodyPr/>
        <a:lstStyle/>
        <a:p>
          <a:endParaRPr kumimoji="1" lang="ja-JP" altLang="en-US"/>
        </a:p>
      </dgm:t>
    </dgm:pt>
    <dgm:pt modelId="{F93CE1CA-5283-4002-A510-6B1EA64CB27D}" type="sibTrans" cxnId="{79C3397E-A830-46A8-906B-F7830DE2E862}">
      <dgm:prSet/>
      <dgm:spPr/>
      <dgm:t>
        <a:bodyPr/>
        <a:lstStyle/>
        <a:p>
          <a:endParaRPr kumimoji="1" lang="ja-JP" altLang="en-US"/>
        </a:p>
      </dgm:t>
    </dgm:pt>
    <dgm:pt modelId="{E46FA3A5-F1FF-4918-99CC-D5C879C76015}">
      <dgm:prSet phldrT="[テキスト]"/>
      <dgm:spPr/>
      <dgm:t>
        <a:bodyPr/>
        <a:lstStyle/>
        <a:p>
          <a:r>
            <a:rPr kumimoji="1" lang="ja-JP" altLang="en-US" dirty="0"/>
            <a:t>数量</a:t>
          </a:r>
        </a:p>
      </dgm:t>
    </dgm:pt>
    <dgm:pt modelId="{9E481078-E20E-468A-87C6-A4D9E2DA39C5}" type="parTrans" cxnId="{3D7EC939-6CEF-4C4D-8E17-231A1FC6F7B7}">
      <dgm:prSet/>
      <dgm:spPr/>
      <dgm:t>
        <a:bodyPr/>
        <a:lstStyle/>
        <a:p>
          <a:endParaRPr kumimoji="1" lang="ja-JP" altLang="en-US"/>
        </a:p>
      </dgm:t>
    </dgm:pt>
    <dgm:pt modelId="{F9E7D2A7-AC72-43DC-A5C6-0761555E5CBE}" type="sibTrans" cxnId="{3D7EC939-6CEF-4C4D-8E17-231A1FC6F7B7}">
      <dgm:prSet/>
      <dgm:spPr/>
      <dgm:t>
        <a:bodyPr/>
        <a:lstStyle/>
        <a:p>
          <a:endParaRPr kumimoji="1" lang="ja-JP" altLang="en-US"/>
        </a:p>
      </dgm:t>
    </dgm:pt>
    <dgm:pt modelId="{507C4912-FC74-4A91-BB6D-1CFB8CB69943}" type="pres">
      <dgm:prSet presAssocID="{1F48B59C-00A8-4B26-8CCD-0BCC1C2B6A5A}" presName="diagram" presStyleCnt="0">
        <dgm:presLayoutVars>
          <dgm:chPref val="1"/>
          <dgm:dir/>
          <dgm:animOne val="branch"/>
          <dgm:animLvl val="lvl"/>
          <dgm:resizeHandles val="exact"/>
        </dgm:presLayoutVars>
      </dgm:prSet>
      <dgm:spPr/>
    </dgm:pt>
    <dgm:pt modelId="{3FB92391-4606-47F4-89EF-BF80E9536D50}" type="pres">
      <dgm:prSet presAssocID="{0A85081C-644E-4ADB-821C-15C3AB706E78}" presName="root1" presStyleCnt="0"/>
      <dgm:spPr/>
    </dgm:pt>
    <dgm:pt modelId="{5E80EE15-4B70-4E13-9690-92479CB12FD7}" type="pres">
      <dgm:prSet presAssocID="{0A85081C-644E-4ADB-821C-15C3AB706E78}" presName="LevelOneTextNode" presStyleLbl="node0" presStyleIdx="0" presStyleCnt="1" custScaleX="191725" custScaleY="137565">
        <dgm:presLayoutVars>
          <dgm:chPref val="3"/>
        </dgm:presLayoutVars>
      </dgm:prSet>
      <dgm:spPr/>
    </dgm:pt>
    <dgm:pt modelId="{FD7471D2-67A8-49D8-B5B9-32229D5A7637}" type="pres">
      <dgm:prSet presAssocID="{0A85081C-644E-4ADB-821C-15C3AB706E78}" presName="level2hierChild" presStyleCnt="0"/>
      <dgm:spPr/>
    </dgm:pt>
    <dgm:pt modelId="{E84CE63A-DA8F-4A13-8F8A-CD5B0EB79F36}" type="pres">
      <dgm:prSet presAssocID="{DB888064-B5B9-4426-B3A1-F8101E3429D4}" presName="conn2-1" presStyleLbl="parChTrans1D2" presStyleIdx="0" presStyleCnt="2"/>
      <dgm:spPr/>
    </dgm:pt>
    <dgm:pt modelId="{2CA05222-FAF9-4268-9823-702934968A91}" type="pres">
      <dgm:prSet presAssocID="{DB888064-B5B9-4426-B3A1-F8101E3429D4}" presName="connTx" presStyleLbl="parChTrans1D2" presStyleIdx="0" presStyleCnt="2"/>
      <dgm:spPr/>
    </dgm:pt>
    <dgm:pt modelId="{F86242A9-C644-490D-9CE3-7D506E43D306}" type="pres">
      <dgm:prSet presAssocID="{92636C50-EFA8-4E83-A8F5-9E088C7D5B6E}" presName="root2" presStyleCnt="0"/>
      <dgm:spPr/>
    </dgm:pt>
    <dgm:pt modelId="{6211F20F-1018-4509-ADF4-5721821F97F1}" type="pres">
      <dgm:prSet presAssocID="{92636C50-EFA8-4E83-A8F5-9E088C7D5B6E}" presName="LevelTwoTextNode" presStyleLbl="node2" presStyleIdx="0" presStyleCnt="2" custScaleX="169048">
        <dgm:presLayoutVars>
          <dgm:chPref val="3"/>
        </dgm:presLayoutVars>
      </dgm:prSet>
      <dgm:spPr/>
    </dgm:pt>
    <dgm:pt modelId="{29684850-5914-473C-AEE6-CC2FAA151CB4}" type="pres">
      <dgm:prSet presAssocID="{92636C50-EFA8-4E83-A8F5-9E088C7D5B6E}" presName="level3hierChild" presStyleCnt="0"/>
      <dgm:spPr/>
    </dgm:pt>
    <dgm:pt modelId="{2A83C215-CE6C-4983-A475-BFA70F12C085}" type="pres">
      <dgm:prSet presAssocID="{C0FCF998-F6CA-4F3E-9469-8378B67136E4}" presName="conn2-1" presStyleLbl="parChTrans1D3" presStyleIdx="0" presStyleCnt="4"/>
      <dgm:spPr/>
    </dgm:pt>
    <dgm:pt modelId="{F5C1C5C4-119B-448D-BFCA-F2BE016F4F52}" type="pres">
      <dgm:prSet presAssocID="{C0FCF998-F6CA-4F3E-9469-8378B67136E4}" presName="connTx" presStyleLbl="parChTrans1D3" presStyleIdx="0" presStyleCnt="4"/>
      <dgm:spPr/>
    </dgm:pt>
    <dgm:pt modelId="{CA7ACACD-77A8-48E2-B99C-C31C15BC34E8}" type="pres">
      <dgm:prSet presAssocID="{2F6F2DD8-450C-4E31-9732-BAFBA68D5546}" presName="root2" presStyleCnt="0"/>
      <dgm:spPr/>
    </dgm:pt>
    <dgm:pt modelId="{05A2ECBD-F52C-4E7C-BB97-E2CEE0639938}" type="pres">
      <dgm:prSet presAssocID="{2F6F2DD8-450C-4E31-9732-BAFBA68D5546}" presName="LevelTwoTextNode" presStyleLbl="node3" presStyleIdx="0" presStyleCnt="4" custScaleX="168710">
        <dgm:presLayoutVars>
          <dgm:chPref val="3"/>
        </dgm:presLayoutVars>
      </dgm:prSet>
      <dgm:spPr/>
    </dgm:pt>
    <dgm:pt modelId="{6CA12B68-0037-4E2E-9865-856740EC235B}" type="pres">
      <dgm:prSet presAssocID="{2F6F2DD8-450C-4E31-9732-BAFBA68D5546}" presName="level3hierChild" presStyleCnt="0"/>
      <dgm:spPr/>
    </dgm:pt>
    <dgm:pt modelId="{AC8EBAEA-B5FC-4E33-A642-CD46DDBD6A61}" type="pres">
      <dgm:prSet presAssocID="{30EE66D0-671B-45F7-BEE7-AD07834EE112}" presName="conn2-1" presStyleLbl="parChTrans1D3" presStyleIdx="1" presStyleCnt="4"/>
      <dgm:spPr/>
    </dgm:pt>
    <dgm:pt modelId="{D57DC78B-D8FD-4F06-87D5-07D0AAE4469D}" type="pres">
      <dgm:prSet presAssocID="{30EE66D0-671B-45F7-BEE7-AD07834EE112}" presName="connTx" presStyleLbl="parChTrans1D3" presStyleIdx="1" presStyleCnt="4"/>
      <dgm:spPr/>
    </dgm:pt>
    <dgm:pt modelId="{2776ED59-3978-4CAD-89CA-80DE0D9640F3}" type="pres">
      <dgm:prSet presAssocID="{82929CF4-9124-4ABE-9FA1-949C890790D9}" presName="root2" presStyleCnt="0"/>
      <dgm:spPr/>
    </dgm:pt>
    <dgm:pt modelId="{FDAF03E0-662B-45F9-8732-148D44D8B154}" type="pres">
      <dgm:prSet presAssocID="{82929CF4-9124-4ABE-9FA1-949C890790D9}" presName="LevelTwoTextNode" presStyleLbl="node3" presStyleIdx="1" presStyleCnt="4" custScaleX="168710">
        <dgm:presLayoutVars>
          <dgm:chPref val="3"/>
        </dgm:presLayoutVars>
      </dgm:prSet>
      <dgm:spPr/>
    </dgm:pt>
    <dgm:pt modelId="{61E86B8C-3877-4223-B219-3D7E23BF0877}" type="pres">
      <dgm:prSet presAssocID="{82929CF4-9124-4ABE-9FA1-949C890790D9}" presName="level3hierChild" presStyleCnt="0"/>
      <dgm:spPr/>
    </dgm:pt>
    <dgm:pt modelId="{6B406CB5-6FB8-4095-8B8B-018CEF1CD04E}" type="pres">
      <dgm:prSet presAssocID="{9E481078-E20E-468A-87C6-A4D9E2DA39C5}" presName="conn2-1" presStyleLbl="parChTrans1D2" presStyleIdx="1" presStyleCnt="2"/>
      <dgm:spPr/>
    </dgm:pt>
    <dgm:pt modelId="{44159D67-E394-4761-8DB6-05C80AE0FD0E}" type="pres">
      <dgm:prSet presAssocID="{9E481078-E20E-468A-87C6-A4D9E2DA39C5}" presName="connTx" presStyleLbl="parChTrans1D2" presStyleIdx="1" presStyleCnt="2"/>
      <dgm:spPr/>
    </dgm:pt>
    <dgm:pt modelId="{8630062A-C2F1-48FE-9427-9C9643BB25BB}" type="pres">
      <dgm:prSet presAssocID="{E46FA3A5-F1FF-4918-99CC-D5C879C76015}" presName="root2" presStyleCnt="0"/>
      <dgm:spPr/>
    </dgm:pt>
    <dgm:pt modelId="{7CECDC3D-80AC-4010-B2E7-B3CBD17FCDDE}" type="pres">
      <dgm:prSet presAssocID="{E46FA3A5-F1FF-4918-99CC-D5C879C76015}" presName="LevelTwoTextNode" presStyleLbl="node2" presStyleIdx="1" presStyleCnt="2" custScaleX="169048">
        <dgm:presLayoutVars>
          <dgm:chPref val="3"/>
        </dgm:presLayoutVars>
      </dgm:prSet>
      <dgm:spPr/>
    </dgm:pt>
    <dgm:pt modelId="{EF47A43B-39B8-4121-83FD-A962E7191665}" type="pres">
      <dgm:prSet presAssocID="{E46FA3A5-F1FF-4918-99CC-D5C879C76015}" presName="level3hierChild" presStyleCnt="0"/>
      <dgm:spPr/>
    </dgm:pt>
    <dgm:pt modelId="{DE65A371-EEED-4FD5-8623-DACF07345889}" type="pres">
      <dgm:prSet presAssocID="{B1612760-0242-49D7-B662-6BAB9E5F559B}" presName="conn2-1" presStyleLbl="parChTrans1D3" presStyleIdx="2" presStyleCnt="4"/>
      <dgm:spPr/>
    </dgm:pt>
    <dgm:pt modelId="{AE00B874-550F-4AF9-841F-8D3A562481DA}" type="pres">
      <dgm:prSet presAssocID="{B1612760-0242-49D7-B662-6BAB9E5F559B}" presName="connTx" presStyleLbl="parChTrans1D3" presStyleIdx="2" presStyleCnt="4"/>
      <dgm:spPr/>
    </dgm:pt>
    <dgm:pt modelId="{0BA72F54-4149-4DD1-BF2D-B11C5160F15A}" type="pres">
      <dgm:prSet presAssocID="{E8C1CAE6-77EA-4CD4-AC2C-76314DB054CF}" presName="root2" presStyleCnt="0"/>
      <dgm:spPr/>
    </dgm:pt>
    <dgm:pt modelId="{7CBE3DFD-1F8D-4315-B2E6-CD48368E0292}" type="pres">
      <dgm:prSet presAssocID="{E8C1CAE6-77EA-4CD4-AC2C-76314DB054CF}" presName="LevelTwoTextNode" presStyleLbl="node3" presStyleIdx="2" presStyleCnt="4" custScaleX="168710">
        <dgm:presLayoutVars>
          <dgm:chPref val="3"/>
        </dgm:presLayoutVars>
      </dgm:prSet>
      <dgm:spPr/>
    </dgm:pt>
    <dgm:pt modelId="{750D3255-AC3D-4768-B610-0A25D0DB148D}" type="pres">
      <dgm:prSet presAssocID="{E8C1CAE6-77EA-4CD4-AC2C-76314DB054CF}" presName="level3hierChild" presStyleCnt="0"/>
      <dgm:spPr/>
    </dgm:pt>
    <dgm:pt modelId="{A8303DC8-1A3F-4727-BDE5-A676A17F7BAB}" type="pres">
      <dgm:prSet presAssocID="{7DD0F822-2F9C-4F63-A914-610A7FE41D9B}" presName="conn2-1" presStyleLbl="parChTrans1D4" presStyleIdx="0" presStyleCnt="5"/>
      <dgm:spPr/>
    </dgm:pt>
    <dgm:pt modelId="{C4C270ED-DC62-43C8-88B9-1C41FDD78C3B}" type="pres">
      <dgm:prSet presAssocID="{7DD0F822-2F9C-4F63-A914-610A7FE41D9B}" presName="connTx" presStyleLbl="parChTrans1D4" presStyleIdx="0" presStyleCnt="5"/>
      <dgm:spPr/>
    </dgm:pt>
    <dgm:pt modelId="{C9D34FA5-40F2-45D4-8274-FB0277CAD8F8}" type="pres">
      <dgm:prSet presAssocID="{3D37F06D-1518-40D1-A691-0B37337B9602}" presName="root2" presStyleCnt="0"/>
      <dgm:spPr/>
    </dgm:pt>
    <dgm:pt modelId="{49AE38C0-3795-4754-A37E-23A36BA0BC52}" type="pres">
      <dgm:prSet presAssocID="{3D37F06D-1518-40D1-A691-0B37337B9602}" presName="LevelTwoTextNode" presStyleLbl="node4" presStyleIdx="0" presStyleCnt="5" custScaleX="193917">
        <dgm:presLayoutVars>
          <dgm:chPref val="3"/>
        </dgm:presLayoutVars>
      </dgm:prSet>
      <dgm:spPr/>
    </dgm:pt>
    <dgm:pt modelId="{ACD395B8-BD58-4038-9C97-C579D89D4CCF}" type="pres">
      <dgm:prSet presAssocID="{3D37F06D-1518-40D1-A691-0B37337B9602}" presName="level3hierChild" presStyleCnt="0"/>
      <dgm:spPr/>
    </dgm:pt>
    <dgm:pt modelId="{A05992E1-A561-41F1-BF1A-A8082E799B88}" type="pres">
      <dgm:prSet presAssocID="{6590894A-B391-499A-B0F2-E86889289763}" presName="conn2-1" presStyleLbl="parChTrans1D4" presStyleIdx="1" presStyleCnt="5"/>
      <dgm:spPr/>
    </dgm:pt>
    <dgm:pt modelId="{45F708C8-32BD-4BC1-97E8-984C2217D392}" type="pres">
      <dgm:prSet presAssocID="{6590894A-B391-499A-B0F2-E86889289763}" presName="connTx" presStyleLbl="parChTrans1D4" presStyleIdx="1" presStyleCnt="5"/>
      <dgm:spPr/>
    </dgm:pt>
    <dgm:pt modelId="{8D0F0D35-6CE6-45F9-BDA6-03DE7F4689DE}" type="pres">
      <dgm:prSet presAssocID="{3454514E-CDB4-49DB-BF89-E473EF126277}" presName="root2" presStyleCnt="0"/>
      <dgm:spPr/>
    </dgm:pt>
    <dgm:pt modelId="{CBCEC68A-21A6-46A7-A718-11D38172E4FC}" type="pres">
      <dgm:prSet presAssocID="{3454514E-CDB4-49DB-BF89-E473EF126277}" presName="LevelTwoTextNode" presStyleLbl="node4" presStyleIdx="1" presStyleCnt="5" custScaleX="193917">
        <dgm:presLayoutVars>
          <dgm:chPref val="3"/>
        </dgm:presLayoutVars>
      </dgm:prSet>
      <dgm:spPr/>
    </dgm:pt>
    <dgm:pt modelId="{934283FB-4DE0-461E-8A6C-A2EE05B27D62}" type="pres">
      <dgm:prSet presAssocID="{3454514E-CDB4-49DB-BF89-E473EF126277}" presName="level3hierChild" presStyleCnt="0"/>
      <dgm:spPr/>
    </dgm:pt>
    <dgm:pt modelId="{19541D26-3FB0-488B-95F1-03C3EDADC970}" type="pres">
      <dgm:prSet presAssocID="{74043380-C902-4009-A5CD-4BFE4712E76C}" presName="conn2-1" presStyleLbl="parChTrans1D4" presStyleIdx="2" presStyleCnt="5"/>
      <dgm:spPr/>
    </dgm:pt>
    <dgm:pt modelId="{96E3148A-B05D-46D0-A16E-0E4560357186}" type="pres">
      <dgm:prSet presAssocID="{74043380-C902-4009-A5CD-4BFE4712E76C}" presName="connTx" presStyleLbl="parChTrans1D4" presStyleIdx="2" presStyleCnt="5"/>
      <dgm:spPr/>
    </dgm:pt>
    <dgm:pt modelId="{74AD48ED-A188-4C28-AA3F-842B8F4FBF6E}" type="pres">
      <dgm:prSet presAssocID="{D595A227-58EA-423B-8846-9E9AE0B066CC}" presName="root2" presStyleCnt="0"/>
      <dgm:spPr/>
    </dgm:pt>
    <dgm:pt modelId="{CC4766DB-6F84-4FD6-B503-BB30F4EFCC18}" type="pres">
      <dgm:prSet presAssocID="{D595A227-58EA-423B-8846-9E9AE0B066CC}" presName="LevelTwoTextNode" presStyleLbl="node4" presStyleIdx="2" presStyleCnt="5" custScaleX="193917">
        <dgm:presLayoutVars>
          <dgm:chPref val="3"/>
        </dgm:presLayoutVars>
      </dgm:prSet>
      <dgm:spPr/>
    </dgm:pt>
    <dgm:pt modelId="{200933E8-519B-4174-A220-64394736B581}" type="pres">
      <dgm:prSet presAssocID="{D595A227-58EA-423B-8846-9E9AE0B066CC}" presName="level3hierChild" presStyleCnt="0"/>
      <dgm:spPr/>
    </dgm:pt>
    <dgm:pt modelId="{79CA3D18-3C91-4F53-A61A-F80798A0D815}" type="pres">
      <dgm:prSet presAssocID="{18F74261-74BE-4B2E-8213-304D9CEDA2EE}" presName="conn2-1" presStyleLbl="parChTrans1D3" presStyleIdx="3" presStyleCnt="4"/>
      <dgm:spPr/>
    </dgm:pt>
    <dgm:pt modelId="{769F85E4-8D62-415E-9F4A-34C032C686C9}" type="pres">
      <dgm:prSet presAssocID="{18F74261-74BE-4B2E-8213-304D9CEDA2EE}" presName="connTx" presStyleLbl="parChTrans1D3" presStyleIdx="3" presStyleCnt="4"/>
      <dgm:spPr/>
    </dgm:pt>
    <dgm:pt modelId="{00DC5029-3F7C-44D1-8592-3B0A1D06D011}" type="pres">
      <dgm:prSet presAssocID="{CBC510B3-0A65-472F-B578-459CC4DFF214}" presName="root2" presStyleCnt="0"/>
      <dgm:spPr/>
    </dgm:pt>
    <dgm:pt modelId="{BE07BD70-3A36-4908-B16A-531DC628B38D}" type="pres">
      <dgm:prSet presAssocID="{CBC510B3-0A65-472F-B578-459CC4DFF214}" presName="LevelTwoTextNode" presStyleLbl="node3" presStyleIdx="3" presStyleCnt="4" custScaleX="168710">
        <dgm:presLayoutVars>
          <dgm:chPref val="3"/>
        </dgm:presLayoutVars>
      </dgm:prSet>
      <dgm:spPr/>
    </dgm:pt>
    <dgm:pt modelId="{92016442-873D-449C-A7F0-D52797DFFE5A}" type="pres">
      <dgm:prSet presAssocID="{CBC510B3-0A65-472F-B578-459CC4DFF214}" presName="level3hierChild" presStyleCnt="0"/>
      <dgm:spPr/>
    </dgm:pt>
    <dgm:pt modelId="{5FC37D52-945E-45F8-97D3-ED5F65AE63A4}" type="pres">
      <dgm:prSet presAssocID="{BA23A43B-8F65-40B1-A85F-CB67ADC90A5B}" presName="conn2-1" presStyleLbl="parChTrans1D4" presStyleIdx="3" presStyleCnt="5"/>
      <dgm:spPr/>
    </dgm:pt>
    <dgm:pt modelId="{1D013535-4470-4522-BB1D-280BA130526D}" type="pres">
      <dgm:prSet presAssocID="{BA23A43B-8F65-40B1-A85F-CB67ADC90A5B}" presName="connTx" presStyleLbl="parChTrans1D4" presStyleIdx="3" presStyleCnt="5"/>
      <dgm:spPr/>
    </dgm:pt>
    <dgm:pt modelId="{637E8EE9-9380-4EB2-A811-388226A76167}" type="pres">
      <dgm:prSet presAssocID="{D36BCB8B-2AFD-4FF4-8F7B-2FBAB2134FB6}" presName="root2" presStyleCnt="0"/>
      <dgm:spPr/>
    </dgm:pt>
    <dgm:pt modelId="{D246550F-3D0D-4EE8-BE78-81176C064414}" type="pres">
      <dgm:prSet presAssocID="{D36BCB8B-2AFD-4FF4-8F7B-2FBAB2134FB6}" presName="LevelTwoTextNode" presStyleLbl="node4" presStyleIdx="3" presStyleCnt="5" custScaleX="193917">
        <dgm:presLayoutVars>
          <dgm:chPref val="3"/>
        </dgm:presLayoutVars>
      </dgm:prSet>
      <dgm:spPr/>
    </dgm:pt>
    <dgm:pt modelId="{3C8B9520-425A-4C7E-96C4-D7F639D10F50}" type="pres">
      <dgm:prSet presAssocID="{D36BCB8B-2AFD-4FF4-8F7B-2FBAB2134FB6}" presName="level3hierChild" presStyleCnt="0"/>
      <dgm:spPr/>
    </dgm:pt>
    <dgm:pt modelId="{DCEFFC2D-2BC0-4133-A4AC-A65633FDF961}" type="pres">
      <dgm:prSet presAssocID="{6399F764-6BFD-49B2-A4C2-BBC5C6DD0C8E}" presName="conn2-1" presStyleLbl="parChTrans1D4" presStyleIdx="4" presStyleCnt="5"/>
      <dgm:spPr/>
    </dgm:pt>
    <dgm:pt modelId="{88BDF03B-B403-4CCC-ABE6-9E51027C479E}" type="pres">
      <dgm:prSet presAssocID="{6399F764-6BFD-49B2-A4C2-BBC5C6DD0C8E}" presName="connTx" presStyleLbl="parChTrans1D4" presStyleIdx="4" presStyleCnt="5"/>
      <dgm:spPr/>
    </dgm:pt>
    <dgm:pt modelId="{F6F55118-6861-419C-B721-8C4F89BF2F54}" type="pres">
      <dgm:prSet presAssocID="{406B2C0A-529E-4F40-9A91-A648BE4B9C44}" presName="root2" presStyleCnt="0"/>
      <dgm:spPr/>
    </dgm:pt>
    <dgm:pt modelId="{7AC32680-33B7-4FF8-9B99-EC5F82D008E4}" type="pres">
      <dgm:prSet presAssocID="{406B2C0A-529E-4F40-9A91-A648BE4B9C44}" presName="LevelTwoTextNode" presStyleLbl="node4" presStyleIdx="4" presStyleCnt="5" custScaleX="193917">
        <dgm:presLayoutVars>
          <dgm:chPref val="3"/>
        </dgm:presLayoutVars>
      </dgm:prSet>
      <dgm:spPr/>
    </dgm:pt>
    <dgm:pt modelId="{AEC5C4CA-8D15-4CE6-82B5-1D6AD237C436}" type="pres">
      <dgm:prSet presAssocID="{406B2C0A-529E-4F40-9A91-A648BE4B9C44}" presName="level3hierChild" presStyleCnt="0"/>
      <dgm:spPr/>
    </dgm:pt>
  </dgm:ptLst>
  <dgm:cxnLst>
    <dgm:cxn modelId="{3735B41A-DE9C-41F6-8BB0-75AC0DAA37F0}" srcId="{E8C1CAE6-77EA-4CD4-AC2C-76314DB054CF}" destId="{3D37F06D-1518-40D1-A691-0B37337B9602}" srcOrd="0" destOrd="0" parTransId="{7DD0F822-2F9C-4F63-A914-610A7FE41D9B}" sibTransId="{AE2E6026-ECCF-4CE5-AC49-9FCCECA7C1A5}"/>
    <dgm:cxn modelId="{EDCA8924-040A-424C-A3ED-9DB0B356BEA7}" srcId="{E8C1CAE6-77EA-4CD4-AC2C-76314DB054CF}" destId="{3454514E-CDB4-49DB-BF89-E473EF126277}" srcOrd="1" destOrd="0" parTransId="{6590894A-B391-499A-B0F2-E86889289763}" sibTransId="{9CE6AE86-7E6F-489C-9FCA-FE6D34209B17}"/>
    <dgm:cxn modelId="{7F74D324-E478-4268-ABFA-CFC201E2C88A}" type="presOf" srcId="{D36BCB8B-2AFD-4FF4-8F7B-2FBAB2134FB6}" destId="{D246550F-3D0D-4EE8-BE78-81176C064414}" srcOrd="0" destOrd="0" presId="urn:microsoft.com/office/officeart/2005/8/layout/hierarchy2"/>
    <dgm:cxn modelId="{1D3E7B26-7444-4A3E-AC0B-46E3B11B10EB}" type="presOf" srcId="{406B2C0A-529E-4F40-9A91-A648BE4B9C44}" destId="{7AC32680-33B7-4FF8-9B99-EC5F82D008E4}" srcOrd="0" destOrd="0" presId="urn:microsoft.com/office/officeart/2005/8/layout/hierarchy2"/>
    <dgm:cxn modelId="{CD640E32-4882-4979-B47B-0480ABECAF26}" type="presOf" srcId="{18F74261-74BE-4B2E-8213-304D9CEDA2EE}" destId="{79CA3D18-3C91-4F53-A61A-F80798A0D815}" srcOrd="0" destOrd="0" presId="urn:microsoft.com/office/officeart/2005/8/layout/hierarchy2"/>
    <dgm:cxn modelId="{3D7EC939-6CEF-4C4D-8E17-231A1FC6F7B7}" srcId="{0A85081C-644E-4ADB-821C-15C3AB706E78}" destId="{E46FA3A5-F1FF-4918-99CC-D5C879C76015}" srcOrd="1" destOrd="0" parTransId="{9E481078-E20E-468A-87C6-A4D9E2DA39C5}" sibTransId="{F9E7D2A7-AC72-43DC-A5C6-0761555E5CBE}"/>
    <dgm:cxn modelId="{E521A15C-313B-4081-934F-72119A8DE2EE}" type="presOf" srcId="{D595A227-58EA-423B-8846-9E9AE0B066CC}" destId="{CC4766DB-6F84-4FD6-B503-BB30F4EFCC18}" srcOrd="0" destOrd="0" presId="urn:microsoft.com/office/officeart/2005/8/layout/hierarchy2"/>
    <dgm:cxn modelId="{B3D8F94A-8A72-4DA4-80CD-CC4F7FD1DD6A}" srcId="{0A85081C-644E-4ADB-821C-15C3AB706E78}" destId="{92636C50-EFA8-4E83-A8F5-9E088C7D5B6E}" srcOrd="0" destOrd="0" parTransId="{DB888064-B5B9-4426-B3A1-F8101E3429D4}" sibTransId="{210153A5-DF18-479C-9622-0C30CDED37B2}"/>
    <dgm:cxn modelId="{3CA0804B-199C-47A6-96C6-F30F0774F407}" type="presOf" srcId="{CBC510B3-0A65-472F-B578-459CC4DFF214}" destId="{BE07BD70-3A36-4908-B16A-531DC628B38D}" srcOrd="0" destOrd="0" presId="urn:microsoft.com/office/officeart/2005/8/layout/hierarchy2"/>
    <dgm:cxn modelId="{16A27F6D-3786-41CB-B3CC-BB104348F533}" srcId="{E46FA3A5-F1FF-4918-99CC-D5C879C76015}" destId="{CBC510B3-0A65-472F-B578-459CC4DFF214}" srcOrd="1" destOrd="0" parTransId="{18F74261-74BE-4B2E-8213-304D9CEDA2EE}" sibTransId="{D5F3BBEC-AA49-41B0-9D5B-5FBCD35AAAFB}"/>
    <dgm:cxn modelId="{7CA1284E-E15E-484E-8647-3986A7494E17}" type="presOf" srcId="{BA23A43B-8F65-40B1-A85F-CB67ADC90A5B}" destId="{1D013535-4470-4522-BB1D-280BA130526D}" srcOrd="1" destOrd="0" presId="urn:microsoft.com/office/officeart/2005/8/layout/hierarchy2"/>
    <dgm:cxn modelId="{F3676771-C568-4772-84E1-675BFF36BD2A}" type="presOf" srcId="{9E481078-E20E-468A-87C6-A4D9E2DA39C5}" destId="{44159D67-E394-4761-8DB6-05C80AE0FD0E}" srcOrd="1" destOrd="0" presId="urn:microsoft.com/office/officeart/2005/8/layout/hierarchy2"/>
    <dgm:cxn modelId="{31BDD854-49EE-4FA1-BA1F-F468F4167320}" type="presOf" srcId="{B1612760-0242-49D7-B662-6BAB9E5F559B}" destId="{DE65A371-EEED-4FD5-8623-DACF07345889}" srcOrd="0" destOrd="0" presId="urn:microsoft.com/office/officeart/2005/8/layout/hierarchy2"/>
    <dgm:cxn modelId="{7FBA0F57-689C-4B02-8F02-11ECE6C964D0}" type="presOf" srcId="{1F48B59C-00A8-4B26-8CCD-0BCC1C2B6A5A}" destId="{507C4912-FC74-4A91-BB6D-1CFB8CB69943}" srcOrd="0" destOrd="0" presId="urn:microsoft.com/office/officeart/2005/8/layout/hierarchy2"/>
    <dgm:cxn modelId="{8D571158-37ED-4A1B-AF83-E7B139BDEABB}" srcId="{CBC510B3-0A65-472F-B578-459CC4DFF214}" destId="{406B2C0A-529E-4F40-9A91-A648BE4B9C44}" srcOrd="1" destOrd="0" parTransId="{6399F764-6BFD-49B2-A4C2-BBC5C6DD0C8E}" sibTransId="{044D8AFA-6980-4C99-AA18-03FADEDEBA8D}"/>
    <dgm:cxn modelId="{0A70D378-09A4-418E-8A3E-0A002B2DA4BF}" type="presOf" srcId="{6399F764-6BFD-49B2-A4C2-BBC5C6DD0C8E}" destId="{88BDF03B-B403-4CCC-ABE6-9E51027C479E}" srcOrd="1" destOrd="0" presId="urn:microsoft.com/office/officeart/2005/8/layout/hierarchy2"/>
    <dgm:cxn modelId="{219F917B-D9B0-4ED8-851D-E7D1D2E1D976}" type="presOf" srcId="{30EE66D0-671B-45F7-BEE7-AD07834EE112}" destId="{D57DC78B-D8FD-4F06-87D5-07D0AAE4469D}" srcOrd="1" destOrd="0" presId="urn:microsoft.com/office/officeart/2005/8/layout/hierarchy2"/>
    <dgm:cxn modelId="{79C3397E-A830-46A8-906B-F7830DE2E862}" srcId="{92636C50-EFA8-4E83-A8F5-9E088C7D5B6E}" destId="{82929CF4-9124-4ABE-9FA1-949C890790D9}" srcOrd="1" destOrd="0" parTransId="{30EE66D0-671B-45F7-BEE7-AD07834EE112}" sibTransId="{F93CE1CA-5283-4002-A510-6B1EA64CB27D}"/>
    <dgm:cxn modelId="{4F84968A-2492-4480-8701-C72EBCD7CFB9}" type="presOf" srcId="{6399F764-6BFD-49B2-A4C2-BBC5C6DD0C8E}" destId="{DCEFFC2D-2BC0-4133-A4AC-A65633FDF961}" srcOrd="0" destOrd="0" presId="urn:microsoft.com/office/officeart/2005/8/layout/hierarchy2"/>
    <dgm:cxn modelId="{F647DF92-2C8A-4ECC-B212-02CB51CF9D94}" type="presOf" srcId="{6590894A-B391-499A-B0F2-E86889289763}" destId="{45F708C8-32BD-4BC1-97E8-984C2217D392}" srcOrd="1" destOrd="0" presId="urn:microsoft.com/office/officeart/2005/8/layout/hierarchy2"/>
    <dgm:cxn modelId="{6DCAD896-44F3-4C57-9C5E-99805D8CCA41}" type="presOf" srcId="{B1612760-0242-49D7-B662-6BAB9E5F559B}" destId="{AE00B874-550F-4AF9-841F-8D3A562481DA}" srcOrd="1" destOrd="0" presId="urn:microsoft.com/office/officeart/2005/8/layout/hierarchy2"/>
    <dgm:cxn modelId="{F728E39B-325D-481E-A47C-1A101CD3EC4B}" type="presOf" srcId="{7DD0F822-2F9C-4F63-A914-610A7FE41D9B}" destId="{A8303DC8-1A3F-4727-BDE5-A676A17F7BAB}" srcOrd="0" destOrd="0" presId="urn:microsoft.com/office/officeart/2005/8/layout/hierarchy2"/>
    <dgm:cxn modelId="{072EEEA5-B6B4-4D22-8C5F-403B7A7688C7}" type="presOf" srcId="{82929CF4-9124-4ABE-9FA1-949C890790D9}" destId="{FDAF03E0-662B-45F9-8732-148D44D8B154}" srcOrd="0" destOrd="0" presId="urn:microsoft.com/office/officeart/2005/8/layout/hierarchy2"/>
    <dgm:cxn modelId="{C40F48AA-8D3C-433F-8CBE-8E4EFFB62C53}" type="presOf" srcId="{DB888064-B5B9-4426-B3A1-F8101E3429D4}" destId="{E84CE63A-DA8F-4A13-8F8A-CD5B0EB79F36}" srcOrd="0" destOrd="0" presId="urn:microsoft.com/office/officeart/2005/8/layout/hierarchy2"/>
    <dgm:cxn modelId="{CEBC0AAD-AC34-4A95-B5C9-CAF0035FE7B1}" type="presOf" srcId="{9E481078-E20E-468A-87C6-A4D9E2DA39C5}" destId="{6B406CB5-6FB8-4095-8B8B-018CEF1CD04E}" srcOrd="0" destOrd="0" presId="urn:microsoft.com/office/officeart/2005/8/layout/hierarchy2"/>
    <dgm:cxn modelId="{B3B789B0-26E4-4C17-B6A7-F3180429F89D}" type="presOf" srcId="{6590894A-B391-499A-B0F2-E86889289763}" destId="{A05992E1-A561-41F1-BF1A-A8082E799B88}" srcOrd="0" destOrd="0" presId="urn:microsoft.com/office/officeart/2005/8/layout/hierarchy2"/>
    <dgm:cxn modelId="{B1D707B1-F7AF-43D6-ACF2-F30ED26A71BF}" srcId="{1F48B59C-00A8-4B26-8CCD-0BCC1C2B6A5A}" destId="{0A85081C-644E-4ADB-821C-15C3AB706E78}" srcOrd="0" destOrd="0" parTransId="{94BD0997-8765-42A3-99E5-2B37A4FB3D9A}" sibTransId="{7DD19845-3858-4B82-870A-5D14271317C6}"/>
    <dgm:cxn modelId="{CFB8E4B1-06B8-47C4-9BED-FA97F3FE72DD}" srcId="{E46FA3A5-F1FF-4918-99CC-D5C879C76015}" destId="{E8C1CAE6-77EA-4CD4-AC2C-76314DB054CF}" srcOrd="0" destOrd="0" parTransId="{B1612760-0242-49D7-B662-6BAB9E5F559B}" sibTransId="{9C973E10-D810-4A40-99E5-EF72D1E2DB54}"/>
    <dgm:cxn modelId="{AC67C1BA-A5C1-4648-8112-8B9202440DEF}" type="presOf" srcId="{0A85081C-644E-4ADB-821C-15C3AB706E78}" destId="{5E80EE15-4B70-4E13-9690-92479CB12FD7}" srcOrd="0" destOrd="0" presId="urn:microsoft.com/office/officeart/2005/8/layout/hierarchy2"/>
    <dgm:cxn modelId="{DD17EFC1-5929-4D36-8441-C29C7927BCE4}" type="presOf" srcId="{74043380-C902-4009-A5CD-4BFE4712E76C}" destId="{19541D26-3FB0-488B-95F1-03C3EDADC970}" srcOrd="0" destOrd="0" presId="urn:microsoft.com/office/officeart/2005/8/layout/hierarchy2"/>
    <dgm:cxn modelId="{A852E1C5-C196-4659-ADDF-96C67C092A92}" type="presOf" srcId="{C0FCF998-F6CA-4F3E-9469-8378B67136E4}" destId="{2A83C215-CE6C-4983-A475-BFA70F12C085}" srcOrd="0" destOrd="0" presId="urn:microsoft.com/office/officeart/2005/8/layout/hierarchy2"/>
    <dgm:cxn modelId="{6A4638CB-E87A-446E-B970-E51F74051467}" srcId="{CBC510B3-0A65-472F-B578-459CC4DFF214}" destId="{D36BCB8B-2AFD-4FF4-8F7B-2FBAB2134FB6}" srcOrd="0" destOrd="0" parTransId="{BA23A43B-8F65-40B1-A85F-CB67ADC90A5B}" sibTransId="{9E509A2E-C76D-479D-9A7A-1F9D884AB0BB}"/>
    <dgm:cxn modelId="{83FEACCC-16B7-41F0-90ED-12B5849D15E2}" type="presOf" srcId="{BA23A43B-8F65-40B1-A85F-CB67ADC90A5B}" destId="{5FC37D52-945E-45F8-97D3-ED5F65AE63A4}" srcOrd="0" destOrd="0" presId="urn:microsoft.com/office/officeart/2005/8/layout/hierarchy2"/>
    <dgm:cxn modelId="{6755A2D3-37B2-4615-9A04-3D2237F1C9D2}" type="presOf" srcId="{18F74261-74BE-4B2E-8213-304D9CEDA2EE}" destId="{769F85E4-8D62-415E-9F4A-34C032C686C9}" srcOrd="1" destOrd="0" presId="urn:microsoft.com/office/officeart/2005/8/layout/hierarchy2"/>
    <dgm:cxn modelId="{2A96BDD3-6AA0-45C0-A4CF-6FB905D00E63}" type="presOf" srcId="{3D37F06D-1518-40D1-A691-0B37337B9602}" destId="{49AE38C0-3795-4754-A37E-23A36BA0BC52}" srcOrd="0" destOrd="0" presId="urn:microsoft.com/office/officeart/2005/8/layout/hierarchy2"/>
    <dgm:cxn modelId="{E18F01D4-1ACD-4586-9AA8-59E755153E1E}" type="presOf" srcId="{7DD0F822-2F9C-4F63-A914-610A7FE41D9B}" destId="{C4C270ED-DC62-43C8-88B9-1C41FDD78C3B}" srcOrd="1" destOrd="0" presId="urn:microsoft.com/office/officeart/2005/8/layout/hierarchy2"/>
    <dgm:cxn modelId="{DA9EAED5-61BC-48F5-B831-E9B651829F98}" srcId="{E8C1CAE6-77EA-4CD4-AC2C-76314DB054CF}" destId="{D595A227-58EA-423B-8846-9E9AE0B066CC}" srcOrd="2" destOrd="0" parTransId="{74043380-C902-4009-A5CD-4BFE4712E76C}" sibTransId="{53E92DB8-CDB9-4FD5-AD84-CBFAC860ED52}"/>
    <dgm:cxn modelId="{BCE3FAD7-1343-4D31-80B8-4AF353845F12}" type="presOf" srcId="{74043380-C902-4009-A5CD-4BFE4712E76C}" destId="{96E3148A-B05D-46D0-A16E-0E4560357186}" srcOrd="1" destOrd="0" presId="urn:microsoft.com/office/officeart/2005/8/layout/hierarchy2"/>
    <dgm:cxn modelId="{ADD1F2D8-1124-492C-9EC2-BF1ED8A3FFB6}" type="presOf" srcId="{2F6F2DD8-450C-4E31-9732-BAFBA68D5546}" destId="{05A2ECBD-F52C-4E7C-BB97-E2CEE0639938}" srcOrd="0" destOrd="0" presId="urn:microsoft.com/office/officeart/2005/8/layout/hierarchy2"/>
    <dgm:cxn modelId="{374B57E0-505C-4CEA-8236-12CAC6CF8D59}" srcId="{92636C50-EFA8-4E83-A8F5-9E088C7D5B6E}" destId="{2F6F2DD8-450C-4E31-9732-BAFBA68D5546}" srcOrd="0" destOrd="0" parTransId="{C0FCF998-F6CA-4F3E-9469-8378B67136E4}" sibTransId="{92D4E506-86C7-4255-8DF7-26DC0A501532}"/>
    <dgm:cxn modelId="{547717E1-32F2-4A74-8D0B-F48D4DF75708}" type="presOf" srcId="{3454514E-CDB4-49DB-BF89-E473EF126277}" destId="{CBCEC68A-21A6-46A7-A718-11D38172E4FC}" srcOrd="0" destOrd="0" presId="urn:microsoft.com/office/officeart/2005/8/layout/hierarchy2"/>
    <dgm:cxn modelId="{5CC7C9E3-AF23-4048-B494-EFCFD69FDA69}" type="presOf" srcId="{C0FCF998-F6CA-4F3E-9469-8378B67136E4}" destId="{F5C1C5C4-119B-448D-BFCA-F2BE016F4F52}" srcOrd="1" destOrd="0" presId="urn:microsoft.com/office/officeart/2005/8/layout/hierarchy2"/>
    <dgm:cxn modelId="{40BF55E4-986E-4138-A892-478B874F1B80}" type="presOf" srcId="{E8C1CAE6-77EA-4CD4-AC2C-76314DB054CF}" destId="{7CBE3DFD-1F8D-4315-B2E6-CD48368E0292}" srcOrd="0" destOrd="0" presId="urn:microsoft.com/office/officeart/2005/8/layout/hierarchy2"/>
    <dgm:cxn modelId="{C68179EA-60EF-4ED2-B916-6023E7202515}" type="presOf" srcId="{92636C50-EFA8-4E83-A8F5-9E088C7D5B6E}" destId="{6211F20F-1018-4509-ADF4-5721821F97F1}" srcOrd="0" destOrd="0" presId="urn:microsoft.com/office/officeart/2005/8/layout/hierarchy2"/>
    <dgm:cxn modelId="{D97FBBF2-3A1A-47C0-A34E-FFDDDD7411F2}" type="presOf" srcId="{DB888064-B5B9-4426-B3A1-F8101E3429D4}" destId="{2CA05222-FAF9-4268-9823-702934968A91}" srcOrd="1" destOrd="0" presId="urn:microsoft.com/office/officeart/2005/8/layout/hierarchy2"/>
    <dgm:cxn modelId="{076BB1FB-39E0-4FA7-9B12-6B91FCB7B637}" type="presOf" srcId="{30EE66D0-671B-45F7-BEE7-AD07834EE112}" destId="{AC8EBAEA-B5FC-4E33-A642-CD46DDBD6A61}" srcOrd="0" destOrd="0" presId="urn:microsoft.com/office/officeart/2005/8/layout/hierarchy2"/>
    <dgm:cxn modelId="{DAD2C9FF-8795-478B-B46C-4B5BB701E12C}" type="presOf" srcId="{E46FA3A5-F1FF-4918-99CC-D5C879C76015}" destId="{7CECDC3D-80AC-4010-B2E7-B3CBD17FCDDE}" srcOrd="0" destOrd="0" presId="urn:microsoft.com/office/officeart/2005/8/layout/hierarchy2"/>
    <dgm:cxn modelId="{C5B4A73D-59C4-4584-85D2-716A4922304D}" type="presParOf" srcId="{507C4912-FC74-4A91-BB6D-1CFB8CB69943}" destId="{3FB92391-4606-47F4-89EF-BF80E9536D50}" srcOrd="0" destOrd="0" presId="urn:microsoft.com/office/officeart/2005/8/layout/hierarchy2"/>
    <dgm:cxn modelId="{F0714EE1-FBA0-4E0D-B57E-66C48249A71F}" type="presParOf" srcId="{3FB92391-4606-47F4-89EF-BF80E9536D50}" destId="{5E80EE15-4B70-4E13-9690-92479CB12FD7}" srcOrd="0" destOrd="0" presId="urn:microsoft.com/office/officeart/2005/8/layout/hierarchy2"/>
    <dgm:cxn modelId="{100960CA-1D7D-43A6-8121-59DD60530C4E}" type="presParOf" srcId="{3FB92391-4606-47F4-89EF-BF80E9536D50}" destId="{FD7471D2-67A8-49D8-B5B9-32229D5A7637}" srcOrd="1" destOrd="0" presId="urn:microsoft.com/office/officeart/2005/8/layout/hierarchy2"/>
    <dgm:cxn modelId="{8F0D7B92-43E9-4742-B5B8-E9E26E454267}" type="presParOf" srcId="{FD7471D2-67A8-49D8-B5B9-32229D5A7637}" destId="{E84CE63A-DA8F-4A13-8F8A-CD5B0EB79F36}" srcOrd="0" destOrd="0" presId="urn:microsoft.com/office/officeart/2005/8/layout/hierarchy2"/>
    <dgm:cxn modelId="{8B5B3AB9-2779-4B09-8A65-30B05ED06499}" type="presParOf" srcId="{E84CE63A-DA8F-4A13-8F8A-CD5B0EB79F36}" destId="{2CA05222-FAF9-4268-9823-702934968A91}" srcOrd="0" destOrd="0" presId="urn:microsoft.com/office/officeart/2005/8/layout/hierarchy2"/>
    <dgm:cxn modelId="{18454B3F-3B60-4C2F-861F-7D936FDE8400}" type="presParOf" srcId="{FD7471D2-67A8-49D8-B5B9-32229D5A7637}" destId="{F86242A9-C644-490D-9CE3-7D506E43D306}" srcOrd="1" destOrd="0" presId="urn:microsoft.com/office/officeart/2005/8/layout/hierarchy2"/>
    <dgm:cxn modelId="{6B85AB70-8EC8-43F4-89A1-474C33496543}" type="presParOf" srcId="{F86242A9-C644-490D-9CE3-7D506E43D306}" destId="{6211F20F-1018-4509-ADF4-5721821F97F1}" srcOrd="0" destOrd="0" presId="urn:microsoft.com/office/officeart/2005/8/layout/hierarchy2"/>
    <dgm:cxn modelId="{DAE2CAEB-E9A1-4DB0-8FAD-6D4D7A5FEC0C}" type="presParOf" srcId="{F86242A9-C644-490D-9CE3-7D506E43D306}" destId="{29684850-5914-473C-AEE6-CC2FAA151CB4}" srcOrd="1" destOrd="0" presId="urn:microsoft.com/office/officeart/2005/8/layout/hierarchy2"/>
    <dgm:cxn modelId="{A5ED54C4-7FE5-4C46-A950-FA3AD92AD817}" type="presParOf" srcId="{29684850-5914-473C-AEE6-CC2FAA151CB4}" destId="{2A83C215-CE6C-4983-A475-BFA70F12C085}" srcOrd="0" destOrd="0" presId="urn:microsoft.com/office/officeart/2005/8/layout/hierarchy2"/>
    <dgm:cxn modelId="{B9722B12-0B4A-42C6-BB80-BAFC488D8E94}" type="presParOf" srcId="{2A83C215-CE6C-4983-A475-BFA70F12C085}" destId="{F5C1C5C4-119B-448D-BFCA-F2BE016F4F52}" srcOrd="0" destOrd="0" presId="urn:microsoft.com/office/officeart/2005/8/layout/hierarchy2"/>
    <dgm:cxn modelId="{5F182B77-7F8F-4C2C-A446-CDE38FBD8E0C}" type="presParOf" srcId="{29684850-5914-473C-AEE6-CC2FAA151CB4}" destId="{CA7ACACD-77A8-48E2-B99C-C31C15BC34E8}" srcOrd="1" destOrd="0" presId="urn:microsoft.com/office/officeart/2005/8/layout/hierarchy2"/>
    <dgm:cxn modelId="{E6DF18E9-F869-4070-A688-5D6289F98057}" type="presParOf" srcId="{CA7ACACD-77A8-48E2-B99C-C31C15BC34E8}" destId="{05A2ECBD-F52C-4E7C-BB97-E2CEE0639938}" srcOrd="0" destOrd="0" presId="urn:microsoft.com/office/officeart/2005/8/layout/hierarchy2"/>
    <dgm:cxn modelId="{6BA6F529-3FD5-49B9-AFA5-AE0E003327D7}" type="presParOf" srcId="{CA7ACACD-77A8-48E2-B99C-C31C15BC34E8}" destId="{6CA12B68-0037-4E2E-9865-856740EC235B}" srcOrd="1" destOrd="0" presId="urn:microsoft.com/office/officeart/2005/8/layout/hierarchy2"/>
    <dgm:cxn modelId="{103B73C7-22BE-46FE-BFFB-E835ABE25888}" type="presParOf" srcId="{29684850-5914-473C-AEE6-CC2FAA151CB4}" destId="{AC8EBAEA-B5FC-4E33-A642-CD46DDBD6A61}" srcOrd="2" destOrd="0" presId="urn:microsoft.com/office/officeart/2005/8/layout/hierarchy2"/>
    <dgm:cxn modelId="{8C5E4D89-4E36-47A0-92E5-E658F2054A7C}" type="presParOf" srcId="{AC8EBAEA-B5FC-4E33-A642-CD46DDBD6A61}" destId="{D57DC78B-D8FD-4F06-87D5-07D0AAE4469D}" srcOrd="0" destOrd="0" presId="urn:microsoft.com/office/officeart/2005/8/layout/hierarchy2"/>
    <dgm:cxn modelId="{0DE19224-5B84-46F6-BF25-7EC95B8D095C}" type="presParOf" srcId="{29684850-5914-473C-AEE6-CC2FAA151CB4}" destId="{2776ED59-3978-4CAD-89CA-80DE0D9640F3}" srcOrd="3" destOrd="0" presId="urn:microsoft.com/office/officeart/2005/8/layout/hierarchy2"/>
    <dgm:cxn modelId="{B3C1E16B-10B4-43FB-B0D9-A6384C94327D}" type="presParOf" srcId="{2776ED59-3978-4CAD-89CA-80DE0D9640F3}" destId="{FDAF03E0-662B-45F9-8732-148D44D8B154}" srcOrd="0" destOrd="0" presId="urn:microsoft.com/office/officeart/2005/8/layout/hierarchy2"/>
    <dgm:cxn modelId="{4E34F622-94A9-481A-8F03-96C786B60DEB}" type="presParOf" srcId="{2776ED59-3978-4CAD-89CA-80DE0D9640F3}" destId="{61E86B8C-3877-4223-B219-3D7E23BF0877}" srcOrd="1" destOrd="0" presId="urn:microsoft.com/office/officeart/2005/8/layout/hierarchy2"/>
    <dgm:cxn modelId="{647CDA6E-9C32-4F5A-BD8E-AEA5D3AD6567}" type="presParOf" srcId="{FD7471D2-67A8-49D8-B5B9-32229D5A7637}" destId="{6B406CB5-6FB8-4095-8B8B-018CEF1CD04E}" srcOrd="2" destOrd="0" presId="urn:microsoft.com/office/officeart/2005/8/layout/hierarchy2"/>
    <dgm:cxn modelId="{7E7C0FB6-1769-4240-90F2-E020E80E5CD0}" type="presParOf" srcId="{6B406CB5-6FB8-4095-8B8B-018CEF1CD04E}" destId="{44159D67-E394-4761-8DB6-05C80AE0FD0E}" srcOrd="0" destOrd="0" presId="urn:microsoft.com/office/officeart/2005/8/layout/hierarchy2"/>
    <dgm:cxn modelId="{58D2AD57-24AA-436E-B2D5-6B4B7A030D04}" type="presParOf" srcId="{FD7471D2-67A8-49D8-B5B9-32229D5A7637}" destId="{8630062A-C2F1-48FE-9427-9C9643BB25BB}" srcOrd="3" destOrd="0" presId="urn:microsoft.com/office/officeart/2005/8/layout/hierarchy2"/>
    <dgm:cxn modelId="{05DA7B23-41C7-450E-8315-FF0694FF6618}" type="presParOf" srcId="{8630062A-C2F1-48FE-9427-9C9643BB25BB}" destId="{7CECDC3D-80AC-4010-B2E7-B3CBD17FCDDE}" srcOrd="0" destOrd="0" presId="urn:microsoft.com/office/officeart/2005/8/layout/hierarchy2"/>
    <dgm:cxn modelId="{C68AD75C-7344-4ABC-96E1-7797B77B810A}" type="presParOf" srcId="{8630062A-C2F1-48FE-9427-9C9643BB25BB}" destId="{EF47A43B-39B8-4121-83FD-A962E7191665}" srcOrd="1" destOrd="0" presId="urn:microsoft.com/office/officeart/2005/8/layout/hierarchy2"/>
    <dgm:cxn modelId="{C5D63643-D152-4FAB-8482-0F8DC36F0C53}" type="presParOf" srcId="{EF47A43B-39B8-4121-83FD-A962E7191665}" destId="{DE65A371-EEED-4FD5-8623-DACF07345889}" srcOrd="0" destOrd="0" presId="urn:microsoft.com/office/officeart/2005/8/layout/hierarchy2"/>
    <dgm:cxn modelId="{18CB3369-AB58-4906-944F-783DB7145BA9}" type="presParOf" srcId="{DE65A371-EEED-4FD5-8623-DACF07345889}" destId="{AE00B874-550F-4AF9-841F-8D3A562481DA}" srcOrd="0" destOrd="0" presId="urn:microsoft.com/office/officeart/2005/8/layout/hierarchy2"/>
    <dgm:cxn modelId="{3536C8B1-1B38-490A-9D0B-21E5D9D44D4F}" type="presParOf" srcId="{EF47A43B-39B8-4121-83FD-A962E7191665}" destId="{0BA72F54-4149-4DD1-BF2D-B11C5160F15A}" srcOrd="1" destOrd="0" presId="urn:microsoft.com/office/officeart/2005/8/layout/hierarchy2"/>
    <dgm:cxn modelId="{555B9F6A-39A5-4C6D-B0EF-2459A754CF2C}" type="presParOf" srcId="{0BA72F54-4149-4DD1-BF2D-B11C5160F15A}" destId="{7CBE3DFD-1F8D-4315-B2E6-CD48368E0292}" srcOrd="0" destOrd="0" presId="urn:microsoft.com/office/officeart/2005/8/layout/hierarchy2"/>
    <dgm:cxn modelId="{19A1ECFA-9772-4408-8B45-36BA5B2F3A49}" type="presParOf" srcId="{0BA72F54-4149-4DD1-BF2D-B11C5160F15A}" destId="{750D3255-AC3D-4768-B610-0A25D0DB148D}" srcOrd="1" destOrd="0" presId="urn:microsoft.com/office/officeart/2005/8/layout/hierarchy2"/>
    <dgm:cxn modelId="{ECA125EB-177E-4C2B-B1C7-DADD7D15FC4D}" type="presParOf" srcId="{750D3255-AC3D-4768-B610-0A25D0DB148D}" destId="{A8303DC8-1A3F-4727-BDE5-A676A17F7BAB}" srcOrd="0" destOrd="0" presId="urn:microsoft.com/office/officeart/2005/8/layout/hierarchy2"/>
    <dgm:cxn modelId="{3FFCD479-DABB-47D6-B1AC-01B80F196D84}" type="presParOf" srcId="{A8303DC8-1A3F-4727-BDE5-A676A17F7BAB}" destId="{C4C270ED-DC62-43C8-88B9-1C41FDD78C3B}" srcOrd="0" destOrd="0" presId="urn:microsoft.com/office/officeart/2005/8/layout/hierarchy2"/>
    <dgm:cxn modelId="{C024B256-4C57-4433-9665-7C67935D0BB7}" type="presParOf" srcId="{750D3255-AC3D-4768-B610-0A25D0DB148D}" destId="{C9D34FA5-40F2-45D4-8274-FB0277CAD8F8}" srcOrd="1" destOrd="0" presId="urn:microsoft.com/office/officeart/2005/8/layout/hierarchy2"/>
    <dgm:cxn modelId="{EC522E0F-AB4A-49BB-9D52-18786E410570}" type="presParOf" srcId="{C9D34FA5-40F2-45D4-8274-FB0277CAD8F8}" destId="{49AE38C0-3795-4754-A37E-23A36BA0BC52}" srcOrd="0" destOrd="0" presId="urn:microsoft.com/office/officeart/2005/8/layout/hierarchy2"/>
    <dgm:cxn modelId="{240465AB-CE69-4895-B875-E35348962BAB}" type="presParOf" srcId="{C9D34FA5-40F2-45D4-8274-FB0277CAD8F8}" destId="{ACD395B8-BD58-4038-9C97-C579D89D4CCF}" srcOrd="1" destOrd="0" presId="urn:microsoft.com/office/officeart/2005/8/layout/hierarchy2"/>
    <dgm:cxn modelId="{27BD039F-ED5F-473D-9484-2673AFCB780F}" type="presParOf" srcId="{750D3255-AC3D-4768-B610-0A25D0DB148D}" destId="{A05992E1-A561-41F1-BF1A-A8082E799B88}" srcOrd="2" destOrd="0" presId="urn:microsoft.com/office/officeart/2005/8/layout/hierarchy2"/>
    <dgm:cxn modelId="{41B8EAD0-4DF5-47CE-AEBF-E8D70EB30A03}" type="presParOf" srcId="{A05992E1-A561-41F1-BF1A-A8082E799B88}" destId="{45F708C8-32BD-4BC1-97E8-984C2217D392}" srcOrd="0" destOrd="0" presId="urn:microsoft.com/office/officeart/2005/8/layout/hierarchy2"/>
    <dgm:cxn modelId="{FF353D68-2E34-445E-81A8-5EA78A6CBCA3}" type="presParOf" srcId="{750D3255-AC3D-4768-B610-0A25D0DB148D}" destId="{8D0F0D35-6CE6-45F9-BDA6-03DE7F4689DE}" srcOrd="3" destOrd="0" presId="urn:microsoft.com/office/officeart/2005/8/layout/hierarchy2"/>
    <dgm:cxn modelId="{1602CC6F-10A8-4730-B8E7-21BF99E551E0}" type="presParOf" srcId="{8D0F0D35-6CE6-45F9-BDA6-03DE7F4689DE}" destId="{CBCEC68A-21A6-46A7-A718-11D38172E4FC}" srcOrd="0" destOrd="0" presId="urn:microsoft.com/office/officeart/2005/8/layout/hierarchy2"/>
    <dgm:cxn modelId="{4FC33099-74D4-4C93-87B8-D3BB486E3D0F}" type="presParOf" srcId="{8D0F0D35-6CE6-45F9-BDA6-03DE7F4689DE}" destId="{934283FB-4DE0-461E-8A6C-A2EE05B27D62}" srcOrd="1" destOrd="0" presId="urn:microsoft.com/office/officeart/2005/8/layout/hierarchy2"/>
    <dgm:cxn modelId="{EDD823A7-FFA6-452A-B624-7F64E8583824}" type="presParOf" srcId="{750D3255-AC3D-4768-B610-0A25D0DB148D}" destId="{19541D26-3FB0-488B-95F1-03C3EDADC970}" srcOrd="4" destOrd="0" presId="urn:microsoft.com/office/officeart/2005/8/layout/hierarchy2"/>
    <dgm:cxn modelId="{564F9B60-68C8-4F3E-9F57-53AC39F472B3}" type="presParOf" srcId="{19541D26-3FB0-488B-95F1-03C3EDADC970}" destId="{96E3148A-B05D-46D0-A16E-0E4560357186}" srcOrd="0" destOrd="0" presId="urn:microsoft.com/office/officeart/2005/8/layout/hierarchy2"/>
    <dgm:cxn modelId="{2C77A9CC-945A-4914-AADC-6FD0821169AD}" type="presParOf" srcId="{750D3255-AC3D-4768-B610-0A25D0DB148D}" destId="{74AD48ED-A188-4C28-AA3F-842B8F4FBF6E}" srcOrd="5" destOrd="0" presId="urn:microsoft.com/office/officeart/2005/8/layout/hierarchy2"/>
    <dgm:cxn modelId="{A7B9C775-8379-494B-B8DB-339586605877}" type="presParOf" srcId="{74AD48ED-A188-4C28-AA3F-842B8F4FBF6E}" destId="{CC4766DB-6F84-4FD6-B503-BB30F4EFCC18}" srcOrd="0" destOrd="0" presId="urn:microsoft.com/office/officeart/2005/8/layout/hierarchy2"/>
    <dgm:cxn modelId="{1B18A31A-4347-4525-A623-91F8C14CDFF5}" type="presParOf" srcId="{74AD48ED-A188-4C28-AA3F-842B8F4FBF6E}" destId="{200933E8-519B-4174-A220-64394736B581}" srcOrd="1" destOrd="0" presId="urn:microsoft.com/office/officeart/2005/8/layout/hierarchy2"/>
    <dgm:cxn modelId="{38746723-9988-4259-A5B0-0BA15F100002}" type="presParOf" srcId="{EF47A43B-39B8-4121-83FD-A962E7191665}" destId="{79CA3D18-3C91-4F53-A61A-F80798A0D815}" srcOrd="2" destOrd="0" presId="urn:microsoft.com/office/officeart/2005/8/layout/hierarchy2"/>
    <dgm:cxn modelId="{E1FAE542-EE7D-4B9D-9A1E-0587F0D476FE}" type="presParOf" srcId="{79CA3D18-3C91-4F53-A61A-F80798A0D815}" destId="{769F85E4-8D62-415E-9F4A-34C032C686C9}" srcOrd="0" destOrd="0" presId="urn:microsoft.com/office/officeart/2005/8/layout/hierarchy2"/>
    <dgm:cxn modelId="{FD7BC293-6C38-4ABF-B61B-99A982854E3F}" type="presParOf" srcId="{EF47A43B-39B8-4121-83FD-A962E7191665}" destId="{00DC5029-3F7C-44D1-8592-3B0A1D06D011}" srcOrd="3" destOrd="0" presId="urn:microsoft.com/office/officeart/2005/8/layout/hierarchy2"/>
    <dgm:cxn modelId="{CF8410CB-208A-417C-90B5-616CAE8FF367}" type="presParOf" srcId="{00DC5029-3F7C-44D1-8592-3B0A1D06D011}" destId="{BE07BD70-3A36-4908-B16A-531DC628B38D}" srcOrd="0" destOrd="0" presId="urn:microsoft.com/office/officeart/2005/8/layout/hierarchy2"/>
    <dgm:cxn modelId="{894DEC07-06E5-4B8C-918E-10437408067E}" type="presParOf" srcId="{00DC5029-3F7C-44D1-8592-3B0A1D06D011}" destId="{92016442-873D-449C-A7F0-D52797DFFE5A}" srcOrd="1" destOrd="0" presId="urn:microsoft.com/office/officeart/2005/8/layout/hierarchy2"/>
    <dgm:cxn modelId="{FE9DB0FC-0ACF-4A72-B528-BA36198404C9}" type="presParOf" srcId="{92016442-873D-449C-A7F0-D52797DFFE5A}" destId="{5FC37D52-945E-45F8-97D3-ED5F65AE63A4}" srcOrd="0" destOrd="0" presId="urn:microsoft.com/office/officeart/2005/8/layout/hierarchy2"/>
    <dgm:cxn modelId="{40848AAB-67D1-452D-B1ED-9087360CBA3C}" type="presParOf" srcId="{5FC37D52-945E-45F8-97D3-ED5F65AE63A4}" destId="{1D013535-4470-4522-BB1D-280BA130526D}" srcOrd="0" destOrd="0" presId="urn:microsoft.com/office/officeart/2005/8/layout/hierarchy2"/>
    <dgm:cxn modelId="{86F16CFF-CA54-4EA8-9BA1-2AED58343566}" type="presParOf" srcId="{92016442-873D-449C-A7F0-D52797DFFE5A}" destId="{637E8EE9-9380-4EB2-A811-388226A76167}" srcOrd="1" destOrd="0" presId="urn:microsoft.com/office/officeart/2005/8/layout/hierarchy2"/>
    <dgm:cxn modelId="{78068D75-336A-4842-9B4F-87CE8612755D}" type="presParOf" srcId="{637E8EE9-9380-4EB2-A811-388226A76167}" destId="{D246550F-3D0D-4EE8-BE78-81176C064414}" srcOrd="0" destOrd="0" presId="urn:microsoft.com/office/officeart/2005/8/layout/hierarchy2"/>
    <dgm:cxn modelId="{6AB748FD-887B-4F5B-A3CB-4137673C32BA}" type="presParOf" srcId="{637E8EE9-9380-4EB2-A811-388226A76167}" destId="{3C8B9520-425A-4C7E-96C4-D7F639D10F50}" srcOrd="1" destOrd="0" presId="urn:microsoft.com/office/officeart/2005/8/layout/hierarchy2"/>
    <dgm:cxn modelId="{4F166519-EC5C-41EE-AD52-28A6EBAD1194}" type="presParOf" srcId="{92016442-873D-449C-A7F0-D52797DFFE5A}" destId="{DCEFFC2D-2BC0-4133-A4AC-A65633FDF961}" srcOrd="2" destOrd="0" presId="urn:microsoft.com/office/officeart/2005/8/layout/hierarchy2"/>
    <dgm:cxn modelId="{D4BB0319-37E8-43D6-83B1-7DF653838C7B}" type="presParOf" srcId="{DCEFFC2D-2BC0-4133-A4AC-A65633FDF961}" destId="{88BDF03B-B403-4CCC-ABE6-9E51027C479E}" srcOrd="0" destOrd="0" presId="urn:microsoft.com/office/officeart/2005/8/layout/hierarchy2"/>
    <dgm:cxn modelId="{0AD656C4-C7F8-48A9-A6EC-19A4780D565E}" type="presParOf" srcId="{92016442-873D-449C-A7F0-D52797DFFE5A}" destId="{F6F55118-6861-419C-B721-8C4F89BF2F54}" srcOrd="3" destOrd="0" presId="urn:microsoft.com/office/officeart/2005/8/layout/hierarchy2"/>
    <dgm:cxn modelId="{861BB757-81DF-451D-97FA-029201691F9C}" type="presParOf" srcId="{F6F55118-6861-419C-B721-8C4F89BF2F54}" destId="{7AC32680-33B7-4FF8-9B99-EC5F82D008E4}" srcOrd="0" destOrd="0" presId="urn:microsoft.com/office/officeart/2005/8/layout/hierarchy2"/>
    <dgm:cxn modelId="{6215AF48-8691-4AB0-BBA1-F9CCC689309E}" type="presParOf" srcId="{F6F55118-6861-419C-B721-8C4F89BF2F54}" destId="{AEC5C4CA-8D15-4CE6-82B5-1D6AD237C43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FD807A4-FEE1-44B8-8574-64506AE8C436}"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C00FC9A-9F41-4601-B195-6DA8017F5669}">
      <dgm:prSet phldrT="[テキスト]"/>
      <dgm:spPr/>
      <dgm:t>
        <a:bodyPr/>
        <a:lstStyle/>
        <a:p>
          <a:r>
            <a:rPr kumimoji="1" lang="ja-JP" altLang="en-US" dirty="0"/>
            <a:t>１）全体像</a:t>
          </a:r>
        </a:p>
      </dgm:t>
    </dgm:pt>
    <dgm:pt modelId="{B93B9EB6-A6E0-4AA7-BCB2-D4638049761D}" type="parTrans" cxnId="{A9C605B0-A776-4960-A225-9D4D505C147E}">
      <dgm:prSet/>
      <dgm:spPr/>
      <dgm:t>
        <a:bodyPr/>
        <a:lstStyle/>
        <a:p>
          <a:endParaRPr kumimoji="1" lang="ja-JP" altLang="en-US"/>
        </a:p>
      </dgm:t>
    </dgm:pt>
    <dgm:pt modelId="{9F4820F2-AD3E-474B-B572-C91921319450}" type="sibTrans" cxnId="{A9C605B0-A776-4960-A225-9D4D505C147E}">
      <dgm:prSet/>
      <dgm:spPr/>
      <dgm:t>
        <a:bodyPr/>
        <a:lstStyle/>
        <a:p>
          <a:endParaRPr kumimoji="1" lang="ja-JP" altLang="en-US"/>
        </a:p>
      </dgm:t>
    </dgm:pt>
    <dgm:pt modelId="{326B90B9-536D-4564-AA49-3C453D175B02}">
      <dgm:prSet phldrT="[テキスト]"/>
      <dgm:spPr/>
      <dgm:t>
        <a:bodyPr/>
        <a:lstStyle/>
        <a:p>
          <a:r>
            <a:rPr kumimoji="1" lang="ja-JP" altLang="en-US" dirty="0"/>
            <a:t>２）自社の売りモノを持っているか？</a:t>
          </a:r>
        </a:p>
      </dgm:t>
    </dgm:pt>
    <dgm:pt modelId="{10B9B6FA-C8F5-4EF9-A5F7-FD951EE65169}" type="parTrans" cxnId="{3000ACAD-A2E5-46A0-AC98-AB2054D84AA5}">
      <dgm:prSet/>
      <dgm:spPr/>
      <dgm:t>
        <a:bodyPr/>
        <a:lstStyle/>
        <a:p>
          <a:endParaRPr kumimoji="1" lang="ja-JP" altLang="en-US"/>
        </a:p>
      </dgm:t>
    </dgm:pt>
    <dgm:pt modelId="{B9BF3CE1-F5A7-42EF-B82F-0B895DD3351A}" type="sibTrans" cxnId="{3000ACAD-A2E5-46A0-AC98-AB2054D84AA5}">
      <dgm:prSet/>
      <dgm:spPr/>
      <dgm:t>
        <a:bodyPr/>
        <a:lstStyle/>
        <a:p>
          <a:endParaRPr kumimoji="1" lang="ja-JP" altLang="en-US"/>
        </a:p>
      </dgm:t>
    </dgm:pt>
    <dgm:pt modelId="{4BA476F7-E3B5-4BFB-95E7-B991C7B0DA5D}">
      <dgm:prSet phldrT="[テキスト]"/>
      <dgm:spPr/>
      <dgm:t>
        <a:bodyPr/>
        <a:lstStyle/>
        <a:p>
          <a:r>
            <a:rPr kumimoji="1" lang="ja-JP" altLang="en-US" dirty="0"/>
            <a:t>３）製品ミックス戦略</a:t>
          </a:r>
        </a:p>
      </dgm:t>
    </dgm:pt>
    <dgm:pt modelId="{C98DEDC7-5F0E-4CF6-87C2-1B2D9689CDA4}" type="parTrans" cxnId="{E37FEF6C-20D9-4A14-A1F8-E4FA69A33A28}">
      <dgm:prSet/>
      <dgm:spPr/>
      <dgm:t>
        <a:bodyPr/>
        <a:lstStyle/>
        <a:p>
          <a:endParaRPr kumimoji="1" lang="ja-JP" altLang="en-US"/>
        </a:p>
      </dgm:t>
    </dgm:pt>
    <dgm:pt modelId="{9BC96D09-1FA0-4B6E-A9A3-92BE7FF085F2}" type="sibTrans" cxnId="{E37FEF6C-20D9-4A14-A1F8-E4FA69A33A28}">
      <dgm:prSet/>
      <dgm:spPr/>
      <dgm:t>
        <a:bodyPr/>
        <a:lstStyle/>
        <a:p>
          <a:endParaRPr kumimoji="1" lang="ja-JP" altLang="en-US"/>
        </a:p>
      </dgm:t>
    </dgm:pt>
    <dgm:pt modelId="{872A6430-75FB-4C5E-AFB4-C699B06A3FFC}">
      <dgm:prSet/>
      <dgm:spPr/>
      <dgm:t>
        <a:bodyPr/>
        <a:lstStyle/>
        <a:p>
          <a:r>
            <a:rPr kumimoji="1" lang="ja-JP" altLang="en-US" dirty="0"/>
            <a:t>仕入原価のみならず、物流費等の変動費、マーケティングコストも考慮し、限界利益を確保</a:t>
          </a:r>
        </a:p>
      </dgm:t>
    </dgm:pt>
    <dgm:pt modelId="{CFD3B29D-983E-4078-9BCD-7DDB7A9F8B44}" type="parTrans" cxnId="{F3FF9480-1897-485E-B4F7-160EE1949003}">
      <dgm:prSet/>
      <dgm:spPr/>
      <dgm:t>
        <a:bodyPr/>
        <a:lstStyle/>
        <a:p>
          <a:endParaRPr kumimoji="1" lang="ja-JP" altLang="en-US"/>
        </a:p>
      </dgm:t>
    </dgm:pt>
    <dgm:pt modelId="{84D43113-E8B8-464E-9709-90D5A4D82D12}" type="sibTrans" cxnId="{F3FF9480-1897-485E-B4F7-160EE1949003}">
      <dgm:prSet/>
      <dgm:spPr/>
      <dgm:t>
        <a:bodyPr/>
        <a:lstStyle/>
        <a:p>
          <a:endParaRPr kumimoji="1" lang="ja-JP" altLang="en-US"/>
        </a:p>
      </dgm:t>
    </dgm:pt>
    <dgm:pt modelId="{3B7177B9-7B5A-49A2-A03C-6BE6DDFD8738}">
      <dgm:prSet/>
      <dgm:spPr/>
      <dgm:t>
        <a:bodyPr/>
        <a:lstStyle/>
        <a:p>
          <a:r>
            <a:rPr kumimoji="1" lang="ja-JP" altLang="en-US" dirty="0">
              <a:solidFill>
                <a:srgbClr val="FF0000"/>
              </a:solidFill>
            </a:rPr>
            <a:t>元請産業</a:t>
          </a:r>
          <a:r>
            <a:rPr kumimoji="1" lang="ja-JP" altLang="en-US" dirty="0"/>
            <a:t>⇒大量見込生産か？受注生産か？⇒自社の価格設定力が強い⇒但し、事業の寿命が短くなった昨今、①需要の立ち上がり時に参入⇒成熟期前に売却、②再度の１社２社まで勝ち残るのいずれか</a:t>
          </a:r>
        </a:p>
      </dgm:t>
    </dgm:pt>
    <dgm:pt modelId="{55EBAA04-8C25-4E83-BFEE-9295F2FE2418}" type="parTrans" cxnId="{B77BA50F-A860-4C73-A079-7F85775CC13A}">
      <dgm:prSet/>
      <dgm:spPr/>
      <dgm:t>
        <a:bodyPr/>
        <a:lstStyle/>
        <a:p>
          <a:endParaRPr kumimoji="1" lang="ja-JP" altLang="en-US"/>
        </a:p>
      </dgm:t>
    </dgm:pt>
    <dgm:pt modelId="{13E41FFA-2C3C-4C37-A3FC-2EE91367AF25}" type="sibTrans" cxnId="{B77BA50F-A860-4C73-A079-7F85775CC13A}">
      <dgm:prSet/>
      <dgm:spPr/>
      <dgm:t>
        <a:bodyPr/>
        <a:lstStyle/>
        <a:p>
          <a:endParaRPr kumimoji="1" lang="ja-JP" altLang="en-US"/>
        </a:p>
      </dgm:t>
    </dgm:pt>
    <dgm:pt modelId="{52557838-538C-4411-B9D2-346829958766}">
      <dgm:prSet/>
      <dgm:spPr/>
      <dgm:t>
        <a:bodyPr/>
        <a:lstStyle/>
        <a:p>
          <a:r>
            <a:rPr kumimoji="1" lang="ja-JP" altLang="en-US" dirty="0"/>
            <a:t>抱き合わせ価格⇒単品での購入よりもまとめ買いで価格を下げる</a:t>
          </a:r>
        </a:p>
      </dgm:t>
    </dgm:pt>
    <dgm:pt modelId="{CC010C88-FB50-44FF-9B80-92532B30B71F}" type="parTrans" cxnId="{CEDB56CB-AD46-44FF-AF46-6AD1F1824F35}">
      <dgm:prSet/>
      <dgm:spPr/>
      <dgm:t>
        <a:bodyPr/>
        <a:lstStyle/>
        <a:p>
          <a:endParaRPr kumimoji="1" lang="ja-JP" altLang="en-US"/>
        </a:p>
      </dgm:t>
    </dgm:pt>
    <dgm:pt modelId="{1684F1F5-A84F-48AB-A322-E8EBC7A2D0A7}" type="sibTrans" cxnId="{CEDB56CB-AD46-44FF-AF46-6AD1F1824F35}">
      <dgm:prSet/>
      <dgm:spPr/>
      <dgm:t>
        <a:bodyPr/>
        <a:lstStyle/>
        <a:p>
          <a:endParaRPr kumimoji="1" lang="ja-JP" altLang="en-US"/>
        </a:p>
      </dgm:t>
    </dgm:pt>
    <dgm:pt modelId="{76F491F3-C415-4161-AE6D-8BEB42521280}">
      <dgm:prSet/>
      <dgm:spPr/>
      <dgm:t>
        <a:bodyPr/>
        <a:lstStyle/>
        <a:p>
          <a:r>
            <a:rPr kumimoji="1" lang="ja-JP" altLang="en-US" dirty="0"/>
            <a:t>期間限定価格⇒単価が小さいものには値引率、大きいものには値引額を示す</a:t>
          </a:r>
        </a:p>
      </dgm:t>
    </dgm:pt>
    <dgm:pt modelId="{3FD6A844-2D26-496E-A38A-806DC33E8731}" type="parTrans" cxnId="{7057DE2B-76B4-4D6D-89FD-0C7BE029A9E2}">
      <dgm:prSet/>
      <dgm:spPr/>
      <dgm:t>
        <a:bodyPr/>
        <a:lstStyle/>
        <a:p>
          <a:endParaRPr kumimoji="1" lang="ja-JP" altLang="en-US"/>
        </a:p>
      </dgm:t>
    </dgm:pt>
    <dgm:pt modelId="{015E2C3C-9A6C-4D2C-82C4-C2BA891F42FC}" type="sibTrans" cxnId="{7057DE2B-76B4-4D6D-89FD-0C7BE029A9E2}">
      <dgm:prSet/>
      <dgm:spPr/>
      <dgm:t>
        <a:bodyPr/>
        <a:lstStyle/>
        <a:p>
          <a:endParaRPr kumimoji="1" lang="ja-JP" altLang="en-US"/>
        </a:p>
      </dgm:t>
    </dgm:pt>
    <dgm:pt modelId="{EDFF0F2D-440E-4419-8767-ADE09808DB61}">
      <dgm:prSet/>
      <dgm:spPr/>
      <dgm:t>
        <a:bodyPr/>
        <a:lstStyle/>
        <a:p>
          <a:r>
            <a:rPr kumimoji="1" lang="ja-JP" altLang="en-US" dirty="0"/>
            <a:t>おとり価格⇒目玉商品で集客⇒それ以外の高利率商品を販売</a:t>
          </a:r>
        </a:p>
      </dgm:t>
    </dgm:pt>
    <dgm:pt modelId="{C130D1D5-BC0C-4E0A-A793-2D74FAEFD1FF}" type="parTrans" cxnId="{94C71F47-62C8-42BF-81B9-3B5E88F9D134}">
      <dgm:prSet/>
      <dgm:spPr/>
      <dgm:t>
        <a:bodyPr/>
        <a:lstStyle/>
        <a:p>
          <a:endParaRPr kumimoji="1" lang="ja-JP" altLang="en-US"/>
        </a:p>
      </dgm:t>
    </dgm:pt>
    <dgm:pt modelId="{4CA4C83E-BA1F-4E7D-AEF4-FCBD70C398EC}" type="sibTrans" cxnId="{94C71F47-62C8-42BF-81B9-3B5E88F9D134}">
      <dgm:prSet/>
      <dgm:spPr/>
      <dgm:t>
        <a:bodyPr/>
        <a:lstStyle/>
        <a:p>
          <a:endParaRPr kumimoji="1" lang="ja-JP" altLang="en-US"/>
        </a:p>
      </dgm:t>
    </dgm:pt>
    <dgm:pt modelId="{99B0DABC-5A22-4FC1-AFDB-A99BFB3CD71E}">
      <dgm:prSet/>
      <dgm:spPr/>
      <dgm:t>
        <a:bodyPr/>
        <a:lstStyle/>
        <a:p>
          <a:r>
            <a:rPr kumimoji="1" lang="ja-JP" altLang="en-US" dirty="0"/>
            <a:t>松竹梅価格⇒３段階のコースを選択できる様にする⇒心理的圧迫を取り除く</a:t>
          </a:r>
        </a:p>
      </dgm:t>
    </dgm:pt>
    <dgm:pt modelId="{F09AD085-273E-4C0F-8C21-8008A4D99A98}" type="parTrans" cxnId="{44520C47-772D-4056-9CA7-27C101B7FE9C}">
      <dgm:prSet/>
      <dgm:spPr/>
      <dgm:t>
        <a:bodyPr/>
        <a:lstStyle/>
        <a:p>
          <a:endParaRPr kumimoji="1" lang="ja-JP" altLang="en-US"/>
        </a:p>
      </dgm:t>
    </dgm:pt>
    <dgm:pt modelId="{5C6C35F8-5726-426A-A5E4-30DA0A8E4B7A}" type="sibTrans" cxnId="{44520C47-772D-4056-9CA7-27C101B7FE9C}">
      <dgm:prSet/>
      <dgm:spPr/>
      <dgm:t>
        <a:bodyPr/>
        <a:lstStyle/>
        <a:p>
          <a:endParaRPr kumimoji="1" lang="ja-JP" altLang="en-US"/>
        </a:p>
      </dgm:t>
    </dgm:pt>
    <dgm:pt modelId="{7A817599-AEB6-41B2-BF15-EAA6643F4F82}">
      <dgm:prSet/>
      <dgm:spPr/>
      <dgm:t>
        <a:bodyPr/>
        <a:lstStyle/>
        <a:p>
          <a:r>
            <a:rPr kumimoji="1" lang="ja-JP" altLang="en-US" dirty="0">
              <a:solidFill>
                <a:srgbClr val="FF0000"/>
              </a:solidFill>
            </a:rPr>
            <a:t>下請産業</a:t>
          </a:r>
          <a:r>
            <a:rPr kumimoji="1" lang="ja-JP" altLang="en-US" dirty="0"/>
            <a:t>⇒例えば、製造業の下請け、卸売、小売等⇒変動費（仕入価格）はほぼ一定⇒それ以外の付加価値（スピード、担当者の対応など）で価格が決まる⇒安定的な取引関係が維持できれば、事業存続の可能性は高い</a:t>
          </a:r>
        </a:p>
      </dgm:t>
    </dgm:pt>
    <dgm:pt modelId="{AE8B628D-2A84-4730-9039-5BD613A30C0C}" type="parTrans" cxnId="{4A5EE145-5BD9-44C0-BD5D-DA671D704F7D}">
      <dgm:prSet/>
      <dgm:spPr/>
      <dgm:t>
        <a:bodyPr/>
        <a:lstStyle/>
        <a:p>
          <a:endParaRPr kumimoji="1" lang="ja-JP" altLang="en-US"/>
        </a:p>
      </dgm:t>
    </dgm:pt>
    <dgm:pt modelId="{DD2988FA-BD91-4CEC-83BE-4646DF26A810}" type="sibTrans" cxnId="{4A5EE145-5BD9-44C0-BD5D-DA671D704F7D}">
      <dgm:prSet/>
      <dgm:spPr/>
      <dgm:t>
        <a:bodyPr/>
        <a:lstStyle/>
        <a:p>
          <a:endParaRPr kumimoji="1" lang="ja-JP" altLang="en-US"/>
        </a:p>
      </dgm:t>
    </dgm:pt>
    <dgm:pt modelId="{1217DD9E-FE1E-41FA-8317-9E9E2933B988}">
      <dgm:prSet/>
      <dgm:spPr/>
      <dgm:t>
        <a:bodyPr/>
        <a:lstStyle/>
        <a:p>
          <a:r>
            <a:rPr kumimoji="1" lang="ja-JP" altLang="en-US" dirty="0"/>
            <a:t>売上高＝変動費＋付加価値（粗利）⇒という事は、</a:t>
          </a:r>
          <a:r>
            <a:rPr kumimoji="1" lang="ja-JP" altLang="en-US" dirty="0">
              <a:solidFill>
                <a:srgbClr val="FF0000"/>
              </a:solidFill>
            </a:rPr>
            <a:t>付加価値の高い商品、サービスが有利</a:t>
          </a:r>
        </a:p>
      </dgm:t>
    </dgm:pt>
    <dgm:pt modelId="{30F10210-05BC-42C6-8B0A-1667B6B19DE5}" type="parTrans" cxnId="{619060D8-AF81-4070-94C7-1A5591B69289}">
      <dgm:prSet/>
      <dgm:spPr/>
      <dgm:t>
        <a:bodyPr/>
        <a:lstStyle/>
        <a:p>
          <a:endParaRPr kumimoji="1" lang="ja-JP" altLang="en-US"/>
        </a:p>
      </dgm:t>
    </dgm:pt>
    <dgm:pt modelId="{8F179B47-E60D-4B60-9B4B-9FEEF95E2091}" type="sibTrans" cxnId="{619060D8-AF81-4070-94C7-1A5591B69289}">
      <dgm:prSet/>
      <dgm:spPr/>
      <dgm:t>
        <a:bodyPr/>
        <a:lstStyle/>
        <a:p>
          <a:endParaRPr kumimoji="1" lang="ja-JP" altLang="en-US"/>
        </a:p>
      </dgm:t>
    </dgm:pt>
    <dgm:pt modelId="{2EA49376-5938-4B6B-AB87-45E04E19698C}">
      <dgm:prSet/>
      <dgm:spPr/>
      <dgm:t>
        <a:bodyPr/>
        <a:lstStyle/>
        <a:p>
          <a:r>
            <a:rPr kumimoji="1" lang="ja-JP" altLang="en-US" dirty="0"/>
            <a:t>売りモノがなければ、近い将来、価格競争に巻き込まれ業績低迷する</a:t>
          </a:r>
        </a:p>
      </dgm:t>
    </dgm:pt>
    <dgm:pt modelId="{D281DE57-C9FE-4265-B3B0-72DCEEE6714C}" type="parTrans" cxnId="{F6FACFDE-CCA5-46D7-970F-6B58DAB0690B}">
      <dgm:prSet/>
      <dgm:spPr/>
      <dgm:t>
        <a:bodyPr/>
        <a:lstStyle/>
        <a:p>
          <a:endParaRPr kumimoji="1" lang="ja-JP" altLang="en-US"/>
        </a:p>
      </dgm:t>
    </dgm:pt>
    <dgm:pt modelId="{16961FE2-30A5-47B2-BF81-25D420C16496}" type="sibTrans" cxnId="{F6FACFDE-CCA5-46D7-970F-6B58DAB0690B}">
      <dgm:prSet/>
      <dgm:spPr/>
      <dgm:t>
        <a:bodyPr/>
        <a:lstStyle/>
        <a:p>
          <a:endParaRPr kumimoji="1" lang="ja-JP" altLang="en-US"/>
        </a:p>
      </dgm:t>
    </dgm:pt>
    <dgm:pt modelId="{58AAD4E3-FEBB-4114-AA09-8B81BB775715}" type="pres">
      <dgm:prSet presAssocID="{9FD807A4-FEE1-44B8-8574-64506AE8C436}" presName="linear" presStyleCnt="0">
        <dgm:presLayoutVars>
          <dgm:dir/>
          <dgm:animLvl val="lvl"/>
          <dgm:resizeHandles val="exact"/>
        </dgm:presLayoutVars>
      </dgm:prSet>
      <dgm:spPr/>
    </dgm:pt>
    <dgm:pt modelId="{223CB7D0-E7B2-4EF6-85E6-98743DAD90B8}" type="pres">
      <dgm:prSet presAssocID="{FC00FC9A-9F41-4601-B195-6DA8017F5669}" presName="parentLin" presStyleCnt="0"/>
      <dgm:spPr/>
    </dgm:pt>
    <dgm:pt modelId="{47A2A00D-2BC3-49F8-8B6D-C65FD7016313}" type="pres">
      <dgm:prSet presAssocID="{FC00FC9A-9F41-4601-B195-6DA8017F5669}" presName="parentLeftMargin" presStyleLbl="node1" presStyleIdx="0" presStyleCnt="3"/>
      <dgm:spPr/>
    </dgm:pt>
    <dgm:pt modelId="{7E10B46F-62C2-4FA2-8F7C-FDBF818B8138}" type="pres">
      <dgm:prSet presAssocID="{FC00FC9A-9F41-4601-B195-6DA8017F5669}" presName="parentText" presStyleLbl="node1" presStyleIdx="0" presStyleCnt="3">
        <dgm:presLayoutVars>
          <dgm:chMax val="0"/>
          <dgm:bulletEnabled val="1"/>
        </dgm:presLayoutVars>
      </dgm:prSet>
      <dgm:spPr/>
    </dgm:pt>
    <dgm:pt modelId="{F716BBC5-8265-43FE-80C6-35BE2CDD7A27}" type="pres">
      <dgm:prSet presAssocID="{FC00FC9A-9F41-4601-B195-6DA8017F5669}" presName="negativeSpace" presStyleCnt="0"/>
      <dgm:spPr/>
    </dgm:pt>
    <dgm:pt modelId="{3C2D2038-7EB8-48FD-AFE5-DD9B494695D7}" type="pres">
      <dgm:prSet presAssocID="{FC00FC9A-9F41-4601-B195-6DA8017F5669}" presName="childText" presStyleLbl="conFgAcc1" presStyleIdx="0" presStyleCnt="3">
        <dgm:presLayoutVars>
          <dgm:bulletEnabled val="1"/>
        </dgm:presLayoutVars>
      </dgm:prSet>
      <dgm:spPr/>
    </dgm:pt>
    <dgm:pt modelId="{5B280411-4B20-47C3-A8D0-E94CA649D016}" type="pres">
      <dgm:prSet presAssocID="{9F4820F2-AD3E-474B-B572-C91921319450}" presName="spaceBetweenRectangles" presStyleCnt="0"/>
      <dgm:spPr/>
    </dgm:pt>
    <dgm:pt modelId="{5742899A-26AA-48CB-9A8A-041D410B9B14}" type="pres">
      <dgm:prSet presAssocID="{326B90B9-536D-4564-AA49-3C453D175B02}" presName="parentLin" presStyleCnt="0"/>
      <dgm:spPr/>
    </dgm:pt>
    <dgm:pt modelId="{66D2D587-67A9-4E05-AE06-D6E138DB429C}" type="pres">
      <dgm:prSet presAssocID="{326B90B9-536D-4564-AA49-3C453D175B02}" presName="parentLeftMargin" presStyleLbl="node1" presStyleIdx="0" presStyleCnt="3"/>
      <dgm:spPr/>
    </dgm:pt>
    <dgm:pt modelId="{F0BC3274-CECE-4ED1-946F-F4D595FA0731}" type="pres">
      <dgm:prSet presAssocID="{326B90B9-536D-4564-AA49-3C453D175B02}" presName="parentText" presStyleLbl="node1" presStyleIdx="1" presStyleCnt="3">
        <dgm:presLayoutVars>
          <dgm:chMax val="0"/>
          <dgm:bulletEnabled val="1"/>
        </dgm:presLayoutVars>
      </dgm:prSet>
      <dgm:spPr/>
    </dgm:pt>
    <dgm:pt modelId="{8624FCBB-3EEF-4971-BDDD-6818C3816F1D}" type="pres">
      <dgm:prSet presAssocID="{326B90B9-536D-4564-AA49-3C453D175B02}" presName="negativeSpace" presStyleCnt="0"/>
      <dgm:spPr/>
    </dgm:pt>
    <dgm:pt modelId="{C6365C4C-89AF-4D30-8D54-7E9AD76D1298}" type="pres">
      <dgm:prSet presAssocID="{326B90B9-536D-4564-AA49-3C453D175B02}" presName="childText" presStyleLbl="conFgAcc1" presStyleIdx="1" presStyleCnt="3">
        <dgm:presLayoutVars>
          <dgm:bulletEnabled val="1"/>
        </dgm:presLayoutVars>
      </dgm:prSet>
      <dgm:spPr/>
    </dgm:pt>
    <dgm:pt modelId="{C775597A-986F-4F04-8836-700FDC3D30A6}" type="pres">
      <dgm:prSet presAssocID="{B9BF3CE1-F5A7-42EF-B82F-0B895DD3351A}" presName="spaceBetweenRectangles" presStyleCnt="0"/>
      <dgm:spPr/>
    </dgm:pt>
    <dgm:pt modelId="{4272CD6F-BADC-4AD0-A991-991D5444E2FC}" type="pres">
      <dgm:prSet presAssocID="{4BA476F7-E3B5-4BFB-95E7-B991C7B0DA5D}" presName="parentLin" presStyleCnt="0"/>
      <dgm:spPr/>
    </dgm:pt>
    <dgm:pt modelId="{FF3B6D99-E2AA-4EFA-80E3-ACB94EC08D02}" type="pres">
      <dgm:prSet presAssocID="{4BA476F7-E3B5-4BFB-95E7-B991C7B0DA5D}" presName="parentLeftMargin" presStyleLbl="node1" presStyleIdx="1" presStyleCnt="3"/>
      <dgm:spPr/>
    </dgm:pt>
    <dgm:pt modelId="{E3E0E6ED-6B16-46F8-B894-E11DE5EB10AF}" type="pres">
      <dgm:prSet presAssocID="{4BA476F7-E3B5-4BFB-95E7-B991C7B0DA5D}" presName="parentText" presStyleLbl="node1" presStyleIdx="2" presStyleCnt="3">
        <dgm:presLayoutVars>
          <dgm:chMax val="0"/>
          <dgm:bulletEnabled val="1"/>
        </dgm:presLayoutVars>
      </dgm:prSet>
      <dgm:spPr/>
    </dgm:pt>
    <dgm:pt modelId="{3788210E-B5F5-41ED-9995-7B0AAC1B0815}" type="pres">
      <dgm:prSet presAssocID="{4BA476F7-E3B5-4BFB-95E7-B991C7B0DA5D}" presName="negativeSpace" presStyleCnt="0"/>
      <dgm:spPr/>
    </dgm:pt>
    <dgm:pt modelId="{71AC188A-B0B6-4D8D-B3F1-4BCC06BF9E7E}" type="pres">
      <dgm:prSet presAssocID="{4BA476F7-E3B5-4BFB-95E7-B991C7B0DA5D}" presName="childText" presStyleLbl="conFgAcc1" presStyleIdx="2" presStyleCnt="3">
        <dgm:presLayoutVars>
          <dgm:bulletEnabled val="1"/>
        </dgm:presLayoutVars>
      </dgm:prSet>
      <dgm:spPr/>
    </dgm:pt>
  </dgm:ptLst>
  <dgm:cxnLst>
    <dgm:cxn modelId="{9FA58B04-62A9-47C9-89FA-69E4DF1D92D4}" type="presOf" srcId="{EDFF0F2D-440E-4419-8767-ADE09808DB61}" destId="{71AC188A-B0B6-4D8D-B3F1-4BCC06BF9E7E}" srcOrd="0" destOrd="2" presId="urn:microsoft.com/office/officeart/2005/8/layout/list1"/>
    <dgm:cxn modelId="{B77BA50F-A860-4C73-A079-7F85775CC13A}" srcId="{326B90B9-536D-4564-AA49-3C453D175B02}" destId="{3B7177B9-7B5A-49A2-A03C-6BE6DDFD8738}" srcOrd="1" destOrd="0" parTransId="{55EBAA04-8C25-4E83-BFEE-9295F2FE2418}" sibTransId="{13E41FFA-2C3C-4C37-A3FC-2EE91367AF25}"/>
    <dgm:cxn modelId="{E3190517-2C66-4851-B1FC-AA86DD9D050A}" type="presOf" srcId="{76F491F3-C415-4161-AE6D-8BEB42521280}" destId="{71AC188A-B0B6-4D8D-B3F1-4BCC06BF9E7E}" srcOrd="0" destOrd="1" presId="urn:microsoft.com/office/officeart/2005/8/layout/list1"/>
    <dgm:cxn modelId="{7C251821-CD42-4A06-97F0-307BDB096166}" type="presOf" srcId="{4BA476F7-E3B5-4BFB-95E7-B991C7B0DA5D}" destId="{FF3B6D99-E2AA-4EFA-80E3-ACB94EC08D02}" srcOrd="0" destOrd="0" presId="urn:microsoft.com/office/officeart/2005/8/layout/list1"/>
    <dgm:cxn modelId="{7057DE2B-76B4-4D6D-89FD-0C7BE029A9E2}" srcId="{4BA476F7-E3B5-4BFB-95E7-B991C7B0DA5D}" destId="{76F491F3-C415-4161-AE6D-8BEB42521280}" srcOrd="1" destOrd="0" parTransId="{3FD6A844-2D26-496E-A38A-806DC33E8731}" sibTransId="{015E2C3C-9A6C-4D2C-82C4-C2BA891F42FC}"/>
    <dgm:cxn modelId="{87F0FA3A-38EB-42FE-B696-0798FD18023A}" type="presOf" srcId="{872A6430-75FB-4C5E-AFB4-C699B06A3FFC}" destId="{3C2D2038-7EB8-48FD-AFE5-DD9B494695D7}" srcOrd="0" destOrd="1" presId="urn:microsoft.com/office/officeart/2005/8/layout/list1"/>
    <dgm:cxn modelId="{9DB09043-5ECE-4EDE-A13E-BE704E1A4718}" type="presOf" srcId="{4BA476F7-E3B5-4BFB-95E7-B991C7B0DA5D}" destId="{E3E0E6ED-6B16-46F8-B894-E11DE5EB10AF}" srcOrd="1" destOrd="0" presId="urn:microsoft.com/office/officeart/2005/8/layout/list1"/>
    <dgm:cxn modelId="{5F36F844-36A1-4E43-94D0-0CF70363945C}" type="presOf" srcId="{326B90B9-536D-4564-AA49-3C453D175B02}" destId="{F0BC3274-CECE-4ED1-946F-F4D595FA0731}" srcOrd="1" destOrd="0" presId="urn:microsoft.com/office/officeart/2005/8/layout/list1"/>
    <dgm:cxn modelId="{4A5EE145-5BD9-44C0-BD5D-DA671D704F7D}" srcId="{326B90B9-536D-4564-AA49-3C453D175B02}" destId="{7A817599-AEB6-41B2-BF15-EAA6643F4F82}" srcOrd="0" destOrd="0" parTransId="{AE8B628D-2A84-4730-9039-5BD613A30C0C}" sibTransId="{DD2988FA-BD91-4CEC-83BE-4646DF26A810}"/>
    <dgm:cxn modelId="{44520C47-772D-4056-9CA7-27C101B7FE9C}" srcId="{4BA476F7-E3B5-4BFB-95E7-B991C7B0DA5D}" destId="{99B0DABC-5A22-4FC1-AFDB-A99BFB3CD71E}" srcOrd="3" destOrd="0" parTransId="{F09AD085-273E-4C0F-8C21-8008A4D99A98}" sibTransId="{5C6C35F8-5726-426A-A5E4-30DA0A8E4B7A}"/>
    <dgm:cxn modelId="{94C71F47-62C8-42BF-81B9-3B5E88F9D134}" srcId="{4BA476F7-E3B5-4BFB-95E7-B991C7B0DA5D}" destId="{EDFF0F2D-440E-4419-8767-ADE09808DB61}" srcOrd="2" destOrd="0" parTransId="{C130D1D5-BC0C-4E0A-A793-2D74FAEFD1FF}" sibTransId="{4CA4C83E-BA1F-4E7D-AEF4-FCBD70C398EC}"/>
    <dgm:cxn modelId="{E37FEF6C-20D9-4A14-A1F8-E4FA69A33A28}" srcId="{9FD807A4-FEE1-44B8-8574-64506AE8C436}" destId="{4BA476F7-E3B5-4BFB-95E7-B991C7B0DA5D}" srcOrd="2" destOrd="0" parTransId="{C98DEDC7-5F0E-4CF6-87C2-1B2D9689CDA4}" sibTransId="{9BC96D09-1FA0-4B6E-A9A3-92BE7FF085F2}"/>
    <dgm:cxn modelId="{019E5279-5956-4370-B011-1AA1F244B4F9}" type="presOf" srcId="{FC00FC9A-9F41-4601-B195-6DA8017F5669}" destId="{7E10B46F-62C2-4FA2-8F7C-FDBF818B8138}" srcOrd="1" destOrd="0" presId="urn:microsoft.com/office/officeart/2005/8/layout/list1"/>
    <dgm:cxn modelId="{5B298B5A-BC5B-4669-887B-426C6C9592E4}" type="presOf" srcId="{FC00FC9A-9F41-4601-B195-6DA8017F5669}" destId="{47A2A00D-2BC3-49F8-8B6D-C65FD7016313}" srcOrd="0" destOrd="0" presId="urn:microsoft.com/office/officeart/2005/8/layout/list1"/>
    <dgm:cxn modelId="{F3FF9480-1897-485E-B4F7-160EE1949003}" srcId="{FC00FC9A-9F41-4601-B195-6DA8017F5669}" destId="{872A6430-75FB-4C5E-AFB4-C699B06A3FFC}" srcOrd="1" destOrd="0" parTransId="{CFD3B29D-983E-4078-9BCD-7DDB7A9F8B44}" sibTransId="{84D43113-E8B8-464E-9709-90D5A4D82D12}"/>
    <dgm:cxn modelId="{7BECA780-34F6-43E4-94A4-738736980088}" type="presOf" srcId="{7A817599-AEB6-41B2-BF15-EAA6643F4F82}" destId="{C6365C4C-89AF-4D30-8D54-7E9AD76D1298}" srcOrd="0" destOrd="0" presId="urn:microsoft.com/office/officeart/2005/8/layout/list1"/>
    <dgm:cxn modelId="{399AC585-0877-4D02-B4F2-5B7BF2261C06}" type="presOf" srcId="{326B90B9-536D-4564-AA49-3C453D175B02}" destId="{66D2D587-67A9-4E05-AE06-D6E138DB429C}" srcOrd="0" destOrd="0" presId="urn:microsoft.com/office/officeart/2005/8/layout/list1"/>
    <dgm:cxn modelId="{F5DAA094-62E3-4AD5-B200-8857F255D576}" type="presOf" srcId="{99B0DABC-5A22-4FC1-AFDB-A99BFB3CD71E}" destId="{71AC188A-B0B6-4D8D-B3F1-4BCC06BF9E7E}" srcOrd="0" destOrd="3" presId="urn:microsoft.com/office/officeart/2005/8/layout/list1"/>
    <dgm:cxn modelId="{603742A3-9631-4AE7-BCC8-E475EC9A2677}" type="presOf" srcId="{52557838-538C-4411-B9D2-346829958766}" destId="{71AC188A-B0B6-4D8D-B3F1-4BCC06BF9E7E}" srcOrd="0" destOrd="0" presId="urn:microsoft.com/office/officeart/2005/8/layout/list1"/>
    <dgm:cxn modelId="{128F66AB-2821-4A6F-AC10-CA53B5E29D44}" type="presOf" srcId="{9FD807A4-FEE1-44B8-8574-64506AE8C436}" destId="{58AAD4E3-FEBB-4114-AA09-8B81BB775715}" srcOrd="0" destOrd="0" presId="urn:microsoft.com/office/officeart/2005/8/layout/list1"/>
    <dgm:cxn modelId="{3000ACAD-A2E5-46A0-AC98-AB2054D84AA5}" srcId="{9FD807A4-FEE1-44B8-8574-64506AE8C436}" destId="{326B90B9-536D-4564-AA49-3C453D175B02}" srcOrd="1" destOrd="0" parTransId="{10B9B6FA-C8F5-4EF9-A5F7-FD951EE65169}" sibTransId="{B9BF3CE1-F5A7-42EF-B82F-0B895DD3351A}"/>
    <dgm:cxn modelId="{84A670AE-B14B-4992-9D71-EC8BB2AB7359}" type="presOf" srcId="{1217DD9E-FE1E-41FA-8317-9E9E2933B988}" destId="{3C2D2038-7EB8-48FD-AFE5-DD9B494695D7}" srcOrd="0" destOrd="0" presId="urn:microsoft.com/office/officeart/2005/8/layout/list1"/>
    <dgm:cxn modelId="{A9C605B0-A776-4960-A225-9D4D505C147E}" srcId="{9FD807A4-FEE1-44B8-8574-64506AE8C436}" destId="{FC00FC9A-9F41-4601-B195-6DA8017F5669}" srcOrd="0" destOrd="0" parTransId="{B93B9EB6-A6E0-4AA7-BCB2-D4638049761D}" sibTransId="{9F4820F2-AD3E-474B-B572-C91921319450}"/>
    <dgm:cxn modelId="{CEDB56CB-AD46-44FF-AF46-6AD1F1824F35}" srcId="{4BA476F7-E3B5-4BFB-95E7-B991C7B0DA5D}" destId="{52557838-538C-4411-B9D2-346829958766}" srcOrd="0" destOrd="0" parTransId="{CC010C88-FB50-44FF-9B80-92532B30B71F}" sibTransId="{1684F1F5-A84F-48AB-A322-E8EBC7A2D0A7}"/>
    <dgm:cxn modelId="{3FA7FBCD-EB35-4FD4-A2A7-78ED11520411}" type="presOf" srcId="{3B7177B9-7B5A-49A2-A03C-6BE6DDFD8738}" destId="{C6365C4C-89AF-4D30-8D54-7E9AD76D1298}" srcOrd="0" destOrd="1" presId="urn:microsoft.com/office/officeart/2005/8/layout/list1"/>
    <dgm:cxn modelId="{619060D8-AF81-4070-94C7-1A5591B69289}" srcId="{FC00FC9A-9F41-4601-B195-6DA8017F5669}" destId="{1217DD9E-FE1E-41FA-8317-9E9E2933B988}" srcOrd="0" destOrd="0" parTransId="{30F10210-05BC-42C6-8B0A-1667B6B19DE5}" sibTransId="{8F179B47-E60D-4B60-9B4B-9FEEF95E2091}"/>
    <dgm:cxn modelId="{F6FACFDE-CCA5-46D7-970F-6B58DAB0690B}" srcId="{326B90B9-536D-4564-AA49-3C453D175B02}" destId="{2EA49376-5938-4B6B-AB87-45E04E19698C}" srcOrd="2" destOrd="0" parTransId="{D281DE57-C9FE-4265-B3B0-72DCEEE6714C}" sibTransId="{16961FE2-30A5-47B2-BF81-25D420C16496}"/>
    <dgm:cxn modelId="{23CF47EF-3BB8-47EB-8B7F-526ABC34977B}" type="presOf" srcId="{2EA49376-5938-4B6B-AB87-45E04E19698C}" destId="{C6365C4C-89AF-4D30-8D54-7E9AD76D1298}" srcOrd="0" destOrd="2" presId="urn:microsoft.com/office/officeart/2005/8/layout/list1"/>
    <dgm:cxn modelId="{030BBAB3-971D-46A9-B410-71515E806493}" type="presParOf" srcId="{58AAD4E3-FEBB-4114-AA09-8B81BB775715}" destId="{223CB7D0-E7B2-4EF6-85E6-98743DAD90B8}" srcOrd="0" destOrd="0" presId="urn:microsoft.com/office/officeart/2005/8/layout/list1"/>
    <dgm:cxn modelId="{79345BAD-689F-4B94-ABA7-75D9BD0A06FB}" type="presParOf" srcId="{223CB7D0-E7B2-4EF6-85E6-98743DAD90B8}" destId="{47A2A00D-2BC3-49F8-8B6D-C65FD7016313}" srcOrd="0" destOrd="0" presId="urn:microsoft.com/office/officeart/2005/8/layout/list1"/>
    <dgm:cxn modelId="{8F2C5A8D-F185-425D-9431-FD7D27FF4495}" type="presParOf" srcId="{223CB7D0-E7B2-4EF6-85E6-98743DAD90B8}" destId="{7E10B46F-62C2-4FA2-8F7C-FDBF818B8138}" srcOrd="1" destOrd="0" presId="urn:microsoft.com/office/officeart/2005/8/layout/list1"/>
    <dgm:cxn modelId="{A590951A-85A9-4130-AC3B-D5FEE015EFAE}" type="presParOf" srcId="{58AAD4E3-FEBB-4114-AA09-8B81BB775715}" destId="{F716BBC5-8265-43FE-80C6-35BE2CDD7A27}" srcOrd="1" destOrd="0" presId="urn:microsoft.com/office/officeart/2005/8/layout/list1"/>
    <dgm:cxn modelId="{B81BD5AE-34F1-47E8-BF84-98530F5B30BA}" type="presParOf" srcId="{58AAD4E3-FEBB-4114-AA09-8B81BB775715}" destId="{3C2D2038-7EB8-48FD-AFE5-DD9B494695D7}" srcOrd="2" destOrd="0" presId="urn:microsoft.com/office/officeart/2005/8/layout/list1"/>
    <dgm:cxn modelId="{3376AC29-B318-4B95-B438-D702F385336F}" type="presParOf" srcId="{58AAD4E3-FEBB-4114-AA09-8B81BB775715}" destId="{5B280411-4B20-47C3-A8D0-E94CA649D016}" srcOrd="3" destOrd="0" presId="urn:microsoft.com/office/officeart/2005/8/layout/list1"/>
    <dgm:cxn modelId="{100F2DA6-5D66-4389-BFB9-14B391274CA6}" type="presParOf" srcId="{58AAD4E3-FEBB-4114-AA09-8B81BB775715}" destId="{5742899A-26AA-48CB-9A8A-041D410B9B14}" srcOrd="4" destOrd="0" presId="urn:microsoft.com/office/officeart/2005/8/layout/list1"/>
    <dgm:cxn modelId="{1CAD0F52-FA32-4116-A12B-A2F942350607}" type="presParOf" srcId="{5742899A-26AA-48CB-9A8A-041D410B9B14}" destId="{66D2D587-67A9-4E05-AE06-D6E138DB429C}" srcOrd="0" destOrd="0" presId="urn:microsoft.com/office/officeart/2005/8/layout/list1"/>
    <dgm:cxn modelId="{EA0FB3C8-170F-4583-B180-07583D6EE25F}" type="presParOf" srcId="{5742899A-26AA-48CB-9A8A-041D410B9B14}" destId="{F0BC3274-CECE-4ED1-946F-F4D595FA0731}" srcOrd="1" destOrd="0" presId="urn:microsoft.com/office/officeart/2005/8/layout/list1"/>
    <dgm:cxn modelId="{13E4BE65-4345-4F55-8787-BBCA4A7CBB74}" type="presParOf" srcId="{58AAD4E3-FEBB-4114-AA09-8B81BB775715}" destId="{8624FCBB-3EEF-4971-BDDD-6818C3816F1D}" srcOrd="5" destOrd="0" presId="urn:microsoft.com/office/officeart/2005/8/layout/list1"/>
    <dgm:cxn modelId="{22EB9AC4-C4E3-4B2B-A301-55E70AF46024}" type="presParOf" srcId="{58AAD4E3-FEBB-4114-AA09-8B81BB775715}" destId="{C6365C4C-89AF-4D30-8D54-7E9AD76D1298}" srcOrd="6" destOrd="0" presId="urn:microsoft.com/office/officeart/2005/8/layout/list1"/>
    <dgm:cxn modelId="{C71F0718-7E70-46A5-B081-4D80FFEF5A10}" type="presParOf" srcId="{58AAD4E3-FEBB-4114-AA09-8B81BB775715}" destId="{C775597A-986F-4F04-8836-700FDC3D30A6}" srcOrd="7" destOrd="0" presId="urn:microsoft.com/office/officeart/2005/8/layout/list1"/>
    <dgm:cxn modelId="{1CE7C550-30E9-4605-9F2A-A45644CC8053}" type="presParOf" srcId="{58AAD4E3-FEBB-4114-AA09-8B81BB775715}" destId="{4272CD6F-BADC-4AD0-A991-991D5444E2FC}" srcOrd="8" destOrd="0" presId="urn:microsoft.com/office/officeart/2005/8/layout/list1"/>
    <dgm:cxn modelId="{6E065504-24A2-4580-8E9B-A78A61A3D1B1}" type="presParOf" srcId="{4272CD6F-BADC-4AD0-A991-991D5444E2FC}" destId="{FF3B6D99-E2AA-4EFA-80E3-ACB94EC08D02}" srcOrd="0" destOrd="0" presId="urn:microsoft.com/office/officeart/2005/8/layout/list1"/>
    <dgm:cxn modelId="{CCDCF970-DB2F-4D52-ADA9-F14BF6C5BF39}" type="presParOf" srcId="{4272CD6F-BADC-4AD0-A991-991D5444E2FC}" destId="{E3E0E6ED-6B16-46F8-B894-E11DE5EB10AF}" srcOrd="1" destOrd="0" presId="urn:microsoft.com/office/officeart/2005/8/layout/list1"/>
    <dgm:cxn modelId="{8A1B4331-144F-493B-8624-7A0B94BBC169}" type="presParOf" srcId="{58AAD4E3-FEBB-4114-AA09-8B81BB775715}" destId="{3788210E-B5F5-41ED-9995-7B0AAC1B0815}" srcOrd="9" destOrd="0" presId="urn:microsoft.com/office/officeart/2005/8/layout/list1"/>
    <dgm:cxn modelId="{2105CD48-CCFB-47D1-9C55-660215B1C3E7}" type="presParOf" srcId="{58AAD4E3-FEBB-4114-AA09-8B81BB775715}" destId="{71AC188A-B0B6-4D8D-B3F1-4BCC06BF9E7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1B83E51-D6CB-4D59-9EF7-76A7C5F1C80A}" type="doc">
      <dgm:prSet loTypeId="urn:microsoft.com/office/officeart/2005/8/layout/chevron1" loCatId="process" qsTypeId="urn:microsoft.com/office/officeart/2005/8/quickstyle/simple3" qsCatId="simple" csTypeId="urn:microsoft.com/office/officeart/2005/8/colors/accent1_5" csCatId="accent1" phldr="1"/>
      <dgm:spPr/>
    </dgm:pt>
    <dgm:pt modelId="{C9128F99-40E9-46E4-B611-B1DC51A71B28}">
      <dgm:prSet phldrT="[テキスト]"/>
      <dgm:spPr/>
      <dgm:t>
        <a:bodyPr/>
        <a:lstStyle/>
        <a:p>
          <a:r>
            <a:rPr kumimoji="1" lang="ja-JP" altLang="en-US" dirty="0"/>
            <a:t>見込客</a:t>
          </a:r>
        </a:p>
      </dgm:t>
    </dgm:pt>
    <dgm:pt modelId="{88D5736F-54F7-423B-8075-DCFAAB40FFEC}" type="parTrans" cxnId="{AC5EED37-F866-49BF-B389-3D4207EF6414}">
      <dgm:prSet/>
      <dgm:spPr/>
      <dgm:t>
        <a:bodyPr/>
        <a:lstStyle/>
        <a:p>
          <a:endParaRPr kumimoji="1" lang="ja-JP" altLang="en-US"/>
        </a:p>
      </dgm:t>
    </dgm:pt>
    <dgm:pt modelId="{19A5DDBA-8326-4033-925C-5A742E222E88}" type="sibTrans" cxnId="{AC5EED37-F866-49BF-B389-3D4207EF6414}">
      <dgm:prSet/>
      <dgm:spPr/>
      <dgm:t>
        <a:bodyPr/>
        <a:lstStyle/>
        <a:p>
          <a:endParaRPr kumimoji="1" lang="ja-JP" altLang="en-US"/>
        </a:p>
      </dgm:t>
    </dgm:pt>
    <dgm:pt modelId="{A2980081-D9F8-4E3F-8E7C-3AF19005E39B}">
      <dgm:prSet phldrT="[テキスト]"/>
      <dgm:spPr/>
      <dgm:t>
        <a:bodyPr/>
        <a:lstStyle/>
        <a:p>
          <a:r>
            <a:rPr kumimoji="1" lang="ja-JP" altLang="en-US" dirty="0"/>
            <a:t>追客</a:t>
          </a:r>
        </a:p>
      </dgm:t>
    </dgm:pt>
    <dgm:pt modelId="{B66B71BC-E85F-4812-9E1C-6135F28EB34B}" type="parTrans" cxnId="{D5EDED52-1664-45CF-8E30-A569FFE37FCD}">
      <dgm:prSet/>
      <dgm:spPr/>
      <dgm:t>
        <a:bodyPr/>
        <a:lstStyle/>
        <a:p>
          <a:endParaRPr kumimoji="1" lang="ja-JP" altLang="en-US"/>
        </a:p>
      </dgm:t>
    </dgm:pt>
    <dgm:pt modelId="{DDD218D0-6172-48B6-A596-0C3FF5F4CF11}" type="sibTrans" cxnId="{D5EDED52-1664-45CF-8E30-A569FFE37FCD}">
      <dgm:prSet/>
      <dgm:spPr/>
      <dgm:t>
        <a:bodyPr/>
        <a:lstStyle/>
        <a:p>
          <a:endParaRPr kumimoji="1" lang="ja-JP" altLang="en-US"/>
        </a:p>
      </dgm:t>
    </dgm:pt>
    <dgm:pt modelId="{FD687421-9611-4B26-92B0-90C5BB558B6F}">
      <dgm:prSet phldrT="[テキスト]"/>
      <dgm:spPr/>
      <dgm:t>
        <a:bodyPr/>
        <a:lstStyle/>
        <a:p>
          <a:r>
            <a:rPr kumimoji="1" lang="ja-JP" altLang="en-US" dirty="0"/>
            <a:t>成約</a:t>
          </a:r>
        </a:p>
      </dgm:t>
    </dgm:pt>
    <dgm:pt modelId="{FD17CD4C-8483-44A7-8C30-3D9CBA1C402C}" type="parTrans" cxnId="{F73D79B0-EABD-46F9-B3BA-BE394C0F8D84}">
      <dgm:prSet/>
      <dgm:spPr/>
      <dgm:t>
        <a:bodyPr/>
        <a:lstStyle/>
        <a:p>
          <a:endParaRPr kumimoji="1" lang="ja-JP" altLang="en-US"/>
        </a:p>
      </dgm:t>
    </dgm:pt>
    <dgm:pt modelId="{1B5114BF-836F-45EB-8A0D-3522057B4532}" type="sibTrans" cxnId="{F73D79B0-EABD-46F9-B3BA-BE394C0F8D84}">
      <dgm:prSet/>
      <dgm:spPr/>
      <dgm:t>
        <a:bodyPr/>
        <a:lstStyle/>
        <a:p>
          <a:endParaRPr kumimoji="1" lang="ja-JP" altLang="en-US"/>
        </a:p>
      </dgm:t>
    </dgm:pt>
    <dgm:pt modelId="{5A00CE31-771A-408D-BCF1-DDA2D31A75A0}">
      <dgm:prSet phldrT="[テキスト]"/>
      <dgm:spPr/>
      <dgm:t>
        <a:bodyPr/>
        <a:lstStyle/>
        <a:p>
          <a:r>
            <a:rPr kumimoji="1" lang="ja-JP" altLang="en-US" dirty="0"/>
            <a:t>リピーター</a:t>
          </a:r>
        </a:p>
      </dgm:t>
    </dgm:pt>
    <dgm:pt modelId="{36A346C3-38CB-49F8-9A3A-77883D9D385C}" type="parTrans" cxnId="{F145EC38-1722-4E49-83F2-8BB96754BB85}">
      <dgm:prSet/>
      <dgm:spPr/>
      <dgm:t>
        <a:bodyPr/>
        <a:lstStyle/>
        <a:p>
          <a:endParaRPr kumimoji="1" lang="ja-JP" altLang="en-US"/>
        </a:p>
      </dgm:t>
    </dgm:pt>
    <dgm:pt modelId="{22811A12-4851-42F9-99A3-FEE31D372C1C}" type="sibTrans" cxnId="{F145EC38-1722-4E49-83F2-8BB96754BB85}">
      <dgm:prSet/>
      <dgm:spPr/>
      <dgm:t>
        <a:bodyPr/>
        <a:lstStyle/>
        <a:p>
          <a:endParaRPr kumimoji="1" lang="ja-JP" altLang="en-US"/>
        </a:p>
      </dgm:t>
    </dgm:pt>
    <dgm:pt modelId="{10937472-CB91-4CF4-8CFB-995D19F66897}" type="pres">
      <dgm:prSet presAssocID="{91B83E51-D6CB-4D59-9EF7-76A7C5F1C80A}" presName="Name0" presStyleCnt="0">
        <dgm:presLayoutVars>
          <dgm:dir/>
          <dgm:animLvl val="lvl"/>
          <dgm:resizeHandles val="exact"/>
        </dgm:presLayoutVars>
      </dgm:prSet>
      <dgm:spPr/>
    </dgm:pt>
    <dgm:pt modelId="{6BEA7486-780F-4906-8834-30A033201159}" type="pres">
      <dgm:prSet presAssocID="{C9128F99-40E9-46E4-B611-B1DC51A71B28}" presName="parTxOnly" presStyleLbl="node1" presStyleIdx="0" presStyleCnt="4">
        <dgm:presLayoutVars>
          <dgm:chMax val="0"/>
          <dgm:chPref val="0"/>
          <dgm:bulletEnabled val="1"/>
        </dgm:presLayoutVars>
      </dgm:prSet>
      <dgm:spPr/>
    </dgm:pt>
    <dgm:pt modelId="{AA56A0D1-C563-486D-88A0-6A3C84A67E33}" type="pres">
      <dgm:prSet presAssocID="{19A5DDBA-8326-4033-925C-5A742E222E88}" presName="parTxOnlySpace" presStyleCnt="0"/>
      <dgm:spPr/>
    </dgm:pt>
    <dgm:pt modelId="{8C20DF86-9E4F-4367-B930-25A71C2F6C25}" type="pres">
      <dgm:prSet presAssocID="{A2980081-D9F8-4E3F-8E7C-3AF19005E39B}" presName="parTxOnly" presStyleLbl="node1" presStyleIdx="1" presStyleCnt="4">
        <dgm:presLayoutVars>
          <dgm:chMax val="0"/>
          <dgm:chPref val="0"/>
          <dgm:bulletEnabled val="1"/>
        </dgm:presLayoutVars>
      </dgm:prSet>
      <dgm:spPr/>
    </dgm:pt>
    <dgm:pt modelId="{29695ECF-C48F-4F97-96EA-60FE7A6D1E88}" type="pres">
      <dgm:prSet presAssocID="{DDD218D0-6172-48B6-A596-0C3FF5F4CF11}" presName="parTxOnlySpace" presStyleCnt="0"/>
      <dgm:spPr/>
    </dgm:pt>
    <dgm:pt modelId="{FA0EB294-3E3D-4BDF-8186-19429A19C385}" type="pres">
      <dgm:prSet presAssocID="{FD687421-9611-4B26-92B0-90C5BB558B6F}" presName="parTxOnly" presStyleLbl="node1" presStyleIdx="2" presStyleCnt="4">
        <dgm:presLayoutVars>
          <dgm:chMax val="0"/>
          <dgm:chPref val="0"/>
          <dgm:bulletEnabled val="1"/>
        </dgm:presLayoutVars>
      </dgm:prSet>
      <dgm:spPr/>
    </dgm:pt>
    <dgm:pt modelId="{1C1FF424-295B-4D1D-93CA-6AAA4807A05C}" type="pres">
      <dgm:prSet presAssocID="{1B5114BF-836F-45EB-8A0D-3522057B4532}" presName="parTxOnlySpace" presStyleCnt="0"/>
      <dgm:spPr/>
    </dgm:pt>
    <dgm:pt modelId="{796F287A-2360-4E34-8155-F544E8F0E295}" type="pres">
      <dgm:prSet presAssocID="{5A00CE31-771A-408D-BCF1-DDA2D31A75A0}" presName="parTxOnly" presStyleLbl="node1" presStyleIdx="3" presStyleCnt="4">
        <dgm:presLayoutVars>
          <dgm:chMax val="0"/>
          <dgm:chPref val="0"/>
          <dgm:bulletEnabled val="1"/>
        </dgm:presLayoutVars>
      </dgm:prSet>
      <dgm:spPr/>
    </dgm:pt>
  </dgm:ptLst>
  <dgm:cxnLst>
    <dgm:cxn modelId="{DFDAB605-437E-4141-AD90-ED5C505EB2A5}" type="presOf" srcId="{91B83E51-D6CB-4D59-9EF7-76A7C5F1C80A}" destId="{10937472-CB91-4CF4-8CFB-995D19F66897}" srcOrd="0" destOrd="0" presId="urn:microsoft.com/office/officeart/2005/8/layout/chevron1"/>
    <dgm:cxn modelId="{AC5EED37-F866-49BF-B389-3D4207EF6414}" srcId="{91B83E51-D6CB-4D59-9EF7-76A7C5F1C80A}" destId="{C9128F99-40E9-46E4-B611-B1DC51A71B28}" srcOrd="0" destOrd="0" parTransId="{88D5736F-54F7-423B-8075-DCFAAB40FFEC}" sibTransId="{19A5DDBA-8326-4033-925C-5A742E222E88}"/>
    <dgm:cxn modelId="{F145EC38-1722-4E49-83F2-8BB96754BB85}" srcId="{91B83E51-D6CB-4D59-9EF7-76A7C5F1C80A}" destId="{5A00CE31-771A-408D-BCF1-DDA2D31A75A0}" srcOrd="3" destOrd="0" parTransId="{36A346C3-38CB-49F8-9A3A-77883D9D385C}" sibTransId="{22811A12-4851-42F9-99A3-FEE31D372C1C}"/>
    <dgm:cxn modelId="{A90B1E68-3D43-414E-BD39-F011615D40A0}" type="presOf" srcId="{5A00CE31-771A-408D-BCF1-DDA2D31A75A0}" destId="{796F287A-2360-4E34-8155-F544E8F0E295}" srcOrd="0" destOrd="0" presId="urn:microsoft.com/office/officeart/2005/8/layout/chevron1"/>
    <dgm:cxn modelId="{D5EDED52-1664-45CF-8E30-A569FFE37FCD}" srcId="{91B83E51-D6CB-4D59-9EF7-76A7C5F1C80A}" destId="{A2980081-D9F8-4E3F-8E7C-3AF19005E39B}" srcOrd="1" destOrd="0" parTransId="{B66B71BC-E85F-4812-9E1C-6135F28EB34B}" sibTransId="{DDD218D0-6172-48B6-A596-0C3FF5F4CF11}"/>
    <dgm:cxn modelId="{E05A5DA3-84CE-44AC-AA05-C65AF8C43A71}" type="presOf" srcId="{FD687421-9611-4B26-92B0-90C5BB558B6F}" destId="{FA0EB294-3E3D-4BDF-8186-19429A19C385}" srcOrd="0" destOrd="0" presId="urn:microsoft.com/office/officeart/2005/8/layout/chevron1"/>
    <dgm:cxn modelId="{F73D79B0-EABD-46F9-B3BA-BE394C0F8D84}" srcId="{91B83E51-D6CB-4D59-9EF7-76A7C5F1C80A}" destId="{FD687421-9611-4B26-92B0-90C5BB558B6F}" srcOrd="2" destOrd="0" parTransId="{FD17CD4C-8483-44A7-8C30-3D9CBA1C402C}" sibTransId="{1B5114BF-836F-45EB-8A0D-3522057B4532}"/>
    <dgm:cxn modelId="{D8008DBD-11C4-4A39-8E03-C42BDF456DCA}" type="presOf" srcId="{C9128F99-40E9-46E4-B611-B1DC51A71B28}" destId="{6BEA7486-780F-4906-8834-30A033201159}" srcOrd="0" destOrd="0" presId="urn:microsoft.com/office/officeart/2005/8/layout/chevron1"/>
    <dgm:cxn modelId="{931D03F2-B7F8-4BE4-B97D-25A299B2E8E6}" type="presOf" srcId="{A2980081-D9F8-4E3F-8E7C-3AF19005E39B}" destId="{8C20DF86-9E4F-4367-B930-25A71C2F6C25}" srcOrd="0" destOrd="0" presId="urn:microsoft.com/office/officeart/2005/8/layout/chevron1"/>
    <dgm:cxn modelId="{EE19FF23-61C4-42E4-AB28-13418D6D9C3F}" type="presParOf" srcId="{10937472-CB91-4CF4-8CFB-995D19F66897}" destId="{6BEA7486-780F-4906-8834-30A033201159}" srcOrd="0" destOrd="0" presId="urn:microsoft.com/office/officeart/2005/8/layout/chevron1"/>
    <dgm:cxn modelId="{82B7A57D-AAFC-41A4-8A00-FA2C9689D4D3}" type="presParOf" srcId="{10937472-CB91-4CF4-8CFB-995D19F66897}" destId="{AA56A0D1-C563-486D-88A0-6A3C84A67E33}" srcOrd="1" destOrd="0" presId="urn:microsoft.com/office/officeart/2005/8/layout/chevron1"/>
    <dgm:cxn modelId="{1ACD7B61-D779-4FD0-B400-817723C80F99}" type="presParOf" srcId="{10937472-CB91-4CF4-8CFB-995D19F66897}" destId="{8C20DF86-9E4F-4367-B930-25A71C2F6C25}" srcOrd="2" destOrd="0" presId="urn:microsoft.com/office/officeart/2005/8/layout/chevron1"/>
    <dgm:cxn modelId="{FA2C4839-127C-4D10-BDF4-3B320E7A0418}" type="presParOf" srcId="{10937472-CB91-4CF4-8CFB-995D19F66897}" destId="{29695ECF-C48F-4F97-96EA-60FE7A6D1E88}" srcOrd="3" destOrd="0" presId="urn:microsoft.com/office/officeart/2005/8/layout/chevron1"/>
    <dgm:cxn modelId="{0AE10587-E2BF-46FD-BA9A-4DCA0C62A1C3}" type="presParOf" srcId="{10937472-CB91-4CF4-8CFB-995D19F66897}" destId="{FA0EB294-3E3D-4BDF-8186-19429A19C385}" srcOrd="4" destOrd="0" presId="urn:microsoft.com/office/officeart/2005/8/layout/chevron1"/>
    <dgm:cxn modelId="{4F33C876-5B37-4F7E-89B2-19A30F2B1F18}" type="presParOf" srcId="{10937472-CB91-4CF4-8CFB-995D19F66897}" destId="{1C1FF424-295B-4D1D-93CA-6AAA4807A05C}" srcOrd="5" destOrd="0" presId="urn:microsoft.com/office/officeart/2005/8/layout/chevron1"/>
    <dgm:cxn modelId="{83E4487F-1BA5-4646-B09D-B4D8BADD6410}" type="presParOf" srcId="{10937472-CB91-4CF4-8CFB-995D19F66897}" destId="{796F287A-2360-4E34-8155-F544E8F0E295}"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1D9E631-F6E5-44D9-806D-B533E1D0B7E4}"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381D86D7-0EF3-40BB-9235-BD618F407FD1}">
      <dgm:prSet phldrT="[テキスト]"/>
      <dgm:spPr/>
      <dgm:t>
        <a:bodyPr/>
        <a:lstStyle/>
        <a:p>
          <a:r>
            <a:rPr kumimoji="1" lang="ja-JP" altLang="en-US" dirty="0"/>
            <a:t>１）整合性をとる</a:t>
          </a:r>
        </a:p>
      </dgm:t>
    </dgm:pt>
    <dgm:pt modelId="{3BEAAB9E-B861-4E0B-8E18-455FAFF09B45}" type="parTrans" cxnId="{D8EE884E-915A-4F61-A43B-AE3870C64E52}">
      <dgm:prSet/>
      <dgm:spPr/>
      <dgm:t>
        <a:bodyPr/>
        <a:lstStyle/>
        <a:p>
          <a:endParaRPr kumimoji="1" lang="ja-JP" altLang="en-US"/>
        </a:p>
      </dgm:t>
    </dgm:pt>
    <dgm:pt modelId="{7EEC6C02-B6E4-4883-BB20-69FFDBCF961D}" type="sibTrans" cxnId="{D8EE884E-915A-4F61-A43B-AE3870C64E52}">
      <dgm:prSet/>
      <dgm:spPr/>
      <dgm:t>
        <a:bodyPr/>
        <a:lstStyle/>
        <a:p>
          <a:endParaRPr kumimoji="1" lang="ja-JP" altLang="en-US"/>
        </a:p>
      </dgm:t>
    </dgm:pt>
    <dgm:pt modelId="{9729AB76-7CDF-43EB-8A74-5885AA6BFD3D}">
      <dgm:prSet phldrT="[テキスト]"/>
      <dgm:spPr/>
      <dgm:t>
        <a:bodyPr/>
        <a:lstStyle/>
        <a:p>
          <a:r>
            <a:rPr kumimoji="1" lang="ja-JP" altLang="en-US" dirty="0"/>
            <a:t>２）単価の変動</a:t>
          </a:r>
        </a:p>
      </dgm:t>
    </dgm:pt>
    <dgm:pt modelId="{1EBC114A-EE76-4110-8EBB-B178B01BD5AF}" type="parTrans" cxnId="{3B085403-F8B2-4DF8-A071-84E373519E43}">
      <dgm:prSet/>
      <dgm:spPr/>
      <dgm:t>
        <a:bodyPr/>
        <a:lstStyle/>
        <a:p>
          <a:endParaRPr kumimoji="1" lang="ja-JP" altLang="en-US"/>
        </a:p>
      </dgm:t>
    </dgm:pt>
    <dgm:pt modelId="{73E7202B-C3E1-4558-897C-178D13BF814C}" type="sibTrans" cxnId="{3B085403-F8B2-4DF8-A071-84E373519E43}">
      <dgm:prSet/>
      <dgm:spPr/>
      <dgm:t>
        <a:bodyPr/>
        <a:lstStyle/>
        <a:p>
          <a:endParaRPr kumimoji="1" lang="ja-JP" altLang="en-US"/>
        </a:p>
      </dgm:t>
    </dgm:pt>
    <dgm:pt modelId="{E3AE08D6-CF27-4480-9128-E989DA8452CE}">
      <dgm:prSet phldrT="[テキスト]"/>
      <dgm:spPr/>
      <dgm:t>
        <a:bodyPr/>
        <a:lstStyle/>
        <a:p>
          <a:r>
            <a:rPr kumimoji="1" lang="ja-JP" altLang="en-US" dirty="0"/>
            <a:t>３）前年実績</a:t>
          </a:r>
        </a:p>
      </dgm:t>
    </dgm:pt>
    <dgm:pt modelId="{7C623177-9CB5-4398-A356-2ECCBBD20413}" type="parTrans" cxnId="{76769D20-3872-427A-A551-B44CA86BC524}">
      <dgm:prSet/>
      <dgm:spPr/>
      <dgm:t>
        <a:bodyPr/>
        <a:lstStyle/>
        <a:p>
          <a:endParaRPr kumimoji="1" lang="ja-JP" altLang="en-US"/>
        </a:p>
      </dgm:t>
    </dgm:pt>
    <dgm:pt modelId="{64F708B1-86BC-4555-9900-93E83A73A82D}" type="sibTrans" cxnId="{76769D20-3872-427A-A551-B44CA86BC524}">
      <dgm:prSet/>
      <dgm:spPr/>
      <dgm:t>
        <a:bodyPr/>
        <a:lstStyle/>
        <a:p>
          <a:endParaRPr kumimoji="1" lang="ja-JP" altLang="en-US"/>
        </a:p>
      </dgm:t>
    </dgm:pt>
    <dgm:pt modelId="{7E74A6DE-735B-46F7-9973-640DDF79AB3B}">
      <dgm:prSet/>
      <dgm:spPr/>
      <dgm:t>
        <a:bodyPr/>
        <a:lstStyle/>
        <a:p>
          <a:r>
            <a:rPr kumimoji="1" lang="ja-JP" altLang="en-US" dirty="0"/>
            <a:t>材料費、外注費などの変動費は売上高に連動させる（当たり前だが必ず確認⇒ＥＸＣＥＬの計算式がずれている事もあるので、</a:t>
          </a:r>
          <a:r>
            <a:rPr kumimoji="1" lang="ja-JP" altLang="en-US" dirty="0">
              <a:solidFill>
                <a:srgbClr val="FF0000"/>
              </a:solidFill>
            </a:rPr>
            <a:t>一度は手計算する</a:t>
          </a:r>
          <a:r>
            <a:rPr kumimoji="1" lang="ja-JP" altLang="en-US" dirty="0"/>
            <a:t>）</a:t>
          </a:r>
        </a:p>
      </dgm:t>
    </dgm:pt>
    <dgm:pt modelId="{0EA625BB-1ACF-43EB-BD22-7918159DE5D0}" type="parTrans" cxnId="{ACF4C7FE-066F-40D3-A026-8ED5D19B3B40}">
      <dgm:prSet/>
      <dgm:spPr/>
      <dgm:t>
        <a:bodyPr/>
        <a:lstStyle/>
        <a:p>
          <a:endParaRPr kumimoji="1" lang="ja-JP" altLang="en-US"/>
        </a:p>
      </dgm:t>
    </dgm:pt>
    <dgm:pt modelId="{3F9C3D29-A6AD-4059-8592-2D9C63B01A9C}" type="sibTrans" cxnId="{ACF4C7FE-066F-40D3-A026-8ED5D19B3B40}">
      <dgm:prSet/>
      <dgm:spPr/>
      <dgm:t>
        <a:bodyPr/>
        <a:lstStyle/>
        <a:p>
          <a:endParaRPr kumimoji="1" lang="ja-JP" altLang="en-US"/>
        </a:p>
      </dgm:t>
    </dgm:pt>
    <dgm:pt modelId="{B85EA8DA-C4F9-469E-AA74-E39FCAA767B8}">
      <dgm:prSet/>
      <dgm:spPr/>
      <dgm:t>
        <a:bodyPr/>
        <a:lstStyle/>
        <a:p>
          <a:r>
            <a:rPr kumimoji="1" lang="ja-JP" altLang="en-US" dirty="0"/>
            <a:t>材料費、外注費の単価削減、人件費削減は大幅に損益状況を好転させるが、実現可能性に留意する</a:t>
          </a:r>
        </a:p>
      </dgm:t>
    </dgm:pt>
    <dgm:pt modelId="{AD5AA46D-411F-454C-9F1E-0D1F13945F7E}" type="parTrans" cxnId="{D885F3F8-37CD-421B-9F08-2A87905CECC2}">
      <dgm:prSet/>
      <dgm:spPr/>
      <dgm:t>
        <a:bodyPr/>
        <a:lstStyle/>
        <a:p>
          <a:endParaRPr kumimoji="1" lang="ja-JP" altLang="en-US"/>
        </a:p>
      </dgm:t>
    </dgm:pt>
    <dgm:pt modelId="{8F19A378-4DEC-4BC1-985E-39289647CE3C}" type="sibTrans" cxnId="{D885F3F8-37CD-421B-9F08-2A87905CECC2}">
      <dgm:prSet/>
      <dgm:spPr/>
      <dgm:t>
        <a:bodyPr/>
        <a:lstStyle/>
        <a:p>
          <a:endParaRPr kumimoji="1" lang="ja-JP" altLang="en-US"/>
        </a:p>
      </dgm:t>
    </dgm:pt>
    <dgm:pt modelId="{6712BA30-A87B-4210-848F-7BF4EEAD965C}">
      <dgm:prSet/>
      <dgm:spPr/>
      <dgm:t>
        <a:bodyPr/>
        <a:lstStyle/>
        <a:p>
          <a:r>
            <a:rPr kumimoji="1" lang="ja-JP" altLang="en-US" dirty="0"/>
            <a:t>金融機関は販管費の削減を好む（自助努力で対応可能な為）</a:t>
          </a:r>
        </a:p>
      </dgm:t>
    </dgm:pt>
    <dgm:pt modelId="{DB3B8A37-3531-48B1-94E1-6E5FEF8420AC}" type="parTrans" cxnId="{25E68B9C-3BDF-48E0-8317-9E84BEB0A783}">
      <dgm:prSet/>
      <dgm:spPr/>
      <dgm:t>
        <a:bodyPr/>
        <a:lstStyle/>
        <a:p>
          <a:endParaRPr kumimoji="1" lang="ja-JP" altLang="en-US"/>
        </a:p>
      </dgm:t>
    </dgm:pt>
    <dgm:pt modelId="{E5436475-1473-493F-87A5-A8C0FBF84D4B}" type="sibTrans" cxnId="{25E68B9C-3BDF-48E0-8317-9E84BEB0A783}">
      <dgm:prSet/>
      <dgm:spPr/>
      <dgm:t>
        <a:bodyPr/>
        <a:lstStyle/>
        <a:p>
          <a:endParaRPr kumimoji="1" lang="ja-JP" altLang="en-US"/>
        </a:p>
      </dgm:t>
    </dgm:pt>
    <dgm:pt modelId="{99418180-18DF-4ED8-A9E1-70A0E5583762}">
      <dgm:prSet/>
      <dgm:spPr/>
      <dgm:t>
        <a:bodyPr/>
        <a:lstStyle/>
        <a:p>
          <a:r>
            <a:rPr kumimoji="1" lang="ja-JP" altLang="en-US" dirty="0"/>
            <a:t>販管費は前年実績で削減を計画</a:t>
          </a:r>
        </a:p>
      </dgm:t>
    </dgm:pt>
    <dgm:pt modelId="{89A9BA71-D96E-4936-850E-53DB835B3B5A}" type="parTrans" cxnId="{68A428AD-9158-4AFA-B9F2-ED4B64460577}">
      <dgm:prSet/>
      <dgm:spPr/>
      <dgm:t>
        <a:bodyPr/>
        <a:lstStyle/>
        <a:p>
          <a:endParaRPr kumimoji="1" lang="ja-JP" altLang="en-US"/>
        </a:p>
      </dgm:t>
    </dgm:pt>
    <dgm:pt modelId="{D0A8ACA7-CAB1-4B0F-B217-22A978F05B96}" type="sibTrans" cxnId="{68A428AD-9158-4AFA-B9F2-ED4B64460577}">
      <dgm:prSet/>
      <dgm:spPr/>
      <dgm:t>
        <a:bodyPr/>
        <a:lstStyle/>
        <a:p>
          <a:endParaRPr kumimoji="1" lang="ja-JP" altLang="en-US"/>
        </a:p>
      </dgm:t>
    </dgm:pt>
    <dgm:pt modelId="{3FD68357-3189-41AE-96BB-DB5F131F13D6}">
      <dgm:prSet/>
      <dgm:spPr/>
      <dgm:t>
        <a:bodyPr/>
        <a:lstStyle/>
        <a:p>
          <a:r>
            <a:rPr kumimoji="1" lang="ja-JP" altLang="en-US" dirty="0"/>
            <a:t>減価償却の計算は特に正確に（会計ソフトを使用する）</a:t>
          </a:r>
        </a:p>
      </dgm:t>
    </dgm:pt>
    <dgm:pt modelId="{C98B7877-D64D-4599-8225-3C312D32C072}" type="parTrans" cxnId="{EA2B02F8-78F2-4C15-B8C8-41FC468E2A1E}">
      <dgm:prSet/>
      <dgm:spPr/>
      <dgm:t>
        <a:bodyPr/>
        <a:lstStyle/>
        <a:p>
          <a:endParaRPr kumimoji="1" lang="ja-JP" altLang="en-US"/>
        </a:p>
      </dgm:t>
    </dgm:pt>
    <dgm:pt modelId="{383F9778-726E-40CA-9937-A6AB24C091B7}" type="sibTrans" cxnId="{EA2B02F8-78F2-4C15-B8C8-41FC468E2A1E}">
      <dgm:prSet/>
      <dgm:spPr/>
      <dgm:t>
        <a:bodyPr/>
        <a:lstStyle/>
        <a:p>
          <a:endParaRPr kumimoji="1" lang="ja-JP" altLang="en-US"/>
        </a:p>
      </dgm:t>
    </dgm:pt>
    <dgm:pt modelId="{08AA9088-422D-4303-9860-6BC0C73095BE}">
      <dgm:prSet/>
      <dgm:spPr/>
      <dgm:t>
        <a:bodyPr/>
        <a:lstStyle/>
        <a:p>
          <a:r>
            <a:rPr kumimoji="1" lang="ja-JP" altLang="en-US" dirty="0"/>
            <a:t>固変費分類を確実に行う（運送費、販売手数料（売歩）、成功報酬の広告宣伝費など）⇒製造業を営んでいる場合の水道光熱費の扱いに留意</a:t>
          </a:r>
        </a:p>
      </dgm:t>
    </dgm:pt>
    <dgm:pt modelId="{E6F3DA4A-4A4C-4BEE-A07A-615A722795DE}" type="parTrans" cxnId="{3CBCE797-BD81-409A-932D-DA3397206EE2}">
      <dgm:prSet/>
      <dgm:spPr/>
      <dgm:t>
        <a:bodyPr/>
        <a:lstStyle/>
        <a:p>
          <a:endParaRPr kumimoji="1" lang="ja-JP" altLang="en-US"/>
        </a:p>
      </dgm:t>
    </dgm:pt>
    <dgm:pt modelId="{9689DD73-AE16-4513-B46D-974336886F57}" type="sibTrans" cxnId="{3CBCE797-BD81-409A-932D-DA3397206EE2}">
      <dgm:prSet/>
      <dgm:spPr/>
      <dgm:t>
        <a:bodyPr/>
        <a:lstStyle/>
        <a:p>
          <a:endParaRPr kumimoji="1" lang="ja-JP" altLang="en-US"/>
        </a:p>
      </dgm:t>
    </dgm:pt>
    <dgm:pt modelId="{6F50760F-D556-433B-A69C-28C38F9588DE}" type="pres">
      <dgm:prSet presAssocID="{B1D9E631-F6E5-44D9-806D-B533E1D0B7E4}" presName="linear" presStyleCnt="0">
        <dgm:presLayoutVars>
          <dgm:dir/>
          <dgm:animLvl val="lvl"/>
          <dgm:resizeHandles val="exact"/>
        </dgm:presLayoutVars>
      </dgm:prSet>
      <dgm:spPr/>
    </dgm:pt>
    <dgm:pt modelId="{3EAC74AC-9FDC-4766-AEBC-BE1D0B501AB2}" type="pres">
      <dgm:prSet presAssocID="{381D86D7-0EF3-40BB-9235-BD618F407FD1}" presName="parentLin" presStyleCnt="0"/>
      <dgm:spPr/>
    </dgm:pt>
    <dgm:pt modelId="{7783545C-351F-4F07-9CC0-2CC392574D65}" type="pres">
      <dgm:prSet presAssocID="{381D86D7-0EF3-40BB-9235-BD618F407FD1}" presName="parentLeftMargin" presStyleLbl="node1" presStyleIdx="0" presStyleCnt="3"/>
      <dgm:spPr/>
    </dgm:pt>
    <dgm:pt modelId="{78567678-EF3D-464B-8DBC-9C63497B0BB9}" type="pres">
      <dgm:prSet presAssocID="{381D86D7-0EF3-40BB-9235-BD618F407FD1}" presName="parentText" presStyleLbl="node1" presStyleIdx="0" presStyleCnt="3">
        <dgm:presLayoutVars>
          <dgm:chMax val="0"/>
          <dgm:bulletEnabled val="1"/>
        </dgm:presLayoutVars>
      </dgm:prSet>
      <dgm:spPr/>
    </dgm:pt>
    <dgm:pt modelId="{8957D417-4609-4544-9BD9-B38600A2509F}" type="pres">
      <dgm:prSet presAssocID="{381D86D7-0EF3-40BB-9235-BD618F407FD1}" presName="negativeSpace" presStyleCnt="0"/>
      <dgm:spPr/>
    </dgm:pt>
    <dgm:pt modelId="{229A862F-1138-4A6B-9958-1D2A69FF9C6C}" type="pres">
      <dgm:prSet presAssocID="{381D86D7-0EF3-40BB-9235-BD618F407FD1}" presName="childText" presStyleLbl="conFgAcc1" presStyleIdx="0" presStyleCnt="3">
        <dgm:presLayoutVars>
          <dgm:bulletEnabled val="1"/>
        </dgm:presLayoutVars>
      </dgm:prSet>
      <dgm:spPr/>
    </dgm:pt>
    <dgm:pt modelId="{3764CE76-5713-4C90-88F5-AC5F87D94762}" type="pres">
      <dgm:prSet presAssocID="{7EEC6C02-B6E4-4883-BB20-69FFDBCF961D}" presName="spaceBetweenRectangles" presStyleCnt="0"/>
      <dgm:spPr/>
    </dgm:pt>
    <dgm:pt modelId="{EA215371-DC01-4FE0-A927-70D8BEFA3ADD}" type="pres">
      <dgm:prSet presAssocID="{9729AB76-7CDF-43EB-8A74-5885AA6BFD3D}" presName="parentLin" presStyleCnt="0"/>
      <dgm:spPr/>
    </dgm:pt>
    <dgm:pt modelId="{80F80885-35FB-4796-917F-1079ADE5F06D}" type="pres">
      <dgm:prSet presAssocID="{9729AB76-7CDF-43EB-8A74-5885AA6BFD3D}" presName="parentLeftMargin" presStyleLbl="node1" presStyleIdx="0" presStyleCnt="3"/>
      <dgm:spPr/>
    </dgm:pt>
    <dgm:pt modelId="{647C2D82-044D-4E48-948C-66FA9F494A90}" type="pres">
      <dgm:prSet presAssocID="{9729AB76-7CDF-43EB-8A74-5885AA6BFD3D}" presName="parentText" presStyleLbl="node1" presStyleIdx="1" presStyleCnt="3">
        <dgm:presLayoutVars>
          <dgm:chMax val="0"/>
          <dgm:bulletEnabled val="1"/>
        </dgm:presLayoutVars>
      </dgm:prSet>
      <dgm:spPr/>
    </dgm:pt>
    <dgm:pt modelId="{05209F18-4294-4349-A86D-A3F82A694676}" type="pres">
      <dgm:prSet presAssocID="{9729AB76-7CDF-43EB-8A74-5885AA6BFD3D}" presName="negativeSpace" presStyleCnt="0"/>
      <dgm:spPr/>
    </dgm:pt>
    <dgm:pt modelId="{2DADB816-F3D7-4BF3-A78C-93F31D1042F0}" type="pres">
      <dgm:prSet presAssocID="{9729AB76-7CDF-43EB-8A74-5885AA6BFD3D}" presName="childText" presStyleLbl="conFgAcc1" presStyleIdx="1" presStyleCnt="3">
        <dgm:presLayoutVars>
          <dgm:bulletEnabled val="1"/>
        </dgm:presLayoutVars>
      </dgm:prSet>
      <dgm:spPr/>
    </dgm:pt>
    <dgm:pt modelId="{0169B561-A329-4900-B508-792C11525C29}" type="pres">
      <dgm:prSet presAssocID="{73E7202B-C3E1-4558-897C-178D13BF814C}" presName="spaceBetweenRectangles" presStyleCnt="0"/>
      <dgm:spPr/>
    </dgm:pt>
    <dgm:pt modelId="{7676222C-EADD-45BC-90A0-588CAFCF8315}" type="pres">
      <dgm:prSet presAssocID="{E3AE08D6-CF27-4480-9128-E989DA8452CE}" presName="parentLin" presStyleCnt="0"/>
      <dgm:spPr/>
    </dgm:pt>
    <dgm:pt modelId="{5FF10F07-E3BF-4CBA-A8F7-F90184AEABF8}" type="pres">
      <dgm:prSet presAssocID="{E3AE08D6-CF27-4480-9128-E989DA8452CE}" presName="parentLeftMargin" presStyleLbl="node1" presStyleIdx="1" presStyleCnt="3"/>
      <dgm:spPr/>
    </dgm:pt>
    <dgm:pt modelId="{24A0E50B-C5EB-4528-8BED-05CE8B5D0B31}" type="pres">
      <dgm:prSet presAssocID="{E3AE08D6-CF27-4480-9128-E989DA8452CE}" presName="parentText" presStyleLbl="node1" presStyleIdx="2" presStyleCnt="3">
        <dgm:presLayoutVars>
          <dgm:chMax val="0"/>
          <dgm:bulletEnabled val="1"/>
        </dgm:presLayoutVars>
      </dgm:prSet>
      <dgm:spPr/>
    </dgm:pt>
    <dgm:pt modelId="{223AEB6F-2D03-4626-BC3B-1034DF21EA7D}" type="pres">
      <dgm:prSet presAssocID="{E3AE08D6-CF27-4480-9128-E989DA8452CE}" presName="negativeSpace" presStyleCnt="0"/>
      <dgm:spPr/>
    </dgm:pt>
    <dgm:pt modelId="{D2974519-77D2-4E91-93A0-EC532D673521}" type="pres">
      <dgm:prSet presAssocID="{E3AE08D6-CF27-4480-9128-E989DA8452CE}" presName="childText" presStyleLbl="conFgAcc1" presStyleIdx="2" presStyleCnt="3">
        <dgm:presLayoutVars>
          <dgm:bulletEnabled val="1"/>
        </dgm:presLayoutVars>
      </dgm:prSet>
      <dgm:spPr/>
    </dgm:pt>
  </dgm:ptLst>
  <dgm:cxnLst>
    <dgm:cxn modelId="{3B085403-F8B2-4DF8-A071-84E373519E43}" srcId="{B1D9E631-F6E5-44D9-806D-B533E1D0B7E4}" destId="{9729AB76-7CDF-43EB-8A74-5885AA6BFD3D}" srcOrd="1" destOrd="0" parTransId="{1EBC114A-EE76-4110-8EBB-B178B01BD5AF}" sibTransId="{73E7202B-C3E1-4558-897C-178D13BF814C}"/>
    <dgm:cxn modelId="{AB39DC0F-9AC5-42D8-A226-2C3016AA5F73}" type="presOf" srcId="{9729AB76-7CDF-43EB-8A74-5885AA6BFD3D}" destId="{647C2D82-044D-4E48-948C-66FA9F494A90}" srcOrd="1" destOrd="0" presId="urn:microsoft.com/office/officeart/2005/8/layout/list1"/>
    <dgm:cxn modelId="{76769D20-3872-427A-A551-B44CA86BC524}" srcId="{B1D9E631-F6E5-44D9-806D-B533E1D0B7E4}" destId="{E3AE08D6-CF27-4480-9128-E989DA8452CE}" srcOrd="2" destOrd="0" parTransId="{7C623177-9CB5-4398-A356-2ECCBBD20413}" sibTransId="{64F708B1-86BC-4555-9900-93E83A73A82D}"/>
    <dgm:cxn modelId="{4D3EB627-90B7-409B-A66F-E819C4D42FEA}" type="presOf" srcId="{3FD68357-3189-41AE-96BB-DB5F131F13D6}" destId="{D2974519-77D2-4E91-93A0-EC532D673521}" srcOrd="0" destOrd="1" presId="urn:microsoft.com/office/officeart/2005/8/layout/list1"/>
    <dgm:cxn modelId="{4BB48F3C-BAE1-4D5D-AC9D-4CD71A4DED11}" type="presOf" srcId="{08AA9088-422D-4303-9860-6BC0C73095BE}" destId="{229A862F-1138-4A6B-9958-1D2A69FF9C6C}" srcOrd="0" destOrd="1" presId="urn:microsoft.com/office/officeart/2005/8/layout/list1"/>
    <dgm:cxn modelId="{BEF19266-BB6C-409F-B7B2-567F84D70291}" type="presOf" srcId="{6712BA30-A87B-4210-848F-7BF4EEAD965C}" destId="{D2974519-77D2-4E91-93A0-EC532D673521}" srcOrd="0" destOrd="0" presId="urn:microsoft.com/office/officeart/2005/8/layout/list1"/>
    <dgm:cxn modelId="{2EA5354A-E465-446A-ADAC-F5996D114214}" type="presOf" srcId="{7E74A6DE-735B-46F7-9973-640DDF79AB3B}" destId="{229A862F-1138-4A6B-9958-1D2A69FF9C6C}" srcOrd="0" destOrd="0" presId="urn:microsoft.com/office/officeart/2005/8/layout/list1"/>
    <dgm:cxn modelId="{D8EE884E-915A-4F61-A43B-AE3870C64E52}" srcId="{B1D9E631-F6E5-44D9-806D-B533E1D0B7E4}" destId="{381D86D7-0EF3-40BB-9235-BD618F407FD1}" srcOrd="0" destOrd="0" parTransId="{3BEAAB9E-B861-4E0B-8E18-455FAFF09B45}" sibTransId="{7EEC6C02-B6E4-4883-BB20-69FFDBCF961D}"/>
    <dgm:cxn modelId="{65371A95-EE3D-4AE1-B1EF-B49C824F5A08}" type="presOf" srcId="{381D86D7-0EF3-40BB-9235-BD618F407FD1}" destId="{78567678-EF3D-464B-8DBC-9C63497B0BB9}" srcOrd="1" destOrd="0" presId="urn:microsoft.com/office/officeart/2005/8/layout/list1"/>
    <dgm:cxn modelId="{3CBCE797-BD81-409A-932D-DA3397206EE2}" srcId="{381D86D7-0EF3-40BB-9235-BD618F407FD1}" destId="{08AA9088-422D-4303-9860-6BC0C73095BE}" srcOrd="1" destOrd="0" parTransId="{E6F3DA4A-4A4C-4BEE-A07A-615A722795DE}" sibTransId="{9689DD73-AE16-4513-B46D-974336886F57}"/>
    <dgm:cxn modelId="{25E68B9C-3BDF-48E0-8317-9E84BEB0A783}" srcId="{E3AE08D6-CF27-4480-9128-E989DA8452CE}" destId="{6712BA30-A87B-4210-848F-7BF4EEAD965C}" srcOrd="0" destOrd="0" parTransId="{DB3B8A37-3531-48B1-94E1-6E5FEF8420AC}" sibTransId="{E5436475-1473-493F-87A5-A8C0FBF84D4B}"/>
    <dgm:cxn modelId="{FD371EA5-22F0-4A92-8193-84B4A5B1599D}" type="presOf" srcId="{99418180-18DF-4ED8-A9E1-70A0E5583762}" destId="{D2974519-77D2-4E91-93A0-EC532D673521}" srcOrd="0" destOrd="2" presId="urn:microsoft.com/office/officeart/2005/8/layout/list1"/>
    <dgm:cxn modelId="{176842AC-88D4-421F-B68C-ECAC265C2A26}" type="presOf" srcId="{B85EA8DA-C4F9-469E-AA74-E39FCAA767B8}" destId="{2DADB816-F3D7-4BF3-A78C-93F31D1042F0}" srcOrd="0" destOrd="0" presId="urn:microsoft.com/office/officeart/2005/8/layout/list1"/>
    <dgm:cxn modelId="{68A428AD-9158-4AFA-B9F2-ED4B64460577}" srcId="{E3AE08D6-CF27-4480-9128-E989DA8452CE}" destId="{99418180-18DF-4ED8-A9E1-70A0E5583762}" srcOrd="2" destOrd="0" parTransId="{89A9BA71-D96E-4936-850E-53DB835B3B5A}" sibTransId="{D0A8ACA7-CAB1-4B0F-B217-22A978F05B96}"/>
    <dgm:cxn modelId="{390312B5-FBDC-48E7-84DC-4FAF4F78B6C1}" type="presOf" srcId="{E3AE08D6-CF27-4480-9128-E989DA8452CE}" destId="{5FF10F07-E3BF-4CBA-A8F7-F90184AEABF8}" srcOrd="0" destOrd="0" presId="urn:microsoft.com/office/officeart/2005/8/layout/list1"/>
    <dgm:cxn modelId="{2E77BDCC-4D8D-49C6-812E-A3BA9A460115}" type="presOf" srcId="{9729AB76-7CDF-43EB-8A74-5885AA6BFD3D}" destId="{80F80885-35FB-4796-917F-1079ADE5F06D}" srcOrd="0" destOrd="0" presId="urn:microsoft.com/office/officeart/2005/8/layout/list1"/>
    <dgm:cxn modelId="{0C3AF6D2-8605-4438-9BE7-EAC43635C642}" type="presOf" srcId="{381D86D7-0EF3-40BB-9235-BD618F407FD1}" destId="{7783545C-351F-4F07-9CC0-2CC392574D65}" srcOrd="0" destOrd="0" presId="urn:microsoft.com/office/officeart/2005/8/layout/list1"/>
    <dgm:cxn modelId="{E248A0DA-6FD3-4631-8026-207A83302A36}" type="presOf" srcId="{E3AE08D6-CF27-4480-9128-E989DA8452CE}" destId="{24A0E50B-C5EB-4528-8BED-05CE8B5D0B31}" srcOrd="1" destOrd="0" presId="urn:microsoft.com/office/officeart/2005/8/layout/list1"/>
    <dgm:cxn modelId="{CE7A5DDE-4E66-48F9-AA6C-5BCFDF920EF7}" type="presOf" srcId="{B1D9E631-F6E5-44D9-806D-B533E1D0B7E4}" destId="{6F50760F-D556-433B-A69C-28C38F9588DE}" srcOrd="0" destOrd="0" presId="urn:microsoft.com/office/officeart/2005/8/layout/list1"/>
    <dgm:cxn modelId="{EA2B02F8-78F2-4C15-B8C8-41FC468E2A1E}" srcId="{E3AE08D6-CF27-4480-9128-E989DA8452CE}" destId="{3FD68357-3189-41AE-96BB-DB5F131F13D6}" srcOrd="1" destOrd="0" parTransId="{C98B7877-D64D-4599-8225-3C312D32C072}" sibTransId="{383F9778-726E-40CA-9937-A6AB24C091B7}"/>
    <dgm:cxn modelId="{D885F3F8-37CD-421B-9F08-2A87905CECC2}" srcId="{9729AB76-7CDF-43EB-8A74-5885AA6BFD3D}" destId="{B85EA8DA-C4F9-469E-AA74-E39FCAA767B8}" srcOrd="0" destOrd="0" parTransId="{AD5AA46D-411F-454C-9F1E-0D1F13945F7E}" sibTransId="{8F19A378-4DEC-4BC1-985E-39289647CE3C}"/>
    <dgm:cxn modelId="{ACF4C7FE-066F-40D3-A026-8ED5D19B3B40}" srcId="{381D86D7-0EF3-40BB-9235-BD618F407FD1}" destId="{7E74A6DE-735B-46F7-9973-640DDF79AB3B}" srcOrd="0" destOrd="0" parTransId="{0EA625BB-1ACF-43EB-BD22-7918159DE5D0}" sibTransId="{3F9C3D29-A6AD-4059-8592-2D9C63B01A9C}"/>
    <dgm:cxn modelId="{13FACB13-4E13-4487-8A9D-F3B07D282B11}" type="presParOf" srcId="{6F50760F-D556-433B-A69C-28C38F9588DE}" destId="{3EAC74AC-9FDC-4766-AEBC-BE1D0B501AB2}" srcOrd="0" destOrd="0" presId="urn:microsoft.com/office/officeart/2005/8/layout/list1"/>
    <dgm:cxn modelId="{97F85CA8-982A-419E-96F8-55C172143660}" type="presParOf" srcId="{3EAC74AC-9FDC-4766-AEBC-BE1D0B501AB2}" destId="{7783545C-351F-4F07-9CC0-2CC392574D65}" srcOrd="0" destOrd="0" presId="urn:microsoft.com/office/officeart/2005/8/layout/list1"/>
    <dgm:cxn modelId="{426537F1-4772-420E-AAFC-DF486696D589}" type="presParOf" srcId="{3EAC74AC-9FDC-4766-AEBC-BE1D0B501AB2}" destId="{78567678-EF3D-464B-8DBC-9C63497B0BB9}" srcOrd="1" destOrd="0" presId="urn:microsoft.com/office/officeart/2005/8/layout/list1"/>
    <dgm:cxn modelId="{E25A0EFC-5843-42F2-8CF5-A81FA167792B}" type="presParOf" srcId="{6F50760F-D556-433B-A69C-28C38F9588DE}" destId="{8957D417-4609-4544-9BD9-B38600A2509F}" srcOrd="1" destOrd="0" presId="urn:microsoft.com/office/officeart/2005/8/layout/list1"/>
    <dgm:cxn modelId="{23D3F7AD-7C59-4A8A-AE63-BBBA5214CE04}" type="presParOf" srcId="{6F50760F-D556-433B-A69C-28C38F9588DE}" destId="{229A862F-1138-4A6B-9958-1D2A69FF9C6C}" srcOrd="2" destOrd="0" presId="urn:microsoft.com/office/officeart/2005/8/layout/list1"/>
    <dgm:cxn modelId="{C3DE8992-C399-47A3-A17B-5D039BAD6682}" type="presParOf" srcId="{6F50760F-D556-433B-A69C-28C38F9588DE}" destId="{3764CE76-5713-4C90-88F5-AC5F87D94762}" srcOrd="3" destOrd="0" presId="urn:microsoft.com/office/officeart/2005/8/layout/list1"/>
    <dgm:cxn modelId="{09DF40C5-669D-406B-8FE7-9C13B890C62D}" type="presParOf" srcId="{6F50760F-D556-433B-A69C-28C38F9588DE}" destId="{EA215371-DC01-4FE0-A927-70D8BEFA3ADD}" srcOrd="4" destOrd="0" presId="urn:microsoft.com/office/officeart/2005/8/layout/list1"/>
    <dgm:cxn modelId="{FB36E24A-9A62-4965-A896-D3DB1AB0E560}" type="presParOf" srcId="{EA215371-DC01-4FE0-A927-70D8BEFA3ADD}" destId="{80F80885-35FB-4796-917F-1079ADE5F06D}" srcOrd="0" destOrd="0" presId="urn:microsoft.com/office/officeart/2005/8/layout/list1"/>
    <dgm:cxn modelId="{41975502-F54C-4C45-96B1-8AB3265B4C87}" type="presParOf" srcId="{EA215371-DC01-4FE0-A927-70D8BEFA3ADD}" destId="{647C2D82-044D-4E48-948C-66FA9F494A90}" srcOrd="1" destOrd="0" presId="urn:microsoft.com/office/officeart/2005/8/layout/list1"/>
    <dgm:cxn modelId="{79B39584-7D87-449E-A459-2CEB8B431DDE}" type="presParOf" srcId="{6F50760F-D556-433B-A69C-28C38F9588DE}" destId="{05209F18-4294-4349-A86D-A3F82A694676}" srcOrd="5" destOrd="0" presId="urn:microsoft.com/office/officeart/2005/8/layout/list1"/>
    <dgm:cxn modelId="{ECC0C438-A825-42DA-827C-F1B160B8BBFE}" type="presParOf" srcId="{6F50760F-D556-433B-A69C-28C38F9588DE}" destId="{2DADB816-F3D7-4BF3-A78C-93F31D1042F0}" srcOrd="6" destOrd="0" presId="urn:microsoft.com/office/officeart/2005/8/layout/list1"/>
    <dgm:cxn modelId="{FCEFD050-085C-47DA-BF7F-87EA6F8755E2}" type="presParOf" srcId="{6F50760F-D556-433B-A69C-28C38F9588DE}" destId="{0169B561-A329-4900-B508-792C11525C29}" srcOrd="7" destOrd="0" presId="urn:microsoft.com/office/officeart/2005/8/layout/list1"/>
    <dgm:cxn modelId="{DC4A2667-E79A-4543-80DD-BEEB0F98E3F8}" type="presParOf" srcId="{6F50760F-D556-433B-A69C-28C38F9588DE}" destId="{7676222C-EADD-45BC-90A0-588CAFCF8315}" srcOrd="8" destOrd="0" presId="urn:microsoft.com/office/officeart/2005/8/layout/list1"/>
    <dgm:cxn modelId="{FF515359-3CE3-4C89-A905-A4F0EDCB515B}" type="presParOf" srcId="{7676222C-EADD-45BC-90A0-588CAFCF8315}" destId="{5FF10F07-E3BF-4CBA-A8F7-F90184AEABF8}" srcOrd="0" destOrd="0" presId="urn:microsoft.com/office/officeart/2005/8/layout/list1"/>
    <dgm:cxn modelId="{33C45FDE-F7AF-4BD4-8B40-42A425545E70}" type="presParOf" srcId="{7676222C-EADD-45BC-90A0-588CAFCF8315}" destId="{24A0E50B-C5EB-4528-8BED-05CE8B5D0B31}" srcOrd="1" destOrd="0" presId="urn:microsoft.com/office/officeart/2005/8/layout/list1"/>
    <dgm:cxn modelId="{267C845E-5026-40C0-8122-EF3766F2A6CB}" type="presParOf" srcId="{6F50760F-D556-433B-A69C-28C38F9588DE}" destId="{223AEB6F-2D03-4626-BC3B-1034DF21EA7D}" srcOrd="9" destOrd="0" presId="urn:microsoft.com/office/officeart/2005/8/layout/list1"/>
    <dgm:cxn modelId="{0493F2CD-5DCC-4D29-A0C3-594F35B05D96}" type="presParOf" srcId="{6F50760F-D556-433B-A69C-28C38F9588DE}" destId="{D2974519-77D2-4E91-93A0-EC532D67352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472A9AF-A6C9-49B9-AC19-280499D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E8191249-0B0E-45B0-A846-72DDB1DFE8E9}">
      <dgm:prSet phldrT="[テキスト]"/>
      <dgm:spPr/>
      <dgm:t>
        <a:bodyPr/>
        <a:lstStyle/>
        <a:p>
          <a:r>
            <a:rPr kumimoji="1" lang="ja-JP" altLang="en-US" dirty="0"/>
            <a:t>資材情報の共有化</a:t>
          </a:r>
        </a:p>
      </dgm:t>
    </dgm:pt>
    <dgm:pt modelId="{299DEC1A-1AC0-41CB-9CD7-43ADCCC649C0}" type="parTrans" cxnId="{E27EEC2B-2B05-4B06-8C8A-C16A13585C4C}">
      <dgm:prSet/>
      <dgm:spPr/>
      <dgm:t>
        <a:bodyPr/>
        <a:lstStyle/>
        <a:p>
          <a:endParaRPr kumimoji="1" lang="ja-JP" altLang="en-US"/>
        </a:p>
      </dgm:t>
    </dgm:pt>
    <dgm:pt modelId="{39E65CB7-89DE-4755-BBA9-0CB96E2F93B9}" type="sibTrans" cxnId="{E27EEC2B-2B05-4B06-8C8A-C16A13585C4C}">
      <dgm:prSet/>
      <dgm:spPr/>
      <dgm:t>
        <a:bodyPr/>
        <a:lstStyle/>
        <a:p>
          <a:endParaRPr kumimoji="1" lang="ja-JP" altLang="en-US"/>
        </a:p>
      </dgm:t>
    </dgm:pt>
    <dgm:pt modelId="{9ED0D56C-F8D3-41DC-9400-52163F274F25}">
      <dgm:prSet phldrT="[テキスト]"/>
      <dgm:spPr/>
      <dgm:t>
        <a:bodyPr/>
        <a:lstStyle/>
        <a:p>
          <a:r>
            <a:rPr kumimoji="1" lang="ja-JP" altLang="en-US" dirty="0"/>
            <a:t>購買価格の引下げ交渉</a:t>
          </a:r>
        </a:p>
      </dgm:t>
    </dgm:pt>
    <dgm:pt modelId="{ED794286-C392-44EE-AF5C-A6F035F3446F}" type="parTrans" cxnId="{CC2B399D-E144-49B5-817A-02342649972E}">
      <dgm:prSet/>
      <dgm:spPr/>
      <dgm:t>
        <a:bodyPr/>
        <a:lstStyle/>
        <a:p>
          <a:endParaRPr kumimoji="1" lang="ja-JP" altLang="en-US"/>
        </a:p>
      </dgm:t>
    </dgm:pt>
    <dgm:pt modelId="{122B8DBF-2D96-4B5C-8208-8867E32DE1B4}" type="sibTrans" cxnId="{CC2B399D-E144-49B5-817A-02342649972E}">
      <dgm:prSet/>
      <dgm:spPr/>
      <dgm:t>
        <a:bodyPr/>
        <a:lstStyle/>
        <a:p>
          <a:endParaRPr kumimoji="1" lang="ja-JP" altLang="en-US"/>
        </a:p>
      </dgm:t>
    </dgm:pt>
    <dgm:pt modelId="{AB98CB4F-916B-4639-96A8-BE2451D98C0F}">
      <dgm:prSet phldrT="[テキスト]"/>
      <dgm:spPr/>
      <dgm:t>
        <a:bodyPr/>
        <a:lstStyle/>
        <a:p>
          <a:r>
            <a:rPr kumimoji="1" lang="ja-JP" altLang="en-US" dirty="0"/>
            <a:t>仕様の見直し</a:t>
          </a:r>
        </a:p>
      </dgm:t>
    </dgm:pt>
    <dgm:pt modelId="{1DA9FB56-91F7-4569-B107-0720517B74EC}" type="parTrans" cxnId="{1CE57CAD-6755-4491-8CBD-F0AB0343AFB1}">
      <dgm:prSet/>
      <dgm:spPr/>
      <dgm:t>
        <a:bodyPr/>
        <a:lstStyle/>
        <a:p>
          <a:endParaRPr kumimoji="1" lang="ja-JP" altLang="en-US"/>
        </a:p>
      </dgm:t>
    </dgm:pt>
    <dgm:pt modelId="{967433E4-8A1E-46E7-A388-DAB727848703}" type="sibTrans" cxnId="{1CE57CAD-6755-4491-8CBD-F0AB0343AFB1}">
      <dgm:prSet/>
      <dgm:spPr/>
      <dgm:t>
        <a:bodyPr/>
        <a:lstStyle/>
        <a:p>
          <a:endParaRPr kumimoji="1" lang="ja-JP" altLang="en-US"/>
        </a:p>
      </dgm:t>
    </dgm:pt>
    <dgm:pt modelId="{583221B2-3C04-448C-B21D-D2C5B1D116E1}">
      <dgm:prSet phldrT="[テキスト]"/>
      <dgm:spPr/>
      <dgm:t>
        <a:bodyPr/>
        <a:lstStyle/>
        <a:p>
          <a:r>
            <a:rPr kumimoji="1" lang="ja-JP" altLang="en-US" dirty="0"/>
            <a:t>その他</a:t>
          </a:r>
        </a:p>
      </dgm:t>
    </dgm:pt>
    <dgm:pt modelId="{9765246D-7C62-4D8F-BF1C-AE8B6F92464C}" type="parTrans" cxnId="{31879B39-5B3F-4DBF-9538-95A57ADF3182}">
      <dgm:prSet/>
      <dgm:spPr/>
      <dgm:t>
        <a:bodyPr/>
        <a:lstStyle/>
        <a:p>
          <a:endParaRPr kumimoji="1" lang="ja-JP" altLang="en-US"/>
        </a:p>
      </dgm:t>
    </dgm:pt>
    <dgm:pt modelId="{C87B9702-FCA7-428F-A973-F9B1BE278CB4}" type="sibTrans" cxnId="{31879B39-5B3F-4DBF-9538-95A57ADF3182}">
      <dgm:prSet/>
      <dgm:spPr/>
      <dgm:t>
        <a:bodyPr/>
        <a:lstStyle/>
        <a:p>
          <a:endParaRPr kumimoji="1" lang="ja-JP" altLang="en-US"/>
        </a:p>
      </dgm:t>
    </dgm:pt>
    <dgm:pt modelId="{9BD0822A-01B0-436A-965E-B4BA97E2623F}">
      <dgm:prSet/>
      <dgm:spPr/>
      <dgm:t>
        <a:bodyPr/>
        <a:lstStyle/>
        <a:p>
          <a:r>
            <a:rPr kumimoji="1" lang="ja-JP" altLang="en-US" dirty="0"/>
            <a:t>全社に材料に関する情報が行き届いているか？</a:t>
          </a:r>
        </a:p>
      </dgm:t>
    </dgm:pt>
    <dgm:pt modelId="{58E313C6-26EC-4D96-A969-89D974C87558}" type="parTrans" cxnId="{37A6813B-0AE8-4277-993B-E597A7AEC66C}">
      <dgm:prSet/>
      <dgm:spPr/>
      <dgm:t>
        <a:bodyPr/>
        <a:lstStyle/>
        <a:p>
          <a:endParaRPr kumimoji="1" lang="ja-JP" altLang="en-US"/>
        </a:p>
      </dgm:t>
    </dgm:pt>
    <dgm:pt modelId="{C6F3C227-78AF-4C42-99E7-0EA8A57157CC}" type="sibTrans" cxnId="{37A6813B-0AE8-4277-993B-E597A7AEC66C}">
      <dgm:prSet/>
      <dgm:spPr/>
      <dgm:t>
        <a:bodyPr/>
        <a:lstStyle/>
        <a:p>
          <a:endParaRPr kumimoji="1" lang="ja-JP" altLang="en-US"/>
        </a:p>
      </dgm:t>
    </dgm:pt>
    <dgm:pt modelId="{986D0B07-50C7-41B9-85CA-EBA621238DFE}">
      <dgm:prSet/>
      <dgm:spPr/>
      <dgm:t>
        <a:bodyPr/>
        <a:lstStyle/>
        <a:p>
          <a:r>
            <a:rPr kumimoji="1" lang="ja-JP" altLang="en-US" dirty="0"/>
            <a:t>現金割引、前金割引、数量割引の話は、最後の最後</a:t>
          </a:r>
        </a:p>
      </dgm:t>
    </dgm:pt>
    <dgm:pt modelId="{81998D76-B724-44D9-9D03-274D4DF4ECC0}" type="parTrans" cxnId="{132766EF-F8A4-4593-8F28-60A2BAE9932B}">
      <dgm:prSet/>
      <dgm:spPr/>
      <dgm:t>
        <a:bodyPr/>
        <a:lstStyle/>
        <a:p>
          <a:endParaRPr kumimoji="1" lang="ja-JP" altLang="en-US"/>
        </a:p>
      </dgm:t>
    </dgm:pt>
    <dgm:pt modelId="{668DE55F-237F-4FA7-8636-FF12CEAEED4E}" type="sibTrans" cxnId="{132766EF-F8A4-4593-8F28-60A2BAE9932B}">
      <dgm:prSet/>
      <dgm:spPr/>
      <dgm:t>
        <a:bodyPr/>
        <a:lstStyle/>
        <a:p>
          <a:endParaRPr kumimoji="1" lang="ja-JP" altLang="en-US"/>
        </a:p>
      </dgm:t>
    </dgm:pt>
    <dgm:pt modelId="{19DC0FA6-C835-4BB2-88DB-B083FB61D642}">
      <dgm:prSet/>
      <dgm:spPr/>
      <dgm:t>
        <a:bodyPr/>
        <a:lstStyle/>
        <a:p>
          <a:r>
            <a:rPr kumimoji="1" lang="ja-JP" altLang="en-US" dirty="0"/>
            <a:t>購買責任者を確保（仕入のプロをつくる）</a:t>
          </a:r>
        </a:p>
      </dgm:t>
    </dgm:pt>
    <dgm:pt modelId="{5A7D26F2-ADBF-4C67-8D6F-E8BE77AD04D5}" type="parTrans" cxnId="{2B779A89-B191-4D0C-96D7-B74CFAD1F57E}">
      <dgm:prSet/>
      <dgm:spPr/>
      <dgm:t>
        <a:bodyPr/>
        <a:lstStyle/>
        <a:p>
          <a:endParaRPr kumimoji="1" lang="ja-JP" altLang="en-US"/>
        </a:p>
      </dgm:t>
    </dgm:pt>
    <dgm:pt modelId="{757945F2-5A7B-4AAC-B175-FCECDA9D0D61}" type="sibTrans" cxnId="{2B779A89-B191-4D0C-96D7-B74CFAD1F57E}">
      <dgm:prSet/>
      <dgm:spPr/>
      <dgm:t>
        <a:bodyPr/>
        <a:lstStyle/>
        <a:p>
          <a:endParaRPr kumimoji="1" lang="ja-JP" altLang="en-US"/>
        </a:p>
      </dgm:t>
    </dgm:pt>
    <dgm:pt modelId="{71999DB5-1935-4C0C-A913-32715F84AA44}">
      <dgm:prSet/>
      <dgm:spPr/>
      <dgm:t>
        <a:bodyPr/>
        <a:lstStyle/>
        <a:p>
          <a:r>
            <a:rPr kumimoji="1" lang="ja-JP" altLang="en-US" dirty="0"/>
            <a:t>ＶＥの概念を取り入れる</a:t>
          </a:r>
        </a:p>
      </dgm:t>
    </dgm:pt>
    <dgm:pt modelId="{48632E8B-A4FD-4EA8-9E5B-4D348CB8B237}" type="parTrans" cxnId="{A756CF1F-E7FE-4D96-A4BC-9BCED0AB3379}">
      <dgm:prSet/>
      <dgm:spPr/>
      <dgm:t>
        <a:bodyPr/>
        <a:lstStyle/>
        <a:p>
          <a:endParaRPr kumimoji="1" lang="ja-JP" altLang="en-US"/>
        </a:p>
      </dgm:t>
    </dgm:pt>
    <dgm:pt modelId="{7DE48A71-F66C-4541-B7B4-D9A753E549B8}" type="sibTrans" cxnId="{A756CF1F-E7FE-4D96-A4BC-9BCED0AB3379}">
      <dgm:prSet/>
      <dgm:spPr/>
      <dgm:t>
        <a:bodyPr/>
        <a:lstStyle/>
        <a:p>
          <a:endParaRPr kumimoji="1" lang="ja-JP" altLang="en-US"/>
        </a:p>
      </dgm:t>
    </dgm:pt>
    <dgm:pt modelId="{3F3678D7-72CE-44A0-8904-A9DB49BE295C}">
      <dgm:prSet/>
      <dgm:spPr/>
      <dgm:t>
        <a:bodyPr/>
        <a:lstStyle/>
        <a:p>
          <a:r>
            <a:rPr kumimoji="1" lang="ja-JP" altLang="en-US" dirty="0"/>
            <a:t>製品分析の実施</a:t>
          </a:r>
        </a:p>
      </dgm:t>
    </dgm:pt>
    <dgm:pt modelId="{11CBC37D-A9E4-44E4-903B-28A1BB739E97}" type="parTrans" cxnId="{DD6C6223-3312-496B-9E67-711C7D2E034D}">
      <dgm:prSet/>
      <dgm:spPr/>
      <dgm:t>
        <a:bodyPr/>
        <a:lstStyle/>
        <a:p>
          <a:endParaRPr kumimoji="1" lang="ja-JP" altLang="en-US"/>
        </a:p>
      </dgm:t>
    </dgm:pt>
    <dgm:pt modelId="{B70BF24B-ADB8-4354-B8E4-12F6A3F91FD7}" type="sibTrans" cxnId="{DD6C6223-3312-496B-9E67-711C7D2E034D}">
      <dgm:prSet/>
      <dgm:spPr/>
      <dgm:t>
        <a:bodyPr/>
        <a:lstStyle/>
        <a:p>
          <a:endParaRPr kumimoji="1" lang="ja-JP" altLang="en-US"/>
        </a:p>
      </dgm:t>
    </dgm:pt>
    <dgm:pt modelId="{430141D4-9660-481F-BAC3-DDF925C11D22}">
      <dgm:prSet/>
      <dgm:spPr/>
      <dgm:t>
        <a:bodyPr/>
        <a:lstStyle/>
        <a:p>
          <a:r>
            <a:rPr kumimoji="1" lang="ja-JP" altLang="en-US" dirty="0"/>
            <a:t>不良在庫の発生防止</a:t>
          </a:r>
        </a:p>
      </dgm:t>
    </dgm:pt>
    <dgm:pt modelId="{8F797E34-23CC-4F63-BA2F-8C2593828140}" type="parTrans" cxnId="{FBF2BC37-381B-4D95-82DD-B42FFADA6B73}">
      <dgm:prSet/>
      <dgm:spPr/>
      <dgm:t>
        <a:bodyPr/>
        <a:lstStyle/>
        <a:p>
          <a:endParaRPr kumimoji="1" lang="ja-JP" altLang="en-US"/>
        </a:p>
      </dgm:t>
    </dgm:pt>
    <dgm:pt modelId="{4C848E80-DA28-452B-AB6E-AD4A707E447C}" type="sibTrans" cxnId="{FBF2BC37-381B-4D95-82DD-B42FFADA6B73}">
      <dgm:prSet/>
      <dgm:spPr/>
      <dgm:t>
        <a:bodyPr/>
        <a:lstStyle/>
        <a:p>
          <a:endParaRPr kumimoji="1" lang="ja-JP" altLang="en-US"/>
        </a:p>
      </dgm:t>
    </dgm:pt>
    <dgm:pt modelId="{E9669BFF-CE3B-4176-BEA9-5970FF58A7A8}">
      <dgm:prSet/>
      <dgm:spPr/>
      <dgm:t>
        <a:bodyPr/>
        <a:lstStyle/>
        <a:p>
          <a:r>
            <a:rPr kumimoji="1" lang="ja-JP" altLang="en-US" dirty="0"/>
            <a:t>材料取りの改善</a:t>
          </a:r>
        </a:p>
      </dgm:t>
    </dgm:pt>
    <dgm:pt modelId="{DC028BB3-107B-4E17-8118-265E4C376837}" type="parTrans" cxnId="{3B17A4F8-2135-4371-9C2B-7B3489A465A8}">
      <dgm:prSet/>
      <dgm:spPr/>
      <dgm:t>
        <a:bodyPr/>
        <a:lstStyle/>
        <a:p>
          <a:endParaRPr kumimoji="1" lang="ja-JP" altLang="en-US"/>
        </a:p>
      </dgm:t>
    </dgm:pt>
    <dgm:pt modelId="{9585391C-22EC-4B3D-888D-358046D12B21}" type="sibTrans" cxnId="{3B17A4F8-2135-4371-9C2B-7B3489A465A8}">
      <dgm:prSet/>
      <dgm:spPr/>
      <dgm:t>
        <a:bodyPr/>
        <a:lstStyle/>
        <a:p>
          <a:endParaRPr kumimoji="1" lang="ja-JP" altLang="en-US"/>
        </a:p>
      </dgm:t>
    </dgm:pt>
    <dgm:pt modelId="{6563ACFE-FFFC-4551-A626-E79671AD6524}">
      <dgm:prSet/>
      <dgm:spPr/>
      <dgm:t>
        <a:bodyPr/>
        <a:lstStyle/>
        <a:p>
          <a:r>
            <a:rPr kumimoji="1" lang="ja-JP" altLang="en-US" dirty="0"/>
            <a:t>相手に多く話をさせて、小さなイエスを積み重ねる</a:t>
          </a:r>
        </a:p>
      </dgm:t>
    </dgm:pt>
    <dgm:pt modelId="{6267226D-2777-49D2-9BF3-BDF86BE08265}" type="parTrans" cxnId="{4EF28A93-E0E8-4917-8D68-094E9B24E908}">
      <dgm:prSet/>
      <dgm:spPr/>
      <dgm:t>
        <a:bodyPr/>
        <a:lstStyle/>
        <a:p>
          <a:endParaRPr kumimoji="1" lang="ja-JP" altLang="en-US"/>
        </a:p>
      </dgm:t>
    </dgm:pt>
    <dgm:pt modelId="{36A6ECD5-A8AA-4AE7-94F2-9C8E12B238FF}" type="sibTrans" cxnId="{4EF28A93-E0E8-4917-8D68-094E9B24E908}">
      <dgm:prSet/>
      <dgm:spPr/>
      <dgm:t>
        <a:bodyPr/>
        <a:lstStyle/>
        <a:p>
          <a:endParaRPr kumimoji="1" lang="ja-JP" altLang="en-US"/>
        </a:p>
      </dgm:t>
    </dgm:pt>
    <dgm:pt modelId="{06D7C21E-9F20-4CB5-9363-FC46D71E368C}">
      <dgm:prSet/>
      <dgm:spPr/>
      <dgm:t>
        <a:bodyPr/>
        <a:lstStyle/>
        <a:p>
          <a:r>
            <a:rPr kumimoji="1" lang="ja-JP" altLang="en-US" dirty="0"/>
            <a:t>多少品質が落ちても安価な材料で代替できないか？</a:t>
          </a:r>
        </a:p>
      </dgm:t>
    </dgm:pt>
    <dgm:pt modelId="{30E412ED-5F35-4514-ADE2-69D4348F889D}" type="parTrans" cxnId="{8393EEC8-05C3-4118-881D-B5EFA4AACB08}">
      <dgm:prSet/>
      <dgm:spPr/>
      <dgm:t>
        <a:bodyPr/>
        <a:lstStyle/>
        <a:p>
          <a:endParaRPr kumimoji="1" lang="ja-JP" altLang="en-US"/>
        </a:p>
      </dgm:t>
    </dgm:pt>
    <dgm:pt modelId="{54D311F4-B37E-41DF-BCFB-AB3BDB233376}" type="sibTrans" cxnId="{8393EEC8-05C3-4118-881D-B5EFA4AACB08}">
      <dgm:prSet/>
      <dgm:spPr/>
      <dgm:t>
        <a:bodyPr/>
        <a:lstStyle/>
        <a:p>
          <a:endParaRPr kumimoji="1" lang="ja-JP" altLang="en-US"/>
        </a:p>
      </dgm:t>
    </dgm:pt>
    <dgm:pt modelId="{8139FF02-CA83-4F54-89FA-B8849DC40EDC}">
      <dgm:prSet/>
      <dgm:spPr/>
      <dgm:t>
        <a:bodyPr/>
        <a:lstStyle/>
        <a:p>
          <a:r>
            <a:rPr kumimoji="1" lang="ja-JP" altLang="en-US"/>
            <a:t>副材料、梱包資材は管理出来ているか？</a:t>
          </a:r>
          <a:endParaRPr kumimoji="1" lang="ja-JP" altLang="en-US" dirty="0"/>
        </a:p>
      </dgm:t>
    </dgm:pt>
    <dgm:pt modelId="{0475C183-F507-461F-BFF8-E62F873782ED}" type="parTrans" cxnId="{71E3B4AF-D8DA-4C94-B1DB-0C2B1C5DAB23}">
      <dgm:prSet/>
      <dgm:spPr/>
      <dgm:t>
        <a:bodyPr/>
        <a:lstStyle/>
        <a:p>
          <a:endParaRPr kumimoji="1" lang="ja-JP" altLang="en-US"/>
        </a:p>
      </dgm:t>
    </dgm:pt>
    <dgm:pt modelId="{C47D2B8D-233D-4634-821B-2B18FB2B0687}" type="sibTrans" cxnId="{71E3B4AF-D8DA-4C94-B1DB-0C2B1C5DAB23}">
      <dgm:prSet/>
      <dgm:spPr/>
      <dgm:t>
        <a:bodyPr/>
        <a:lstStyle/>
        <a:p>
          <a:endParaRPr kumimoji="1" lang="ja-JP" altLang="en-US"/>
        </a:p>
      </dgm:t>
    </dgm:pt>
    <dgm:pt modelId="{2FE9B7F6-E230-44F8-B030-7A6AD8F47BAF}">
      <dgm:prSet/>
      <dgm:spPr/>
      <dgm:t>
        <a:bodyPr/>
        <a:lstStyle/>
        <a:p>
          <a:r>
            <a:rPr kumimoji="1" lang="ja-JP" altLang="en-US" dirty="0"/>
            <a:t>廃棄ロスが発生⇒処分費の確認</a:t>
          </a:r>
        </a:p>
      </dgm:t>
    </dgm:pt>
    <dgm:pt modelId="{0A05C144-CC75-47EC-AE67-921B370ECB9A}" type="parTrans" cxnId="{06DB2064-B35F-43EE-8568-77AF624DB9EE}">
      <dgm:prSet/>
      <dgm:spPr/>
      <dgm:t>
        <a:bodyPr/>
        <a:lstStyle/>
        <a:p>
          <a:endParaRPr kumimoji="1" lang="ja-JP" altLang="en-US"/>
        </a:p>
      </dgm:t>
    </dgm:pt>
    <dgm:pt modelId="{E6F5BF6D-2359-4E3E-8723-CA2F84AB59D3}" type="sibTrans" cxnId="{06DB2064-B35F-43EE-8568-77AF624DB9EE}">
      <dgm:prSet/>
      <dgm:spPr/>
      <dgm:t>
        <a:bodyPr/>
        <a:lstStyle/>
        <a:p>
          <a:endParaRPr kumimoji="1" lang="ja-JP" altLang="en-US"/>
        </a:p>
      </dgm:t>
    </dgm:pt>
    <dgm:pt modelId="{A8363F52-BA3D-433A-AB64-A767BA0AF91D}" type="pres">
      <dgm:prSet presAssocID="{8472A9AF-A6C9-49B9-AC19-280499D6F5F9}" presName="linear" presStyleCnt="0">
        <dgm:presLayoutVars>
          <dgm:dir/>
          <dgm:animLvl val="lvl"/>
          <dgm:resizeHandles val="exact"/>
        </dgm:presLayoutVars>
      </dgm:prSet>
      <dgm:spPr/>
    </dgm:pt>
    <dgm:pt modelId="{A398301A-AA26-468E-9A86-AB8E052B4D98}" type="pres">
      <dgm:prSet presAssocID="{E8191249-0B0E-45B0-A846-72DDB1DFE8E9}" presName="parentLin" presStyleCnt="0"/>
      <dgm:spPr/>
    </dgm:pt>
    <dgm:pt modelId="{9BF41655-EFBD-4041-9897-4A46F1691578}" type="pres">
      <dgm:prSet presAssocID="{E8191249-0B0E-45B0-A846-72DDB1DFE8E9}" presName="parentLeftMargin" presStyleLbl="node1" presStyleIdx="0" presStyleCnt="4"/>
      <dgm:spPr/>
    </dgm:pt>
    <dgm:pt modelId="{DBFE6E01-D749-40D3-88E0-DE67BB97DA8A}" type="pres">
      <dgm:prSet presAssocID="{E8191249-0B0E-45B0-A846-72DDB1DFE8E9}" presName="parentText" presStyleLbl="node1" presStyleIdx="0" presStyleCnt="4">
        <dgm:presLayoutVars>
          <dgm:chMax val="0"/>
          <dgm:bulletEnabled val="1"/>
        </dgm:presLayoutVars>
      </dgm:prSet>
      <dgm:spPr/>
    </dgm:pt>
    <dgm:pt modelId="{6B54B93E-F4C3-4D0B-872D-87904706B3F0}" type="pres">
      <dgm:prSet presAssocID="{E8191249-0B0E-45B0-A846-72DDB1DFE8E9}" presName="negativeSpace" presStyleCnt="0"/>
      <dgm:spPr/>
    </dgm:pt>
    <dgm:pt modelId="{A6C157D5-7398-4A82-AC03-30D40CC96011}" type="pres">
      <dgm:prSet presAssocID="{E8191249-0B0E-45B0-A846-72DDB1DFE8E9}" presName="childText" presStyleLbl="conFgAcc1" presStyleIdx="0" presStyleCnt="4">
        <dgm:presLayoutVars>
          <dgm:bulletEnabled val="1"/>
        </dgm:presLayoutVars>
      </dgm:prSet>
      <dgm:spPr/>
    </dgm:pt>
    <dgm:pt modelId="{0135B516-118C-4BD7-8D20-4388552ED352}" type="pres">
      <dgm:prSet presAssocID="{39E65CB7-89DE-4755-BBA9-0CB96E2F93B9}" presName="spaceBetweenRectangles" presStyleCnt="0"/>
      <dgm:spPr/>
    </dgm:pt>
    <dgm:pt modelId="{92F7DD51-7059-476A-8C0A-4DF50B67B90D}" type="pres">
      <dgm:prSet presAssocID="{9ED0D56C-F8D3-41DC-9400-52163F274F25}" presName="parentLin" presStyleCnt="0"/>
      <dgm:spPr/>
    </dgm:pt>
    <dgm:pt modelId="{578412F9-1A44-44CE-A3C6-FEA1B1D63789}" type="pres">
      <dgm:prSet presAssocID="{9ED0D56C-F8D3-41DC-9400-52163F274F25}" presName="parentLeftMargin" presStyleLbl="node1" presStyleIdx="0" presStyleCnt="4"/>
      <dgm:spPr/>
    </dgm:pt>
    <dgm:pt modelId="{A1F7655A-49A4-4C45-89E5-D6174028B283}" type="pres">
      <dgm:prSet presAssocID="{9ED0D56C-F8D3-41DC-9400-52163F274F25}" presName="parentText" presStyleLbl="node1" presStyleIdx="1" presStyleCnt="4">
        <dgm:presLayoutVars>
          <dgm:chMax val="0"/>
          <dgm:bulletEnabled val="1"/>
        </dgm:presLayoutVars>
      </dgm:prSet>
      <dgm:spPr/>
    </dgm:pt>
    <dgm:pt modelId="{5170F3A4-1CAB-4779-95DF-39FA352B68AA}" type="pres">
      <dgm:prSet presAssocID="{9ED0D56C-F8D3-41DC-9400-52163F274F25}" presName="negativeSpace" presStyleCnt="0"/>
      <dgm:spPr/>
    </dgm:pt>
    <dgm:pt modelId="{3ED8F455-CFC9-4547-9E9C-5932B513D85C}" type="pres">
      <dgm:prSet presAssocID="{9ED0D56C-F8D3-41DC-9400-52163F274F25}" presName="childText" presStyleLbl="conFgAcc1" presStyleIdx="1" presStyleCnt="4">
        <dgm:presLayoutVars>
          <dgm:bulletEnabled val="1"/>
        </dgm:presLayoutVars>
      </dgm:prSet>
      <dgm:spPr/>
    </dgm:pt>
    <dgm:pt modelId="{8537615D-C903-4220-BDAA-CA81ECCAA28B}" type="pres">
      <dgm:prSet presAssocID="{122B8DBF-2D96-4B5C-8208-8867E32DE1B4}" presName="spaceBetweenRectangles" presStyleCnt="0"/>
      <dgm:spPr/>
    </dgm:pt>
    <dgm:pt modelId="{A0947479-83E2-4CC1-A262-4165C554F577}" type="pres">
      <dgm:prSet presAssocID="{AB98CB4F-916B-4639-96A8-BE2451D98C0F}" presName="parentLin" presStyleCnt="0"/>
      <dgm:spPr/>
    </dgm:pt>
    <dgm:pt modelId="{B62071FE-87CA-4CE5-8793-FB9A715CF187}" type="pres">
      <dgm:prSet presAssocID="{AB98CB4F-916B-4639-96A8-BE2451D98C0F}" presName="parentLeftMargin" presStyleLbl="node1" presStyleIdx="1" presStyleCnt="4"/>
      <dgm:spPr/>
    </dgm:pt>
    <dgm:pt modelId="{70E8A996-C39E-4710-9946-BFF30746EF13}" type="pres">
      <dgm:prSet presAssocID="{AB98CB4F-916B-4639-96A8-BE2451D98C0F}" presName="parentText" presStyleLbl="node1" presStyleIdx="2" presStyleCnt="4">
        <dgm:presLayoutVars>
          <dgm:chMax val="0"/>
          <dgm:bulletEnabled val="1"/>
        </dgm:presLayoutVars>
      </dgm:prSet>
      <dgm:spPr/>
    </dgm:pt>
    <dgm:pt modelId="{8534422F-BB3D-4549-8E26-4ECA650DAC89}" type="pres">
      <dgm:prSet presAssocID="{AB98CB4F-916B-4639-96A8-BE2451D98C0F}" presName="negativeSpace" presStyleCnt="0"/>
      <dgm:spPr/>
    </dgm:pt>
    <dgm:pt modelId="{E4D975ED-EEB5-4CBF-B164-454F55C88299}" type="pres">
      <dgm:prSet presAssocID="{AB98CB4F-916B-4639-96A8-BE2451D98C0F}" presName="childText" presStyleLbl="conFgAcc1" presStyleIdx="2" presStyleCnt="4">
        <dgm:presLayoutVars>
          <dgm:bulletEnabled val="1"/>
        </dgm:presLayoutVars>
      </dgm:prSet>
      <dgm:spPr/>
    </dgm:pt>
    <dgm:pt modelId="{B55DE199-074C-496C-86E4-9214F1786747}" type="pres">
      <dgm:prSet presAssocID="{967433E4-8A1E-46E7-A388-DAB727848703}" presName="spaceBetweenRectangles" presStyleCnt="0"/>
      <dgm:spPr/>
    </dgm:pt>
    <dgm:pt modelId="{6EEC9A9D-A56E-48B8-BBDD-1899551FAC49}" type="pres">
      <dgm:prSet presAssocID="{583221B2-3C04-448C-B21D-D2C5B1D116E1}" presName="parentLin" presStyleCnt="0"/>
      <dgm:spPr/>
    </dgm:pt>
    <dgm:pt modelId="{6CC1D859-5F86-41AA-BFF6-B7EF0D8282D9}" type="pres">
      <dgm:prSet presAssocID="{583221B2-3C04-448C-B21D-D2C5B1D116E1}" presName="parentLeftMargin" presStyleLbl="node1" presStyleIdx="2" presStyleCnt="4"/>
      <dgm:spPr/>
    </dgm:pt>
    <dgm:pt modelId="{C79E2EA0-8D02-4A2C-A973-D0B7EFD69A9F}" type="pres">
      <dgm:prSet presAssocID="{583221B2-3C04-448C-B21D-D2C5B1D116E1}" presName="parentText" presStyleLbl="node1" presStyleIdx="3" presStyleCnt="4">
        <dgm:presLayoutVars>
          <dgm:chMax val="0"/>
          <dgm:bulletEnabled val="1"/>
        </dgm:presLayoutVars>
      </dgm:prSet>
      <dgm:spPr/>
    </dgm:pt>
    <dgm:pt modelId="{22F7C18F-238B-4748-B53D-CE200C63C1AF}" type="pres">
      <dgm:prSet presAssocID="{583221B2-3C04-448C-B21D-D2C5B1D116E1}" presName="negativeSpace" presStyleCnt="0"/>
      <dgm:spPr/>
    </dgm:pt>
    <dgm:pt modelId="{7D772D77-8B40-495B-BF5E-6E600F55585E}" type="pres">
      <dgm:prSet presAssocID="{583221B2-3C04-448C-B21D-D2C5B1D116E1}" presName="childText" presStyleLbl="conFgAcc1" presStyleIdx="3" presStyleCnt="4">
        <dgm:presLayoutVars>
          <dgm:bulletEnabled val="1"/>
        </dgm:presLayoutVars>
      </dgm:prSet>
      <dgm:spPr/>
    </dgm:pt>
  </dgm:ptLst>
  <dgm:cxnLst>
    <dgm:cxn modelId="{64546F08-F878-472B-B173-BCD1EB05DA32}" type="presOf" srcId="{06D7C21E-9F20-4CB5-9363-FC46D71E368C}" destId="{7D772D77-8B40-495B-BF5E-6E600F55585E}" srcOrd="0" destOrd="2" presId="urn:microsoft.com/office/officeart/2005/8/layout/list1"/>
    <dgm:cxn modelId="{DF2AEA10-1FD9-496E-8FDD-8230D0E5D27E}" type="presOf" srcId="{E9669BFF-CE3B-4176-BEA9-5970FF58A7A8}" destId="{7D772D77-8B40-495B-BF5E-6E600F55585E}" srcOrd="0" destOrd="0" presId="urn:microsoft.com/office/officeart/2005/8/layout/list1"/>
    <dgm:cxn modelId="{A8B2861A-6013-4E99-980E-A490B12AFAF1}" type="presOf" srcId="{9ED0D56C-F8D3-41DC-9400-52163F274F25}" destId="{578412F9-1A44-44CE-A3C6-FEA1B1D63789}" srcOrd="0" destOrd="0" presId="urn:microsoft.com/office/officeart/2005/8/layout/list1"/>
    <dgm:cxn modelId="{A756CF1F-E7FE-4D96-A4BC-9BCED0AB3379}" srcId="{AB98CB4F-916B-4639-96A8-BE2451D98C0F}" destId="{71999DB5-1935-4C0C-A913-32715F84AA44}" srcOrd="0" destOrd="0" parTransId="{48632E8B-A4FD-4EA8-9E5B-4D348CB8B237}" sibTransId="{7DE48A71-F66C-4541-B7B4-D9A753E549B8}"/>
    <dgm:cxn modelId="{DD6C6223-3312-496B-9E67-711C7D2E034D}" srcId="{AB98CB4F-916B-4639-96A8-BE2451D98C0F}" destId="{3F3678D7-72CE-44A0-8904-A9DB49BE295C}" srcOrd="1" destOrd="0" parTransId="{11CBC37D-A9E4-44E4-903B-28A1BB739E97}" sibTransId="{B70BF24B-ADB8-4354-B8E4-12F6A3F91FD7}"/>
    <dgm:cxn modelId="{CC2EDD24-9E1E-4B06-82CF-CF27E4320E73}" type="presOf" srcId="{19DC0FA6-C835-4BB2-88DB-B083FB61D642}" destId="{A6C157D5-7398-4A82-AC03-30D40CC96011}" srcOrd="0" destOrd="0" presId="urn:microsoft.com/office/officeart/2005/8/layout/list1"/>
    <dgm:cxn modelId="{E27EEC2B-2B05-4B06-8C8A-C16A13585C4C}" srcId="{8472A9AF-A6C9-49B9-AC19-280499D6F5F9}" destId="{E8191249-0B0E-45B0-A846-72DDB1DFE8E9}" srcOrd="0" destOrd="0" parTransId="{299DEC1A-1AC0-41CB-9CD7-43ADCCC649C0}" sibTransId="{39E65CB7-89DE-4755-BBA9-0CB96E2F93B9}"/>
    <dgm:cxn modelId="{68823032-B22B-413D-80A1-4670717371B7}" type="presOf" srcId="{583221B2-3C04-448C-B21D-D2C5B1D116E1}" destId="{C79E2EA0-8D02-4A2C-A973-D0B7EFD69A9F}" srcOrd="1" destOrd="0" presId="urn:microsoft.com/office/officeart/2005/8/layout/list1"/>
    <dgm:cxn modelId="{1D50C433-3E10-4344-9844-E8CADCC0F5F8}" type="presOf" srcId="{8472A9AF-A6C9-49B9-AC19-280499D6F5F9}" destId="{A8363F52-BA3D-433A-AB64-A767BA0AF91D}" srcOrd="0" destOrd="0" presId="urn:microsoft.com/office/officeart/2005/8/layout/list1"/>
    <dgm:cxn modelId="{FBF2BC37-381B-4D95-82DD-B42FFADA6B73}" srcId="{583221B2-3C04-448C-B21D-D2C5B1D116E1}" destId="{430141D4-9660-481F-BAC3-DDF925C11D22}" srcOrd="1" destOrd="0" parTransId="{8F797E34-23CC-4F63-BA2F-8C2593828140}" sibTransId="{4C848E80-DA28-452B-AB6E-AD4A707E447C}"/>
    <dgm:cxn modelId="{31879B39-5B3F-4DBF-9538-95A57ADF3182}" srcId="{8472A9AF-A6C9-49B9-AC19-280499D6F5F9}" destId="{583221B2-3C04-448C-B21D-D2C5B1D116E1}" srcOrd="3" destOrd="0" parTransId="{9765246D-7C62-4D8F-BF1C-AE8B6F92464C}" sibTransId="{C87B9702-FCA7-428F-A973-F9B1BE278CB4}"/>
    <dgm:cxn modelId="{37A6813B-0AE8-4277-993B-E597A7AEC66C}" srcId="{E8191249-0B0E-45B0-A846-72DDB1DFE8E9}" destId="{9BD0822A-01B0-436A-965E-B4BA97E2623F}" srcOrd="1" destOrd="0" parTransId="{58E313C6-26EC-4D96-A969-89D974C87558}" sibTransId="{C6F3C227-78AF-4C42-99E7-0EA8A57157CC}"/>
    <dgm:cxn modelId="{FD555D43-3649-4392-9704-6EAF01C37FE0}" type="presOf" srcId="{9BD0822A-01B0-436A-965E-B4BA97E2623F}" destId="{A6C157D5-7398-4A82-AC03-30D40CC96011}" srcOrd="0" destOrd="1" presId="urn:microsoft.com/office/officeart/2005/8/layout/list1"/>
    <dgm:cxn modelId="{06DB2064-B35F-43EE-8568-77AF624DB9EE}" srcId="{583221B2-3C04-448C-B21D-D2C5B1D116E1}" destId="{2FE9B7F6-E230-44F8-B030-7A6AD8F47BAF}" srcOrd="4" destOrd="0" parTransId="{0A05C144-CC75-47EC-AE67-921B370ECB9A}" sibTransId="{E6F5BF6D-2359-4E3E-8723-CA2F84AB59D3}"/>
    <dgm:cxn modelId="{74CBBD64-A73A-433B-B791-3BF7C9DA1F87}" type="presOf" srcId="{2FE9B7F6-E230-44F8-B030-7A6AD8F47BAF}" destId="{7D772D77-8B40-495B-BF5E-6E600F55585E}" srcOrd="0" destOrd="4" presId="urn:microsoft.com/office/officeart/2005/8/layout/list1"/>
    <dgm:cxn modelId="{DF6AC150-465C-4553-A283-31B41FFFBFD8}" type="presOf" srcId="{986D0B07-50C7-41B9-85CA-EBA621238DFE}" destId="{3ED8F455-CFC9-4547-9E9C-5932B513D85C}" srcOrd="0" destOrd="0" presId="urn:microsoft.com/office/officeart/2005/8/layout/list1"/>
    <dgm:cxn modelId="{2B779A89-B191-4D0C-96D7-B74CFAD1F57E}" srcId="{E8191249-0B0E-45B0-A846-72DDB1DFE8E9}" destId="{19DC0FA6-C835-4BB2-88DB-B083FB61D642}" srcOrd="0" destOrd="0" parTransId="{5A7D26F2-ADBF-4C67-8D6F-E8BE77AD04D5}" sibTransId="{757945F2-5A7B-4AAC-B175-FCECDA9D0D61}"/>
    <dgm:cxn modelId="{4EF28A93-E0E8-4917-8D68-094E9B24E908}" srcId="{9ED0D56C-F8D3-41DC-9400-52163F274F25}" destId="{6563ACFE-FFFC-4551-A626-E79671AD6524}" srcOrd="1" destOrd="0" parTransId="{6267226D-2777-49D2-9BF3-BDF86BE08265}" sibTransId="{36A6ECD5-A8AA-4AE7-94F2-9C8E12B238FF}"/>
    <dgm:cxn modelId="{3ADDFC97-3B77-4145-81DD-46136815C44E}" type="presOf" srcId="{430141D4-9660-481F-BAC3-DDF925C11D22}" destId="{7D772D77-8B40-495B-BF5E-6E600F55585E}" srcOrd="0" destOrd="1" presId="urn:microsoft.com/office/officeart/2005/8/layout/list1"/>
    <dgm:cxn modelId="{CC2B399D-E144-49B5-817A-02342649972E}" srcId="{8472A9AF-A6C9-49B9-AC19-280499D6F5F9}" destId="{9ED0D56C-F8D3-41DC-9400-52163F274F25}" srcOrd="1" destOrd="0" parTransId="{ED794286-C392-44EE-AF5C-A6F035F3446F}" sibTransId="{122B8DBF-2D96-4B5C-8208-8867E32DE1B4}"/>
    <dgm:cxn modelId="{1D352FA1-8B38-4E9C-9A13-040063770CB2}" type="presOf" srcId="{3F3678D7-72CE-44A0-8904-A9DB49BE295C}" destId="{E4D975ED-EEB5-4CBF-B164-454F55C88299}" srcOrd="0" destOrd="1" presId="urn:microsoft.com/office/officeart/2005/8/layout/list1"/>
    <dgm:cxn modelId="{BE1857A1-DD7C-4D8E-A302-C4191606AE8A}" type="presOf" srcId="{8139FF02-CA83-4F54-89FA-B8849DC40EDC}" destId="{7D772D77-8B40-495B-BF5E-6E600F55585E}" srcOrd="0" destOrd="3" presId="urn:microsoft.com/office/officeart/2005/8/layout/list1"/>
    <dgm:cxn modelId="{B06791A6-B697-48DA-B78B-A2A6FDDF855D}" type="presOf" srcId="{583221B2-3C04-448C-B21D-D2C5B1D116E1}" destId="{6CC1D859-5F86-41AA-BFF6-B7EF0D8282D9}" srcOrd="0" destOrd="0" presId="urn:microsoft.com/office/officeart/2005/8/layout/list1"/>
    <dgm:cxn modelId="{1C47D5A6-9131-4524-9001-039EB4AC3E43}" type="presOf" srcId="{9ED0D56C-F8D3-41DC-9400-52163F274F25}" destId="{A1F7655A-49A4-4C45-89E5-D6174028B283}" srcOrd="1" destOrd="0" presId="urn:microsoft.com/office/officeart/2005/8/layout/list1"/>
    <dgm:cxn modelId="{1CE57CAD-6755-4491-8CBD-F0AB0343AFB1}" srcId="{8472A9AF-A6C9-49B9-AC19-280499D6F5F9}" destId="{AB98CB4F-916B-4639-96A8-BE2451D98C0F}" srcOrd="2" destOrd="0" parTransId="{1DA9FB56-91F7-4569-B107-0720517B74EC}" sibTransId="{967433E4-8A1E-46E7-A388-DAB727848703}"/>
    <dgm:cxn modelId="{71E3B4AF-D8DA-4C94-B1DB-0C2B1C5DAB23}" srcId="{583221B2-3C04-448C-B21D-D2C5B1D116E1}" destId="{8139FF02-CA83-4F54-89FA-B8849DC40EDC}" srcOrd="3" destOrd="0" parTransId="{0475C183-F507-461F-BFF8-E62F873782ED}" sibTransId="{C47D2B8D-233D-4634-821B-2B18FB2B0687}"/>
    <dgm:cxn modelId="{5B2BA0B1-2330-4B17-9203-D0AC3EDAAEF3}" type="presOf" srcId="{E8191249-0B0E-45B0-A846-72DDB1DFE8E9}" destId="{9BF41655-EFBD-4041-9897-4A46F1691578}" srcOrd="0" destOrd="0" presId="urn:microsoft.com/office/officeart/2005/8/layout/list1"/>
    <dgm:cxn modelId="{53A113B5-04A8-4A79-8C8B-35082F93DEFF}" type="presOf" srcId="{6563ACFE-FFFC-4551-A626-E79671AD6524}" destId="{3ED8F455-CFC9-4547-9E9C-5932B513D85C}" srcOrd="0" destOrd="1" presId="urn:microsoft.com/office/officeart/2005/8/layout/list1"/>
    <dgm:cxn modelId="{EE8CADB9-BDFD-4251-9B31-E133F780E035}" type="presOf" srcId="{AB98CB4F-916B-4639-96A8-BE2451D98C0F}" destId="{B62071FE-87CA-4CE5-8793-FB9A715CF187}" srcOrd="0" destOrd="0" presId="urn:microsoft.com/office/officeart/2005/8/layout/list1"/>
    <dgm:cxn modelId="{13746EBB-EA32-4F43-9319-71E6F6EAB509}" type="presOf" srcId="{AB98CB4F-916B-4639-96A8-BE2451D98C0F}" destId="{70E8A996-C39E-4710-9946-BFF30746EF13}" srcOrd="1" destOrd="0" presId="urn:microsoft.com/office/officeart/2005/8/layout/list1"/>
    <dgm:cxn modelId="{8393EEC8-05C3-4118-881D-B5EFA4AACB08}" srcId="{583221B2-3C04-448C-B21D-D2C5B1D116E1}" destId="{06D7C21E-9F20-4CB5-9363-FC46D71E368C}" srcOrd="2" destOrd="0" parTransId="{30E412ED-5F35-4514-ADE2-69D4348F889D}" sibTransId="{54D311F4-B37E-41DF-BCFB-AB3BDB233376}"/>
    <dgm:cxn modelId="{70515BCF-7FEA-460B-B578-5DBFE0705D31}" type="presOf" srcId="{71999DB5-1935-4C0C-A913-32715F84AA44}" destId="{E4D975ED-EEB5-4CBF-B164-454F55C88299}" srcOrd="0" destOrd="0" presId="urn:microsoft.com/office/officeart/2005/8/layout/list1"/>
    <dgm:cxn modelId="{F3016CE2-563A-4977-8435-8CC57114586B}" type="presOf" srcId="{E8191249-0B0E-45B0-A846-72DDB1DFE8E9}" destId="{DBFE6E01-D749-40D3-88E0-DE67BB97DA8A}" srcOrd="1" destOrd="0" presId="urn:microsoft.com/office/officeart/2005/8/layout/list1"/>
    <dgm:cxn modelId="{132766EF-F8A4-4593-8F28-60A2BAE9932B}" srcId="{9ED0D56C-F8D3-41DC-9400-52163F274F25}" destId="{986D0B07-50C7-41B9-85CA-EBA621238DFE}" srcOrd="0" destOrd="0" parTransId="{81998D76-B724-44D9-9D03-274D4DF4ECC0}" sibTransId="{668DE55F-237F-4FA7-8636-FF12CEAEED4E}"/>
    <dgm:cxn modelId="{3B17A4F8-2135-4371-9C2B-7B3489A465A8}" srcId="{583221B2-3C04-448C-B21D-D2C5B1D116E1}" destId="{E9669BFF-CE3B-4176-BEA9-5970FF58A7A8}" srcOrd="0" destOrd="0" parTransId="{DC028BB3-107B-4E17-8118-265E4C376837}" sibTransId="{9585391C-22EC-4B3D-888D-358046D12B21}"/>
    <dgm:cxn modelId="{DF6464FD-6567-4126-81C1-93BF25EE8FC8}" type="presParOf" srcId="{A8363F52-BA3D-433A-AB64-A767BA0AF91D}" destId="{A398301A-AA26-468E-9A86-AB8E052B4D98}" srcOrd="0" destOrd="0" presId="urn:microsoft.com/office/officeart/2005/8/layout/list1"/>
    <dgm:cxn modelId="{974E9CCA-9ADD-40EF-B915-2852C8846082}" type="presParOf" srcId="{A398301A-AA26-468E-9A86-AB8E052B4D98}" destId="{9BF41655-EFBD-4041-9897-4A46F1691578}" srcOrd="0" destOrd="0" presId="urn:microsoft.com/office/officeart/2005/8/layout/list1"/>
    <dgm:cxn modelId="{27E71794-6310-4053-BAC1-7A96A8ABEF1D}" type="presParOf" srcId="{A398301A-AA26-468E-9A86-AB8E052B4D98}" destId="{DBFE6E01-D749-40D3-88E0-DE67BB97DA8A}" srcOrd="1" destOrd="0" presId="urn:microsoft.com/office/officeart/2005/8/layout/list1"/>
    <dgm:cxn modelId="{A18D1E29-D31F-41D8-8F5B-32517B2A2160}" type="presParOf" srcId="{A8363F52-BA3D-433A-AB64-A767BA0AF91D}" destId="{6B54B93E-F4C3-4D0B-872D-87904706B3F0}" srcOrd="1" destOrd="0" presId="urn:microsoft.com/office/officeart/2005/8/layout/list1"/>
    <dgm:cxn modelId="{D77ABF4C-BD2C-4E71-9978-4D9E58BBC5D5}" type="presParOf" srcId="{A8363F52-BA3D-433A-AB64-A767BA0AF91D}" destId="{A6C157D5-7398-4A82-AC03-30D40CC96011}" srcOrd="2" destOrd="0" presId="urn:microsoft.com/office/officeart/2005/8/layout/list1"/>
    <dgm:cxn modelId="{14040296-DAFA-4FA4-B2A2-A140091BDDC3}" type="presParOf" srcId="{A8363F52-BA3D-433A-AB64-A767BA0AF91D}" destId="{0135B516-118C-4BD7-8D20-4388552ED352}" srcOrd="3" destOrd="0" presId="urn:microsoft.com/office/officeart/2005/8/layout/list1"/>
    <dgm:cxn modelId="{4E0F8DD6-8B84-41DF-B922-BF384337741E}" type="presParOf" srcId="{A8363F52-BA3D-433A-AB64-A767BA0AF91D}" destId="{92F7DD51-7059-476A-8C0A-4DF50B67B90D}" srcOrd="4" destOrd="0" presId="urn:microsoft.com/office/officeart/2005/8/layout/list1"/>
    <dgm:cxn modelId="{4EB3D101-35C3-4B36-82AF-723451397CDA}" type="presParOf" srcId="{92F7DD51-7059-476A-8C0A-4DF50B67B90D}" destId="{578412F9-1A44-44CE-A3C6-FEA1B1D63789}" srcOrd="0" destOrd="0" presId="urn:microsoft.com/office/officeart/2005/8/layout/list1"/>
    <dgm:cxn modelId="{C2A1F1D9-C21C-4572-8E07-43D755586415}" type="presParOf" srcId="{92F7DD51-7059-476A-8C0A-4DF50B67B90D}" destId="{A1F7655A-49A4-4C45-89E5-D6174028B283}" srcOrd="1" destOrd="0" presId="urn:microsoft.com/office/officeart/2005/8/layout/list1"/>
    <dgm:cxn modelId="{13C82502-FFD7-483A-B1D2-6EB68D0C684B}" type="presParOf" srcId="{A8363F52-BA3D-433A-AB64-A767BA0AF91D}" destId="{5170F3A4-1CAB-4779-95DF-39FA352B68AA}" srcOrd="5" destOrd="0" presId="urn:microsoft.com/office/officeart/2005/8/layout/list1"/>
    <dgm:cxn modelId="{7994735E-500A-402C-84E1-244CD14A7732}" type="presParOf" srcId="{A8363F52-BA3D-433A-AB64-A767BA0AF91D}" destId="{3ED8F455-CFC9-4547-9E9C-5932B513D85C}" srcOrd="6" destOrd="0" presId="urn:microsoft.com/office/officeart/2005/8/layout/list1"/>
    <dgm:cxn modelId="{04AE4B01-4FA9-4F9A-93F7-BC486BED3649}" type="presParOf" srcId="{A8363F52-BA3D-433A-AB64-A767BA0AF91D}" destId="{8537615D-C903-4220-BDAA-CA81ECCAA28B}" srcOrd="7" destOrd="0" presId="urn:microsoft.com/office/officeart/2005/8/layout/list1"/>
    <dgm:cxn modelId="{47A286A0-6C36-4A26-8305-44C18BF4C80D}" type="presParOf" srcId="{A8363F52-BA3D-433A-AB64-A767BA0AF91D}" destId="{A0947479-83E2-4CC1-A262-4165C554F577}" srcOrd="8" destOrd="0" presId="urn:microsoft.com/office/officeart/2005/8/layout/list1"/>
    <dgm:cxn modelId="{C8FFFD5C-EF78-4A8F-ABDF-7A3BD95E2C9C}" type="presParOf" srcId="{A0947479-83E2-4CC1-A262-4165C554F577}" destId="{B62071FE-87CA-4CE5-8793-FB9A715CF187}" srcOrd="0" destOrd="0" presId="urn:microsoft.com/office/officeart/2005/8/layout/list1"/>
    <dgm:cxn modelId="{EA2DCD0E-A0F4-469E-9879-EC9901A164C6}" type="presParOf" srcId="{A0947479-83E2-4CC1-A262-4165C554F577}" destId="{70E8A996-C39E-4710-9946-BFF30746EF13}" srcOrd="1" destOrd="0" presId="urn:microsoft.com/office/officeart/2005/8/layout/list1"/>
    <dgm:cxn modelId="{46C6AB34-DFC6-4724-9F0D-28E37DF89AB2}" type="presParOf" srcId="{A8363F52-BA3D-433A-AB64-A767BA0AF91D}" destId="{8534422F-BB3D-4549-8E26-4ECA650DAC89}" srcOrd="9" destOrd="0" presId="urn:microsoft.com/office/officeart/2005/8/layout/list1"/>
    <dgm:cxn modelId="{9B86B655-5EEB-4DF9-92E9-7ECCF406AF82}" type="presParOf" srcId="{A8363F52-BA3D-433A-AB64-A767BA0AF91D}" destId="{E4D975ED-EEB5-4CBF-B164-454F55C88299}" srcOrd="10" destOrd="0" presId="urn:microsoft.com/office/officeart/2005/8/layout/list1"/>
    <dgm:cxn modelId="{ED72D65D-D43E-4A8B-9C50-AC0E267480C5}" type="presParOf" srcId="{A8363F52-BA3D-433A-AB64-A767BA0AF91D}" destId="{B55DE199-074C-496C-86E4-9214F1786747}" srcOrd="11" destOrd="0" presId="urn:microsoft.com/office/officeart/2005/8/layout/list1"/>
    <dgm:cxn modelId="{187CF01C-F317-4E40-A7EE-032227164678}" type="presParOf" srcId="{A8363F52-BA3D-433A-AB64-A767BA0AF91D}" destId="{6EEC9A9D-A56E-48B8-BBDD-1899551FAC49}" srcOrd="12" destOrd="0" presId="urn:microsoft.com/office/officeart/2005/8/layout/list1"/>
    <dgm:cxn modelId="{DF4C0AF2-1E15-46A1-BA8B-801E50777D35}" type="presParOf" srcId="{6EEC9A9D-A56E-48B8-BBDD-1899551FAC49}" destId="{6CC1D859-5F86-41AA-BFF6-B7EF0D8282D9}" srcOrd="0" destOrd="0" presId="urn:microsoft.com/office/officeart/2005/8/layout/list1"/>
    <dgm:cxn modelId="{079E08DF-122D-4171-A3FF-194F7E49CEEE}" type="presParOf" srcId="{6EEC9A9D-A56E-48B8-BBDD-1899551FAC49}" destId="{C79E2EA0-8D02-4A2C-A973-D0B7EFD69A9F}" srcOrd="1" destOrd="0" presId="urn:microsoft.com/office/officeart/2005/8/layout/list1"/>
    <dgm:cxn modelId="{D1038F4B-824C-4680-9F45-DD80E522F457}" type="presParOf" srcId="{A8363F52-BA3D-433A-AB64-A767BA0AF91D}" destId="{22F7C18F-238B-4748-B53D-CE200C63C1AF}" srcOrd="13" destOrd="0" presId="urn:microsoft.com/office/officeart/2005/8/layout/list1"/>
    <dgm:cxn modelId="{D6D4CCEC-3A31-411E-9FC8-AF15579B8932}" type="presParOf" srcId="{A8363F52-BA3D-433A-AB64-A767BA0AF91D}" destId="{7D772D77-8B40-495B-BF5E-6E600F55585E}"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472A9AF-A6C9-49B9-AC19-280499D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E8191249-0B0E-45B0-A846-72DDB1DFE8E9}">
      <dgm:prSet phldrT="[テキスト]"/>
      <dgm:spPr/>
      <dgm:t>
        <a:bodyPr/>
        <a:lstStyle/>
        <a:p>
          <a:r>
            <a:rPr kumimoji="1" lang="ja-JP" altLang="en-US" dirty="0"/>
            <a:t>工数低減を図る</a:t>
          </a:r>
        </a:p>
      </dgm:t>
    </dgm:pt>
    <dgm:pt modelId="{299DEC1A-1AC0-41CB-9CD7-43ADCCC649C0}" type="parTrans" cxnId="{E27EEC2B-2B05-4B06-8C8A-C16A13585C4C}">
      <dgm:prSet/>
      <dgm:spPr/>
      <dgm:t>
        <a:bodyPr/>
        <a:lstStyle/>
        <a:p>
          <a:endParaRPr kumimoji="1" lang="ja-JP" altLang="en-US"/>
        </a:p>
      </dgm:t>
    </dgm:pt>
    <dgm:pt modelId="{39E65CB7-89DE-4755-BBA9-0CB96E2F93B9}" type="sibTrans" cxnId="{E27EEC2B-2B05-4B06-8C8A-C16A13585C4C}">
      <dgm:prSet/>
      <dgm:spPr/>
      <dgm:t>
        <a:bodyPr/>
        <a:lstStyle/>
        <a:p>
          <a:endParaRPr kumimoji="1" lang="ja-JP" altLang="en-US"/>
        </a:p>
      </dgm:t>
    </dgm:pt>
    <dgm:pt modelId="{9ED0D56C-F8D3-41DC-9400-52163F274F25}">
      <dgm:prSet phldrT="[テキスト]"/>
      <dgm:spPr/>
      <dgm:t>
        <a:bodyPr/>
        <a:lstStyle/>
        <a:p>
          <a:r>
            <a:rPr kumimoji="1" lang="ja-JP" altLang="en-US" dirty="0"/>
            <a:t>賃率低減を図る</a:t>
          </a:r>
        </a:p>
      </dgm:t>
    </dgm:pt>
    <dgm:pt modelId="{ED794286-C392-44EE-AF5C-A6F035F3446F}" type="parTrans" cxnId="{CC2B399D-E144-49B5-817A-02342649972E}">
      <dgm:prSet/>
      <dgm:spPr/>
      <dgm:t>
        <a:bodyPr/>
        <a:lstStyle/>
        <a:p>
          <a:endParaRPr kumimoji="1" lang="ja-JP" altLang="en-US"/>
        </a:p>
      </dgm:t>
    </dgm:pt>
    <dgm:pt modelId="{122B8DBF-2D96-4B5C-8208-8867E32DE1B4}" type="sibTrans" cxnId="{CC2B399D-E144-49B5-817A-02342649972E}">
      <dgm:prSet/>
      <dgm:spPr/>
      <dgm:t>
        <a:bodyPr/>
        <a:lstStyle/>
        <a:p>
          <a:endParaRPr kumimoji="1" lang="ja-JP" altLang="en-US"/>
        </a:p>
      </dgm:t>
    </dgm:pt>
    <dgm:pt modelId="{AB98CB4F-916B-4639-96A8-BE2451D98C0F}">
      <dgm:prSet phldrT="[テキスト]"/>
      <dgm:spPr/>
      <dgm:t>
        <a:bodyPr/>
        <a:lstStyle/>
        <a:p>
          <a:r>
            <a:rPr kumimoji="1" lang="ja-JP" altLang="en-US"/>
            <a:t>人件費の変動費化</a:t>
          </a:r>
          <a:endParaRPr kumimoji="1" lang="ja-JP" altLang="en-US" dirty="0"/>
        </a:p>
      </dgm:t>
    </dgm:pt>
    <dgm:pt modelId="{1DA9FB56-91F7-4569-B107-0720517B74EC}" type="parTrans" cxnId="{1CE57CAD-6755-4491-8CBD-F0AB0343AFB1}">
      <dgm:prSet/>
      <dgm:spPr/>
      <dgm:t>
        <a:bodyPr/>
        <a:lstStyle/>
        <a:p>
          <a:endParaRPr kumimoji="1" lang="ja-JP" altLang="en-US"/>
        </a:p>
      </dgm:t>
    </dgm:pt>
    <dgm:pt modelId="{967433E4-8A1E-46E7-A388-DAB727848703}" type="sibTrans" cxnId="{1CE57CAD-6755-4491-8CBD-F0AB0343AFB1}">
      <dgm:prSet/>
      <dgm:spPr/>
      <dgm:t>
        <a:bodyPr/>
        <a:lstStyle/>
        <a:p>
          <a:endParaRPr kumimoji="1" lang="ja-JP" altLang="en-US"/>
        </a:p>
      </dgm:t>
    </dgm:pt>
    <dgm:pt modelId="{986D0B07-50C7-41B9-85CA-EBA621238DFE}">
      <dgm:prSet/>
      <dgm:spPr/>
      <dgm:t>
        <a:bodyPr/>
        <a:lstStyle/>
        <a:p>
          <a:r>
            <a:rPr kumimoji="1" lang="ja-JP" altLang="en-US" dirty="0"/>
            <a:t>非正社員の活用</a:t>
          </a:r>
        </a:p>
      </dgm:t>
    </dgm:pt>
    <dgm:pt modelId="{81998D76-B724-44D9-9D03-274D4DF4ECC0}" type="parTrans" cxnId="{132766EF-F8A4-4593-8F28-60A2BAE9932B}">
      <dgm:prSet/>
      <dgm:spPr/>
      <dgm:t>
        <a:bodyPr/>
        <a:lstStyle/>
        <a:p>
          <a:endParaRPr kumimoji="1" lang="ja-JP" altLang="en-US"/>
        </a:p>
      </dgm:t>
    </dgm:pt>
    <dgm:pt modelId="{668DE55F-237F-4FA7-8636-FF12CEAEED4E}" type="sibTrans" cxnId="{132766EF-F8A4-4593-8F28-60A2BAE9932B}">
      <dgm:prSet/>
      <dgm:spPr/>
      <dgm:t>
        <a:bodyPr/>
        <a:lstStyle/>
        <a:p>
          <a:endParaRPr kumimoji="1" lang="ja-JP" altLang="en-US"/>
        </a:p>
      </dgm:t>
    </dgm:pt>
    <dgm:pt modelId="{19DC0FA6-C835-4BB2-88DB-B083FB61D642}">
      <dgm:prSet/>
      <dgm:spPr/>
      <dgm:t>
        <a:bodyPr/>
        <a:lstStyle/>
        <a:p>
          <a:r>
            <a:rPr kumimoji="1" lang="ja-JP" altLang="en-US" dirty="0"/>
            <a:t>作業改善⇒設備改善の順番で改善</a:t>
          </a:r>
        </a:p>
      </dgm:t>
    </dgm:pt>
    <dgm:pt modelId="{5A7D26F2-ADBF-4C67-8D6F-E8BE77AD04D5}" type="parTrans" cxnId="{2B779A89-B191-4D0C-96D7-B74CFAD1F57E}">
      <dgm:prSet/>
      <dgm:spPr/>
      <dgm:t>
        <a:bodyPr/>
        <a:lstStyle/>
        <a:p>
          <a:endParaRPr kumimoji="1" lang="ja-JP" altLang="en-US"/>
        </a:p>
      </dgm:t>
    </dgm:pt>
    <dgm:pt modelId="{757945F2-5A7B-4AAC-B175-FCECDA9D0D61}" type="sibTrans" cxnId="{2B779A89-B191-4D0C-96D7-B74CFAD1F57E}">
      <dgm:prSet/>
      <dgm:spPr/>
      <dgm:t>
        <a:bodyPr/>
        <a:lstStyle/>
        <a:p>
          <a:endParaRPr kumimoji="1" lang="ja-JP" altLang="en-US"/>
        </a:p>
      </dgm:t>
    </dgm:pt>
    <dgm:pt modelId="{71999DB5-1935-4C0C-A913-32715F84AA44}">
      <dgm:prSet/>
      <dgm:spPr/>
      <dgm:t>
        <a:bodyPr/>
        <a:lstStyle/>
        <a:p>
          <a:r>
            <a:rPr kumimoji="1" lang="ja-JP" altLang="en-US"/>
            <a:t>内製か？外注か？</a:t>
          </a:r>
          <a:endParaRPr kumimoji="1" lang="ja-JP" altLang="en-US" dirty="0"/>
        </a:p>
      </dgm:t>
    </dgm:pt>
    <dgm:pt modelId="{48632E8B-A4FD-4EA8-9E5B-4D348CB8B237}" type="parTrans" cxnId="{A756CF1F-E7FE-4D96-A4BC-9BCED0AB3379}">
      <dgm:prSet/>
      <dgm:spPr/>
      <dgm:t>
        <a:bodyPr/>
        <a:lstStyle/>
        <a:p>
          <a:endParaRPr kumimoji="1" lang="ja-JP" altLang="en-US"/>
        </a:p>
      </dgm:t>
    </dgm:pt>
    <dgm:pt modelId="{7DE48A71-F66C-4541-B7B4-D9A753E549B8}" type="sibTrans" cxnId="{A756CF1F-E7FE-4D96-A4BC-9BCED0AB3379}">
      <dgm:prSet/>
      <dgm:spPr/>
      <dgm:t>
        <a:bodyPr/>
        <a:lstStyle/>
        <a:p>
          <a:endParaRPr kumimoji="1" lang="ja-JP" altLang="en-US"/>
        </a:p>
      </dgm:t>
    </dgm:pt>
    <dgm:pt modelId="{A456F026-DC64-4E80-A170-22E3C771D543}">
      <dgm:prSet/>
      <dgm:spPr/>
      <dgm:t>
        <a:bodyPr/>
        <a:lstStyle/>
        <a:p>
          <a:r>
            <a:rPr kumimoji="1" lang="ja-JP" altLang="en-US" dirty="0"/>
            <a:t>原価のみを高めている作業を排除</a:t>
          </a:r>
        </a:p>
      </dgm:t>
    </dgm:pt>
    <dgm:pt modelId="{D1302118-2AB3-467B-8DFF-9C8C3DC7BF28}" type="parTrans" cxnId="{AA463FF0-ADEB-4F61-82C5-25D09BEEF869}">
      <dgm:prSet/>
      <dgm:spPr/>
      <dgm:t>
        <a:bodyPr/>
        <a:lstStyle/>
        <a:p>
          <a:endParaRPr kumimoji="1" lang="ja-JP" altLang="en-US"/>
        </a:p>
      </dgm:t>
    </dgm:pt>
    <dgm:pt modelId="{DD02BB20-661D-444D-95E3-042269AB12A7}" type="sibTrans" cxnId="{AA463FF0-ADEB-4F61-82C5-25D09BEEF869}">
      <dgm:prSet/>
      <dgm:spPr/>
      <dgm:t>
        <a:bodyPr/>
        <a:lstStyle/>
        <a:p>
          <a:endParaRPr kumimoji="1" lang="ja-JP" altLang="en-US"/>
        </a:p>
      </dgm:t>
    </dgm:pt>
    <dgm:pt modelId="{B69FC32E-14E0-47C7-87B6-230CE95BB09A}">
      <dgm:prSet/>
      <dgm:spPr/>
      <dgm:t>
        <a:bodyPr/>
        <a:lstStyle/>
        <a:p>
          <a:r>
            <a:rPr kumimoji="1" lang="ja-JP" altLang="en-US" dirty="0"/>
            <a:t>高齢者の活用（助成金あり）</a:t>
          </a:r>
        </a:p>
      </dgm:t>
    </dgm:pt>
    <dgm:pt modelId="{1EA1C02F-A72F-4A58-86D4-09D0C283C831}" type="parTrans" cxnId="{E25CF676-27FD-4B8E-A322-A283E6EF2495}">
      <dgm:prSet/>
      <dgm:spPr/>
      <dgm:t>
        <a:bodyPr/>
        <a:lstStyle/>
        <a:p>
          <a:endParaRPr kumimoji="1" lang="ja-JP" altLang="en-US"/>
        </a:p>
      </dgm:t>
    </dgm:pt>
    <dgm:pt modelId="{0E8AC9D2-988C-49CB-9A93-909AA6371F41}" type="sibTrans" cxnId="{E25CF676-27FD-4B8E-A322-A283E6EF2495}">
      <dgm:prSet/>
      <dgm:spPr/>
      <dgm:t>
        <a:bodyPr/>
        <a:lstStyle/>
        <a:p>
          <a:endParaRPr kumimoji="1" lang="ja-JP" altLang="en-US"/>
        </a:p>
      </dgm:t>
    </dgm:pt>
    <dgm:pt modelId="{9DCD6DA6-DBA1-49A8-B28F-1C08A84AFC34}">
      <dgm:prSet/>
      <dgm:spPr/>
      <dgm:t>
        <a:bodyPr/>
        <a:lstStyle/>
        <a:p>
          <a:r>
            <a:rPr kumimoji="1" lang="ja-JP" altLang="en-US" dirty="0"/>
            <a:t>つくり過ぎは罪悪</a:t>
          </a:r>
        </a:p>
      </dgm:t>
    </dgm:pt>
    <dgm:pt modelId="{2B42C333-CBAE-47F1-86E1-7E9183B46671}" type="parTrans" cxnId="{B4176351-3DD7-4B22-B307-2FDFEF7B8CF0}">
      <dgm:prSet/>
      <dgm:spPr/>
      <dgm:t>
        <a:bodyPr/>
        <a:lstStyle/>
        <a:p>
          <a:endParaRPr kumimoji="1" lang="ja-JP" altLang="en-US"/>
        </a:p>
      </dgm:t>
    </dgm:pt>
    <dgm:pt modelId="{F65BC17F-C643-4CBF-A911-7C33CF19703A}" type="sibTrans" cxnId="{B4176351-3DD7-4B22-B307-2FDFEF7B8CF0}">
      <dgm:prSet/>
      <dgm:spPr/>
      <dgm:t>
        <a:bodyPr/>
        <a:lstStyle/>
        <a:p>
          <a:endParaRPr kumimoji="1" lang="ja-JP" altLang="en-US"/>
        </a:p>
      </dgm:t>
    </dgm:pt>
    <dgm:pt modelId="{D3B42588-B103-4E79-988F-312865C54A38}">
      <dgm:prSet/>
      <dgm:spPr/>
      <dgm:t>
        <a:bodyPr/>
        <a:lstStyle/>
        <a:p>
          <a:r>
            <a:rPr kumimoji="1" lang="ja-JP" altLang="en-US" dirty="0"/>
            <a:t>実は販売計画がポイント</a:t>
          </a:r>
        </a:p>
      </dgm:t>
    </dgm:pt>
    <dgm:pt modelId="{1786E83C-AAB0-45D6-80E2-3F939650BC8E}" type="parTrans" cxnId="{FEFEC18F-DBE9-454B-ABFE-C8DB9C302CA9}">
      <dgm:prSet/>
      <dgm:spPr/>
      <dgm:t>
        <a:bodyPr/>
        <a:lstStyle/>
        <a:p>
          <a:endParaRPr kumimoji="1" lang="ja-JP" altLang="en-US"/>
        </a:p>
      </dgm:t>
    </dgm:pt>
    <dgm:pt modelId="{746A7141-4D43-49B7-836D-973C1333E438}" type="sibTrans" cxnId="{FEFEC18F-DBE9-454B-ABFE-C8DB9C302CA9}">
      <dgm:prSet/>
      <dgm:spPr/>
      <dgm:t>
        <a:bodyPr/>
        <a:lstStyle/>
        <a:p>
          <a:endParaRPr kumimoji="1" lang="ja-JP" altLang="en-US"/>
        </a:p>
      </dgm:t>
    </dgm:pt>
    <dgm:pt modelId="{F61DC6DD-D814-4375-82CF-5D0FBD7CAE2B}">
      <dgm:prSet/>
      <dgm:spPr/>
      <dgm:t>
        <a:bodyPr/>
        <a:lstStyle/>
        <a:p>
          <a:r>
            <a:rPr kumimoji="1" lang="en-US" altLang="ja-JP" dirty="0"/>
            <a:t>FA</a:t>
          </a:r>
          <a:r>
            <a:rPr kumimoji="1" lang="ja-JP" altLang="en-US" dirty="0"/>
            <a:t>化は必ずしもコスト削減にならない</a:t>
          </a:r>
        </a:p>
      </dgm:t>
    </dgm:pt>
    <dgm:pt modelId="{6129148F-F241-4361-92A5-3B37819B319B}" type="parTrans" cxnId="{31789225-7C94-431F-877E-E98A08E737B1}">
      <dgm:prSet/>
      <dgm:spPr/>
      <dgm:t>
        <a:bodyPr/>
        <a:lstStyle/>
        <a:p>
          <a:endParaRPr kumimoji="1" lang="ja-JP" altLang="en-US"/>
        </a:p>
      </dgm:t>
    </dgm:pt>
    <dgm:pt modelId="{D6E23B0D-8DA8-4C6C-AF68-E549B77F0638}" type="sibTrans" cxnId="{31789225-7C94-431F-877E-E98A08E737B1}">
      <dgm:prSet/>
      <dgm:spPr/>
      <dgm:t>
        <a:bodyPr/>
        <a:lstStyle/>
        <a:p>
          <a:endParaRPr kumimoji="1" lang="ja-JP" altLang="en-US"/>
        </a:p>
      </dgm:t>
    </dgm:pt>
    <dgm:pt modelId="{614912C0-97BB-490D-AE94-A82EF98C7EC4}">
      <dgm:prSet/>
      <dgm:spPr/>
      <dgm:t>
        <a:bodyPr/>
        <a:lstStyle/>
        <a:p>
          <a:r>
            <a:rPr kumimoji="1" lang="ja-JP" altLang="en-US" dirty="0"/>
            <a:t>人員配置は思いのほか大変</a:t>
          </a:r>
        </a:p>
      </dgm:t>
    </dgm:pt>
    <dgm:pt modelId="{25DBF01C-D5DE-4AF8-9BE2-758BD6CA0237}" type="parTrans" cxnId="{ADD9B5A9-F34E-49D9-ABD4-BB1EA0ED6A96}">
      <dgm:prSet/>
      <dgm:spPr/>
      <dgm:t>
        <a:bodyPr/>
        <a:lstStyle/>
        <a:p>
          <a:endParaRPr kumimoji="1" lang="ja-JP" altLang="en-US"/>
        </a:p>
      </dgm:t>
    </dgm:pt>
    <dgm:pt modelId="{EE5D9909-1ABF-4201-9B4E-098261DA2136}" type="sibTrans" cxnId="{ADD9B5A9-F34E-49D9-ABD4-BB1EA0ED6A96}">
      <dgm:prSet/>
      <dgm:spPr/>
      <dgm:t>
        <a:bodyPr/>
        <a:lstStyle/>
        <a:p>
          <a:endParaRPr kumimoji="1" lang="ja-JP" altLang="en-US"/>
        </a:p>
      </dgm:t>
    </dgm:pt>
    <dgm:pt modelId="{A8363F52-BA3D-433A-AB64-A767BA0AF91D}" type="pres">
      <dgm:prSet presAssocID="{8472A9AF-A6C9-49B9-AC19-280499D6F5F9}" presName="linear" presStyleCnt="0">
        <dgm:presLayoutVars>
          <dgm:dir/>
          <dgm:animLvl val="lvl"/>
          <dgm:resizeHandles val="exact"/>
        </dgm:presLayoutVars>
      </dgm:prSet>
      <dgm:spPr/>
    </dgm:pt>
    <dgm:pt modelId="{A398301A-AA26-468E-9A86-AB8E052B4D98}" type="pres">
      <dgm:prSet presAssocID="{E8191249-0B0E-45B0-A846-72DDB1DFE8E9}" presName="parentLin" presStyleCnt="0"/>
      <dgm:spPr/>
    </dgm:pt>
    <dgm:pt modelId="{9BF41655-EFBD-4041-9897-4A46F1691578}" type="pres">
      <dgm:prSet presAssocID="{E8191249-0B0E-45B0-A846-72DDB1DFE8E9}" presName="parentLeftMargin" presStyleLbl="node1" presStyleIdx="0" presStyleCnt="3"/>
      <dgm:spPr/>
    </dgm:pt>
    <dgm:pt modelId="{DBFE6E01-D749-40D3-88E0-DE67BB97DA8A}" type="pres">
      <dgm:prSet presAssocID="{E8191249-0B0E-45B0-A846-72DDB1DFE8E9}" presName="parentText" presStyleLbl="node1" presStyleIdx="0" presStyleCnt="3">
        <dgm:presLayoutVars>
          <dgm:chMax val="0"/>
          <dgm:bulletEnabled val="1"/>
        </dgm:presLayoutVars>
      </dgm:prSet>
      <dgm:spPr/>
    </dgm:pt>
    <dgm:pt modelId="{6B54B93E-F4C3-4D0B-872D-87904706B3F0}" type="pres">
      <dgm:prSet presAssocID="{E8191249-0B0E-45B0-A846-72DDB1DFE8E9}" presName="negativeSpace" presStyleCnt="0"/>
      <dgm:spPr/>
    </dgm:pt>
    <dgm:pt modelId="{A6C157D5-7398-4A82-AC03-30D40CC96011}" type="pres">
      <dgm:prSet presAssocID="{E8191249-0B0E-45B0-A846-72DDB1DFE8E9}" presName="childText" presStyleLbl="conFgAcc1" presStyleIdx="0" presStyleCnt="3">
        <dgm:presLayoutVars>
          <dgm:bulletEnabled val="1"/>
        </dgm:presLayoutVars>
      </dgm:prSet>
      <dgm:spPr/>
    </dgm:pt>
    <dgm:pt modelId="{0135B516-118C-4BD7-8D20-4388552ED352}" type="pres">
      <dgm:prSet presAssocID="{39E65CB7-89DE-4755-BBA9-0CB96E2F93B9}" presName="spaceBetweenRectangles" presStyleCnt="0"/>
      <dgm:spPr/>
    </dgm:pt>
    <dgm:pt modelId="{92F7DD51-7059-476A-8C0A-4DF50B67B90D}" type="pres">
      <dgm:prSet presAssocID="{9ED0D56C-F8D3-41DC-9400-52163F274F25}" presName="parentLin" presStyleCnt="0"/>
      <dgm:spPr/>
    </dgm:pt>
    <dgm:pt modelId="{578412F9-1A44-44CE-A3C6-FEA1B1D63789}" type="pres">
      <dgm:prSet presAssocID="{9ED0D56C-F8D3-41DC-9400-52163F274F25}" presName="parentLeftMargin" presStyleLbl="node1" presStyleIdx="0" presStyleCnt="3"/>
      <dgm:spPr/>
    </dgm:pt>
    <dgm:pt modelId="{A1F7655A-49A4-4C45-89E5-D6174028B283}" type="pres">
      <dgm:prSet presAssocID="{9ED0D56C-F8D3-41DC-9400-52163F274F25}" presName="parentText" presStyleLbl="node1" presStyleIdx="1" presStyleCnt="3">
        <dgm:presLayoutVars>
          <dgm:chMax val="0"/>
          <dgm:bulletEnabled val="1"/>
        </dgm:presLayoutVars>
      </dgm:prSet>
      <dgm:spPr/>
    </dgm:pt>
    <dgm:pt modelId="{5170F3A4-1CAB-4779-95DF-39FA352B68AA}" type="pres">
      <dgm:prSet presAssocID="{9ED0D56C-F8D3-41DC-9400-52163F274F25}" presName="negativeSpace" presStyleCnt="0"/>
      <dgm:spPr/>
    </dgm:pt>
    <dgm:pt modelId="{3ED8F455-CFC9-4547-9E9C-5932B513D85C}" type="pres">
      <dgm:prSet presAssocID="{9ED0D56C-F8D3-41DC-9400-52163F274F25}" presName="childText" presStyleLbl="conFgAcc1" presStyleIdx="1" presStyleCnt="3">
        <dgm:presLayoutVars>
          <dgm:bulletEnabled val="1"/>
        </dgm:presLayoutVars>
      </dgm:prSet>
      <dgm:spPr/>
    </dgm:pt>
    <dgm:pt modelId="{8537615D-C903-4220-BDAA-CA81ECCAA28B}" type="pres">
      <dgm:prSet presAssocID="{122B8DBF-2D96-4B5C-8208-8867E32DE1B4}" presName="spaceBetweenRectangles" presStyleCnt="0"/>
      <dgm:spPr/>
    </dgm:pt>
    <dgm:pt modelId="{A0947479-83E2-4CC1-A262-4165C554F577}" type="pres">
      <dgm:prSet presAssocID="{AB98CB4F-916B-4639-96A8-BE2451D98C0F}" presName="parentLin" presStyleCnt="0"/>
      <dgm:spPr/>
    </dgm:pt>
    <dgm:pt modelId="{B62071FE-87CA-4CE5-8793-FB9A715CF187}" type="pres">
      <dgm:prSet presAssocID="{AB98CB4F-916B-4639-96A8-BE2451D98C0F}" presName="parentLeftMargin" presStyleLbl="node1" presStyleIdx="1" presStyleCnt="3"/>
      <dgm:spPr/>
    </dgm:pt>
    <dgm:pt modelId="{70E8A996-C39E-4710-9946-BFF30746EF13}" type="pres">
      <dgm:prSet presAssocID="{AB98CB4F-916B-4639-96A8-BE2451D98C0F}" presName="parentText" presStyleLbl="node1" presStyleIdx="2" presStyleCnt="3">
        <dgm:presLayoutVars>
          <dgm:chMax val="0"/>
          <dgm:bulletEnabled val="1"/>
        </dgm:presLayoutVars>
      </dgm:prSet>
      <dgm:spPr/>
    </dgm:pt>
    <dgm:pt modelId="{8534422F-BB3D-4549-8E26-4ECA650DAC89}" type="pres">
      <dgm:prSet presAssocID="{AB98CB4F-916B-4639-96A8-BE2451D98C0F}" presName="negativeSpace" presStyleCnt="0"/>
      <dgm:spPr/>
    </dgm:pt>
    <dgm:pt modelId="{E4D975ED-EEB5-4CBF-B164-454F55C88299}" type="pres">
      <dgm:prSet presAssocID="{AB98CB4F-916B-4639-96A8-BE2451D98C0F}" presName="childText" presStyleLbl="conFgAcc1" presStyleIdx="2" presStyleCnt="3">
        <dgm:presLayoutVars>
          <dgm:bulletEnabled val="1"/>
        </dgm:presLayoutVars>
      </dgm:prSet>
      <dgm:spPr/>
    </dgm:pt>
  </dgm:ptLst>
  <dgm:cxnLst>
    <dgm:cxn modelId="{97CC0F01-7733-48CD-AA3D-BBB7C5CBBDB9}" type="presOf" srcId="{F61DC6DD-D814-4375-82CF-5D0FBD7CAE2B}" destId="{A6C157D5-7398-4A82-AC03-30D40CC96011}" srcOrd="0" destOrd="3" presId="urn:microsoft.com/office/officeart/2005/8/layout/list1"/>
    <dgm:cxn modelId="{33C4D211-1E03-43BD-B789-FA5A4C614E52}" type="presOf" srcId="{AB98CB4F-916B-4639-96A8-BE2451D98C0F}" destId="{70E8A996-C39E-4710-9946-BFF30746EF13}" srcOrd="1" destOrd="0" presId="urn:microsoft.com/office/officeart/2005/8/layout/list1"/>
    <dgm:cxn modelId="{9B4FE91B-66CB-473A-9E87-A1A285020E42}" type="presOf" srcId="{19DC0FA6-C835-4BB2-88DB-B083FB61D642}" destId="{A6C157D5-7398-4A82-AC03-30D40CC96011}" srcOrd="0" destOrd="0" presId="urn:microsoft.com/office/officeart/2005/8/layout/list1"/>
    <dgm:cxn modelId="{A756CF1F-E7FE-4D96-A4BC-9BCED0AB3379}" srcId="{AB98CB4F-916B-4639-96A8-BE2451D98C0F}" destId="{71999DB5-1935-4C0C-A913-32715F84AA44}" srcOrd="0" destOrd="0" parTransId="{48632E8B-A4FD-4EA8-9E5B-4D348CB8B237}" sibTransId="{7DE48A71-F66C-4541-B7B4-D9A753E549B8}"/>
    <dgm:cxn modelId="{55DAD220-6CC5-4474-B0BA-31E76FBE9128}" type="presOf" srcId="{9DCD6DA6-DBA1-49A8-B28F-1C08A84AFC34}" destId="{A6C157D5-7398-4A82-AC03-30D40CC96011}" srcOrd="0" destOrd="2" presId="urn:microsoft.com/office/officeart/2005/8/layout/list1"/>
    <dgm:cxn modelId="{31789225-7C94-431F-877E-E98A08E737B1}" srcId="{E8191249-0B0E-45B0-A846-72DDB1DFE8E9}" destId="{F61DC6DD-D814-4375-82CF-5D0FBD7CAE2B}" srcOrd="3" destOrd="0" parTransId="{6129148F-F241-4361-92A5-3B37819B319B}" sibTransId="{D6E23B0D-8DA8-4C6C-AF68-E549B77F0638}"/>
    <dgm:cxn modelId="{85556429-8219-45BA-9151-6718153D860F}" type="presOf" srcId="{8472A9AF-A6C9-49B9-AC19-280499D6F5F9}" destId="{A8363F52-BA3D-433A-AB64-A767BA0AF91D}" srcOrd="0" destOrd="0" presId="urn:microsoft.com/office/officeart/2005/8/layout/list1"/>
    <dgm:cxn modelId="{E27EEC2B-2B05-4B06-8C8A-C16A13585C4C}" srcId="{8472A9AF-A6C9-49B9-AC19-280499D6F5F9}" destId="{E8191249-0B0E-45B0-A846-72DDB1DFE8E9}" srcOrd="0" destOrd="0" parTransId="{299DEC1A-1AC0-41CB-9CD7-43ADCCC649C0}" sibTransId="{39E65CB7-89DE-4755-BBA9-0CB96E2F93B9}"/>
    <dgm:cxn modelId="{AE79284A-48C8-41E8-B02B-97051D32CBFA}" type="presOf" srcId="{E8191249-0B0E-45B0-A846-72DDB1DFE8E9}" destId="{DBFE6E01-D749-40D3-88E0-DE67BB97DA8A}" srcOrd="1" destOrd="0" presId="urn:microsoft.com/office/officeart/2005/8/layout/list1"/>
    <dgm:cxn modelId="{1E83684C-1F66-467B-B002-775B6FAA63E9}" type="presOf" srcId="{614912C0-97BB-490D-AE94-A82EF98C7EC4}" destId="{E4D975ED-EEB5-4CBF-B164-454F55C88299}" srcOrd="0" destOrd="2" presId="urn:microsoft.com/office/officeart/2005/8/layout/list1"/>
    <dgm:cxn modelId="{8FDDA64D-635E-42DF-88D2-7779F4912CF3}" type="presOf" srcId="{986D0B07-50C7-41B9-85CA-EBA621238DFE}" destId="{3ED8F455-CFC9-4547-9E9C-5932B513D85C}" srcOrd="0" destOrd="0" presId="urn:microsoft.com/office/officeart/2005/8/layout/list1"/>
    <dgm:cxn modelId="{B4176351-3DD7-4B22-B307-2FDFEF7B8CF0}" srcId="{E8191249-0B0E-45B0-A846-72DDB1DFE8E9}" destId="{9DCD6DA6-DBA1-49A8-B28F-1C08A84AFC34}" srcOrd="2" destOrd="0" parTransId="{2B42C333-CBAE-47F1-86E1-7E9183B46671}" sibTransId="{F65BC17F-C643-4CBF-A911-7C33CF19703A}"/>
    <dgm:cxn modelId="{ED6E0B52-78DD-4473-9BED-D556F9DE12F8}" type="presOf" srcId="{D3B42588-B103-4E79-988F-312865C54A38}" destId="{E4D975ED-EEB5-4CBF-B164-454F55C88299}" srcOrd="0" destOrd="1" presId="urn:microsoft.com/office/officeart/2005/8/layout/list1"/>
    <dgm:cxn modelId="{7995D653-B843-4B1D-9FF5-B809525E9947}" type="presOf" srcId="{A456F026-DC64-4E80-A170-22E3C771D543}" destId="{A6C157D5-7398-4A82-AC03-30D40CC96011}" srcOrd="0" destOrd="1" presId="urn:microsoft.com/office/officeart/2005/8/layout/list1"/>
    <dgm:cxn modelId="{E25CF676-27FD-4B8E-A322-A283E6EF2495}" srcId="{9ED0D56C-F8D3-41DC-9400-52163F274F25}" destId="{B69FC32E-14E0-47C7-87B6-230CE95BB09A}" srcOrd="1" destOrd="0" parTransId="{1EA1C02F-A72F-4A58-86D4-09D0C283C831}" sibTransId="{0E8AC9D2-988C-49CB-9A93-909AA6371F41}"/>
    <dgm:cxn modelId="{AC716E59-54AB-4A53-955C-066C88A93C3B}" type="presOf" srcId="{E8191249-0B0E-45B0-A846-72DDB1DFE8E9}" destId="{9BF41655-EFBD-4041-9897-4A46F1691578}" srcOrd="0" destOrd="0" presId="urn:microsoft.com/office/officeart/2005/8/layout/list1"/>
    <dgm:cxn modelId="{3737A988-A115-4178-B7F4-DF6F62EA7FE2}" type="presOf" srcId="{B69FC32E-14E0-47C7-87B6-230CE95BB09A}" destId="{3ED8F455-CFC9-4547-9E9C-5932B513D85C}" srcOrd="0" destOrd="1" presId="urn:microsoft.com/office/officeart/2005/8/layout/list1"/>
    <dgm:cxn modelId="{2B779A89-B191-4D0C-96D7-B74CFAD1F57E}" srcId="{E8191249-0B0E-45B0-A846-72DDB1DFE8E9}" destId="{19DC0FA6-C835-4BB2-88DB-B083FB61D642}" srcOrd="0" destOrd="0" parTransId="{5A7D26F2-ADBF-4C67-8D6F-E8BE77AD04D5}" sibTransId="{757945F2-5A7B-4AAC-B175-FCECDA9D0D61}"/>
    <dgm:cxn modelId="{BD9B108F-7467-4EAE-8244-ECC1210C8582}" type="presOf" srcId="{71999DB5-1935-4C0C-A913-32715F84AA44}" destId="{E4D975ED-EEB5-4CBF-B164-454F55C88299}" srcOrd="0" destOrd="0" presId="urn:microsoft.com/office/officeart/2005/8/layout/list1"/>
    <dgm:cxn modelId="{FEFEC18F-DBE9-454B-ABFE-C8DB9C302CA9}" srcId="{AB98CB4F-916B-4639-96A8-BE2451D98C0F}" destId="{D3B42588-B103-4E79-988F-312865C54A38}" srcOrd="1" destOrd="0" parTransId="{1786E83C-AAB0-45D6-80E2-3F939650BC8E}" sibTransId="{746A7141-4D43-49B7-836D-973C1333E438}"/>
    <dgm:cxn modelId="{CC2B399D-E144-49B5-817A-02342649972E}" srcId="{8472A9AF-A6C9-49B9-AC19-280499D6F5F9}" destId="{9ED0D56C-F8D3-41DC-9400-52163F274F25}" srcOrd="1" destOrd="0" parTransId="{ED794286-C392-44EE-AF5C-A6F035F3446F}" sibTransId="{122B8DBF-2D96-4B5C-8208-8867E32DE1B4}"/>
    <dgm:cxn modelId="{ADD9B5A9-F34E-49D9-ABD4-BB1EA0ED6A96}" srcId="{AB98CB4F-916B-4639-96A8-BE2451D98C0F}" destId="{614912C0-97BB-490D-AE94-A82EF98C7EC4}" srcOrd="2" destOrd="0" parTransId="{25DBF01C-D5DE-4AF8-9BE2-758BD6CA0237}" sibTransId="{EE5D9909-1ABF-4201-9B4E-098261DA2136}"/>
    <dgm:cxn modelId="{1CE57CAD-6755-4491-8CBD-F0AB0343AFB1}" srcId="{8472A9AF-A6C9-49B9-AC19-280499D6F5F9}" destId="{AB98CB4F-916B-4639-96A8-BE2451D98C0F}" srcOrd="2" destOrd="0" parTransId="{1DA9FB56-91F7-4569-B107-0720517B74EC}" sibTransId="{967433E4-8A1E-46E7-A388-DAB727848703}"/>
    <dgm:cxn modelId="{9B0E69B8-1851-4576-A04F-45A5D437DDCF}" type="presOf" srcId="{9ED0D56C-F8D3-41DC-9400-52163F274F25}" destId="{578412F9-1A44-44CE-A3C6-FEA1B1D63789}" srcOrd="0" destOrd="0" presId="urn:microsoft.com/office/officeart/2005/8/layout/list1"/>
    <dgm:cxn modelId="{26AA7DBC-3B85-452A-821B-D54022B0169E}" type="presOf" srcId="{AB98CB4F-916B-4639-96A8-BE2451D98C0F}" destId="{B62071FE-87CA-4CE5-8793-FB9A715CF187}" srcOrd="0" destOrd="0" presId="urn:microsoft.com/office/officeart/2005/8/layout/list1"/>
    <dgm:cxn modelId="{7CC3BFC8-67D3-4427-B028-B441CB552AB4}" type="presOf" srcId="{9ED0D56C-F8D3-41DC-9400-52163F274F25}" destId="{A1F7655A-49A4-4C45-89E5-D6174028B283}" srcOrd="1" destOrd="0" presId="urn:microsoft.com/office/officeart/2005/8/layout/list1"/>
    <dgm:cxn modelId="{132766EF-F8A4-4593-8F28-60A2BAE9932B}" srcId="{9ED0D56C-F8D3-41DC-9400-52163F274F25}" destId="{986D0B07-50C7-41B9-85CA-EBA621238DFE}" srcOrd="0" destOrd="0" parTransId="{81998D76-B724-44D9-9D03-274D4DF4ECC0}" sibTransId="{668DE55F-237F-4FA7-8636-FF12CEAEED4E}"/>
    <dgm:cxn modelId="{AA463FF0-ADEB-4F61-82C5-25D09BEEF869}" srcId="{E8191249-0B0E-45B0-A846-72DDB1DFE8E9}" destId="{A456F026-DC64-4E80-A170-22E3C771D543}" srcOrd="1" destOrd="0" parTransId="{D1302118-2AB3-467B-8DFF-9C8C3DC7BF28}" sibTransId="{DD02BB20-661D-444D-95E3-042269AB12A7}"/>
    <dgm:cxn modelId="{414B2CD9-1E49-4F63-89A7-425CA1CCA190}" type="presParOf" srcId="{A8363F52-BA3D-433A-AB64-A767BA0AF91D}" destId="{A398301A-AA26-468E-9A86-AB8E052B4D98}" srcOrd="0" destOrd="0" presId="urn:microsoft.com/office/officeart/2005/8/layout/list1"/>
    <dgm:cxn modelId="{5FA62BCA-9FB2-41E4-8B32-9B8345E7EA7C}" type="presParOf" srcId="{A398301A-AA26-468E-9A86-AB8E052B4D98}" destId="{9BF41655-EFBD-4041-9897-4A46F1691578}" srcOrd="0" destOrd="0" presId="urn:microsoft.com/office/officeart/2005/8/layout/list1"/>
    <dgm:cxn modelId="{09135B6B-7B95-40D4-AEC6-588813EB453B}" type="presParOf" srcId="{A398301A-AA26-468E-9A86-AB8E052B4D98}" destId="{DBFE6E01-D749-40D3-88E0-DE67BB97DA8A}" srcOrd="1" destOrd="0" presId="urn:microsoft.com/office/officeart/2005/8/layout/list1"/>
    <dgm:cxn modelId="{232E61B8-2A20-483C-A008-2BDE23556474}" type="presParOf" srcId="{A8363F52-BA3D-433A-AB64-A767BA0AF91D}" destId="{6B54B93E-F4C3-4D0B-872D-87904706B3F0}" srcOrd="1" destOrd="0" presId="urn:microsoft.com/office/officeart/2005/8/layout/list1"/>
    <dgm:cxn modelId="{AD131E6D-DA8A-4ED2-B3DC-C889CC693CB0}" type="presParOf" srcId="{A8363F52-BA3D-433A-AB64-A767BA0AF91D}" destId="{A6C157D5-7398-4A82-AC03-30D40CC96011}" srcOrd="2" destOrd="0" presId="urn:microsoft.com/office/officeart/2005/8/layout/list1"/>
    <dgm:cxn modelId="{A91D99E1-C4DA-4A56-9E5A-F1946CEA3F5A}" type="presParOf" srcId="{A8363F52-BA3D-433A-AB64-A767BA0AF91D}" destId="{0135B516-118C-4BD7-8D20-4388552ED352}" srcOrd="3" destOrd="0" presId="urn:microsoft.com/office/officeart/2005/8/layout/list1"/>
    <dgm:cxn modelId="{BDB78E05-1EDD-4CAC-8460-779DBE96F0E3}" type="presParOf" srcId="{A8363F52-BA3D-433A-AB64-A767BA0AF91D}" destId="{92F7DD51-7059-476A-8C0A-4DF50B67B90D}" srcOrd="4" destOrd="0" presId="urn:microsoft.com/office/officeart/2005/8/layout/list1"/>
    <dgm:cxn modelId="{1CD3D702-94AF-47B5-9486-4FBF8D52AE02}" type="presParOf" srcId="{92F7DD51-7059-476A-8C0A-4DF50B67B90D}" destId="{578412F9-1A44-44CE-A3C6-FEA1B1D63789}" srcOrd="0" destOrd="0" presId="urn:microsoft.com/office/officeart/2005/8/layout/list1"/>
    <dgm:cxn modelId="{6764CACB-95ED-4DBB-B9C5-789129EE8B4D}" type="presParOf" srcId="{92F7DD51-7059-476A-8C0A-4DF50B67B90D}" destId="{A1F7655A-49A4-4C45-89E5-D6174028B283}" srcOrd="1" destOrd="0" presId="urn:microsoft.com/office/officeart/2005/8/layout/list1"/>
    <dgm:cxn modelId="{D5A64369-6D8F-407A-8EEA-71392E0AD0B9}" type="presParOf" srcId="{A8363F52-BA3D-433A-AB64-A767BA0AF91D}" destId="{5170F3A4-1CAB-4779-95DF-39FA352B68AA}" srcOrd="5" destOrd="0" presId="urn:microsoft.com/office/officeart/2005/8/layout/list1"/>
    <dgm:cxn modelId="{ED56CE5B-CF46-4D88-A4A8-54725DF54B0B}" type="presParOf" srcId="{A8363F52-BA3D-433A-AB64-A767BA0AF91D}" destId="{3ED8F455-CFC9-4547-9E9C-5932B513D85C}" srcOrd="6" destOrd="0" presId="urn:microsoft.com/office/officeart/2005/8/layout/list1"/>
    <dgm:cxn modelId="{D9FA2413-DF27-400F-AC56-CD91E33D79E9}" type="presParOf" srcId="{A8363F52-BA3D-433A-AB64-A767BA0AF91D}" destId="{8537615D-C903-4220-BDAA-CA81ECCAA28B}" srcOrd="7" destOrd="0" presId="urn:microsoft.com/office/officeart/2005/8/layout/list1"/>
    <dgm:cxn modelId="{852F05CF-113A-44D9-AE3D-F930A87E1496}" type="presParOf" srcId="{A8363F52-BA3D-433A-AB64-A767BA0AF91D}" destId="{A0947479-83E2-4CC1-A262-4165C554F577}" srcOrd="8" destOrd="0" presId="urn:microsoft.com/office/officeart/2005/8/layout/list1"/>
    <dgm:cxn modelId="{0315060F-2CB5-4FED-B2F0-B046EC4C5A9D}" type="presParOf" srcId="{A0947479-83E2-4CC1-A262-4165C554F577}" destId="{B62071FE-87CA-4CE5-8793-FB9A715CF187}" srcOrd="0" destOrd="0" presId="urn:microsoft.com/office/officeart/2005/8/layout/list1"/>
    <dgm:cxn modelId="{A7702F62-6CBF-4000-A2C3-A5764CA8BA8A}" type="presParOf" srcId="{A0947479-83E2-4CC1-A262-4165C554F577}" destId="{70E8A996-C39E-4710-9946-BFF30746EF13}" srcOrd="1" destOrd="0" presId="urn:microsoft.com/office/officeart/2005/8/layout/list1"/>
    <dgm:cxn modelId="{A93271F6-F7F0-4403-818E-2A8966CD4944}" type="presParOf" srcId="{A8363F52-BA3D-433A-AB64-A767BA0AF91D}" destId="{8534422F-BB3D-4549-8E26-4ECA650DAC89}" srcOrd="9" destOrd="0" presId="urn:microsoft.com/office/officeart/2005/8/layout/list1"/>
    <dgm:cxn modelId="{CA22C172-6D9E-48D5-9E13-1FC3F6E8C0A0}" type="presParOf" srcId="{A8363F52-BA3D-433A-AB64-A767BA0AF91D}" destId="{E4D975ED-EEB5-4CBF-B164-454F55C88299}"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36056D-8C26-42AF-916E-A57036FB108E}"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kumimoji="1" lang="ja-JP" altLang="en-US"/>
        </a:p>
      </dgm:t>
    </dgm:pt>
    <dgm:pt modelId="{ACB98D5B-5501-4F01-B4CC-28D033B15D11}">
      <dgm:prSet phldrT="[テキスト]"/>
      <dgm:spPr/>
      <dgm:t>
        <a:bodyPr vert="vert"/>
        <a:lstStyle/>
        <a:p>
          <a:r>
            <a:rPr kumimoji="1" lang="ja-JP" altLang="en-US" dirty="0"/>
            <a:t>事業計画策定目的</a:t>
          </a:r>
        </a:p>
      </dgm:t>
    </dgm:pt>
    <dgm:pt modelId="{9388FCE9-F182-42C1-8AD8-712992592B83}" type="parTrans" cxnId="{7BF4425F-A321-4DD5-A30B-57C14F904913}">
      <dgm:prSet/>
      <dgm:spPr/>
      <dgm:t>
        <a:bodyPr/>
        <a:lstStyle/>
        <a:p>
          <a:endParaRPr kumimoji="1" lang="ja-JP" altLang="en-US"/>
        </a:p>
      </dgm:t>
    </dgm:pt>
    <dgm:pt modelId="{5DCEC92F-C4B8-4674-9715-204A41B6DBEB}" type="sibTrans" cxnId="{7BF4425F-A321-4DD5-A30B-57C14F904913}">
      <dgm:prSet/>
      <dgm:spPr/>
      <dgm:t>
        <a:bodyPr/>
        <a:lstStyle/>
        <a:p>
          <a:endParaRPr kumimoji="1" lang="ja-JP" altLang="en-US"/>
        </a:p>
      </dgm:t>
    </dgm:pt>
    <dgm:pt modelId="{4DE12934-A239-48DD-8E8B-7851CB94F542}">
      <dgm:prSet phldrT="[テキスト]"/>
      <dgm:spPr>
        <a:solidFill>
          <a:srgbClr val="FFFF00"/>
        </a:solidFill>
        <a:ln>
          <a:solidFill>
            <a:srgbClr val="A80000"/>
          </a:solidFill>
        </a:ln>
      </dgm:spPr>
      <dgm:t>
        <a:bodyPr/>
        <a:lstStyle/>
        <a:p>
          <a:r>
            <a:rPr kumimoji="1" lang="ja-JP" altLang="en-US" dirty="0">
              <a:solidFill>
                <a:schemeClr val="tx1"/>
              </a:solidFill>
            </a:rPr>
            <a:t>経営管理目的</a:t>
          </a:r>
        </a:p>
      </dgm:t>
    </dgm:pt>
    <dgm:pt modelId="{B40562F4-BA6A-4D09-8E7E-DA242DE947BD}" type="parTrans" cxnId="{AA359595-3976-476D-8D13-64F22BD81012}">
      <dgm:prSet/>
      <dgm:spPr/>
      <dgm:t>
        <a:bodyPr/>
        <a:lstStyle/>
        <a:p>
          <a:endParaRPr kumimoji="1" lang="ja-JP" altLang="en-US"/>
        </a:p>
      </dgm:t>
    </dgm:pt>
    <dgm:pt modelId="{B8559F3B-5425-48B9-8FBA-EC3D8A37DDA8}" type="sibTrans" cxnId="{AA359595-3976-476D-8D13-64F22BD81012}">
      <dgm:prSet/>
      <dgm:spPr/>
      <dgm:t>
        <a:bodyPr/>
        <a:lstStyle/>
        <a:p>
          <a:endParaRPr kumimoji="1" lang="ja-JP" altLang="en-US"/>
        </a:p>
      </dgm:t>
    </dgm:pt>
    <dgm:pt modelId="{60D2D142-F178-4A2F-9A20-DB9A3FCD1000}">
      <dgm:prSet phldrT="[テキスト]"/>
      <dgm:spPr/>
      <dgm:t>
        <a:bodyPr/>
        <a:lstStyle/>
        <a:p>
          <a:r>
            <a:rPr kumimoji="1" lang="ja-JP" altLang="en-US" dirty="0"/>
            <a:t>優遇制度利用目的</a:t>
          </a:r>
        </a:p>
      </dgm:t>
    </dgm:pt>
    <dgm:pt modelId="{67C8AC41-BC58-45E4-8087-28DCF1995EB3}" type="parTrans" cxnId="{A069998F-357F-4BDD-93A6-EA9B840C23E2}">
      <dgm:prSet/>
      <dgm:spPr/>
      <dgm:t>
        <a:bodyPr/>
        <a:lstStyle/>
        <a:p>
          <a:endParaRPr kumimoji="1" lang="ja-JP" altLang="en-US"/>
        </a:p>
      </dgm:t>
    </dgm:pt>
    <dgm:pt modelId="{6C68DF57-7CA5-43A2-89CB-85440D3DD21A}" type="sibTrans" cxnId="{A069998F-357F-4BDD-93A6-EA9B840C23E2}">
      <dgm:prSet/>
      <dgm:spPr/>
      <dgm:t>
        <a:bodyPr/>
        <a:lstStyle/>
        <a:p>
          <a:endParaRPr kumimoji="1" lang="ja-JP" altLang="en-US"/>
        </a:p>
      </dgm:t>
    </dgm:pt>
    <dgm:pt modelId="{03ECEC3B-7F37-4621-A618-C264EBBC0D07}">
      <dgm:prSet phldrT="[テキスト]"/>
      <dgm:spPr/>
      <dgm:t>
        <a:bodyPr/>
        <a:lstStyle/>
        <a:p>
          <a:r>
            <a:rPr kumimoji="1" lang="ja-JP" altLang="en-US" dirty="0"/>
            <a:t>資金調達目的</a:t>
          </a:r>
        </a:p>
      </dgm:t>
    </dgm:pt>
    <dgm:pt modelId="{E9E7BB35-8D7C-4442-8614-CF8058F3E645}" type="parTrans" cxnId="{92C808BD-9B81-4334-843E-DA30339992D1}">
      <dgm:prSet/>
      <dgm:spPr/>
      <dgm:t>
        <a:bodyPr/>
        <a:lstStyle/>
        <a:p>
          <a:endParaRPr kumimoji="1" lang="ja-JP" altLang="en-US"/>
        </a:p>
      </dgm:t>
    </dgm:pt>
    <dgm:pt modelId="{5C5FA6FB-E4D8-4BEB-8292-FAC6CF7F5BD2}" type="sibTrans" cxnId="{92C808BD-9B81-4334-843E-DA30339992D1}">
      <dgm:prSet/>
      <dgm:spPr/>
      <dgm:t>
        <a:bodyPr/>
        <a:lstStyle/>
        <a:p>
          <a:endParaRPr kumimoji="1" lang="ja-JP" altLang="en-US"/>
        </a:p>
      </dgm:t>
    </dgm:pt>
    <dgm:pt modelId="{FF41F1DF-4735-4A54-A48D-CB2ED310B792}">
      <dgm:prSet phldrT="[テキスト]"/>
      <dgm:spPr/>
      <dgm:t>
        <a:bodyPr/>
        <a:lstStyle/>
        <a:p>
          <a:r>
            <a:rPr kumimoji="1" lang="ja-JP" altLang="en-US" dirty="0"/>
            <a:t>金融支援目的</a:t>
          </a:r>
        </a:p>
      </dgm:t>
    </dgm:pt>
    <dgm:pt modelId="{70B51A24-E22C-4BDB-8D23-8D39B1956F9D}" type="parTrans" cxnId="{3ED6B99F-1051-4279-A31B-2081F719EDF7}">
      <dgm:prSet/>
      <dgm:spPr/>
      <dgm:t>
        <a:bodyPr/>
        <a:lstStyle/>
        <a:p>
          <a:endParaRPr kumimoji="1" lang="ja-JP" altLang="en-US"/>
        </a:p>
      </dgm:t>
    </dgm:pt>
    <dgm:pt modelId="{84735CEC-D78E-4DCC-BCD8-24F1796E782C}" type="sibTrans" cxnId="{3ED6B99F-1051-4279-A31B-2081F719EDF7}">
      <dgm:prSet/>
      <dgm:spPr/>
      <dgm:t>
        <a:bodyPr/>
        <a:lstStyle/>
        <a:p>
          <a:endParaRPr kumimoji="1" lang="ja-JP" altLang="en-US"/>
        </a:p>
      </dgm:t>
    </dgm:pt>
    <dgm:pt modelId="{E92F28ED-6755-4B70-85EF-3A24EEC6D14B}">
      <dgm:prSet phldrT="[テキスト]"/>
      <dgm:spPr>
        <a:solidFill>
          <a:srgbClr val="FFC000"/>
        </a:solidFill>
        <a:ln>
          <a:solidFill>
            <a:srgbClr val="FF0000"/>
          </a:solidFill>
        </a:ln>
      </dgm:spPr>
      <dgm:t>
        <a:bodyPr/>
        <a:lstStyle/>
        <a:p>
          <a:r>
            <a:rPr kumimoji="1" lang="ja-JP" altLang="en-US" dirty="0"/>
            <a:t>経営改善計画</a:t>
          </a:r>
        </a:p>
      </dgm:t>
    </dgm:pt>
    <dgm:pt modelId="{C75F2E5B-C6C4-4B74-95EE-2F4BFF807DF9}" type="parTrans" cxnId="{67047298-24C6-46EA-9A4F-21F83ECB63EA}">
      <dgm:prSet/>
      <dgm:spPr/>
      <dgm:t>
        <a:bodyPr/>
        <a:lstStyle/>
        <a:p>
          <a:endParaRPr kumimoji="1" lang="ja-JP" altLang="en-US"/>
        </a:p>
      </dgm:t>
    </dgm:pt>
    <dgm:pt modelId="{1B05C762-1B1F-4DC8-8600-827907C7EC79}" type="sibTrans" cxnId="{67047298-24C6-46EA-9A4F-21F83ECB63EA}">
      <dgm:prSet/>
      <dgm:spPr/>
      <dgm:t>
        <a:bodyPr/>
        <a:lstStyle/>
        <a:p>
          <a:endParaRPr kumimoji="1" lang="ja-JP" altLang="en-US"/>
        </a:p>
      </dgm:t>
    </dgm:pt>
    <dgm:pt modelId="{D078D54C-47EA-4089-B63C-CC8A3A8C3172}">
      <dgm:prSet phldrT="[テキスト]"/>
      <dgm:spPr/>
      <dgm:t>
        <a:bodyPr/>
        <a:lstStyle/>
        <a:p>
          <a:r>
            <a:rPr kumimoji="1" lang="ja-JP" altLang="en-US" dirty="0"/>
            <a:t>経営力向上計画</a:t>
          </a:r>
        </a:p>
      </dgm:t>
    </dgm:pt>
    <dgm:pt modelId="{D10E0E85-0184-4A70-A5A4-D732F91B941A}" type="parTrans" cxnId="{E81113EB-3A80-4E07-8C6D-160E33F189C7}">
      <dgm:prSet/>
      <dgm:spPr/>
      <dgm:t>
        <a:bodyPr/>
        <a:lstStyle/>
        <a:p>
          <a:endParaRPr kumimoji="1" lang="ja-JP" altLang="en-US"/>
        </a:p>
      </dgm:t>
    </dgm:pt>
    <dgm:pt modelId="{FF394F0F-9613-4562-B32B-5AE893CA0931}" type="sibTrans" cxnId="{E81113EB-3A80-4E07-8C6D-160E33F189C7}">
      <dgm:prSet/>
      <dgm:spPr/>
      <dgm:t>
        <a:bodyPr/>
        <a:lstStyle/>
        <a:p>
          <a:endParaRPr kumimoji="1" lang="ja-JP" altLang="en-US"/>
        </a:p>
      </dgm:t>
    </dgm:pt>
    <dgm:pt modelId="{ABF4FC0B-605D-4973-A558-1C002CE0C13A}">
      <dgm:prSet phldrT="[テキスト]"/>
      <dgm:spPr/>
      <dgm:t>
        <a:bodyPr/>
        <a:lstStyle/>
        <a:p>
          <a:r>
            <a:rPr kumimoji="1" lang="ja-JP" altLang="en-US" dirty="0"/>
            <a:t>経営革新計画</a:t>
          </a:r>
        </a:p>
      </dgm:t>
    </dgm:pt>
    <dgm:pt modelId="{D88E8567-4C26-42B0-BEEF-B56EDBB7027C}" type="parTrans" cxnId="{608E277C-CEAA-4572-A3CB-ECBD6B4C4267}">
      <dgm:prSet/>
      <dgm:spPr/>
      <dgm:t>
        <a:bodyPr/>
        <a:lstStyle/>
        <a:p>
          <a:endParaRPr kumimoji="1" lang="ja-JP" altLang="en-US"/>
        </a:p>
      </dgm:t>
    </dgm:pt>
    <dgm:pt modelId="{2B4469B7-022E-4ED0-979F-558B635D58B5}" type="sibTrans" cxnId="{608E277C-CEAA-4572-A3CB-ECBD6B4C4267}">
      <dgm:prSet/>
      <dgm:spPr/>
      <dgm:t>
        <a:bodyPr/>
        <a:lstStyle/>
        <a:p>
          <a:endParaRPr kumimoji="1" lang="ja-JP" altLang="en-US"/>
        </a:p>
      </dgm:t>
    </dgm:pt>
    <dgm:pt modelId="{258F5F94-1B61-4C1C-992B-3743911F8393}">
      <dgm:prSet phldrT="[テキスト]"/>
      <dgm:spPr/>
      <dgm:t>
        <a:bodyPr/>
        <a:lstStyle/>
        <a:p>
          <a:r>
            <a:rPr kumimoji="1" lang="ja-JP" altLang="en-US" dirty="0"/>
            <a:t>経営計画</a:t>
          </a:r>
        </a:p>
      </dgm:t>
    </dgm:pt>
    <dgm:pt modelId="{06B979D8-56A4-4AE3-A5E5-82EA6FEF507D}" type="parTrans" cxnId="{087EDBD1-3ADF-4907-BB87-16488B4F03C1}">
      <dgm:prSet/>
      <dgm:spPr/>
      <dgm:t>
        <a:bodyPr/>
        <a:lstStyle/>
        <a:p>
          <a:endParaRPr kumimoji="1" lang="ja-JP" altLang="en-US"/>
        </a:p>
      </dgm:t>
    </dgm:pt>
    <dgm:pt modelId="{641A1D86-5205-4E0F-8E0C-F24F09E376C6}" type="sibTrans" cxnId="{087EDBD1-3ADF-4907-BB87-16488B4F03C1}">
      <dgm:prSet/>
      <dgm:spPr/>
      <dgm:t>
        <a:bodyPr/>
        <a:lstStyle/>
        <a:p>
          <a:endParaRPr kumimoji="1" lang="ja-JP" altLang="en-US"/>
        </a:p>
      </dgm:t>
    </dgm:pt>
    <dgm:pt modelId="{28CADEBF-2A51-4D42-903E-671ADEE22FFE}" type="pres">
      <dgm:prSet presAssocID="{E336056D-8C26-42AF-916E-A57036FB108E}" presName="Name0" presStyleCnt="0">
        <dgm:presLayoutVars>
          <dgm:chPref val="1"/>
          <dgm:dir/>
          <dgm:animOne val="branch"/>
          <dgm:animLvl val="lvl"/>
          <dgm:resizeHandles val="exact"/>
        </dgm:presLayoutVars>
      </dgm:prSet>
      <dgm:spPr/>
    </dgm:pt>
    <dgm:pt modelId="{E4DC6FCE-5F7A-4D42-88F9-6D279C63B836}" type="pres">
      <dgm:prSet presAssocID="{ACB98D5B-5501-4F01-B4CC-28D033B15D11}" presName="root1" presStyleCnt="0"/>
      <dgm:spPr/>
    </dgm:pt>
    <dgm:pt modelId="{D969293B-643B-40F5-9314-F07522261A35}" type="pres">
      <dgm:prSet presAssocID="{ACB98D5B-5501-4F01-B4CC-28D033B15D11}" presName="LevelOneTextNode" presStyleLbl="node0" presStyleIdx="0" presStyleCnt="1">
        <dgm:presLayoutVars>
          <dgm:chPref val="3"/>
        </dgm:presLayoutVars>
      </dgm:prSet>
      <dgm:spPr/>
    </dgm:pt>
    <dgm:pt modelId="{2CE3BB1B-A3F7-486B-A23F-9EBBD69FE23B}" type="pres">
      <dgm:prSet presAssocID="{ACB98D5B-5501-4F01-B4CC-28D033B15D11}" presName="level2hierChild" presStyleCnt="0"/>
      <dgm:spPr/>
    </dgm:pt>
    <dgm:pt modelId="{DCD6DBCB-17AF-48A2-899C-BA6F50131DE0}" type="pres">
      <dgm:prSet presAssocID="{B40562F4-BA6A-4D09-8E7E-DA242DE947BD}" presName="conn2-1" presStyleLbl="parChTrans1D2" presStyleIdx="0" presStyleCnt="4"/>
      <dgm:spPr/>
    </dgm:pt>
    <dgm:pt modelId="{885AF569-3E93-487D-A188-2DFBAAB8308A}" type="pres">
      <dgm:prSet presAssocID="{B40562F4-BA6A-4D09-8E7E-DA242DE947BD}" presName="connTx" presStyleLbl="parChTrans1D2" presStyleIdx="0" presStyleCnt="4"/>
      <dgm:spPr/>
    </dgm:pt>
    <dgm:pt modelId="{A03E8307-D638-402F-8CCA-7F4354DB74BC}" type="pres">
      <dgm:prSet presAssocID="{4DE12934-A239-48DD-8E8B-7851CB94F542}" presName="root2" presStyleCnt="0"/>
      <dgm:spPr/>
    </dgm:pt>
    <dgm:pt modelId="{1546CE15-C55B-4270-9E5F-14CD5D2A2821}" type="pres">
      <dgm:prSet presAssocID="{4DE12934-A239-48DD-8E8B-7851CB94F542}" presName="LevelTwoTextNode" presStyleLbl="node2" presStyleIdx="0" presStyleCnt="4">
        <dgm:presLayoutVars>
          <dgm:chPref val="3"/>
        </dgm:presLayoutVars>
      </dgm:prSet>
      <dgm:spPr/>
    </dgm:pt>
    <dgm:pt modelId="{ABB99B52-B95A-4E7C-B665-8CFB5E5C87E3}" type="pres">
      <dgm:prSet presAssocID="{4DE12934-A239-48DD-8E8B-7851CB94F542}" presName="level3hierChild" presStyleCnt="0"/>
      <dgm:spPr/>
    </dgm:pt>
    <dgm:pt modelId="{8CA25D23-CA87-45D4-B825-3BD4D6B5F57A}" type="pres">
      <dgm:prSet presAssocID="{67C8AC41-BC58-45E4-8087-28DCF1995EB3}" presName="conn2-1" presStyleLbl="parChTrans1D2" presStyleIdx="1" presStyleCnt="4"/>
      <dgm:spPr/>
    </dgm:pt>
    <dgm:pt modelId="{001CEB78-5A8A-4F9F-88B6-1ABC1264F59F}" type="pres">
      <dgm:prSet presAssocID="{67C8AC41-BC58-45E4-8087-28DCF1995EB3}" presName="connTx" presStyleLbl="parChTrans1D2" presStyleIdx="1" presStyleCnt="4"/>
      <dgm:spPr/>
    </dgm:pt>
    <dgm:pt modelId="{FD00B7D0-622B-4DB6-BF7B-CF30A7C11330}" type="pres">
      <dgm:prSet presAssocID="{60D2D142-F178-4A2F-9A20-DB9A3FCD1000}" presName="root2" presStyleCnt="0"/>
      <dgm:spPr/>
    </dgm:pt>
    <dgm:pt modelId="{297AF476-4C22-4C2E-8DC8-DAA74D9713E2}" type="pres">
      <dgm:prSet presAssocID="{60D2D142-F178-4A2F-9A20-DB9A3FCD1000}" presName="LevelTwoTextNode" presStyleLbl="node2" presStyleIdx="1" presStyleCnt="4">
        <dgm:presLayoutVars>
          <dgm:chPref val="3"/>
        </dgm:presLayoutVars>
      </dgm:prSet>
      <dgm:spPr/>
    </dgm:pt>
    <dgm:pt modelId="{72E34D9E-3A41-4423-AE52-D9FF8EFF2BF4}" type="pres">
      <dgm:prSet presAssocID="{60D2D142-F178-4A2F-9A20-DB9A3FCD1000}" presName="level3hierChild" presStyleCnt="0"/>
      <dgm:spPr/>
    </dgm:pt>
    <dgm:pt modelId="{2EBEA911-F5BB-4E5F-AE19-7DA6773C61B4}" type="pres">
      <dgm:prSet presAssocID="{D88E8567-4C26-42B0-BEEF-B56EDBB7027C}" presName="conn2-1" presStyleLbl="parChTrans1D3" presStyleIdx="0" presStyleCnt="4"/>
      <dgm:spPr/>
    </dgm:pt>
    <dgm:pt modelId="{BB483EFE-6CCE-40AB-AA47-2F65291D388F}" type="pres">
      <dgm:prSet presAssocID="{D88E8567-4C26-42B0-BEEF-B56EDBB7027C}" presName="connTx" presStyleLbl="parChTrans1D3" presStyleIdx="0" presStyleCnt="4"/>
      <dgm:spPr/>
    </dgm:pt>
    <dgm:pt modelId="{1C88DD2A-4747-4D9A-933C-C39DFEC6F406}" type="pres">
      <dgm:prSet presAssocID="{ABF4FC0B-605D-4973-A558-1C002CE0C13A}" presName="root2" presStyleCnt="0"/>
      <dgm:spPr/>
    </dgm:pt>
    <dgm:pt modelId="{B005470A-9784-4A06-B397-1BB6064C6AF4}" type="pres">
      <dgm:prSet presAssocID="{ABF4FC0B-605D-4973-A558-1C002CE0C13A}" presName="LevelTwoTextNode" presStyleLbl="node3" presStyleIdx="0" presStyleCnt="4">
        <dgm:presLayoutVars>
          <dgm:chPref val="3"/>
        </dgm:presLayoutVars>
      </dgm:prSet>
      <dgm:spPr/>
    </dgm:pt>
    <dgm:pt modelId="{2E024089-45B7-47B7-ABB9-89884273D7E1}" type="pres">
      <dgm:prSet presAssocID="{ABF4FC0B-605D-4973-A558-1C002CE0C13A}" presName="level3hierChild" presStyleCnt="0"/>
      <dgm:spPr/>
    </dgm:pt>
    <dgm:pt modelId="{30F28F1C-7C00-49B4-BB19-249A889C093E}" type="pres">
      <dgm:prSet presAssocID="{D10E0E85-0184-4A70-A5A4-D732F91B941A}" presName="conn2-1" presStyleLbl="parChTrans1D3" presStyleIdx="1" presStyleCnt="4"/>
      <dgm:spPr/>
    </dgm:pt>
    <dgm:pt modelId="{DEA26071-2BF2-4DF0-B735-9FB370571E5E}" type="pres">
      <dgm:prSet presAssocID="{D10E0E85-0184-4A70-A5A4-D732F91B941A}" presName="connTx" presStyleLbl="parChTrans1D3" presStyleIdx="1" presStyleCnt="4"/>
      <dgm:spPr/>
    </dgm:pt>
    <dgm:pt modelId="{556455B2-06CA-4048-8F22-6584D05B761C}" type="pres">
      <dgm:prSet presAssocID="{D078D54C-47EA-4089-B63C-CC8A3A8C3172}" presName="root2" presStyleCnt="0"/>
      <dgm:spPr/>
    </dgm:pt>
    <dgm:pt modelId="{2E0B38F2-A20D-4246-8203-CCDE1C1CBF23}" type="pres">
      <dgm:prSet presAssocID="{D078D54C-47EA-4089-B63C-CC8A3A8C3172}" presName="LevelTwoTextNode" presStyleLbl="node3" presStyleIdx="1" presStyleCnt="4">
        <dgm:presLayoutVars>
          <dgm:chPref val="3"/>
        </dgm:presLayoutVars>
      </dgm:prSet>
      <dgm:spPr/>
    </dgm:pt>
    <dgm:pt modelId="{6E4643E8-9234-431B-AFCC-533E56355E62}" type="pres">
      <dgm:prSet presAssocID="{D078D54C-47EA-4089-B63C-CC8A3A8C3172}" presName="level3hierChild" presStyleCnt="0"/>
      <dgm:spPr/>
    </dgm:pt>
    <dgm:pt modelId="{10FF2DD8-159C-4A98-BDAD-CDC7B3141977}" type="pres">
      <dgm:prSet presAssocID="{E9E7BB35-8D7C-4442-8614-CF8058F3E645}" presName="conn2-1" presStyleLbl="parChTrans1D2" presStyleIdx="2" presStyleCnt="4"/>
      <dgm:spPr/>
    </dgm:pt>
    <dgm:pt modelId="{452891B1-0AA0-43A5-BC5A-922AD9B2F720}" type="pres">
      <dgm:prSet presAssocID="{E9E7BB35-8D7C-4442-8614-CF8058F3E645}" presName="connTx" presStyleLbl="parChTrans1D2" presStyleIdx="2" presStyleCnt="4"/>
      <dgm:spPr/>
    </dgm:pt>
    <dgm:pt modelId="{2E91D87C-DAF0-4824-8348-289314B5CBD6}" type="pres">
      <dgm:prSet presAssocID="{03ECEC3B-7F37-4621-A618-C264EBBC0D07}" presName="root2" presStyleCnt="0"/>
      <dgm:spPr/>
    </dgm:pt>
    <dgm:pt modelId="{20CD1FFC-8399-4DD4-BF40-DA39EF227E42}" type="pres">
      <dgm:prSet presAssocID="{03ECEC3B-7F37-4621-A618-C264EBBC0D07}" presName="LevelTwoTextNode" presStyleLbl="node2" presStyleIdx="2" presStyleCnt="4">
        <dgm:presLayoutVars>
          <dgm:chPref val="3"/>
        </dgm:presLayoutVars>
      </dgm:prSet>
      <dgm:spPr/>
    </dgm:pt>
    <dgm:pt modelId="{9102E402-3A98-48F7-B863-F5CD94035D16}" type="pres">
      <dgm:prSet presAssocID="{03ECEC3B-7F37-4621-A618-C264EBBC0D07}" presName="level3hierChild" presStyleCnt="0"/>
      <dgm:spPr/>
    </dgm:pt>
    <dgm:pt modelId="{60650B98-11BC-4351-B7FB-03934FDACC98}" type="pres">
      <dgm:prSet presAssocID="{06B979D8-56A4-4AE3-A5E5-82EA6FEF507D}" presName="conn2-1" presStyleLbl="parChTrans1D3" presStyleIdx="2" presStyleCnt="4"/>
      <dgm:spPr/>
    </dgm:pt>
    <dgm:pt modelId="{AA6FC842-D781-4FB8-8A31-27B29A2483AD}" type="pres">
      <dgm:prSet presAssocID="{06B979D8-56A4-4AE3-A5E5-82EA6FEF507D}" presName="connTx" presStyleLbl="parChTrans1D3" presStyleIdx="2" presStyleCnt="4"/>
      <dgm:spPr/>
    </dgm:pt>
    <dgm:pt modelId="{39B4D456-685E-4EB5-9BAE-9E5C0299FE62}" type="pres">
      <dgm:prSet presAssocID="{258F5F94-1B61-4C1C-992B-3743911F8393}" presName="root2" presStyleCnt="0"/>
      <dgm:spPr/>
    </dgm:pt>
    <dgm:pt modelId="{6608DB20-E167-4AA6-B2FB-ADE50FECFED5}" type="pres">
      <dgm:prSet presAssocID="{258F5F94-1B61-4C1C-992B-3743911F8393}" presName="LevelTwoTextNode" presStyleLbl="node3" presStyleIdx="2" presStyleCnt="4">
        <dgm:presLayoutVars>
          <dgm:chPref val="3"/>
        </dgm:presLayoutVars>
      </dgm:prSet>
      <dgm:spPr/>
    </dgm:pt>
    <dgm:pt modelId="{821C240D-FA10-46E3-A4EF-ED89E0EA1E39}" type="pres">
      <dgm:prSet presAssocID="{258F5F94-1B61-4C1C-992B-3743911F8393}" presName="level3hierChild" presStyleCnt="0"/>
      <dgm:spPr/>
    </dgm:pt>
    <dgm:pt modelId="{F63AA378-848B-4F11-B051-E43666B45E2E}" type="pres">
      <dgm:prSet presAssocID="{70B51A24-E22C-4BDB-8D23-8D39B1956F9D}" presName="conn2-1" presStyleLbl="parChTrans1D2" presStyleIdx="3" presStyleCnt="4"/>
      <dgm:spPr/>
    </dgm:pt>
    <dgm:pt modelId="{128A63E7-1202-454F-94D1-E17EEC79EF9F}" type="pres">
      <dgm:prSet presAssocID="{70B51A24-E22C-4BDB-8D23-8D39B1956F9D}" presName="connTx" presStyleLbl="parChTrans1D2" presStyleIdx="3" presStyleCnt="4"/>
      <dgm:spPr/>
    </dgm:pt>
    <dgm:pt modelId="{10BFE300-EB49-4AFA-9602-DD79CD8F2388}" type="pres">
      <dgm:prSet presAssocID="{FF41F1DF-4735-4A54-A48D-CB2ED310B792}" presName="root2" presStyleCnt="0"/>
      <dgm:spPr/>
    </dgm:pt>
    <dgm:pt modelId="{EC265F38-07DE-4233-868B-6661EB9F58BC}" type="pres">
      <dgm:prSet presAssocID="{FF41F1DF-4735-4A54-A48D-CB2ED310B792}" presName="LevelTwoTextNode" presStyleLbl="node2" presStyleIdx="3" presStyleCnt="4">
        <dgm:presLayoutVars>
          <dgm:chPref val="3"/>
        </dgm:presLayoutVars>
      </dgm:prSet>
      <dgm:spPr/>
    </dgm:pt>
    <dgm:pt modelId="{A0D7AEFD-C4CE-44FE-B84A-B33DD9162F86}" type="pres">
      <dgm:prSet presAssocID="{FF41F1DF-4735-4A54-A48D-CB2ED310B792}" presName="level3hierChild" presStyleCnt="0"/>
      <dgm:spPr/>
    </dgm:pt>
    <dgm:pt modelId="{DEB4F458-C96A-4C9B-B2C1-5DD681962A3C}" type="pres">
      <dgm:prSet presAssocID="{C75F2E5B-C6C4-4B74-95EE-2F4BFF807DF9}" presName="conn2-1" presStyleLbl="parChTrans1D3" presStyleIdx="3" presStyleCnt="4"/>
      <dgm:spPr/>
    </dgm:pt>
    <dgm:pt modelId="{1DD8E018-0465-4BDA-919C-D681243EF83D}" type="pres">
      <dgm:prSet presAssocID="{C75F2E5B-C6C4-4B74-95EE-2F4BFF807DF9}" presName="connTx" presStyleLbl="parChTrans1D3" presStyleIdx="3" presStyleCnt="4"/>
      <dgm:spPr/>
    </dgm:pt>
    <dgm:pt modelId="{8E8784D3-FAFD-466F-91EB-EA9BC982D451}" type="pres">
      <dgm:prSet presAssocID="{E92F28ED-6755-4B70-85EF-3A24EEC6D14B}" presName="root2" presStyleCnt="0"/>
      <dgm:spPr/>
    </dgm:pt>
    <dgm:pt modelId="{4D048548-C43E-46C1-977C-95A3A3E40805}" type="pres">
      <dgm:prSet presAssocID="{E92F28ED-6755-4B70-85EF-3A24EEC6D14B}" presName="LevelTwoTextNode" presStyleLbl="node3" presStyleIdx="3" presStyleCnt="4">
        <dgm:presLayoutVars>
          <dgm:chPref val="3"/>
        </dgm:presLayoutVars>
      </dgm:prSet>
      <dgm:spPr/>
    </dgm:pt>
    <dgm:pt modelId="{2CA1BD2A-33A4-43FB-9F48-1A7B1A547FCF}" type="pres">
      <dgm:prSet presAssocID="{E92F28ED-6755-4B70-85EF-3A24EEC6D14B}" presName="level3hierChild" presStyleCnt="0"/>
      <dgm:spPr/>
    </dgm:pt>
  </dgm:ptLst>
  <dgm:cxnLst>
    <dgm:cxn modelId="{A3511104-5757-4220-BC3F-0892A69BFD53}" type="presOf" srcId="{C75F2E5B-C6C4-4B74-95EE-2F4BFF807DF9}" destId="{1DD8E018-0465-4BDA-919C-D681243EF83D}" srcOrd="1" destOrd="0" presId="urn:microsoft.com/office/officeart/2008/layout/HorizontalMultiLevelHierarchy"/>
    <dgm:cxn modelId="{75A3B708-E3CD-4F38-99C9-9E1763B7CE5F}" type="presOf" srcId="{06B979D8-56A4-4AE3-A5E5-82EA6FEF507D}" destId="{AA6FC842-D781-4FB8-8A31-27B29A2483AD}" srcOrd="1" destOrd="0" presId="urn:microsoft.com/office/officeart/2008/layout/HorizontalMultiLevelHierarchy"/>
    <dgm:cxn modelId="{C6075211-FD7E-4A94-AF9D-AD465E887FA9}" type="presOf" srcId="{67C8AC41-BC58-45E4-8087-28DCF1995EB3}" destId="{001CEB78-5A8A-4F9F-88B6-1ABC1264F59F}" srcOrd="1" destOrd="0" presId="urn:microsoft.com/office/officeart/2008/layout/HorizontalMultiLevelHierarchy"/>
    <dgm:cxn modelId="{191B1720-5830-4767-AB49-7B7FB03F708E}" type="presOf" srcId="{60D2D142-F178-4A2F-9A20-DB9A3FCD1000}" destId="{297AF476-4C22-4C2E-8DC8-DAA74D9713E2}" srcOrd="0" destOrd="0" presId="urn:microsoft.com/office/officeart/2008/layout/HorizontalMultiLevelHierarchy"/>
    <dgm:cxn modelId="{8C2DA427-9B21-45A1-B40C-C8AB70A55C1A}" type="presOf" srcId="{D078D54C-47EA-4089-B63C-CC8A3A8C3172}" destId="{2E0B38F2-A20D-4246-8203-CCDE1C1CBF23}" srcOrd="0" destOrd="0" presId="urn:microsoft.com/office/officeart/2008/layout/HorizontalMultiLevelHierarchy"/>
    <dgm:cxn modelId="{13ECE42C-DC31-4423-9A1F-10433A4AFBCC}" type="presOf" srcId="{E9E7BB35-8D7C-4442-8614-CF8058F3E645}" destId="{452891B1-0AA0-43A5-BC5A-922AD9B2F720}" srcOrd="1" destOrd="0" presId="urn:microsoft.com/office/officeart/2008/layout/HorizontalMultiLevelHierarchy"/>
    <dgm:cxn modelId="{ED3ECC2D-68F2-4022-800C-CC41C8E65065}" type="presOf" srcId="{D10E0E85-0184-4A70-A5A4-D732F91B941A}" destId="{DEA26071-2BF2-4DF0-B735-9FB370571E5E}" srcOrd="1" destOrd="0" presId="urn:microsoft.com/office/officeart/2008/layout/HorizontalMultiLevelHierarchy"/>
    <dgm:cxn modelId="{397C7835-78F1-42F7-BB04-7BD8B75F642E}" type="presOf" srcId="{FF41F1DF-4735-4A54-A48D-CB2ED310B792}" destId="{EC265F38-07DE-4233-868B-6661EB9F58BC}" srcOrd="0" destOrd="0" presId="urn:microsoft.com/office/officeart/2008/layout/HorizontalMultiLevelHierarchy"/>
    <dgm:cxn modelId="{AA2F0F39-CAE3-4DE8-956B-D32ECAAD998D}" type="presOf" srcId="{B40562F4-BA6A-4D09-8E7E-DA242DE947BD}" destId="{DCD6DBCB-17AF-48A2-899C-BA6F50131DE0}" srcOrd="0" destOrd="0" presId="urn:microsoft.com/office/officeart/2008/layout/HorizontalMultiLevelHierarchy"/>
    <dgm:cxn modelId="{4DD85F3D-D920-44EA-B395-7557FB07B5E5}" type="presOf" srcId="{ACB98D5B-5501-4F01-B4CC-28D033B15D11}" destId="{D969293B-643B-40F5-9314-F07522261A35}" srcOrd="0" destOrd="0" presId="urn:microsoft.com/office/officeart/2008/layout/HorizontalMultiLevelHierarchy"/>
    <dgm:cxn modelId="{7BF4425F-A321-4DD5-A30B-57C14F904913}" srcId="{E336056D-8C26-42AF-916E-A57036FB108E}" destId="{ACB98D5B-5501-4F01-B4CC-28D033B15D11}" srcOrd="0" destOrd="0" parTransId="{9388FCE9-F182-42C1-8AD8-712992592B83}" sibTransId="{5DCEC92F-C4B8-4674-9715-204A41B6DBEB}"/>
    <dgm:cxn modelId="{84978868-8B6C-4E6C-ABB6-FC94F775CD23}" type="presOf" srcId="{258F5F94-1B61-4C1C-992B-3743911F8393}" destId="{6608DB20-E167-4AA6-B2FB-ADE50FECFED5}" srcOrd="0" destOrd="0" presId="urn:microsoft.com/office/officeart/2008/layout/HorizontalMultiLevelHierarchy"/>
    <dgm:cxn modelId="{13F0D648-FB53-4BFC-A1B5-99143047AB77}" type="presOf" srcId="{ABF4FC0B-605D-4973-A558-1C002CE0C13A}" destId="{B005470A-9784-4A06-B397-1BB6064C6AF4}" srcOrd="0" destOrd="0" presId="urn:microsoft.com/office/officeart/2008/layout/HorizontalMultiLevelHierarchy"/>
    <dgm:cxn modelId="{158D2C49-E8B4-4B75-B845-86C85916DFF3}" type="presOf" srcId="{D88E8567-4C26-42B0-BEEF-B56EDBB7027C}" destId="{BB483EFE-6CCE-40AB-AA47-2F65291D388F}" srcOrd="1" destOrd="0" presId="urn:microsoft.com/office/officeart/2008/layout/HorizontalMultiLevelHierarchy"/>
    <dgm:cxn modelId="{42D2EB53-6E72-4D39-9D75-69BE80F23699}" type="presOf" srcId="{70B51A24-E22C-4BDB-8D23-8D39B1956F9D}" destId="{128A63E7-1202-454F-94D1-E17EEC79EF9F}" srcOrd="1" destOrd="0" presId="urn:microsoft.com/office/officeart/2008/layout/HorizontalMultiLevelHierarchy"/>
    <dgm:cxn modelId="{370F8B74-F5DF-4354-B499-7697C4447894}" type="presOf" srcId="{D88E8567-4C26-42B0-BEEF-B56EDBB7027C}" destId="{2EBEA911-F5BB-4E5F-AE19-7DA6773C61B4}" srcOrd="0" destOrd="0" presId="urn:microsoft.com/office/officeart/2008/layout/HorizontalMultiLevelHierarchy"/>
    <dgm:cxn modelId="{A328CE79-522B-49B6-9A1B-5E758DF73001}" type="presOf" srcId="{67C8AC41-BC58-45E4-8087-28DCF1995EB3}" destId="{8CA25D23-CA87-45D4-B825-3BD4D6B5F57A}" srcOrd="0" destOrd="0" presId="urn:microsoft.com/office/officeart/2008/layout/HorizontalMultiLevelHierarchy"/>
    <dgm:cxn modelId="{608E277C-CEAA-4572-A3CB-ECBD6B4C4267}" srcId="{60D2D142-F178-4A2F-9A20-DB9A3FCD1000}" destId="{ABF4FC0B-605D-4973-A558-1C002CE0C13A}" srcOrd="0" destOrd="0" parTransId="{D88E8567-4C26-42B0-BEEF-B56EDBB7027C}" sibTransId="{2B4469B7-022E-4ED0-979F-558B635D58B5}"/>
    <dgm:cxn modelId="{C83A0E86-B00D-4677-9884-24865BD3108C}" type="presOf" srcId="{E9E7BB35-8D7C-4442-8614-CF8058F3E645}" destId="{10FF2DD8-159C-4A98-BDAD-CDC7B3141977}" srcOrd="0" destOrd="0" presId="urn:microsoft.com/office/officeart/2008/layout/HorizontalMultiLevelHierarchy"/>
    <dgm:cxn modelId="{A069998F-357F-4BDD-93A6-EA9B840C23E2}" srcId="{ACB98D5B-5501-4F01-B4CC-28D033B15D11}" destId="{60D2D142-F178-4A2F-9A20-DB9A3FCD1000}" srcOrd="1" destOrd="0" parTransId="{67C8AC41-BC58-45E4-8087-28DCF1995EB3}" sibTransId="{6C68DF57-7CA5-43A2-89CB-85440D3DD21A}"/>
    <dgm:cxn modelId="{AA359595-3976-476D-8D13-64F22BD81012}" srcId="{ACB98D5B-5501-4F01-B4CC-28D033B15D11}" destId="{4DE12934-A239-48DD-8E8B-7851CB94F542}" srcOrd="0" destOrd="0" parTransId="{B40562F4-BA6A-4D09-8E7E-DA242DE947BD}" sibTransId="{B8559F3B-5425-48B9-8FBA-EC3D8A37DDA8}"/>
    <dgm:cxn modelId="{F8FFEC97-1E16-4A3A-8B1B-B1859274D6A5}" type="presOf" srcId="{E336056D-8C26-42AF-916E-A57036FB108E}" destId="{28CADEBF-2A51-4D42-903E-671ADEE22FFE}" srcOrd="0" destOrd="0" presId="urn:microsoft.com/office/officeart/2008/layout/HorizontalMultiLevelHierarchy"/>
    <dgm:cxn modelId="{6687FC97-FDE5-4C86-9E02-A7FE4AAF9868}" type="presOf" srcId="{03ECEC3B-7F37-4621-A618-C264EBBC0D07}" destId="{20CD1FFC-8399-4DD4-BF40-DA39EF227E42}" srcOrd="0" destOrd="0" presId="urn:microsoft.com/office/officeart/2008/layout/HorizontalMultiLevelHierarchy"/>
    <dgm:cxn modelId="{246D1698-61FF-425D-9802-9B19522C6249}" type="presOf" srcId="{C75F2E5B-C6C4-4B74-95EE-2F4BFF807DF9}" destId="{DEB4F458-C96A-4C9B-B2C1-5DD681962A3C}" srcOrd="0" destOrd="0" presId="urn:microsoft.com/office/officeart/2008/layout/HorizontalMultiLevelHierarchy"/>
    <dgm:cxn modelId="{67047298-24C6-46EA-9A4F-21F83ECB63EA}" srcId="{FF41F1DF-4735-4A54-A48D-CB2ED310B792}" destId="{E92F28ED-6755-4B70-85EF-3A24EEC6D14B}" srcOrd="0" destOrd="0" parTransId="{C75F2E5B-C6C4-4B74-95EE-2F4BFF807DF9}" sibTransId="{1B05C762-1B1F-4DC8-8600-827907C7EC79}"/>
    <dgm:cxn modelId="{3ED6B99F-1051-4279-A31B-2081F719EDF7}" srcId="{ACB98D5B-5501-4F01-B4CC-28D033B15D11}" destId="{FF41F1DF-4735-4A54-A48D-CB2ED310B792}" srcOrd="3" destOrd="0" parTransId="{70B51A24-E22C-4BDB-8D23-8D39B1956F9D}" sibTransId="{84735CEC-D78E-4DCC-BCD8-24F1796E782C}"/>
    <dgm:cxn modelId="{366D79B3-F735-44CD-8A84-279F103DE7FF}" type="presOf" srcId="{4DE12934-A239-48DD-8E8B-7851CB94F542}" destId="{1546CE15-C55B-4270-9E5F-14CD5D2A2821}" srcOrd="0" destOrd="0" presId="urn:microsoft.com/office/officeart/2008/layout/HorizontalMultiLevelHierarchy"/>
    <dgm:cxn modelId="{28B00DBA-35D7-4878-AEB5-7DF3E609F915}" type="presOf" srcId="{D10E0E85-0184-4A70-A5A4-D732F91B941A}" destId="{30F28F1C-7C00-49B4-BB19-249A889C093E}" srcOrd="0" destOrd="0" presId="urn:microsoft.com/office/officeart/2008/layout/HorizontalMultiLevelHierarchy"/>
    <dgm:cxn modelId="{92C808BD-9B81-4334-843E-DA30339992D1}" srcId="{ACB98D5B-5501-4F01-B4CC-28D033B15D11}" destId="{03ECEC3B-7F37-4621-A618-C264EBBC0D07}" srcOrd="2" destOrd="0" parTransId="{E9E7BB35-8D7C-4442-8614-CF8058F3E645}" sibTransId="{5C5FA6FB-E4D8-4BEB-8292-FAC6CF7F5BD2}"/>
    <dgm:cxn modelId="{15D179CB-4037-4F33-A86D-19BDD6675ACD}" type="presOf" srcId="{E92F28ED-6755-4B70-85EF-3A24EEC6D14B}" destId="{4D048548-C43E-46C1-977C-95A3A3E40805}" srcOrd="0" destOrd="0" presId="urn:microsoft.com/office/officeart/2008/layout/HorizontalMultiLevelHierarchy"/>
    <dgm:cxn modelId="{087EDBD1-3ADF-4907-BB87-16488B4F03C1}" srcId="{03ECEC3B-7F37-4621-A618-C264EBBC0D07}" destId="{258F5F94-1B61-4C1C-992B-3743911F8393}" srcOrd="0" destOrd="0" parTransId="{06B979D8-56A4-4AE3-A5E5-82EA6FEF507D}" sibTransId="{641A1D86-5205-4E0F-8E0C-F24F09E376C6}"/>
    <dgm:cxn modelId="{F82167E7-94F6-4ED0-91E3-D3B05F6F4726}" type="presOf" srcId="{B40562F4-BA6A-4D09-8E7E-DA242DE947BD}" destId="{885AF569-3E93-487D-A188-2DFBAAB8308A}" srcOrd="1" destOrd="0" presId="urn:microsoft.com/office/officeart/2008/layout/HorizontalMultiLevelHierarchy"/>
    <dgm:cxn modelId="{2A294EEA-84B8-41CA-BEF6-3185C0480125}" type="presOf" srcId="{70B51A24-E22C-4BDB-8D23-8D39B1956F9D}" destId="{F63AA378-848B-4F11-B051-E43666B45E2E}" srcOrd="0" destOrd="0" presId="urn:microsoft.com/office/officeart/2008/layout/HorizontalMultiLevelHierarchy"/>
    <dgm:cxn modelId="{E81113EB-3A80-4E07-8C6D-160E33F189C7}" srcId="{60D2D142-F178-4A2F-9A20-DB9A3FCD1000}" destId="{D078D54C-47EA-4089-B63C-CC8A3A8C3172}" srcOrd="1" destOrd="0" parTransId="{D10E0E85-0184-4A70-A5A4-D732F91B941A}" sibTransId="{FF394F0F-9613-4562-B32B-5AE893CA0931}"/>
    <dgm:cxn modelId="{20852AFE-5B88-47A1-9F72-D4B0111485C4}" type="presOf" srcId="{06B979D8-56A4-4AE3-A5E5-82EA6FEF507D}" destId="{60650B98-11BC-4351-B7FB-03934FDACC98}" srcOrd="0" destOrd="0" presId="urn:microsoft.com/office/officeart/2008/layout/HorizontalMultiLevelHierarchy"/>
    <dgm:cxn modelId="{9F91F15A-90F8-4BF9-A544-2A7EB54380DF}" type="presParOf" srcId="{28CADEBF-2A51-4D42-903E-671ADEE22FFE}" destId="{E4DC6FCE-5F7A-4D42-88F9-6D279C63B836}" srcOrd="0" destOrd="0" presId="urn:microsoft.com/office/officeart/2008/layout/HorizontalMultiLevelHierarchy"/>
    <dgm:cxn modelId="{322A1A44-A713-4277-93B4-BE853ADA76F5}" type="presParOf" srcId="{E4DC6FCE-5F7A-4D42-88F9-6D279C63B836}" destId="{D969293B-643B-40F5-9314-F07522261A35}" srcOrd="0" destOrd="0" presId="urn:microsoft.com/office/officeart/2008/layout/HorizontalMultiLevelHierarchy"/>
    <dgm:cxn modelId="{00E20D56-A791-4B47-96FF-BA8EEDB49573}" type="presParOf" srcId="{E4DC6FCE-5F7A-4D42-88F9-6D279C63B836}" destId="{2CE3BB1B-A3F7-486B-A23F-9EBBD69FE23B}" srcOrd="1" destOrd="0" presId="urn:microsoft.com/office/officeart/2008/layout/HorizontalMultiLevelHierarchy"/>
    <dgm:cxn modelId="{A9A6F91D-0750-4306-97D4-D98AB19CE8BE}" type="presParOf" srcId="{2CE3BB1B-A3F7-486B-A23F-9EBBD69FE23B}" destId="{DCD6DBCB-17AF-48A2-899C-BA6F50131DE0}" srcOrd="0" destOrd="0" presId="urn:microsoft.com/office/officeart/2008/layout/HorizontalMultiLevelHierarchy"/>
    <dgm:cxn modelId="{1C453E5F-B98E-4E09-AB01-88E790425F96}" type="presParOf" srcId="{DCD6DBCB-17AF-48A2-899C-BA6F50131DE0}" destId="{885AF569-3E93-487D-A188-2DFBAAB8308A}" srcOrd="0" destOrd="0" presId="urn:microsoft.com/office/officeart/2008/layout/HorizontalMultiLevelHierarchy"/>
    <dgm:cxn modelId="{1CBD7037-C807-469C-90AB-8D9783C88EA6}" type="presParOf" srcId="{2CE3BB1B-A3F7-486B-A23F-9EBBD69FE23B}" destId="{A03E8307-D638-402F-8CCA-7F4354DB74BC}" srcOrd="1" destOrd="0" presId="urn:microsoft.com/office/officeart/2008/layout/HorizontalMultiLevelHierarchy"/>
    <dgm:cxn modelId="{1AF12778-4FEA-464E-9704-79C646151642}" type="presParOf" srcId="{A03E8307-D638-402F-8CCA-7F4354DB74BC}" destId="{1546CE15-C55B-4270-9E5F-14CD5D2A2821}" srcOrd="0" destOrd="0" presId="urn:microsoft.com/office/officeart/2008/layout/HorizontalMultiLevelHierarchy"/>
    <dgm:cxn modelId="{517F18F1-4430-46AD-B7DC-043212040BB7}" type="presParOf" srcId="{A03E8307-D638-402F-8CCA-7F4354DB74BC}" destId="{ABB99B52-B95A-4E7C-B665-8CFB5E5C87E3}" srcOrd="1" destOrd="0" presId="urn:microsoft.com/office/officeart/2008/layout/HorizontalMultiLevelHierarchy"/>
    <dgm:cxn modelId="{EF5D1AA9-8183-4D84-9BD5-06E52C43C416}" type="presParOf" srcId="{2CE3BB1B-A3F7-486B-A23F-9EBBD69FE23B}" destId="{8CA25D23-CA87-45D4-B825-3BD4D6B5F57A}" srcOrd="2" destOrd="0" presId="urn:microsoft.com/office/officeart/2008/layout/HorizontalMultiLevelHierarchy"/>
    <dgm:cxn modelId="{7421D1D0-9BF8-4DEA-A8B1-17E2AB751266}" type="presParOf" srcId="{8CA25D23-CA87-45D4-B825-3BD4D6B5F57A}" destId="{001CEB78-5A8A-4F9F-88B6-1ABC1264F59F}" srcOrd="0" destOrd="0" presId="urn:microsoft.com/office/officeart/2008/layout/HorizontalMultiLevelHierarchy"/>
    <dgm:cxn modelId="{C0E7FBF8-CCF0-4885-9D53-157B6571AE52}" type="presParOf" srcId="{2CE3BB1B-A3F7-486B-A23F-9EBBD69FE23B}" destId="{FD00B7D0-622B-4DB6-BF7B-CF30A7C11330}" srcOrd="3" destOrd="0" presId="urn:microsoft.com/office/officeart/2008/layout/HorizontalMultiLevelHierarchy"/>
    <dgm:cxn modelId="{736AC80F-9411-4924-93D4-63DFDE696439}" type="presParOf" srcId="{FD00B7D0-622B-4DB6-BF7B-CF30A7C11330}" destId="{297AF476-4C22-4C2E-8DC8-DAA74D9713E2}" srcOrd="0" destOrd="0" presId="urn:microsoft.com/office/officeart/2008/layout/HorizontalMultiLevelHierarchy"/>
    <dgm:cxn modelId="{4721B11C-54B0-41DE-A5BD-7F54C93E0EA6}" type="presParOf" srcId="{FD00B7D0-622B-4DB6-BF7B-CF30A7C11330}" destId="{72E34D9E-3A41-4423-AE52-D9FF8EFF2BF4}" srcOrd="1" destOrd="0" presId="urn:microsoft.com/office/officeart/2008/layout/HorizontalMultiLevelHierarchy"/>
    <dgm:cxn modelId="{86A9F131-AA04-4D93-9D29-1200E0C30619}" type="presParOf" srcId="{72E34D9E-3A41-4423-AE52-D9FF8EFF2BF4}" destId="{2EBEA911-F5BB-4E5F-AE19-7DA6773C61B4}" srcOrd="0" destOrd="0" presId="urn:microsoft.com/office/officeart/2008/layout/HorizontalMultiLevelHierarchy"/>
    <dgm:cxn modelId="{18D4E790-3913-45B9-82A5-F6913848C459}" type="presParOf" srcId="{2EBEA911-F5BB-4E5F-AE19-7DA6773C61B4}" destId="{BB483EFE-6CCE-40AB-AA47-2F65291D388F}" srcOrd="0" destOrd="0" presId="urn:microsoft.com/office/officeart/2008/layout/HorizontalMultiLevelHierarchy"/>
    <dgm:cxn modelId="{6DBD6CCE-7554-451F-9C03-3EFEB7B38719}" type="presParOf" srcId="{72E34D9E-3A41-4423-AE52-D9FF8EFF2BF4}" destId="{1C88DD2A-4747-4D9A-933C-C39DFEC6F406}" srcOrd="1" destOrd="0" presId="urn:microsoft.com/office/officeart/2008/layout/HorizontalMultiLevelHierarchy"/>
    <dgm:cxn modelId="{2EB72F5B-5FD8-4DBB-8C0D-4C6E1BFE458B}" type="presParOf" srcId="{1C88DD2A-4747-4D9A-933C-C39DFEC6F406}" destId="{B005470A-9784-4A06-B397-1BB6064C6AF4}" srcOrd="0" destOrd="0" presId="urn:microsoft.com/office/officeart/2008/layout/HorizontalMultiLevelHierarchy"/>
    <dgm:cxn modelId="{8059C204-9808-4758-83E5-E55805DC32FA}" type="presParOf" srcId="{1C88DD2A-4747-4D9A-933C-C39DFEC6F406}" destId="{2E024089-45B7-47B7-ABB9-89884273D7E1}" srcOrd="1" destOrd="0" presId="urn:microsoft.com/office/officeart/2008/layout/HorizontalMultiLevelHierarchy"/>
    <dgm:cxn modelId="{A8F91491-E608-44D7-8049-91756E9D2744}" type="presParOf" srcId="{72E34D9E-3A41-4423-AE52-D9FF8EFF2BF4}" destId="{30F28F1C-7C00-49B4-BB19-249A889C093E}" srcOrd="2" destOrd="0" presId="urn:microsoft.com/office/officeart/2008/layout/HorizontalMultiLevelHierarchy"/>
    <dgm:cxn modelId="{F44CA556-7436-4ECC-AF17-6AED8625E7FB}" type="presParOf" srcId="{30F28F1C-7C00-49B4-BB19-249A889C093E}" destId="{DEA26071-2BF2-4DF0-B735-9FB370571E5E}" srcOrd="0" destOrd="0" presId="urn:microsoft.com/office/officeart/2008/layout/HorizontalMultiLevelHierarchy"/>
    <dgm:cxn modelId="{EAC883F0-0230-44E2-99E1-F305E697CD98}" type="presParOf" srcId="{72E34D9E-3A41-4423-AE52-D9FF8EFF2BF4}" destId="{556455B2-06CA-4048-8F22-6584D05B761C}" srcOrd="3" destOrd="0" presId="urn:microsoft.com/office/officeart/2008/layout/HorizontalMultiLevelHierarchy"/>
    <dgm:cxn modelId="{04980A95-6A80-4957-AA1D-26B36BD4AFA1}" type="presParOf" srcId="{556455B2-06CA-4048-8F22-6584D05B761C}" destId="{2E0B38F2-A20D-4246-8203-CCDE1C1CBF23}" srcOrd="0" destOrd="0" presId="urn:microsoft.com/office/officeart/2008/layout/HorizontalMultiLevelHierarchy"/>
    <dgm:cxn modelId="{F75027F8-4DAF-48B4-A666-EAF23CB0983B}" type="presParOf" srcId="{556455B2-06CA-4048-8F22-6584D05B761C}" destId="{6E4643E8-9234-431B-AFCC-533E56355E62}" srcOrd="1" destOrd="0" presId="urn:microsoft.com/office/officeart/2008/layout/HorizontalMultiLevelHierarchy"/>
    <dgm:cxn modelId="{B33DBDCF-BD66-4575-A03A-C81A5400D0E2}" type="presParOf" srcId="{2CE3BB1B-A3F7-486B-A23F-9EBBD69FE23B}" destId="{10FF2DD8-159C-4A98-BDAD-CDC7B3141977}" srcOrd="4" destOrd="0" presId="urn:microsoft.com/office/officeart/2008/layout/HorizontalMultiLevelHierarchy"/>
    <dgm:cxn modelId="{A9A1A81F-3BBB-4AD3-83AD-09E8707A3614}" type="presParOf" srcId="{10FF2DD8-159C-4A98-BDAD-CDC7B3141977}" destId="{452891B1-0AA0-43A5-BC5A-922AD9B2F720}" srcOrd="0" destOrd="0" presId="urn:microsoft.com/office/officeart/2008/layout/HorizontalMultiLevelHierarchy"/>
    <dgm:cxn modelId="{B0C5D47E-14FA-4BFA-A8BB-E00C17005119}" type="presParOf" srcId="{2CE3BB1B-A3F7-486B-A23F-9EBBD69FE23B}" destId="{2E91D87C-DAF0-4824-8348-289314B5CBD6}" srcOrd="5" destOrd="0" presId="urn:microsoft.com/office/officeart/2008/layout/HorizontalMultiLevelHierarchy"/>
    <dgm:cxn modelId="{082D2389-C2C9-40E2-B9EF-DFC69C7ACD8A}" type="presParOf" srcId="{2E91D87C-DAF0-4824-8348-289314B5CBD6}" destId="{20CD1FFC-8399-4DD4-BF40-DA39EF227E42}" srcOrd="0" destOrd="0" presId="urn:microsoft.com/office/officeart/2008/layout/HorizontalMultiLevelHierarchy"/>
    <dgm:cxn modelId="{097CF781-0193-4D2C-A68A-7C4FC60FD4EC}" type="presParOf" srcId="{2E91D87C-DAF0-4824-8348-289314B5CBD6}" destId="{9102E402-3A98-48F7-B863-F5CD94035D16}" srcOrd="1" destOrd="0" presId="urn:microsoft.com/office/officeart/2008/layout/HorizontalMultiLevelHierarchy"/>
    <dgm:cxn modelId="{C3F58EDC-21C5-4B7B-9E80-4DD83E3470A8}" type="presParOf" srcId="{9102E402-3A98-48F7-B863-F5CD94035D16}" destId="{60650B98-11BC-4351-B7FB-03934FDACC98}" srcOrd="0" destOrd="0" presId="urn:microsoft.com/office/officeart/2008/layout/HorizontalMultiLevelHierarchy"/>
    <dgm:cxn modelId="{1FF4D7FB-4F8A-4A8A-BFF0-B54673329685}" type="presParOf" srcId="{60650B98-11BC-4351-B7FB-03934FDACC98}" destId="{AA6FC842-D781-4FB8-8A31-27B29A2483AD}" srcOrd="0" destOrd="0" presId="urn:microsoft.com/office/officeart/2008/layout/HorizontalMultiLevelHierarchy"/>
    <dgm:cxn modelId="{AAFF3708-3386-464E-BAAA-2739238E8A7F}" type="presParOf" srcId="{9102E402-3A98-48F7-B863-F5CD94035D16}" destId="{39B4D456-685E-4EB5-9BAE-9E5C0299FE62}" srcOrd="1" destOrd="0" presId="urn:microsoft.com/office/officeart/2008/layout/HorizontalMultiLevelHierarchy"/>
    <dgm:cxn modelId="{D29D5CAA-45FF-4C57-A290-9D77D25B0C0A}" type="presParOf" srcId="{39B4D456-685E-4EB5-9BAE-9E5C0299FE62}" destId="{6608DB20-E167-4AA6-B2FB-ADE50FECFED5}" srcOrd="0" destOrd="0" presId="urn:microsoft.com/office/officeart/2008/layout/HorizontalMultiLevelHierarchy"/>
    <dgm:cxn modelId="{F091D15F-5BC2-4F3D-A373-437970F08D6A}" type="presParOf" srcId="{39B4D456-685E-4EB5-9BAE-9E5C0299FE62}" destId="{821C240D-FA10-46E3-A4EF-ED89E0EA1E39}" srcOrd="1" destOrd="0" presId="urn:microsoft.com/office/officeart/2008/layout/HorizontalMultiLevelHierarchy"/>
    <dgm:cxn modelId="{E00067E2-0369-4180-A20F-BA18CC866CC6}" type="presParOf" srcId="{2CE3BB1B-A3F7-486B-A23F-9EBBD69FE23B}" destId="{F63AA378-848B-4F11-B051-E43666B45E2E}" srcOrd="6" destOrd="0" presId="urn:microsoft.com/office/officeart/2008/layout/HorizontalMultiLevelHierarchy"/>
    <dgm:cxn modelId="{22632EB7-882A-4538-A4B2-9D1C36D047AB}" type="presParOf" srcId="{F63AA378-848B-4F11-B051-E43666B45E2E}" destId="{128A63E7-1202-454F-94D1-E17EEC79EF9F}" srcOrd="0" destOrd="0" presId="urn:microsoft.com/office/officeart/2008/layout/HorizontalMultiLevelHierarchy"/>
    <dgm:cxn modelId="{E7A408E1-1FAC-48C6-AA6F-5602D84D51FF}" type="presParOf" srcId="{2CE3BB1B-A3F7-486B-A23F-9EBBD69FE23B}" destId="{10BFE300-EB49-4AFA-9602-DD79CD8F2388}" srcOrd="7" destOrd="0" presId="urn:microsoft.com/office/officeart/2008/layout/HorizontalMultiLevelHierarchy"/>
    <dgm:cxn modelId="{76130B19-6DA9-4B54-A61D-0AA83966E149}" type="presParOf" srcId="{10BFE300-EB49-4AFA-9602-DD79CD8F2388}" destId="{EC265F38-07DE-4233-868B-6661EB9F58BC}" srcOrd="0" destOrd="0" presId="urn:microsoft.com/office/officeart/2008/layout/HorizontalMultiLevelHierarchy"/>
    <dgm:cxn modelId="{CD6414E7-32F0-4693-A9C5-270F783351CE}" type="presParOf" srcId="{10BFE300-EB49-4AFA-9602-DD79CD8F2388}" destId="{A0D7AEFD-C4CE-44FE-B84A-B33DD9162F86}" srcOrd="1" destOrd="0" presId="urn:microsoft.com/office/officeart/2008/layout/HorizontalMultiLevelHierarchy"/>
    <dgm:cxn modelId="{D356C3E7-83FC-4894-AB88-9F133A5D32CD}" type="presParOf" srcId="{A0D7AEFD-C4CE-44FE-B84A-B33DD9162F86}" destId="{DEB4F458-C96A-4C9B-B2C1-5DD681962A3C}" srcOrd="0" destOrd="0" presId="urn:microsoft.com/office/officeart/2008/layout/HorizontalMultiLevelHierarchy"/>
    <dgm:cxn modelId="{319C14A5-A2E7-40CE-8379-2E2081C2B948}" type="presParOf" srcId="{DEB4F458-C96A-4C9B-B2C1-5DD681962A3C}" destId="{1DD8E018-0465-4BDA-919C-D681243EF83D}" srcOrd="0" destOrd="0" presId="urn:microsoft.com/office/officeart/2008/layout/HorizontalMultiLevelHierarchy"/>
    <dgm:cxn modelId="{38D66617-35BF-4963-B942-970C2DCE93E3}" type="presParOf" srcId="{A0D7AEFD-C4CE-44FE-B84A-B33DD9162F86}" destId="{8E8784D3-FAFD-466F-91EB-EA9BC982D451}" srcOrd="1" destOrd="0" presId="urn:microsoft.com/office/officeart/2008/layout/HorizontalMultiLevelHierarchy"/>
    <dgm:cxn modelId="{3968D8C1-F980-4C1F-95AE-7C7290E98820}" type="presParOf" srcId="{8E8784D3-FAFD-466F-91EB-EA9BC982D451}" destId="{4D048548-C43E-46C1-977C-95A3A3E40805}" srcOrd="0" destOrd="0" presId="urn:microsoft.com/office/officeart/2008/layout/HorizontalMultiLevelHierarchy"/>
    <dgm:cxn modelId="{C545834D-7FA9-4046-84D6-6DAAD35E5348}" type="presParOf" srcId="{8E8784D3-FAFD-466F-91EB-EA9BC982D451}" destId="{2CA1BD2A-33A4-43FB-9F48-1A7B1A547FCF}"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472A9AF-A6C9-49B9-AC19-280499D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E8191249-0B0E-45B0-A846-72DDB1DFE8E9}">
      <dgm:prSet phldrT="[テキスト]"/>
      <dgm:spPr/>
      <dgm:t>
        <a:bodyPr/>
        <a:lstStyle/>
        <a:p>
          <a:r>
            <a:rPr kumimoji="1" lang="ja-JP" altLang="en-US" dirty="0"/>
            <a:t>外注管理の重要性</a:t>
          </a:r>
        </a:p>
      </dgm:t>
    </dgm:pt>
    <dgm:pt modelId="{299DEC1A-1AC0-41CB-9CD7-43ADCCC649C0}" type="parTrans" cxnId="{E27EEC2B-2B05-4B06-8C8A-C16A13585C4C}">
      <dgm:prSet/>
      <dgm:spPr/>
      <dgm:t>
        <a:bodyPr/>
        <a:lstStyle/>
        <a:p>
          <a:endParaRPr kumimoji="1" lang="ja-JP" altLang="en-US"/>
        </a:p>
      </dgm:t>
    </dgm:pt>
    <dgm:pt modelId="{39E65CB7-89DE-4755-BBA9-0CB96E2F93B9}" type="sibTrans" cxnId="{E27EEC2B-2B05-4B06-8C8A-C16A13585C4C}">
      <dgm:prSet/>
      <dgm:spPr/>
      <dgm:t>
        <a:bodyPr/>
        <a:lstStyle/>
        <a:p>
          <a:endParaRPr kumimoji="1" lang="ja-JP" altLang="en-US"/>
        </a:p>
      </dgm:t>
    </dgm:pt>
    <dgm:pt modelId="{9ED0D56C-F8D3-41DC-9400-52163F274F25}">
      <dgm:prSet phldrT="[テキスト]"/>
      <dgm:spPr/>
      <dgm:t>
        <a:bodyPr/>
        <a:lstStyle/>
        <a:p>
          <a:r>
            <a:rPr kumimoji="1" lang="ja-JP" altLang="en-US" dirty="0"/>
            <a:t>外注単価の算定</a:t>
          </a:r>
        </a:p>
      </dgm:t>
    </dgm:pt>
    <dgm:pt modelId="{ED794286-C392-44EE-AF5C-A6F035F3446F}" type="parTrans" cxnId="{CC2B399D-E144-49B5-817A-02342649972E}">
      <dgm:prSet/>
      <dgm:spPr/>
      <dgm:t>
        <a:bodyPr/>
        <a:lstStyle/>
        <a:p>
          <a:endParaRPr kumimoji="1" lang="ja-JP" altLang="en-US"/>
        </a:p>
      </dgm:t>
    </dgm:pt>
    <dgm:pt modelId="{122B8DBF-2D96-4B5C-8208-8867E32DE1B4}" type="sibTrans" cxnId="{CC2B399D-E144-49B5-817A-02342649972E}">
      <dgm:prSet/>
      <dgm:spPr/>
      <dgm:t>
        <a:bodyPr/>
        <a:lstStyle/>
        <a:p>
          <a:endParaRPr kumimoji="1" lang="ja-JP" altLang="en-US"/>
        </a:p>
      </dgm:t>
    </dgm:pt>
    <dgm:pt modelId="{AB98CB4F-916B-4639-96A8-BE2451D98C0F}">
      <dgm:prSet phldrT="[テキスト]"/>
      <dgm:spPr/>
      <dgm:t>
        <a:bodyPr/>
        <a:lstStyle/>
        <a:p>
          <a:r>
            <a:rPr kumimoji="1" lang="ja-JP" altLang="en-US" dirty="0"/>
            <a:t>外注先の選定</a:t>
          </a:r>
        </a:p>
      </dgm:t>
    </dgm:pt>
    <dgm:pt modelId="{1DA9FB56-91F7-4569-B107-0720517B74EC}" type="parTrans" cxnId="{1CE57CAD-6755-4491-8CBD-F0AB0343AFB1}">
      <dgm:prSet/>
      <dgm:spPr/>
      <dgm:t>
        <a:bodyPr/>
        <a:lstStyle/>
        <a:p>
          <a:endParaRPr kumimoji="1" lang="ja-JP" altLang="en-US"/>
        </a:p>
      </dgm:t>
    </dgm:pt>
    <dgm:pt modelId="{967433E4-8A1E-46E7-A388-DAB727848703}" type="sibTrans" cxnId="{1CE57CAD-6755-4491-8CBD-F0AB0343AFB1}">
      <dgm:prSet/>
      <dgm:spPr/>
      <dgm:t>
        <a:bodyPr/>
        <a:lstStyle/>
        <a:p>
          <a:endParaRPr kumimoji="1" lang="ja-JP" altLang="en-US"/>
        </a:p>
      </dgm:t>
    </dgm:pt>
    <dgm:pt modelId="{583221B2-3C04-448C-B21D-D2C5B1D116E1}">
      <dgm:prSet phldrT="[テキスト]"/>
      <dgm:spPr/>
      <dgm:t>
        <a:bodyPr/>
        <a:lstStyle/>
        <a:p>
          <a:r>
            <a:rPr kumimoji="1" lang="ja-JP" altLang="en-US" dirty="0"/>
            <a:t>外注先の指導、育成</a:t>
          </a:r>
        </a:p>
      </dgm:t>
    </dgm:pt>
    <dgm:pt modelId="{9765246D-7C62-4D8F-BF1C-AE8B6F92464C}" type="parTrans" cxnId="{31879B39-5B3F-4DBF-9538-95A57ADF3182}">
      <dgm:prSet/>
      <dgm:spPr/>
      <dgm:t>
        <a:bodyPr/>
        <a:lstStyle/>
        <a:p>
          <a:endParaRPr kumimoji="1" lang="ja-JP" altLang="en-US"/>
        </a:p>
      </dgm:t>
    </dgm:pt>
    <dgm:pt modelId="{C87B9702-FCA7-428F-A973-F9B1BE278CB4}" type="sibTrans" cxnId="{31879B39-5B3F-4DBF-9538-95A57ADF3182}">
      <dgm:prSet/>
      <dgm:spPr/>
      <dgm:t>
        <a:bodyPr/>
        <a:lstStyle/>
        <a:p>
          <a:endParaRPr kumimoji="1" lang="ja-JP" altLang="en-US"/>
        </a:p>
      </dgm:t>
    </dgm:pt>
    <dgm:pt modelId="{9BD0822A-01B0-436A-965E-B4BA97E2623F}">
      <dgm:prSet/>
      <dgm:spPr/>
      <dgm:t>
        <a:bodyPr/>
        <a:lstStyle/>
        <a:p>
          <a:r>
            <a:rPr kumimoji="1" lang="ja-JP" altLang="en-US" dirty="0"/>
            <a:t>見積もり価格の低減</a:t>
          </a:r>
        </a:p>
      </dgm:t>
    </dgm:pt>
    <dgm:pt modelId="{58E313C6-26EC-4D96-A969-89D974C87558}" type="parTrans" cxnId="{37A6813B-0AE8-4277-993B-E597A7AEC66C}">
      <dgm:prSet/>
      <dgm:spPr/>
      <dgm:t>
        <a:bodyPr/>
        <a:lstStyle/>
        <a:p>
          <a:endParaRPr kumimoji="1" lang="ja-JP" altLang="en-US"/>
        </a:p>
      </dgm:t>
    </dgm:pt>
    <dgm:pt modelId="{C6F3C227-78AF-4C42-99E7-0EA8A57157CC}" type="sibTrans" cxnId="{37A6813B-0AE8-4277-993B-E597A7AEC66C}">
      <dgm:prSet/>
      <dgm:spPr/>
      <dgm:t>
        <a:bodyPr/>
        <a:lstStyle/>
        <a:p>
          <a:endParaRPr kumimoji="1" lang="ja-JP" altLang="en-US"/>
        </a:p>
      </dgm:t>
    </dgm:pt>
    <dgm:pt modelId="{986D0B07-50C7-41B9-85CA-EBA621238DFE}">
      <dgm:prSet/>
      <dgm:spPr/>
      <dgm:t>
        <a:bodyPr/>
        <a:lstStyle/>
        <a:p>
          <a:r>
            <a:rPr kumimoji="1" lang="ja-JP" altLang="en-US" dirty="0"/>
            <a:t>材料費⇒端材の売却益も考慮する</a:t>
          </a:r>
        </a:p>
      </dgm:t>
    </dgm:pt>
    <dgm:pt modelId="{81998D76-B724-44D9-9D03-274D4DF4ECC0}" type="parTrans" cxnId="{132766EF-F8A4-4593-8F28-60A2BAE9932B}">
      <dgm:prSet/>
      <dgm:spPr/>
      <dgm:t>
        <a:bodyPr/>
        <a:lstStyle/>
        <a:p>
          <a:endParaRPr kumimoji="1" lang="ja-JP" altLang="en-US"/>
        </a:p>
      </dgm:t>
    </dgm:pt>
    <dgm:pt modelId="{668DE55F-237F-4FA7-8636-FF12CEAEED4E}" type="sibTrans" cxnId="{132766EF-F8A4-4593-8F28-60A2BAE9932B}">
      <dgm:prSet/>
      <dgm:spPr/>
      <dgm:t>
        <a:bodyPr/>
        <a:lstStyle/>
        <a:p>
          <a:endParaRPr kumimoji="1" lang="ja-JP" altLang="en-US"/>
        </a:p>
      </dgm:t>
    </dgm:pt>
    <dgm:pt modelId="{19DC0FA6-C835-4BB2-88DB-B083FB61D642}">
      <dgm:prSet/>
      <dgm:spPr/>
      <dgm:t>
        <a:bodyPr/>
        <a:lstStyle/>
        <a:p>
          <a:r>
            <a:rPr kumimoji="1" lang="ja-JP" altLang="en-US" dirty="0"/>
            <a:t>取引条件の見直し</a:t>
          </a:r>
        </a:p>
      </dgm:t>
    </dgm:pt>
    <dgm:pt modelId="{5A7D26F2-ADBF-4C67-8D6F-E8BE77AD04D5}" type="parTrans" cxnId="{2B779A89-B191-4D0C-96D7-B74CFAD1F57E}">
      <dgm:prSet/>
      <dgm:spPr/>
      <dgm:t>
        <a:bodyPr/>
        <a:lstStyle/>
        <a:p>
          <a:endParaRPr kumimoji="1" lang="ja-JP" altLang="en-US"/>
        </a:p>
      </dgm:t>
    </dgm:pt>
    <dgm:pt modelId="{757945F2-5A7B-4AAC-B175-FCECDA9D0D61}" type="sibTrans" cxnId="{2B779A89-B191-4D0C-96D7-B74CFAD1F57E}">
      <dgm:prSet/>
      <dgm:spPr/>
      <dgm:t>
        <a:bodyPr/>
        <a:lstStyle/>
        <a:p>
          <a:endParaRPr kumimoji="1" lang="ja-JP" altLang="en-US"/>
        </a:p>
      </dgm:t>
    </dgm:pt>
    <dgm:pt modelId="{71999DB5-1935-4C0C-A913-32715F84AA44}">
      <dgm:prSet/>
      <dgm:spPr/>
      <dgm:t>
        <a:bodyPr/>
        <a:lstStyle/>
        <a:p>
          <a:r>
            <a:rPr kumimoji="1" lang="ja-JP" altLang="en-US" dirty="0"/>
            <a:t>評価項目が自社で設定されているか？</a:t>
          </a:r>
        </a:p>
      </dgm:t>
    </dgm:pt>
    <dgm:pt modelId="{48632E8B-A4FD-4EA8-9E5B-4D348CB8B237}" type="parTrans" cxnId="{A756CF1F-E7FE-4D96-A4BC-9BCED0AB3379}">
      <dgm:prSet/>
      <dgm:spPr/>
      <dgm:t>
        <a:bodyPr/>
        <a:lstStyle/>
        <a:p>
          <a:endParaRPr kumimoji="1" lang="ja-JP" altLang="en-US"/>
        </a:p>
      </dgm:t>
    </dgm:pt>
    <dgm:pt modelId="{7DE48A71-F66C-4541-B7B4-D9A753E549B8}" type="sibTrans" cxnId="{A756CF1F-E7FE-4D96-A4BC-9BCED0AB3379}">
      <dgm:prSet/>
      <dgm:spPr/>
      <dgm:t>
        <a:bodyPr/>
        <a:lstStyle/>
        <a:p>
          <a:endParaRPr kumimoji="1" lang="ja-JP" altLang="en-US"/>
        </a:p>
      </dgm:t>
    </dgm:pt>
    <dgm:pt modelId="{E9669BFF-CE3B-4176-BEA9-5970FF58A7A8}">
      <dgm:prSet/>
      <dgm:spPr/>
      <dgm:t>
        <a:bodyPr/>
        <a:lstStyle/>
        <a:p>
          <a:r>
            <a:rPr kumimoji="1" lang="ja-JP" altLang="en-US" dirty="0"/>
            <a:t>自社の方針を伝える</a:t>
          </a:r>
        </a:p>
      </dgm:t>
    </dgm:pt>
    <dgm:pt modelId="{DC028BB3-107B-4E17-8118-265E4C376837}" type="parTrans" cxnId="{3B17A4F8-2135-4371-9C2B-7B3489A465A8}">
      <dgm:prSet/>
      <dgm:spPr/>
      <dgm:t>
        <a:bodyPr/>
        <a:lstStyle/>
        <a:p>
          <a:endParaRPr kumimoji="1" lang="ja-JP" altLang="en-US"/>
        </a:p>
      </dgm:t>
    </dgm:pt>
    <dgm:pt modelId="{9585391C-22EC-4B3D-888D-358046D12B21}" type="sibTrans" cxnId="{3B17A4F8-2135-4371-9C2B-7B3489A465A8}">
      <dgm:prSet/>
      <dgm:spPr/>
      <dgm:t>
        <a:bodyPr/>
        <a:lstStyle/>
        <a:p>
          <a:endParaRPr kumimoji="1" lang="ja-JP" altLang="en-US"/>
        </a:p>
      </dgm:t>
    </dgm:pt>
    <dgm:pt modelId="{C3F46C0E-F33C-4EA5-A17E-3E6BBDDBFD0F}">
      <dgm:prSet/>
      <dgm:spPr/>
      <dgm:t>
        <a:bodyPr/>
        <a:lstStyle/>
        <a:p>
          <a:r>
            <a:rPr kumimoji="1" lang="ja-JP" altLang="en-US" dirty="0"/>
            <a:t>発注方式の見直し</a:t>
          </a:r>
        </a:p>
      </dgm:t>
    </dgm:pt>
    <dgm:pt modelId="{DF7D8447-0B80-465D-930A-8F45F54EF09A}" type="parTrans" cxnId="{C931A113-C088-4BAB-A5AF-E5100DED358F}">
      <dgm:prSet/>
      <dgm:spPr/>
      <dgm:t>
        <a:bodyPr/>
        <a:lstStyle/>
        <a:p>
          <a:endParaRPr kumimoji="1" lang="ja-JP" altLang="en-US"/>
        </a:p>
      </dgm:t>
    </dgm:pt>
    <dgm:pt modelId="{E5A7A28B-B5A9-4FFE-90E3-15A5E63D5747}" type="sibTrans" cxnId="{C931A113-C088-4BAB-A5AF-E5100DED358F}">
      <dgm:prSet/>
      <dgm:spPr/>
      <dgm:t>
        <a:bodyPr/>
        <a:lstStyle/>
        <a:p>
          <a:endParaRPr kumimoji="1" lang="ja-JP" altLang="en-US"/>
        </a:p>
      </dgm:t>
    </dgm:pt>
    <dgm:pt modelId="{20A6064D-60A9-4048-8CF7-3218AF25DDF7}">
      <dgm:prSet/>
      <dgm:spPr/>
      <dgm:t>
        <a:bodyPr/>
        <a:lstStyle/>
        <a:p>
          <a:r>
            <a:rPr kumimoji="1" lang="ja-JP" altLang="en-US" dirty="0"/>
            <a:t>加工賃⇒販管費を加味するかどうか？</a:t>
          </a:r>
        </a:p>
      </dgm:t>
    </dgm:pt>
    <dgm:pt modelId="{62EF3537-C35B-4424-9BF4-D6E258B0BC21}" type="parTrans" cxnId="{E2765623-D566-4CD2-BF8A-821574C02B2F}">
      <dgm:prSet/>
      <dgm:spPr/>
      <dgm:t>
        <a:bodyPr/>
        <a:lstStyle/>
        <a:p>
          <a:endParaRPr kumimoji="1" lang="ja-JP" altLang="en-US"/>
        </a:p>
      </dgm:t>
    </dgm:pt>
    <dgm:pt modelId="{4D5278CC-FF24-4FD7-A192-72FFF50ABBD8}" type="sibTrans" cxnId="{E2765623-D566-4CD2-BF8A-821574C02B2F}">
      <dgm:prSet/>
      <dgm:spPr/>
      <dgm:t>
        <a:bodyPr/>
        <a:lstStyle/>
        <a:p>
          <a:endParaRPr kumimoji="1" lang="ja-JP" altLang="en-US"/>
        </a:p>
      </dgm:t>
    </dgm:pt>
    <dgm:pt modelId="{C52F20C5-56F3-4123-953A-6A7174698A73}">
      <dgm:prSet/>
      <dgm:spPr/>
      <dgm:t>
        <a:bodyPr/>
        <a:lstStyle/>
        <a:p>
          <a:r>
            <a:rPr kumimoji="1" lang="ja-JP" altLang="en-US" dirty="0"/>
            <a:t>外注であっても自社で単価計算が必要</a:t>
          </a:r>
        </a:p>
      </dgm:t>
    </dgm:pt>
    <dgm:pt modelId="{5C33B8EE-B1E7-4BA4-B636-0B7D980A1381}" type="parTrans" cxnId="{5E5AF17C-324A-4482-9AC7-01192EC57088}">
      <dgm:prSet/>
      <dgm:spPr/>
      <dgm:t>
        <a:bodyPr/>
        <a:lstStyle/>
        <a:p>
          <a:endParaRPr kumimoji="1" lang="ja-JP" altLang="en-US"/>
        </a:p>
      </dgm:t>
    </dgm:pt>
    <dgm:pt modelId="{86522FAE-677D-4B32-86BB-7088B2886541}" type="sibTrans" cxnId="{5E5AF17C-324A-4482-9AC7-01192EC57088}">
      <dgm:prSet/>
      <dgm:spPr/>
      <dgm:t>
        <a:bodyPr/>
        <a:lstStyle/>
        <a:p>
          <a:endParaRPr kumimoji="1" lang="ja-JP" altLang="en-US"/>
        </a:p>
      </dgm:t>
    </dgm:pt>
    <dgm:pt modelId="{DA6ABEB5-7B36-4378-9B77-44D2C39A9796}">
      <dgm:prSet/>
      <dgm:spPr/>
      <dgm:t>
        <a:bodyPr/>
        <a:lstStyle/>
        <a:p>
          <a:r>
            <a:rPr kumimoji="1" lang="ja-JP" altLang="en-US" dirty="0"/>
            <a:t>利益⇒この部分が交渉対象</a:t>
          </a:r>
        </a:p>
      </dgm:t>
    </dgm:pt>
    <dgm:pt modelId="{7981077E-F8D2-40FE-AA3E-F818F5700E6C}" type="parTrans" cxnId="{A177D4BC-6A5E-4201-BE3B-71A8792357CB}">
      <dgm:prSet/>
      <dgm:spPr/>
      <dgm:t>
        <a:bodyPr/>
        <a:lstStyle/>
        <a:p>
          <a:endParaRPr kumimoji="1" lang="ja-JP" altLang="en-US"/>
        </a:p>
      </dgm:t>
    </dgm:pt>
    <dgm:pt modelId="{A2196D21-2858-4D2C-8D66-EF5E228986C7}" type="sibTrans" cxnId="{A177D4BC-6A5E-4201-BE3B-71A8792357CB}">
      <dgm:prSet/>
      <dgm:spPr/>
      <dgm:t>
        <a:bodyPr/>
        <a:lstStyle/>
        <a:p>
          <a:endParaRPr kumimoji="1" lang="ja-JP" altLang="en-US"/>
        </a:p>
      </dgm:t>
    </dgm:pt>
    <dgm:pt modelId="{5242A6D5-4839-4C7E-A329-5836DD7F98BF}">
      <dgm:prSet/>
      <dgm:spPr/>
      <dgm:t>
        <a:bodyPr/>
        <a:lstStyle/>
        <a:p>
          <a:r>
            <a:rPr kumimoji="1" lang="ja-JP" altLang="en-US" dirty="0"/>
            <a:t>外注先を格付けする！</a:t>
          </a:r>
        </a:p>
      </dgm:t>
    </dgm:pt>
    <dgm:pt modelId="{8ED2A628-E282-4064-90F6-EB733D825779}" type="parTrans" cxnId="{C6A19AFF-6A3E-4BBC-9832-91815C0BAAA7}">
      <dgm:prSet/>
      <dgm:spPr/>
      <dgm:t>
        <a:bodyPr/>
        <a:lstStyle/>
        <a:p>
          <a:endParaRPr kumimoji="1" lang="ja-JP" altLang="en-US"/>
        </a:p>
      </dgm:t>
    </dgm:pt>
    <dgm:pt modelId="{42638768-C178-44E3-B514-BD823C1CBDC1}" type="sibTrans" cxnId="{C6A19AFF-6A3E-4BBC-9832-91815C0BAAA7}">
      <dgm:prSet/>
      <dgm:spPr/>
      <dgm:t>
        <a:bodyPr/>
        <a:lstStyle/>
        <a:p>
          <a:endParaRPr kumimoji="1" lang="ja-JP" altLang="en-US"/>
        </a:p>
      </dgm:t>
    </dgm:pt>
    <dgm:pt modelId="{C765E9A5-CBA7-4919-9D48-16220DF39301}">
      <dgm:prSet/>
      <dgm:spPr/>
      <dgm:t>
        <a:bodyPr/>
        <a:lstStyle/>
        <a:p>
          <a:r>
            <a:rPr kumimoji="1" lang="ja-JP" altLang="en-US" dirty="0"/>
            <a:t>共同で問題を解決する</a:t>
          </a:r>
        </a:p>
      </dgm:t>
    </dgm:pt>
    <dgm:pt modelId="{5D9CB113-444A-4BB3-8C06-DCA1A3E288F1}" type="parTrans" cxnId="{F9AA5386-7187-4573-B6E6-E204DBB7D756}">
      <dgm:prSet/>
      <dgm:spPr/>
      <dgm:t>
        <a:bodyPr/>
        <a:lstStyle/>
        <a:p>
          <a:endParaRPr kumimoji="1" lang="ja-JP" altLang="en-US"/>
        </a:p>
      </dgm:t>
    </dgm:pt>
    <dgm:pt modelId="{8C84E563-B121-466B-AD48-D7B86A7C9154}" type="sibTrans" cxnId="{F9AA5386-7187-4573-B6E6-E204DBB7D756}">
      <dgm:prSet/>
      <dgm:spPr/>
      <dgm:t>
        <a:bodyPr/>
        <a:lstStyle/>
        <a:p>
          <a:endParaRPr kumimoji="1" lang="ja-JP" altLang="en-US"/>
        </a:p>
      </dgm:t>
    </dgm:pt>
    <dgm:pt modelId="{A8363F52-BA3D-433A-AB64-A767BA0AF91D}" type="pres">
      <dgm:prSet presAssocID="{8472A9AF-A6C9-49B9-AC19-280499D6F5F9}" presName="linear" presStyleCnt="0">
        <dgm:presLayoutVars>
          <dgm:dir/>
          <dgm:animLvl val="lvl"/>
          <dgm:resizeHandles val="exact"/>
        </dgm:presLayoutVars>
      </dgm:prSet>
      <dgm:spPr/>
    </dgm:pt>
    <dgm:pt modelId="{A398301A-AA26-468E-9A86-AB8E052B4D98}" type="pres">
      <dgm:prSet presAssocID="{E8191249-0B0E-45B0-A846-72DDB1DFE8E9}" presName="parentLin" presStyleCnt="0"/>
      <dgm:spPr/>
    </dgm:pt>
    <dgm:pt modelId="{9BF41655-EFBD-4041-9897-4A46F1691578}" type="pres">
      <dgm:prSet presAssocID="{E8191249-0B0E-45B0-A846-72DDB1DFE8E9}" presName="parentLeftMargin" presStyleLbl="node1" presStyleIdx="0" presStyleCnt="4"/>
      <dgm:spPr/>
    </dgm:pt>
    <dgm:pt modelId="{DBFE6E01-D749-40D3-88E0-DE67BB97DA8A}" type="pres">
      <dgm:prSet presAssocID="{E8191249-0B0E-45B0-A846-72DDB1DFE8E9}" presName="parentText" presStyleLbl="node1" presStyleIdx="0" presStyleCnt="4">
        <dgm:presLayoutVars>
          <dgm:chMax val="0"/>
          <dgm:bulletEnabled val="1"/>
        </dgm:presLayoutVars>
      </dgm:prSet>
      <dgm:spPr/>
    </dgm:pt>
    <dgm:pt modelId="{6B54B93E-F4C3-4D0B-872D-87904706B3F0}" type="pres">
      <dgm:prSet presAssocID="{E8191249-0B0E-45B0-A846-72DDB1DFE8E9}" presName="negativeSpace" presStyleCnt="0"/>
      <dgm:spPr/>
    </dgm:pt>
    <dgm:pt modelId="{A6C157D5-7398-4A82-AC03-30D40CC96011}" type="pres">
      <dgm:prSet presAssocID="{E8191249-0B0E-45B0-A846-72DDB1DFE8E9}" presName="childText" presStyleLbl="conFgAcc1" presStyleIdx="0" presStyleCnt="4">
        <dgm:presLayoutVars>
          <dgm:bulletEnabled val="1"/>
        </dgm:presLayoutVars>
      </dgm:prSet>
      <dgm:spPr/>
    </dgm:pt>
    <dgm:pt modelId="{0135B516-118C-4BD7-8D20-4388552ED352}" type="pres">
      <dgm:prSet presAssocID="{39E65CB7-89DE-4755-BBA9-0CB96E2F93B9}" presName="spaceBetweenRectangles" presStyleCnt="0"/>
      <dgm:spPr/>
    </dgm:pt>
    <dgm:pt modelId="{92F7DD51-7059-476A-8C0A-4DF50B67B90D}" type="pres">
      <dgm:prSet presAssocID="{9ED0D56C-F8D3-41DC-9400-52163F274F25}" presName="parentLin" presStyleCnt="0"/>
      <dgm:spPr/>
    </dgm:pt>
    <dgm:pt modelId="{578412F9-1A44-44CE-A3C6-FEA1B1D63789}" type="pres">
      <dgm:prSet presAssocID="{9ED0D56C-F8D3-41DC-9400-52163F274F25}" presName="parentLeftMargin" presStyleLbl="node1" presStyleIdx="0" presStyleCnt="4"/>
      <dgm:spPr/>
    </dgm:pt>
    <dgm:pt modelId="{A1F7655A-49A4-4C45-89E5-D6174028B283}" type="pres">
      <dgm:prSet presAssocID="{9ED0D56C-F8D3-41DC-9400-52163F274F25}" presName="parentText" presStyleLbl="node1" presStyleIdx="1" presStyleCnt="4">
        <dgm:presLayoutVars>
          <dgm:chMax val="0"/>
          <dgm:bulletEnabled val="1"/>
        </dgm:presLayoutVars>
      </dgm:prSet>
      <dgm:spPr/>
    </dgm:pt>
    <dgm:pt modelId="{5170F3A4-1CAB-4779-95DF-39FA352B68AA}" type="pres">
      <dgm:prSet presAssocID="{9ED0D56C-F8D3-41DC-9400-52163F274F25}" presName="negativeSpace" presStyleCnt="0"/>
      <dgm:spPr/>
    </dgm:pt>
    <dgm:pt modelId="{3ED8F455-CFC9-4547-9E9C-5932B513D85C}" type="pres">
      <dgm:prSet presAssocID="{9ED0D56C-F8D3-41DC-9400-52163F274F25}" presName="childText" presStyleLbl="conFgAcc1" presStyleIdx="1" presStyleCnt="4">
        <dgm:presLayoutVars>
          <dgm:bulletEnabled val="1"/>
        </dgm:presLayoutVars>
      </dgm:prSet>
      <dgm:spPr/>
    </dgm:pt>
    <dgm:pt modelId="{8537615D-C903-4220-BDAA-CA81ECCAA28B}" type="pres">
      <dgm:prSet presAssocID="{122B8DBF-2D96-4B5C-8208-8867E32DE1B4}" presName="spaceBetweenRectangles" presStyleCnt="0"/>
      <dgm:spPr/>
    </dgm:pt>
    <dgm:pt modelId="{A0947479-83E2-4CC1-A262-4165C554F577}" type="pres">
      <dgm:prSet presAssocID="{AB98CB4F-916B-4639-96A8-BE2451D98C0F}" presName="parentLin" presStyleCnt="0"/>
      <dgm:spPr/>
    </dgm:pt>
    <dgm:pt modelId="{B62071FE-87CA-4CE5-8793-FB9A715CF187}" type="pres">
      <dgm:prSet presAssocID="{AB98CB4F-916B-4639-96A8-BE2451D98C0F}" presName="parentLeftMargin" presStyleLbl="node1" presStyleIdx="1" presStyleCnt="4"/>
      <dgm:spPr/>
    </dgm:pt>
    <dgm:pt modelId="{70E8A996-C39E-4710-9946-BFF30746EF13}" type="pres">
      <dgm:prSet presAssocID="{AB98CB4F-916B-4639-96A8-BE2451D98C0F}" presName="parentText" presStyleLbl="node1" presStyleIdx="2" presStyleCnt="4">
        <dgm:presLayoutVars>
          <dgm:chMax val="0"/>
          <dgm:bulletEnabled val="1"/>
        </dgm:presLayoutVars>
      </dgm:prSet>
      <dgm:spPr/>
    </dgm:pt>
    <dgm:pt modelId="{8534422F-BB3D-4549-8E26-4ECA650DAC89}" type="pres">
      <dgm:prSet presAssocID="{AB98CB4F-916B-4639-96A8-BE2451D98C0F}" presName="negativeSpace" presStyleCnt="0"/>
      <dgm:spPr/>
    </dgm:pt>
    <dgm:pt modelId="{E4D975ED-EEB5-4CBF-B164-454F55C88299}" type="pres">
      <dgm:prSet presAssocID="{AB98CB4F-916B-4639-96A8-BE2451D98C0F}" presName="childText" presStyleLbl="conFgAcc1" presStyleIdx="2" presStyleCnt="4">
        <dgm:presLayoutVars>
          <dgm:bulletEnabled val="1"/>
        </dgm:presLayoutVars>
      </dgm:prSet>
      <dgm:spPr/>
    </dgm:pt>
    <dgm:pt modelId="{B55DE199-074C-496C-86E4-9214F1786747}" type="pres">
      <dgm:prSet presAssocID="{967433E4-8A1E-46E7-A388-DAB727848703}" presName="spaceBetweenRectangles" presStyleCnt="0"/>
      <dgm:spPr/>
    </dgm:pt>
    <dgm:pt modelId="{6EEC9A9D-A56E-48B8-BBDD-1899551FAC49}" type="pres">
      <dgm:prSet presAssocID="{583221B2-3C04-448C-B21D-D2C5B1D116E1}" presName="parentLin" presStyleCnt="0"/>
      <dgm:spPr/>
    </dgm:pt>
    <dgm:pt modelId="{6CC1D859-5F86-41AA-BFF6-B7EF0D8282D9}" type="pres">
      <dgm:prSet presAssocID="{583221B2-3C04-448C-B21D-D2C5B1D116E1}" presName="parentLeftMargin" presStyleLbl="node1" presStyleIdx="2" presStyleCnt="4"/>
      <dgm:spPr/>
    </dgm:pt>
    <dgm:pt modelId="{C79E2EA0-8D02-4A2C-A973-D0B7EFD69A9F}" type="pres">
      <dgm:prSet presAssocID="{583221B2-3C04-448C-B21D-D2C5B1D116E1}" presName="parentText" presStyleLbl="node1" presStyleIdx="3" presStyleCnt="4">
        <dgm:presLayoutVars>
          <dgm:chMax val="0"/>
          <dgm:bulletEnabled val="1"/>
        </dgm:presLayoutVars>
      </dgm:prSet>
      <dgm:spPr/>
    </dgm:pt>
    <dgm:pt modelId="{22F7C18F-238B-4748-B53D-CE200C63C1AF}" type="pres">
      <dgm:prSet presAssocID="{583221B2-3C04-448C-B21D-D2C5B1D116E1}" presName="negativeSpace" presStyleCnt="0"/>
      <dgm:spPr/>
    </dgm:pt>
    <dgm:pt modelId="{7D772D77-8B40-495B-BF5E-6E600F55585E}" type="pres">
      <dgm:prSet presAssocID="{583221B2-3C04-448C-B21D-D2C5B1D116E1}" presName="childText" presStyleLbl="conFgAcc1" presStyleIdx="3" presStyleCnt="4">
        <dgm:presLayoutVars>
          <dgm:bulletEnabled val="1"/>
        </dgm:presLayoutVars>
      </dgm:prSet>
      <dgm:spPr/>
    </dgm:pt>
  </dgm:ptLst>
  <dgm:cxnLst>
    <dgm:cxn modelId="{377CC902-C030-4F4C-ABF6-779CF96C9E4E}" type="presOf" srcId="{20A6064D-60A9-4048-8CF7-3218AF25DDF7}" destId="{3ED8F455-CFC9-4547-9E9C-5932B513D85C}" srcOrd="0" destOrd="2" presId="urn:microsoft.com/office/officeart/2005/8/layout/list1"/>
    <dgm:cxn modelId="{7F139305-9142-4334-9132-85C7EA1FB0BD}" type="presOf" srcId="{19DC0FA6-C835-4BB2-88DB-B083FB61D642}" destId="{A6C157D5-7398-4A82-AC03-30D40CC96011}" srcOrd="0" destOrd="0" presId="urn:microsoft.com/office/officeart/2005/8/layout/list1"/>
    <dgm:cxn modelId="{FB1CB508-3223-4C84-82B4-CFE96CE0FC1B}" type="presOf" srcId="{9ED0D56C-F8D3-41DC-9400-52163F274F25}" destId="{A1F7655A-49A4-4C45-89E5-D6174028B283}" srcOrd="1" destOrd="0" presId="urn:microsoft.com/office/officeart/2005/8/layout/list1"/>
    <dgm:cxn modelId="{C931A113-C088-4BAB-A5AF-E5100DED358F}" srcId="{E8191249-0B0E-45B0-A846-72DDB1DFE8E9}" destId="{C3F46C0E-F33C-4EA5-A17E-3E6BBDDBFD0F}" srcOrd="2" destOrd="0" parTransId="{DF7D8447-0B80-465D-930A-8F45F54EF09A}" sibTransId="{E5A7A28B-B5A9-4FFE-90E3-15A5E63D5747}"/>
    <dgm:cxn modelId="{E99CBA16-B106-4371-8E93-16758629DD76}" type="presOf" srcId="{986D0B07-50C7-41B9-85CA-EBA621238DFE}" destId="{3ED8F455-CFC9-4547-9E9C-5932B513D85C}" srcOrd="0" destOrd="1" presId="urn:microsoft.com/office/officeart/2005/8/layout/list1"/>
    <dgm:cxn modelId="{A756CF1F-E7FE-4D96-A4BC-9BCED0AB3379}" srcId="{AB98CB4F-916B-4639-96A8-BE2451D98C0F}" destId="{71999DB5-1935-4C0C-A913-32715F84AA44}" srcOrd="0" destOrd="0" parTransId="{48632E8B-A4FD-4EA8-9E5B-4D348CB8B237}" sibTransId="{7DE48A71-F66C-4541-B7B4-D9A753E549B8}"/>
    <dgm:cxn modelId="{E2765623-D566-4CD2-BF8A-821574C02B2F}" srcId="{9ED0D56C-F8D3-41DC-9400-52163F274F25}" destId="{20A6064D-60A9-4048-8CF7-3218AF25DDF7}" srcOrd="2" destOrd="0" parTransId="{62EF3537-C35B-4424-9BF4-D6E258B0BC21}" sibTransId="{4D5278CC-FF24-4FD7-A192-72FFF50ABBD8}"/>
    <dgm:cxn modelId="{285FE229-F371-495B-846A-8A56FAE949CC}" type="presOf" srcId="{9BD0822A-01B0-436A-965E-B4BA97E2623F}" destId="{A6C157D5-7398-4A82-AC03-30D40CC96011}" srcOrd="0" destOrd="1" presId="urn:microsoft.com/office/officeart/2005/8/layout/list1"/>
    <dgm:cxn modelId="{E27EEC2B-2B05-4B06-8C8A-C16A13585C4C}" srcId="{8472A9AF-A6C9-49B9-AC19-280499D6F5F9}" destId="{E8191249-0B0E-45B0-A846-72DDB1DFE8E9}" srcOrd="0" destOrd="0" parTransId="{299DEC1A-1AC0-41CB-9CD7-43ADCCC649C0}" sibTransId="{39E65CB7-89DE-4755-BBA9-0CB96E2F93B9}"/>
    <dgm:cxn modelId="{443B6539-3266-413E-8C03-D638FD429ACD}" type="presOf" srcId="{C52F20C5-56F3-4123-953A-6A7174698A73}" destId="{3ED8F455-CFC9-4547-9E9C-5932B513D85C}" srcOrd="0" destOrd="0" presId="urn:microsoft.com/office/officeart/2005/8/layout/list1"/>
    <dgm:cxn modelId="{31879B39-5B3F-4DBF-9538-95A57ADF3182}" srcId="{8472A9AF-A6C9-49B9-AC19-280499D6F5F9}" destId="{583221B2-3C04-448C-B21D-D2C5B1D116E1}" srcOrd="3" destOrd="0" parTransId="{9765246D-7C62-4D8F-BF1C-AE8B6F92464C}" sibTransId="{C87B9702-FCA7-428F-A973-F9B1BE278CB4}"/>
    <dgm:cxn modelId="{37A6813B-0AE8-4277-993B-E597A7AEC66C}" srcId="{E8191249-0B0E-45B0-A846-72DDB1DFE8E9}" destId="{9BD0822A-01B0-436A-965E-B4BA97E2623F}" srcOrd="1" destOrd="0" parTransId="{58E313C6-26EC-4D96-A969-89D974C87558}" sibTransId="{C6F3C227-78AF-4C42-99E7-0EA8A57157CC}"/>
    <dgm:cxn modelId="{2F291371-E2A0-4280-BE91-AF2D07B146EC}" type="presOf" srcId="{583221B2-3C04-448C-B21D-D2C5B1D116E1}" destId="{6CC1D859-5F86-41AA-BFF6-B7EF0D8282D9}" srcOrd="0" destOrd="0" presId="urn:microsoft.com/office/officeart/2005/8/layout/list1"/>
    <dgm:cxn modelId="{5E5AF17C-324A-4482-9AC7-01192EC57088}" srcId="{9ED0D56C-F8D3-41DC-9400-52163F274F25}" destId="{C52F20C5-56F3-4123-953A-6A7174698A73}" srcOrd="0" destOrd="0" parTransId="{5C33B8EE-B1E7-4BA4-B636-0B7D980A1381}" sibTransId="{86522FAE-677D-4B32-86BB-7088B2886541}"/>
    <dgm:cxn modelId="{F9AA5386-7187-4573-B6E6-E204DBB7D756}" srcId="{583221B2-3C04-448C-B21D-D2C5B1D116E1}" destId="{C765E9A5-CBA7-4919-9D48-16220DF39301}" srcOrd="1" destOrd="0" parTransId="{5D9CB113-444A-4BB3-8C06-DCA1A3E288F1}" sibTransId="{8C84E563-B121-466B-AD48-D7B86A7C9154}"/>
    <dgm:cxn modelId="{2B779A89-B191-4D0C-96D7-B74CFAD1F57E}" srcId="{E8191249-0B0E-45B0-A846-72DDB1DFE8E9}" destId="{19DC0FA6-C835-4BB2-88DB-B083FB61D642}" srcOrd="0" destOrd="0" parTransId="{5A7D26F2-ADBF-4C67-8D6F-E8BE77AD04D5}" sibTransId="{757945F2-5A7B-4AAC-B175-FCECDA9D0D61}"/>
    <dgm:cxn modelId="{04A65391-B692-485E-B9AF-5916FCD92DB6}" type="presOf" srcId="{583221B2-3C04-448C-B21D-D2C5B1D116E1}" destId="{C79E2EA0-8D02-4A2C-A973-D0B7EFD69A9F}" srcOrd="1" destOrd="0" presId="urn:microsoft.com/office/officeart/2005/8/layout/list1"/>
    <dgm:cxn modelId="{CC2B399D-E144-49B5-817A-02342649972E}" srcId="{8472A9AF-A6C9-49B9-AC19-280499D6F5F9}" destId="{9ED0D56C-F8D3-41DC-9400-52163F274F25}" srcOrd="1" destOrd="0" parTransId="{ED794286-C392-44EE-AF5C-A6F035F3446F}" sibTransId="{122B8DBF-2D96-4B5C-8208-8867E32DE1B4}"/>
    <dgm:cxn modelId="{0D4B99A7-A4E1-47EC-9D7A-6E56CAF18502}" type="presOf" srcId="{E9669BFF-CE3B-4176-BEA9-5970FF58A7A8}" destId="{7D772D77-8B40-495B-BF5E-6E600F55585E}" srcOrd="0" destOrd="0" presId="urn:microsoft.com/office/officeart/2005/8/layout/list1"/>
    <dgm:cxn modelId="{16A635A9-A03C-4430-909B-549B0AC01809}" type="presOf" srcId="{8472A9AF-A6C9-49B9-AC19-280499D6F5F9}" destId="{A8363F52-BA3D-433A-AB64-A767BA0AF91D}" srcOrd="0" destOrd="0" presId="urn:microsoft.com/office/officeart/2005/8/layout/list1"/>
    <dgm:cxn modelId="{1CE57CAD-6755-4491-8CBD-F0AB0343AFB1}" srcId="{8472A9AF-A6C9-49B9-AC19-280499D6F5F9}" destId="{AB98CB4F-916B-4639-96A8-BE2451D98C0F}" srcOrd="2" destOrd="0" parTransId="{1DA9FB56-91F7-4569-B107-0720517B74EC}" sibTransId="{967433E4-8A1E-46E7-A388-DAB727848703}"/>
    <dgm:cxn modelId="{A177D4BC-6A5E-4201-BE3B-71A8792357CB}" srcId="{9ED0D56C-F8D3-41DC-9400-52163F274F25}" destId="{DA6ABEB5-7B36-4378-9B77-44D2C39A9796}" srcOrd="3" destOrd="0" parTransId="{7981077E-F8D2-40FE-AA3E-F818F5700E6C}" sibTransId="{A2196D21-2858-4D2C-8D66-EF5E228986C7}"/>
    <dgm:cxn modelId="{A0FB68CF-AFAD-4F18-B866-8C0C4F4F1595}" type="presOf" srcId="{9ED0D56C-F8D3-41DC-9400-52163F274F25}" destId="{578412F9-1A44-44CE-A3C6-FEA1B1D63789}" srcOrd="0" destOrd="0" presId="urn:microsoft.com/office/officeart/2005/8/layout/list1"/>
    <dgm:cxn modelId="{BBE3C8D1-6B2A-48FE-B907-832B4156FEBA}" type="presOf" srcId="{C3F46C0E-F33C-4EA5-A17E-3E6BBDDBFD0F}" destId="{A6C157D5-7398-4A82-AC03-30D40CC96011}" srcOrd="0" destOrd="2" presId="urn:microsoft.com/office/officeart/2005/8/layout/list1"/>
    <dgm:cxn modelId="{F35B35D3-589F-496F-8023-B4BA4A90F554}" type="presOf" srcId="{5242A6D5-4839-4C7E-A329-5836DD7F98BF}" destId="{E4D975ED-EEB5-4CBF-B164-454F55C88299}" srcOrd="0" destOrd="1" presId="urn:microsoft.com/office/officeart/2005/8/layout/list1"/>
    <dgm:cxn modelId="{380DCDDD-ED57-4EA3-AA53-86B8C4E7CF13}" type="presOf" srcId="{E8191249-0B0E-45B0-A846-72DDB1DFE8E9}" destId="{9BF41655-EFBD-4041-9897-4A46F1691578}" srcOrd="0" destOrd="0" presId="urn:microsoft.com/office/officeart/2005/8/layout/list1"/>
    <dgm:cxn modelId="{0B43DDDD-CCEE-4D99-9F86-6FB50ADD2129}" type="presOf" srcId="{C765E9A5-CBA7-4919-9D48-16220DF39301}" destId="{7D772D77-8B40-495B-BF5E-6E600F55585E}" srcOrd="0" destOrd="1" presId="urn:microsoft.com/office/officeart/2005/8/layout/list1"/>
    <dgm:cxn modelId="{B63688DE-3D01-41E2-9BAD-C49C298A7BE0}" type="presOf" srcId="{E8191249-0B0E-45B0-A846-72DDB1DFE8E9}" destId="{DBFE6E01-D749-40D3-88E0-DE67BB97DA8A}" srcOrd="1" destOrd="0" presId="urn:microsoft.com/office/officeart/2005/8/layout/list1"/>
    <dgm:cxn modelId="{20DACCDE-FBFE-42D5-98BC-784FB16E98ED}" type="presOf" srcId="{71999DB5-1935-4C0C-A913-32715F84AA44}" destId="{E4D975ED-EEB5-4CBF-B164-454F55C88299}" srcOrd="0" destOrd="0" presId="urn:microsoft.com/office/officeart/2005/8/layout/list1"/>
    <dgm:cxn modelId="{8A00CBE6-6ABB-4824-9BB8-9E9073BE3AFC}" type="presOf" srcId="{AB98CB4F-916B-4639-96A8-BE2451D98C0F}" destId="{B62071FE-87CA-4CE5-8793-FB9A715CF187}" srcOrd="0" destOrd="0" presId="urn:microsoft.com/office/officeart/2005/8/layout/list1"/>
    <dgm:cxn modelId="{8477D3E9-8478-4B1A-95FE-D2E1BBAC3B9E}" type="presOf" srcId="{DA6ABEB5-7B36-4378-9B77-44D2C39A9796}" destId="{3ED8F455-CFC9-4547-9E9C-5932B513D85C}" srcOrd="0" destOrd="3" presId="urn:microsoft.com/office/officeart/2005/8/layout/list1"/>
    <dgm:cxn modelId="{C5AA95EE-124A-4343-8CB5-DB048C94A79A}" type="presOf" srcId="{AB98CB4F-916B-4639-96A8-BE2451D98C0F}" destId="{70E8A996-C39E-4710-9946-BFF30746EF13}" srcOrd="1" destOrd="0" presId="urn:microsoft.com/office/officeart/2005/8/layout/list1"/>
    <dgm:cxn modelId="{132766EF-F8A4-4593-8F28-60A2BAE9932B}" srcId="{9ED0D56C-F8D3-41DC-9400-52163F274F25}" destId="{986D0B07-50C7-41B9-85CA-EBA621238DFE}" srcOrd="1" destOrd="0" parTransId="{81998D76-B724-44D9-9D03-274D4DF4ECC0}" sibTransId="{668DE55F-237F-4FA7-8636-FF12CEAEED4E}"/>
    <dgm:cxn modelId="{3B17A4F8-2135-4371-9C2B-7B3489A465A8}" srcId="{583221B2-3C04-448C-B21D-D2C5B1D116E1}" destId="{E9669BFF-CE3B-4176-BEA9-5970FF58A7A8}" srcOrd="0" destOrd="0" parTransId="{DC028BB3-107B-4E17-8118-265E4C376837}" sibTransId="{9585391C-22EC-4B3D-888D-358046D12B21}"/>
    <dgm:cxn modelId="{C6A19AFF-6A3E-4BBC-9832-91815C0BAAA7}" srcId="{AB98CB4F-916B-4639-96A8-BE2451D98C0F}" destId="{5242A6D5-4839-4C7E-A329-5836DD7F98BF}" srcOrd="1" destOrd="0" parTransId="{8ED2A628-E282-4064-90F6-EB733D825779}" sibTransId="{42638768-C178-44E3-B514-BD823C1CBDC1}"/>
    <dgm:cxn modelId="{921DF561-D85B-4C13-B18C-7B9F8A96F664}" type="presParOf" srcId="{A8363F52-BA3D-433A-AB64-A767BA0AF91D}" destId="{A398301A-AA26-468E-9A86-AB8E052B4D98}" srcOrd="0" destOrd="0" presId="urn:microsoft.com/office/officeart/2005/8/layout/list1"/>
    <dgm:cxn modelId="{684F4E6C-011B-4143-B19B-6FDF7B7AF6E0}" type="presParOf" srcId="{A398301A-AA26-468E-9A86-AB8E052B4D98}" destId="{9BF41655-EFBD-4041-9897-4A46F1691578}" srcOrd="0" destOrd="0" presId="urn:microsoft.com/office/officeart/2005/8/layout/list1"/>
    <dgm:cxn modelId="{3B9A81C2-3639-4F6E-8283-16C2073E5420}" type="presParOf" srcId="{A398301A-AA26-468E-9A86-AB8E052B4D98}" destId="{DBFE6E01-D749-40D3-88E0-DE67BB97DA8A}" srcOrd="1" destOrd="0" presId="urn:microsoft.com/office/officeart/2005/8/layout/list1"/>
    <dgm:cxn modelId="{D645F9E6-94A2-42EC-894A-84D0FF40C0FD}" type="presParOf" srcId="{A8363F52-BA3D-433A-AB64-A767BA0AF91D}" destId="{6B54B93E-F4C3-4D0B-872D-87904706B3F0}" srcOrd="1" destOrd="0" presId="urn:microsoft.com/office/officeart/2005/8/layout/list1"/>
    <dgm:cxn modelId="{8A81CE32-57BA-4BED-B5F4-875D3F1FD1D1}" type="presParOf" srcId="{A8363F52-BA3D-433A-AB64-A767BA0AF91D}" destId="{A6C157D5-7398-4A82-AC03-30D40CC96011}" srcOrd="2" destOrd="0" presId="urn:microsoft.com/office/officeart/2005/8/layout/list1"/>
    <dgm:cxn modelId="{1C1C56E3-AFCA-4911-9844-EACFCE276C37}" type="presParOf" srcId="{A8363F52-BA3D-433A-AB64-A767BA0AF91D}" destId="{0135B516-118C-4BD7-8D20-4388552ED352}" srcOrd="3" destOrd="0" presId="urn:microsoft.com/office/officeart/2005/8/layout/list1"/>
    <dgm:cxn modelId="{2F1517CA-33E1-4DAE-9E0A-66C463D3731F}" type="presParOf" srcId="{A8363F52-BA3D-433A-AB64-A767BA0AF91D}" destId="{92F7DD51-7059-476A-8C0A-4DF50B67B90D}" srcOrd="4" destOrd="0" presId="urn:microsoft.com/office/officeart/2005/8/layout/list1"/>
    <dgm:cxn modelId="{2E75667F-EF92-48AE-AC00-C6729A077139}" type="presParOf" srcId="{92F7DD51-7059-476A-8C0A-4DF50B67B90D}" destId="{578412F9-1A44-44CE-A3C6-FEA1B1D63789}" srcOrd="0" destOrd="0" presId="urn:microsoft.com/office/officeart/2005/8/layout/list1"/>
    <dgm:cxn modelId="{3D7BD5E7-D526-4DAF-BA11-A5D58C4B8BF0}" type="presParOf" srcId="{92F7DD51-7059-476A-8C0A-4DF50B67B90D}" destId="{A1F7655A-49A4-4C45-89E5-D6174028B283}" srcOrd="1" destOrd="0" presId="urn:microsoft.com/office/officeart/2005/8/layout/list1"/>
    <dgm:cxn modelId="{8E39619D-DFEA-457C-BD38-5B98369B1A8A}" type="presParOf" srcId="{A8363F52-BA3D-433A-AB64-A767BA0AF91D}" destId="{5170F3A4-1CAB-4779-95DF-39FA352B68AA}" srcOrd="5" destOrd="0" presId="urn:microsoft.com/office/officeart/2005/8/layout/list1"/>
    <dgm:cxn modelId="{42C87849-C261-4E09-BA31-CA0EC4A0EA3A}" type="presParOf" srcId="{A8363F52-BA3D-433A-AB64-A767BA0AF91D}" destId="{3ED8F455-CFC9-4547-9E9C-5932B513D85C}" srcOrd="6" destOrd="0" presId="urn:microsoft.com/office/officeart/2005/8/layout/list1"/>
    <dgm:cxn modelId="{7D264F5F-DB6A-40D1-AB25-79E49622873E}" type="presParOf" srcId="{A8363F52-BA3D-433A-AB64-A767BA0AF91D}" destId="{8537615D-C903-4220-BDAA-CA81ECCAA28B}" srcOrd="7" destOrd="0" presId="urn:microsoft.com/office/officeart/2005/8/layout/list1"/>
    <dgm:cxn modelId="{958FC573-4253-4242-8F9C-AB36E95A9397}" type="presParOf" srcId="{A8363F52-BA3D-433A-AB64-A767BA0AF91D}" destId="{A0947479-83E2-4CC1-A262-4165C554F577}" srcOrd="8" destOrd="0" presId="urn:microsoft.com/office/officeart/2005/8/layout/list1"/>
    <dgm:cxn modelId="{3593F4EC-AF0C-4F98-97B2-2DE480CE89F9}" type="presParOf" srcId="{A0947479-83E2-4CC1-A262-4165C554F577}" destId="{B62071FE-87CA-4CE5-8793-FB9A715CF187}" srcOrd="0" destOrd="0" presId="urn:microsoft.com/office/officeart/2005/8/layout/list1"/>
    <dgm:cxn modelId="{D5B7376C-B9EB-4FF5-ACC1-D883192878AA}" type="presParOf" srcId="{A0947479-83E2-4CC1-A262-4165C554F577}" destId="{70E8A996-C39E-4710-9946-BFF30746EF13}" srcOrd="1" destOrd="0" presId="urn:microsoft.com/office/officeart/2005/8/layout/list1"/>
    <dgm:cxn modelId="{8F08BD53-EF10-4FC1-A222-8D428E6E4BA3}" type="presParOf" srcId="{A8363F52-BA3D-433A-AB64-A767BA0AF91D}" destId="{8534422F-BB3D-4549-8E26-4ECA650DAC89}" srcOrd="9" destOrd="0" presId="urn:microsoft.com/office/officeart/2005/8/layout/list1"/>
    <dgm:cxn modelId="{934288FE-F098-4765-AD46-18AF1F50A956}" type="presParOf" srcId="{A8363F52-BA3D-433A-AB64-A767BA0AF91D}" destId="{E4D975ED-EEB5-4CBF-B164-454F55C88299}" srcOrd="10" destOrd="0" presId="urn:microsoft.com/office/officeart/2005/8/layout/list1"/>
    <dgm:cxn modelId="{B27D2812-AFCC-4265-A088-F09BDCFC3E9B}" type="presParOf" srcId="{A8363F52-BA3D-433A-AB64-A767BA0AF91D}" destId="{B55DE199-074C-496C-86E4-9214F1786747}" srcOrd="11" destOrd="0" presId="urn:microsoft.com/office/officeart/2005/8/layout/list1"/>
    <dgm:cxn modelId="{4E4CAA7C-1D10-4C1E-B22F-F06E01A3C78A}" type="presParOf" srcId="{A8363F52-BA3D-433A-AB64-A767BA0AF91D}" destId="{6EEC9A9D-A56E-48B8-BBDD-1899551FAC49}" srcOrd="12" destOrd="0" presId="urn:microsoft.com/office/officeart/2005/8/layout/list1"/>
    <dgm:cxn modelId="{0378DE3A-9151-4A49-A826-50D717CC490C}" type="presParOf" srcId="{6EEC9A9D-A56E-48B8-BBDD-1899551FAC49}" destId="{6CC1D859-5F86-41AA-BFF6-B7EF0D8282D9}" srcOrd="0" destOrd="0" presId="urn:microsoft.com/office/officeart/2005/8/layout/list1"/>
    <dgm:cxn modelId="{18394078-9610-46C9-B47E-1E2699A05A0F}" type="presParOf" srcId="{6EEC9A9D-A56E-48B8-BBDD-1899551FAC49}" destId="{C79E2EA0-8D02-4A2C-A973-D0B7EFD69A9F}" srcOrd="1" destOrd="0" presId="urn:microsoft.com/office/officeart/2005/8/layout/list1"/>
    <dgm:cxn modelId="{C33BB71D-E620-466F-8FAF-10436BC511CE}" type="presParOf" srcId="{A8363F52-BA3D-433A-AB64-A767BA0AF91D}" destId="{22F7C18F-238B-4748-B53D-CE200C63C1AF}" srcOrd="13" destOrd="0" presId="urn:microsoft.com/office/officeart/2005/8/layout/list1"/>
    <dgm:cxn modelId="{19A144FA-3F2F-4DAD-9150-29E0AF77B93E}" type="presParOf" srcId="{A8363F52-BA3D-433A-AB64-A767BA0AF91D}" destId="{7D772D77-8B40-495B-BF5E-6E600F55585E}"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472A9AF-A6C9-49B9-AC19-280499D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E8191249-0B0E-45B0-A846-72DDB1DFE8E9}">
      <dgm:prSet phldrT="[テキスト]"/>
      <dgm:spPr/>
      <dgm:t>
        <a:bodyPr/>
        <a:lstStyle/>
        <a:p>
          <a:r>
            <a:rPr kumimoji="1" lang="ja-JP" altLang="en-US"/>
            <a:t>水道代の低減</a:t>
          </a:r>
          <a:endParaRPr kumimoji="1" lang="ja-JP" altLang="en-US" dirty="0"/>
        </a:p>
      </dgm:t>
    </dgm:pt>
    <dgm:pt modelId="{299DEC1A-1AC0-41CB-9CD7-43ADCCC649C0}" type="parTrans" cxnId="{E27EEC2B-2B05-4B06-8C8A-C16A13585C4C}">
      <dgm:prSet/>
      <dgm:spPr/>
      <dgm:t>
        <a:bodyPr/>
        <a:lstStyle/>
        <a:p>
          <a:endParaRPr kumimoji="1" lang="ja-JP" altLang="en-US"/>
        </a:p>
      </dgm:t>
    </dgm:pt>
    <dgm:pt modelId="{39E65CB7-89DE-4755-BBA9-0CB96E2F93B9}" type="sibTrans" cxnId="{E27EEC2B-2B05-4B06-8C8A-C16A13585C4C}">
      <dgm:prSet/>
      <dgm:spPr/>
      <dgm:t>
        <a:bodyPr/>
        <a:lstStyle/>
        <a:p>
          <a:endParaRPr kumimoji="1" lang="ja-JP" altLang="en-US"/>
        </a:p>
      </dgm:t>
    </dgm:pt>
    <dgm:pt modelId="{AB98CB4F-916B-4639-96A8-BE2451D98C0F}">
      <dgm:prSet phldrT="[テキスト]"/>
      <dgm:spPr/>
      <dgm:t>
        <a:bodyPr/>
        <a:lstStyle/>
        <a:p>
          <a:r>
            <a:rPr kumimoji="1" lang="ja-JP" altLang="en-US" dirty="0"/>
            <a:t>消耗工具費の低減</a:t>
          </a:r>
        </a:p>
      </dgm:t>
    </dgm:pt>
    <dgm:pt modelId="{1DA9FB56-91F7-4569-B107-0720517B74EC}" type="parTrans" cxnId="{1CE57CAD-6755-4491-8CBD-F0AB0343AFB1}">
      <dgm:prSet/>
      <dgm:spPr/>
      <dgm:t>
        <a:bodyPr/>
        <a:lstStyle/>
        <a:p>
          <a:endParaRPr kumimoji="1" lang="ja-JP" altLang="en-US"/>
        </a:p>
      </dgm:t>
    </dgm:pt>
    <dgm:pt modelId="{967433E4-8A1E-46E7-A388-DAB727848703}" type="sibTrans" cxnId="{1CE57CAD-6755-4491-8CBD-F0AB0343AFB1}">
      <dgm:prSet/>
      <dgm:spPr/>
      <dgm:t>
        <a:bodyPr/>
        <a:lstStyle/>
        <a:p>
          <a:endParaRPr kumimoji="1" lang="ja-JP" altLang="en-US"/>
        </a:p>
      </dgm:t>
    </dgm:pt>
    <dgm:pt modelId="{583221B2-3C04-448C-B21D-D2C5B1D116E1}">
      <dgm:prSet phldrT="[テキスト]"/>
      <dgm:spPr/>
      <dgm:t>
        <a:bodyPr/>
        <a:lstStyle/>
        <a:p>
          <a:r>
            <a:rPr kumimoji="1" lang="ja-JP" altLang="en-US" dirty="0"/>
            <a:t>物流費の低減</a:t>
          </a:r>
        </a:p>
      </dgm:t>
    </dgm:pt>
    <dgm:pt modelId="{9765246D-7C62-4D8F-BF1C-AE8B6F92464C}" type="parTrans" cxnId="{31879B39-5B3F-4DBF-9538-95A57ADF3182}">
      <dgm:prSet/>
      <dgm:spPr/>
      <dgm:t>
        <a:bodyPr/>
        <a:lstStyle/>
        <a:p>
          <a:endParaRPr kumimoji="1" lang="ja-JP" altLang="en-US"/>
        </a:p>
      </dgm:t>
    </dgm:pt>
    <dgm:pt modelId="{C87B9702-FCA7-428F-A973-F9B1BE278CB4}" type="sibTrans" cxnId="{31879B39-5B3F-4DBF-9538-95A57ADF3182}">
      <dgm:prSet/>
      <dgm:spPr/>
      <dgm:t>
        <a:bodyPr/>
        <a:lstStyle/>
        <a:p>
          <a:endParaRPr kumimoji="1" lang="ja-JP" altLang="en-US"/>
        </a:p>
      </dgm:t>
    </dgm:pt>
    <dgm:pt modelId="{986D0B07-50C7-41B9-85CA-EBA621238DFE}">
      <dgm:prSet/>
      <dgm:spPr/>
      <dgm:t>
        <a:bodyPr/>
        <a:lstStyle/>
        <a:p>
          <a:r>
            <a:rPr kumimoji="1" lang="ja-JP" altLang="en-US" dirty="0"/>
            <a:t>水は二重にコストが発生</a:t>
          </a:r>
        </a:p>
      </dgm:t>
    </dgm:pt>
    <dgm:pt modelId="{81998D76-B724-44D9-9D03-274D4DF4ECC0}" type="parTrans" cxnId="{132766EF-F8A4-4593-8F28-60A2BAE9932B}">
      <dgm:prSet/>
      <dgm:spPr/>
      <dgm:t>
        <a:bodyPr/>
        <a:lstStyle/>
        <a:p>
          <a:endParaRPr kumimoji="1" lang="ja-JP" altLang="en-US"/>
        </a:p>
      </dgm:t>
    </dgm:pt>
    <dgm:pt modelId="{668DE55F-237F-4FA7-8636-FF12CEAEED4E}" type="sibTrans" cxnId="{132766EF-F8A4-4593-8F28-60A2BAE9932B}">
      <dgm:prSet/>
      <dgm:spPr/>
      <dgm:t>
        <a:bodyPr/>
        <a:lstStyle/>
        <a:p>
          <a:endParaRPr kumimoji="1" lang="ja-JP" altLang="en-US"/>
        </a:p>
      </dgm:t>
    </dgm:pt>
    <dgm:pt modelId="{71999DB5-1935-4C0C-A913-32715F84AA44}">
      <dgm:prSet/>
      <dgm:spPr/>
      <dgm:t>
        <a:bodyPr/>
        <a:lstStyle/>
        <a:p>
          <a:r>
            <a:rPr kumimoji="1" lang="ja-JP" altLang="en-US" dirty="0"/>
            <a:t>整理整頓に尽きる</a:t>
          </a:r>
        </a:p>
      </dgm:t>
    </dgm:pt>
    <dgm:pt modelId="{48632E8B-A4FD-4EA8-9E5B-4D348CB8B237}" type="parTrans" cxnId="{A756CF1F-E7FE-4D96-A4BC-9BCED0AB3379}">
      <dgm:prSet/>
      <dgm:spPr/>
      <dgm:t>
        <a:bodyPr/>
        <a:lstStyle/>
        <a:p>
          <a:endParaRPr kumimoji="1" lang="ja-JP" altLang="en-US"/>
        </a:p>
      </dgm:t>
    </dgm:pt>
    <dgm:pt modelId="{7DE48A71-F66C-4541-B7B4-D9A753E549B8}" type="sibTrans" cxnId="{A756CF1F-E7FE-4D96-A4BC-9BCED0AB3379}">
      <dgm:prSet/>
      <dgm:spPr/>
      <dgm:t>
        <a:bodyPr/>
        <a:lstStyle/>
        <a:p>
          <a:endParaRPr kumimoji="1" lang="ja-JP" altLang="en-US"/>
        </a:p>
      </dgm:t>
    </dgm:pt>
    <dgm:pt modelId="{E9669BFF-CE3B-4176-BEA9-5970FF58A7A8}">
      <dgm:prSet/>
      <dgm:spPr/>
      <dgm:t>
        <a:bodyPr/>
        <a:lstStyle/>
        <a:p>
          <a:r>
            <a:rPr kumimoji="1" lang="ja-JP" altLang="en-US" dirty="0"/>
            <a:t>物流効率は数量ではなく時間単位で計る</a:t>
          </a:r>
        </a:p>
      </dgm:t>
    </dgm:pt>
    <dgm:pt modelId="{DC028BB3-107B-4E17-8118-265E4C376837}" type="parTrans" cxnId="{3B17A4F8-2135-4371-9C2B-7B3489A465A8}">
      <dgm:prSet/>
      <dgm:spPr/>
      <dgm:t>
        <a:bodyPr/>
        <a:lstStyle/>
        <a:p>
          <a:endParaRPr kumimoji="1" lang="ja-JP" altLang="en-US"/>
        </a:p>
      </dgm:t>
    </dgm:pt>
    <dgm:pt modelId="{9585391C-22EC-4B3D-888D-358046D12B21}" type="sibTrans" cxnId="{3B17A4F8-2135-4371-9C2B-7B3489A465A8}">
      <dgm:prSet/>
      <dgm:spPr/>
      <dgm:t>
        <a:bodyPr/>
        <a:lstStyle/>
        <a:p>
          <a:endParaRPr kumimoji="1" lang="ja-JP" altLang="en-US"/>
        </a:p>
      </dgm:t>
    </dgm:pt>
    <dgm:pt modelId="{E5B8227E-5647-4D48-A8FD-2541CC7943AC}">
      <dgm:prSet/>
      <dgm:spPr/>
      <dgm:t>
        <a:bodyPr/>
        <a:lstStyle/>
        <a:p>
          <a:r>
            <a:rPr kumimoji="1" lang="ja-JP" altLang="en-US" dirty="0"/>
            <a:t>蒸気配管を点検</a:t>
          </a:r>
        </a:p>
      </dgm:t>
    </dgm:pt>
    <dgm:pt modelId="{3B5732CB-EDE5-4F14-B5E3-DDEF6D9BA6D2}" type="parTrans" cxnId="{1D93225D-3A5C-4705-8AD5-9CC6EE40E973}">
      <dgm:prSet/>
      <dgm:spPr/>
      <dgm:t>
        <a:bodyPr/>
        <a:lstStyle/>
        <a:p>
          <a:endParaRPr kumimoji="1" lang="ja-JP" altLang="en-US"/>
        </a:p>
      </dgm:t>
    </dgm:pt>
    <dgm:pt modelId="{09873299-D272-41A2-BD1E-AA35D945BDBC}" type="sibTrans" cxnId="{1D93225D-3A5C-4705-8AD5-9CC6EE40E973}">
      <dgm:prSet/>
      <dgm:spPr/>
      <dgm:t>
        <a:bodyPr/>
        <a:lstStyle/>
        <a:p>
          <a:endParaRPr kumimoji="1" lang="ja-JP" altLang="en-US"/>
        </a:p>
      </dgm:t>
    </dgm:pt>
    <dgm:pt modelId="{17C74EAE-2B51-48FE-A86D-48FE61004483}">
      <dgm:prSet/>
      <dgm:spPr/>
      <dgm:t>
        <a:bodyPr/>
        <a:lstStyle/>
        <a:p>
          <a:r>
            <a:rPr kumimoji="1" lang="ja-JP" altLang="en-US" dirty="0"/>
            <a:t>専用と共有、発注カードの活用</a:t>
          </a:r>
        </a:p>
      </dgm:t>
    </dgm:pt>
    <dgm:pt modelId="{51BEF4C7-EEA0-499B-A3E2-3C83237BDAD6}" type="parTrans" cxnId="{26AE9AA1-921E-4E83-97EC-C9DE63B3A3A5}">
      <dgm:prSet/>
      <dgm:spPr/>
      <dgm:t>
        <a:bodyPr/>
        <a:lstStyle/>
        <a:p>
          <a:endParaRPr kumimoji="1" lang="ja-JP" altLang="en-US"/>
        </a:p>
      </dgm:t>
    </dgm:pt>
    <dgm:pt modelId="{98866293-3813-4867-9EED-1C43E44AB7CC}" type="sibTrans" cxnId="{26AE9AA1-921E-4E83-97EC-C9DE63B3A3A5}">
      <dgm:prSet/>
      <dgm:spPr/>
      <dgm:t>
        <a:bodyPr/>
        <a:lstStyle/>
        <a:p>
          <a:endParaRPr kumimoji="1" lang="ja-JP" altLang="en-US"/>
        </a:p>
      </dgm:t>
    </dgm:pt>
    <dgm:pt modelId="{B600DA69-18A9-482B-9509-1362C182DCCC}">
      <dgm:prSet/>
      <dgm:spPr/>
      <dgm:t>
        <a:bodyPr/>
        <a:lstStyle/>
        <a:p>
          <a:r>
            <a:rPr kumimoji="1" lang="ja-JP" altLang="en-US" dirty="0"/>
            <a:t>用度品単価表示</a:t>
          </a:r>
        </a:p>
      </dgm:t>
    </dgm:pt>
    <dgm:pt modelId="{8F031926-C79E-470A-BDAC-98B5CBE62AEB}" type="parTrans" cxnId="{010CBC87-E58A-4C18-B315-6BD47A3EE1A3}">
      <dgm:prSet/>
      <dgm:spPr/>
      <dgm:t>
        <a:bodyPr/>
        <a:lstStyle/>
        <a:p>
          <a:endParaRPr kumimoji="1" lang="ja-JP" altLang="en-US"/>
        </a:p>
      </dgm:t>
    </dgm:pt>
    <dgm:pt modelId="{FDB45C6B-4EE7-40E5-AF16-9C8A99824062}" type="sibTrans" cxnId="{010CBC87-E58A-4C18-B315-6BD47A3EE1A3}">
      <dgm:prSet/>
      <dgm:spPr/>
      <dgm:t>
        <a:bodyPr/>
        <a:lstStyle/>
        <a:p>
          <a:endParaRPr kumimoji="1" lang="ja-JP" altLang="en-US"/>
        </a:p>
      </dgm:t>
    </dgm:pt>
    <dgm:pt modelId="{A8363F52-BA3D-433A-AB64-A767BA0AF91D}" type="pres">
      <dgm:prSet presAssocID="{8472A9AF-A6C9-49B9-AC19-280499D6F5F9}" presName="linear" presStyleCnt="0">
        <dgm:presLayoutVars>
          <dgm:dir/>
          <dgm:animLvl val="lvl"/>
          <dgm:resizeHandles val="exact"/>
        </dgm:presLayoutVars>
      </dgm:prSet>
      <dgm:spPr/>
    </dgm:pt>
    <dgm:pt modelId="{A398301A-AA26-468E-9A86-AB8E052B4D98}" type="pres">
      <dgm:prSet presAssocID="{E8191249-0B0E-45B0-A846-72DDB1DFE8E9}" presName="parentLin" presStyleCnt="0"/>
      <dgm:spPr/>
    </dgm:pt>
    <dgm:pt modelId="{9BF41655-EFBD-4041-9897-4A46F1691578}" type="pres">
      <dgm:prSet presAssocID="{E8191249-0B0E-45B0-A846-72DDB1DFE8E9}" presName="parentLeftMargin" presStyleLbl="node1" presStyleIdx="0" presStyleCnt="3"/>
      <dgm:spPr/>
    </dgm:pt>
    <dgm:pt modelId="{DBFE6E01-D749-40D3-88E0-DE67BB97DA8A}" type="pres">
      <dgm:prSet presAssocID="{E8191249-0B0E-45B0-A846-72DDB1DFE8E9}" presName="parentText" presStyleLbl="node1" presStyleIdx="0" presStyleCnt="3">
        <dgm:presLayoutVars>
          <dgm:chMax val="0"/>
          <dgm:bulletEnabled val="1"/>
        </dgm:presLayoutVars>
      </dgm:prSet>
      <dgm:spPr/>
    </dgm:pt>
    <dgm:pt modelId="{6B54B93E-F4C3-4D0B-872D-87904706B3F0}" type="pres">
      <dgm:prSet presAssocID="{E8191249-0B0E-45B0-A846-72DDB1DFE8E9}" presName="negativeSpace" presStyleCnt="0"/>
      <dgm:spPr/>
    </dgm:pt>
    <dgm:pt modelId="{A6C157D5-7398-4A82-AC03-30D40CC96011}" type="pres">
      <dgm:prSet presAssocID="{E8191249-0B0E-45B0-A846-72DDB1DFE8E9}" presName="childText" presStyleLbl="conFgAcc1" presStyleIdx="0" presStyleCnt="3">
        <dgm:presLayoutVars>
          <dgm:bulletEnabled val="1"/>
        </dgm:presLayoutVars>
      </dgm:prSet>
      <dgm:spPr/>
    </dgm:pt>
    <dgm:pt modelId="{0135B516-118C-4BD7-8D20-4388552ED352}" type="pres">
      <dgm:prSet presAssocID="{39E65CB7-89DE-4755-BBA9-0CB96E2F93B9}" presName="spaceBetweenRectangles" presStyleCnt="0"/>
      <dgm:spPr/>
    </dgm:pt>
    <dgm:pt modelId="{A0947479-83E2-4CC1-A262-4165C554F577}" type="pres">
      <dgm:prSet presAssocID="{AB98CB4F-916B-4639-96A8-BE2451D98C0F}" presName="parentLin" presStyleCnt="0"/>
      <dgm:spPr/>
    </dgm:pt>
    <dgm:pt modelId="{B62071FE-87CA-4CE5-8793-FB9A715CF187}" type="pres">
      <dgm:prSet presAssocID="{AB98CB4F-916B-4639-96A8-BE2451D98C0F}" presName="parentLeftMargin" presStyleLbl="node1" presStyleIdx="0" presStyleCnt="3"/>
      <dgm:spPr/>
    </dgm:pt>
    <dgm:pt modelId="{70E8A996-C39E-4710-9946-BFF30746EF13}" type="pres">
      <dgm:prSet presAssocID="{AB98CB4F-916B-4639-96A8-BE2451D98C0F}" presName="parentText" presStyleLbl="node1" presStyleIdx="1" presStyleCnt="3">
        <dgm:presLayoutVars>
          <dgm:chMax val="0"/>
          <dgm:bulletEnabled val="1"/>
        </dgm:presLayoutVars>
      </dgm:prSet>
      <dgm:spPr/>
    </dgm:pt>
    <dgm:pt modelId="{8534422F-BB3D-4549-8E26-4ECA650DAC89}" type="pres">
      <dgm:prSet presAssocID="{AB98CB4F-916B-4639-96A8-BE2451D98C0F}" presName="negativeSpace" presStyleCnt="0"/>
      <dgm:spPr/>
    </dgm:pt>
    <dgm:pt modelId="{E4D975ED-EEB5-4CBF-B164-454F55C88299}" type="pres">
      <dgm:prSet presAssocID="{AB98CB4F-916B-4639-96A8-BE2451D98C0F}" presName="childText" presStyleLbl="conFgAcc1" presStyleIdx="1" presStyleCnt="3">
        <dgm:presLayoutVars>
          <dgm:bulletEnabled val="1"/>
        </dgm:presLayoutVars>
      </dgm:prSet>
      <dgm:spPr/>
    </dgm:pt>
    <dgm:pt modelId="{B55DE199-074C-496C-86E4-9214F1786747}" type="pres">
      <dgm:prSet presAssocID="{967433E4-8A1E-46E7-A388-DAB727848703}" presName="spaceBetweenRectangles" presStyleCnt="0"/>
      <dgm:spPr/>
    </dgm:pt>
    <dgm:pt modelId="{6EEC9A9D-A56E-48B8-BBDD-1899551FAC49}" type="pres">
      <dgm:prSet presAssocID="{583221B2-3C04-448C-B21D-D2C5B1D116E1}" presName="parentLin" presStyleCnt="0"/>
      <dgm:spPr/>
    </dgm:pt>
    <dgm:pt modelId="{6CC1D859-5F86-41AA-BFF6-B7EF0D8282D9}" type="pres">
      <dgm:prSet presAssocID="{583221B2-3C04-448C-B21D-D2C5B1D116E1}" presName="parentLeftMargin" presStyleLbl="node1" presStyleIdx="1" presStyleCnt="3"/>
      <dgm:spPr/>
    </dgm:pt>
    <dgm:pt modelId="{C79E2EA0-8D02-4A2C-A973-D0B7EFD69A9F}" type="pres">
      <dgm:prSet presAssocID="{583221B2-3C04-448C-B21D-D2C5B1D116E1}" presName="parentText" presStyleLbl="node1" presStyleIdx="2" presStyleCnt="3">
        <dgm:presLayoutVars>
          <dgm:chMax val="0"/>
          <dgm:bulletEnabled val="1"/>
        </dgm:presLayoutVars>
      </dgm:prSet>
      <dgm:spPr/>
    </dgm:pt>
    <dgm:pt modelId="{22F7C18F-238B-4748-B53D-CE200C63C1AF}" type="pres">
      <dgm:prSet presAssocID="{583221B2-3C04-448C-B21D-D2C5B1D116E1}" presName="negativeSpace" presStyleCnt="0"/>
      <dgm:spPr/>
    </dgm:pt>
    <dgm:pt modelId="{7D772D77-8B40-495B-BF5E-6E600F55585E}" type="pres">
      <dgm:prSet presAssocID="{583221B2-3C04-448C-B21D-D2C5B1D116E1}" presName="childText" presStyleLbl="conFgAcc1" presStyleIdx="2" presStyleCnt="3">
        <dgm:presLayoutVars>
          <dgm:bulletEnabled val="1"/>
        </dgm:presLayoutVars>
      </dgm:prSet>
      <dgm:spPr/>
    </dgm:pt>
  </dgm:ptLst>
  <dgm:cxnLst>
    <dgm:cxn modelId="{3AB8E210-E9F5-43A3-BBE0-5C7838B290C7}" type="presOf" srcId="{986D0B07-50C7-41B9-85CA-EBA621238DFE}" destId="{A6C157D5-7398-4A82-AC03-30D40CC96011}" srcOrd="0" destOrd="0" presId="urn:microsoft.com/office/officeart/2005/8/layout/list1"/>
    <dgm:cxn modelId="{51083E12-473C-4A7B-B000-2EB92889353B}" type="presOf" srcId="{AB98CB4F-916B-4639-96A8-BE2451D98C0F}" destId="{70E8A996-C39E-4710-9946-BFF30746EF13}" srcOrd="1" destOrd="0" presId="urn:microsoft.com/office/officeart/2005/8/layout/list1"/>
    <dgm:cxn modelId="{A756CF1F-E7FE-4D96-A4BC-9BCED0AB3379}" srcId="{AB98CB4F-916B-4639-96A8-BE2451D98C0F}" destId="{71999DB5-1935-4C0C-A913-32715F84AA44}" srcOrd="0" destOrd="0" parTransId="{48632E8B-A4FD-4EA8-9E5B-4D348CB8B237}" sibTransId="{7DE48A71-F66C-4541-B7B4-D9A753E549B8}"/>
    <dgm:cxn modelId="{E27EEC2B-2B05-4B06-8C8A-C16A13585C4C}" srcId="{8472A9AF-A6C9-49B9-AC19-280499D6F5F9}" destId="{E8191249-0B0E-45B0-A846-72DDB1DFE8E9}" srcOrd="0" destOrd="0" parTransId="{299DEC1A-1AC0-41CB-9CD7-43ADCCC649C0}" sibTransId="{39E65CB7-89DE-4755-BBA9-0CB96E2F93B9}"/>
    <dgm:cxn modelId="{31879B39-5B3F-4DBF-9538-95A57ADF3182}" srcId="{8472A9AF-A6C9-49B9-AC19-280499D6F5F9}" destId="{583221B2-3C04-448C-B21D-D2C5B1D116E1}" srcOrd="2" destOrd="0" parTransId="{9765246D-7C62-4D8F-BF1C-AE8B6F92464C}" sibTransId="{C87B9702-FCA7-428F-A973-F9B1BE278CB4}"/>
    <dgm:cxn modelId="{1D93225D-3A5C-4705-8AD5-9CC6EE40E973}" srcId="{E8191249-0B0E-45B0-A846-72DDB1DFE8E9}" destId="{E5B8227E-5647-4D48-A8FD-2541CC7943AC}" srcOrd="1" destOrd="0" parTransId="{3B5732CB-EDE5-4F14-B5E3-DDEF6D9BA6D2}" sibTransId="{09873299-D272-41A2-BD1E-AA35D945BDBC}"/>
    <dgm:cxn modelId="{7FF4EE41-F20F-4EA5-92F7-7CB0E184671E}" type="presOf" srcId="{B600DA69-18A9-482B-9509-1362C182DCCC}" destId="{E4D975ED-EEB5-4CBF-B164-454F55C88299}" srcOrd="0" destOrd="2" presId="urn:microsoft.com/office/officeart/2005/8/layout/list1"/>
    <dgm:cxn modelId="{96E64D62-AA86-4DA5-93E0-60B93830F14F}" type="presOf" srcId="{583221B2-3C04-448C-B21D-D2C5B1D116E1}" destId="{6CC1D859-5F86-41AA-BFF6-B7EF0D8282D9}" srcOrd="0" destOrd="0" presId="urn:microsoft.com/office/officeart/2005/8/layout/list1"/>
    <dgm:cxn modelId="{E044826C-8607-4BB3-969A-0FD8B22E2894}" type="presOf" srcId="{E8191249-0B0E-45B0-A846-72DDB1DFE8E9}" destId="{9BF41655-EFBD-4041-9897-4A46F1691578}" srcOrd="0" destOrd="0" presId="urn:microsoft.com/office/officeart/2005/8/layout/list1"/>
    <dgm:cxn modelId="{E6B79955-E947-4C14-9598-C50883D7FAA6}" type="presOf" srcId="{AB98CB4F-916B-4639-96A8-BE2451D98C0F}" destId="{B62071FE-87CA-4CE5-8793-FB9A715CF187}" srcOrd="0" destOrd="0" presId="urn:microsoft.com/office/officeart/2005/8/layout/list1"/>
    <dgm:cxn modelId="{010CBC87-E58A-4C18-B315-6BD47A3EE1A3}" srcId="{AB98CB4F-916B-4639-96A8-BE2451D98C0F}" destId="{B600DA69-18A9-482B-9509-1362C182DCCC}" srcOrd="2" destOrd="0" parTransId="{8F031926-C79E-470A-BDAC-98B5CBE62AEB}" sibTransId="{FDB45C6B-4EE7-40E5-AF16-9C8A99824062}"/>
    <dgm:cxn modelId="{8107909E-E091-439C-B4CB-12E1E12EF718}" type="presOf" srcId="{71999DB5-1935-4C0C-A913-32715F84AA44}" destId="{E4D975ED-EEB5-4CBF-B164-454F55C88299}" srcOrd="0" destOrd="0" presId="urn:microsoft.com/office/officeart/2005/8/layout/list1"/>
    <dgm:cxn modelId="{26AE9AA1-921E-4E83-97EC-C9DE63B3A3A5}" srcId="{AB98CB4F-916B-4639-96A8-BE2451D98C0F}" destId="{17C74EAE-2B51-48FE-A86D-48FE61004483}" srcOrd="1" destOrd="0" parTransId="{51BEF4C7-EEA0-499B-A3E2-3C83237BDAD6}" sibTransId="{98866293-3813-4867-9EED-1C43E44AB7CC}"/>
    <dgm:cxn modelId="{B7A1A1A5-0605-476D-93AB-6CD5FBF7D229}" type="presOf" srcId="{583221B2-3C04-448C-B21D-D2C5B1D116E1}" destId="{C79E2EA0-8D02-4A2C-A973-D0B7EFD69A9F}" srcOrd="1" destOrd="0" presId="urn:microsoft.com/office/officeart/2005/8/layout/list1"/>
    <dgm:cxn modelId="{1CE57CAD-6755-4491-8CBD-F0AB0343AFB1}" srcId="{8472A9AF-A6C9-49B9-AC19-280499D6F5F9}" destId="{AB98CB4F-916B-4639-96A8-BE2451D98C0F}" srcOrd="1" destOrd="0" parTransId="{1DA9FB56-91F7-4569-B107-0720517B74EC}" sibTransId="{967433E4-8A1E-46E7-A388-DAB727848703}"/>
    <dgm:cxn modelId="{2CE560C3-2038-4952-811D-F3F5F2C9C9EC}" type="presOf" srcId="{E5B8227E-5647-4D48-A8FD-2541CC7943AC}" destId="{A6C157D5-7398-4A82-AC03-30D40CC96011}" srcOrd="0" destOrd="1" presId="urn:microsoft.com/office/officeart/2005/8/layout/list1"/>
    <dgm:cxn modelId="{C8B4DBCA-A6F4-4C9A-8AA9-A74C4667E1B3}" type="presOf" srcId="{8472A9AF-A6C9-49B9-AC19-280499D6F5F9}" destId="{A8363F52-BA3D-433A-AB64-A767BA0AF91D}" srcOrd="0" destOrd="0" presId="urn:microsoft.com/office/officeart/2005/8/layout/list1"/>
    <dgm:cxn modelId="{132766EF-F8A4-4593-8F28-60A2BAE9932B}" srcId="{E8191249-0B0E-45B0-A846-72DDB1DFE8E9}" destId="{986D0B07-50C7-41B9-85CA-EBA621238DFE}" srcOrd="0" destOrd="0" parTransId="{81998D76-B724-44D9-9D03-274D4DF4ECC0}" sibTransId="{668DE55F-237F-4FA7-8636-FF12CEAEED4E}"/>
    <dgm:cxn modelId="{3B17A4F8-2135-4371-9C2B-7B3489A465A8}" srcId="{583221B2-3C04-448C-B21D-D2C5B1D116E1}" destId="{E9669BFF-CE3B-4176-BEA9-5970FF58A7A8}" srcOrd="0" destOrd="0" parTransId="{DC028BB3-107B-4E17-8118-265E4C376837}" sibTransId="{9585391C-22EC-4B3D-888D-358046D12B21}"/>
    <dgm:cxn modelId="{24F455FA-184A-407F-B274-8842EF0C3BD8}" type="presOf" srcId="{E8191249-0B0E-45B0-A846-72DDB1DFE8E9}" destId="{DBFE6E01-D749-40D3-88E0-DE67BB97DA8A}" srcOrd="1" destOrd="0" presId="urn:microsoft.com/office/officeart/2005/8/layout/list1"/>
    <dgm:cxn modelId="{90597FFA-D9EC-4CD0-9768-A01BC0A9E46B}" type="presOf" srcId="{17C74EAE-2B51-48FE-A86D-48FE61004483}" destId="{E4D975ED-EEB5-4CBF-B164-454F55C88299}" srcOrd="0" destOrd="1" presId="urn:microsoft.com/office/officeart/2005/8/layout/list1"/>
    <dgm:cxn modelId="{AD8D99FD-0D9C-4383-ACD3-4EE8CBC83F63}" type="presOf" srcId="{E9669BFF-CE3B-4176-BEA9-5970FF58A7A8}" destId="{7D772D77-8B40-495B-BF5E-6E600F55585E}" srcOrd="0" destOrd="0" presId="urn:microsoft.com/office/officeart/2005/8/layout/list1"/>
    <dgm:cxn modelId="{2B91EAD9-510D-40CA-8F82-5A2E9207C8C1}" type="presParOf" srcId="{A8363F52-BA3D-433A-AB64-A767BA0AF91D}" destId="{A398301A-AA26-468E-9A86-AB8E052B4D98}" srcOrd="0" destOrd="0" presId="urn:microsoft.com/office/officeart/2005/8/layout/list1"/>
    <dgm:cxn modelId="{BB587373-EC48-48B7-A41A-1967A0BE3650}" type="presParOf" srcId="{A398301A-AA26-468E-9A86-AB8E052B4D98}" destId="{9BF41655-EFBD-4041-9897-4A46F1691578}" srcOrd="0" destOrd="0" presId="urn:microsoft.com/office/officeart/2005/8/layout/list1"/>
    <dgm:cxn modelId="{7A5E0C48-05B7-4360-8EA1-2C4E202FBECD}" type="presParOf" srcId="{A398301A-AA26-468E-9A86-AB8E052B4D98}" destId="{DBFE6E01-D749-40D3-88E0-DE67BB97DA8A}" srcOrd="1" destOrd="0" presId="urn:microsoft.com/office/officeart/2005/8/layout/list1"/>
    <dgm:cxn modelId="{9D52C9EF-4032-4E6F-96A3-070C8E594DFE}" type="presParOf" srcId="{A8363F52-BA3D-433A-AB64-A767BA0AF91D}" destId="{6B54B93E-F4C3-4D0B-872D-87904706B3F0}" srcOrd="1" destOrd="0" presId="urn:microsoft.com/office/officeart/2005/8/layout/list1"/>
    <dgm:cxn modelId="{964F4564-7CDC-45FD-84D8-E0EF0B403245}" type="presParOf" srcId="{A8363F52-BA3D-433A-AB64-A767BA0AF91D}" destId="{A6C157D5-7398-4A82-AC03-30D40CC96011}" srcOrd="2" destOrd="0" presId="urn:microsoft.com/office/officeart/2005/8/layout/list1"/>
    <dgm:cxn modelId="{BB0D1CFC-9DBF-4670-8055-77094516EAD6}" type="presParOf" srcId="{A8363F52-BA3D-433A-AB64-A767BA0AF91D}" destId="{0135B516-118C-4BD7-8D20-4388552ED352}" srcOrd="3" destOrd="0" presId="urn:microsoft.com/office/officeart/2005/8/layout/list1"/>
    <dgm:cxn modelId="{B10F70DA-6866-4CF0-8D40-F63ED4E16AC9}" type="presParOf" srcId="{A8363F52-BA3D-433A-AB64-A767BA0AF91D}" destId="{A0947479-83E2-4CC1-A262-4165C554F577}" srcOrd="4" destOrd="0" presId="urn:microsoft.com/office/officeart/2005/8/layout/list1"/>
    <dgm:cxn modelId="{B0A903AD-BB61-45B3-8697-92ABF759FC30}" type="presParOf" srcId="{A0947479-83E2-4CC1-A262-4165C554F577}" destId="{B62071FE-87CA-4CE5-8793-FB9A715CF187}" srcOrd="0" destOrd="0" presId="urn:microsoft.com/office/officeart/2005/8/layout/list1"/>
    <dgm:cxn modelId="{92D9EB1F-D2FE-49BA-B30B-A2DB0F8D6B0E}" type="presParOf" srcId="{A0947479-83E2-4CC1-A262-4165C554F577}" destId="{70E8A996-C39E-4710-9946-BFF30746EF13}" srcOrd="1" destOrd="0" presId="urn:microsoft.com/office/officeart/2005/8/layout/list1"/>
    <dgm:cxn modelId="{4BD62A73-82CA-463E-87C3-BEDAF8C35F8A}" type="presParOf" srcId="{A8363F52-BA3D-433A-AB64-A767BA0AF91D}" destId="{8534422F-BB3D-4549-8E26-4ECA650DAC89}" srcOrd="5" destOrd="0" presId="urn:microsoft.com/office/officeart/2005/8/layout/list1"/>
    <dgm:cxn modelId="{64A2DF15-0D8E-47D9-89BD-C7FC2505A79C}" type="presParOf" srcId="{A8363F52-BA3D-433A-AB64-A767BA0AF91D}" destId="{E4D975ED-EEB5-4CBF-B164-454F55C88299}" srcOrd="6" destOrd="0" presId="urn:microsoft.com/office/officeart/2005/8/layout/list1"/>
    <dgm:cxn modelId="{71DADCBB-935A-40AF-9972-6C0191E4A57E}" type="presParOf" srcId="{A8363F52-BA3D-433A-AB64-A767BA0AF91D}" destId="{B55DE199-074C-496C-86E4-9214F1786747}" srcOrd="7" destOrd="0" presId="urn:microsoft.com/office/officeart/2005/8/layout/list1"/>
    <dgm:cxn modelId="{69553CDF-5E4E-4EF8-A670-EDD7A7844238}" type="presParOf" srcId="{A8363F52-BA3D-433A-AB64-A767BA0AF91D}" destId="{6EEC9A9D-A56E-48B8-BBDD-1899551FAC49}" srcOrd="8" destOrd="0" presId="urn:microsoft.com/office/officeart/2005/8/layout/list1"/>
    <dgm:cxn modelId="{74A6DE81-5A8F-4C15-9A06-AA059E6FFF02}" type="presParOf" srcId="{6EEC9A9D-A56E-48B8-BBDD-1899551FAC49}" destId="{6CC1D859-5F86-41AA-BFF6-B7EF0D8282D9}" srcOrd="0" destOrd="0" presId="urn:microsoft.com/office/officeart/2005/8/layout/list1"/>
    <dgm:cxn modelId="{AE2B01CB-2DF7-4F49-9692-F6D5DD2C2524}" type="presParOf" srcId="{6EEC9A9D-A56E-48B8-BBDD-1899551FAC49}" destId="{C79E2EA0-8D02-4A2C-A973-D0B7EFD69A9F}" srcOrd="1" destOrd="0" presId="urn:microsoft.com/office/officeart/2005/8/layout/list1"/>
    <dgm:cxn modelId="{E7F19876-4DDE-474D-A8A0-3FF8890E5BA2}" type="presParOf" srcId="{A8363F52-BA3D-433A-AB64-A767BA0AF91D}" destId="{22F7C18F-238B-4748-B53D-CE200C63C1AF}" srcOrd="9" destOrd="0" presId="urn:microsoft.com/office/officeart/2005/8/layout/list1"/>
    <dgm:cxn modelId="{1E8A6E51-885D-424A-8A0A-1F43C3219592}" type="presParOf" srcId="{A8363F52-BA3D-433A-AB64-A767BA0AF91D}" destId="{7D772D77-8B40-495B-BF5E-6E600F55585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472A9AF-A6C9-49B9-AC19-280499D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E8191249-0B0E-45B0-A846-72DDB1DFE8E9}">
      <dgm:prSet phldrT="[テキスト]"/>
      <dgm:spPr/>
      <dgm:t>
        <a:bodyPr/>
        <a:lstStyle/>
        <a:p>
          <a:r>
            <a:rPr kumimoji="1" lang="ja-JP" altLang="en-US" dirty="0"/>
            <a:t>電気代の低減</a:t>
          </a:r>
        </a:p>
      </dgm:t>
    </dgm:pt>
    <dgm:pt modelId="{299DEC1A-1AC0-41CB-9CD7-43ADCCC649C0}" type="parTrans" cxnId="{E27EEC2B-2B05-4B06-8C8A-C16A13585C4C}">
      <dgm:prSet/>
      <dgm:spPr/>
      <dgm:t>
        <a:bodyPr/>
        <a:lstStyle/>
        <a:p>
          <a:endParaRPr kumimoji="1" lang="ja-JP" altLang="en-US"/>
        </a:p>
      </dgm:t>
    </dgm:pt>
    <dgm:pt modelId="{39E65CB7-89DE-4755-BBA9-0CB96E2F93B9}" type="sibTrans" cxnId="{E27EEC2B-2B05-4B06-8C8A-C16A13585C4C}">
      <dgm:prSet/>
      <dgm:spPr/>
      <dgm:t>
        <a:bodyPr/>
        <a:lstStyle/>
        <a:p>
          <a:endParaRPr kumimoji="1" lang="ja-JP" altLang="en-US"/>
        </a:p>
      </dgm:t>
    </dgm:pt>
    <dgm:pt modelId="{D2D2AF8C-CAA0-47D6-9E52-46EA507EE3F9}">
      <dgm:prSet/>
      <dgm:spPr>
        <a:blipFill rotWithShape="0">
          <a:blip xmlns:r="http://schemas.openxmlformats.org/officeDocument/2006/relationships" r:embed="rId1"/>
          <a:stretch>
            <a:fillRect/>
          </a:stretch>
        </a:blipFill>
      </dgm:spPr>
      <dgm:t>
        <a:bodyPr/>
        <a:lstStyle/>
        <a:p>
          <a:r>
            <a:rPr kumimoji="1" lang="ja-JP" altLang="en-US" dirty="0"/>
            <a:t>電気料金＝（基本料金＋量料金）＋消費税</a:t>
          </a:r>
        </a:p>
      </dgm:t>
    </dgm:pt>
    <dgm:pt modelId="{A7DE85E0-EDC1-4CAF-B518-202C73D663C3}" type="parTrans" cxnId="{B7E04EC4-7254-420F-B9E1-A28C9F61FFEF}">
      <dgm:prSet/>
      <dgm:spPr/>
      <dgm:t>
        <a:bodyPr/>
        <a:lstStyle/>
        <a:p>
          <a:endParaRPr kumimoji="1" lang="ja-JP" altLang="en-US"/>
        </a:p>
      </dgm:t>
    </dgm:pt>
    <dgm:pt modelId="{53CE431B-CC4B-45E4-A7A3-A00E12DA1B11}" type="sibTrans" cxnId="{B7E04EC4-7254-420F-B9E1-A28C9F61FFEF}">
      <dgm:prSet/>
      <dgm:spPr/>
      <dgm:t>
        <a:bodyPr/>
        <a:lstStyle/>
        <a:p>
          <a:endParaRPr kumimoji="1" lang="ja-JP" altLang="en-US"/>
        </a:p>
      </dgm:t>
    </dgm:pt>
    <dgm:pt modelId="{847EAA16-4777-4393-85F9-49FEE3E4C506}">
      <dgm:prSet/>
      <dgm:spPr/>
      <dgm:t>
        <a:bodyPr/>
        <a:lstStyle/>
        <a:p>
          <a:r>
            <a:rPr kumimoji="1" lang="ja-JP" altLang="en-US" dirty="0"/>
            <a:t>基本料金は契約電力で決まる</a:t>
          </a:r>
        </a:p>
      </dgm:t>
    </dgm:pt>
    <dgm:pt modelId="{7E4C1E72-E4C3-45EE-BA7A-031B8151C951}" type="parTrans" cxnId="{B66AEAF8-3131-48D4-B08E-5A2DB5718DAF}">
      <dgm:prSet/>
      <dgm:spPr/>
      <dgm:t>
        <a:bodyPr/>
        <a:lstStyle/>
        <a:p>
          <a:endParaRPr kumimoji="1" lang="ja-JP" altLang="en-US"/>
        </a:p>
      </dgm:t>
    </dgm:pt>
    <dgm:pt modelId="{CEBCF1AA-BB05-4FE6-AE4E-C8FA127FC7C3}" type="sibTrans" cxnId="{B66AEAF8-3131-48D4-B08E-5A2DB5718DAF}">
      <dgm:prSet/>
      <dgm:spPr/>
      <dgm:t>
        <a:bodyPr/>
        <a:lstStyle/>
        <a:p>
          <a:endParaRPr kumimoji="1" lang="ja-JP" altLang="en-US"/>
        </a:p>
      </dgm:t>
    </dgm:pt>
    <dgm:pt modelId="{31DF9BE5-31EF-4F5D-B031-683DE43251E2}">
      <dgm:prSet/>
      <dgm:spPr/>
      <dgm:t>
        <a:bodyPr/>
        <a:lstStyle/>
        <a:p>
          <a:r>
            <a:rPr kumimoji="1" lang="ja-JP" altLang="en-US" dirty="0"/>
            <a:t>量料金は使用量で決まる</a:t>
          </a:r>
        </a:p>
      </dgm:t>
    </dgm:pt>
    <dgm:pt modelId="{9A6B4FA0-C3EB-4F71-BF99-535796CA4C0D}" type="parTrans" cxnId="{F91BB2A2-AC6C-4C99-9003-EF970B29757C}">
      <dgm:prSet/>
      <dgm:spPr/>
      <dgm:t>
        <a:bodyPr/>
        <a:lstStyle/>
        <a:p>
          <a:endParaRPr kumimoji="1" lang="ja-JP" altLang="en-US"/>
        </a:p>
      </dgm:t>
    </dgm:pt>
    <dgm:pt modelId="{8F4C2303-545B-44B5-9223-23DB850EC3A5}" type="sibTrans" cxnId="{F91BB2A2-AC6C-4C99-9003-EF970B29757C}">
      <dgm:prSet/>
      <dgm:spPr/>
      <dgm:t>
        <a:bodyPr/>
        <a:lstStyle/>
        <a:p>
          <a:endParaRPr kumimoji="1" lang="ja-JP" altLang="en-US"/>
        </a:p>
      </dgm:t>
    </dgm:pt>
    <dgm:pt modelId="{BD7DF2E1-5602-48DA-975F-C7E374431F27}">
      <dgm:prSet/>
      <dgm:spPr/>
      <dgm:t>
        <a:bodyPr/>
        <a:lstStyle/>
        <a:p>
          <a:r>
            <a:rPr kumimoji="1" lang="ja-JP" altLang="en-US" dirty="0"/>
            <a:t>電力使用の実態把握</a:t>
          </a:r>
        </a:p>
      </dgm:t>
    </dgm:pt>
    <dgm:pt modelId="{DCD678A9-DA2A-41B2-BC43-CBDA3BC01601}" type="parTrans" cxnId="{73D352AA-6731-437D-8CB3-B733F78C422E}">
      <dgm:prSet/>
      <dgm:spPr/>
      <dgm:t>
        <a:bodyPr/>
        <a:lstStyle/>
        <a:p>
          <a:endParaRPr kumimoji="1" lang="ja-JP" altLang="en-US"/>
        </a:p>
      </dgm:t>
    </dgm:pt>
    <dgm:pt modelId="{6FD3B900-0B2F-429C-B367-AC52E8060DA0}" type="sibTrans" cxnId="{73D352AA-6731-437D-8CB3-B733F78C422E}">
      <dgm:prSet/>
      <dgm:spPr/>
      <dgm:t>
        <a:bodyPr/>
        <a:lstStyle/>
        <a:p>
          <a:endParaRPr kumimoji="1" lang="ja-JP" altLang="en-US"/>
        </a:p>
      </dgm:t>
    </dgm:pt>
    <dgm:pt modelId="{D94E5347-582B-4727-B265-773D75578970}">
      <dgm:prSet/>
      <dgm:spPr>
        <a:blipFill rotWithShape="0">
          <a:blip xmlns:r="http://schemas.openxmlformats.org/officeDocument/2006/relationships" r:embed="rId1"/>
          <a:stretch>
            <a:fillRect/>
          </a:stretch>
        </a:blipFill>
      </dgm:spPr>
      <dgm:t>
        <a:bodyPr/>
        <a:lstStyle/>
        <a:p>
          <a:r>
            <a:rPr kumimoji="1" lang="ja-JP" altLang="en-US" dirty="0"/>
            <a:t>測定箇所と測定把握</a:t>
          </a:r>
        </a:p>
      </dgm:t>
    </dgm:pt>
    <dgm:pt modelId="{7BEB46BD-4124-41A7-BDC3-F4C7A1E7EE7C}" type="parTrans" cxnId="{5DFFE740-0E8C-460A-8289-1E364B871775}">
      <dgm:prSet/>
      <dgm:spPr/>
      <dgm:t>
        <a:bodyPr/>
        <a:lstStyle/>
        <a:p>
          <a:endParaRPr kumimoji="1" lang="ja-JP" altLang="en-US"/>
        </a:p>
      </dgm:t>
    </dgm:pt>
    <dgm:pt modelId="{656F27B9-2C9C-4624-9836-2FF8EE92D913}" type="sibTrans" cxnId="{5DFFE740-0E8C-460A-8289-1E364B871775}">
      <dgm:prSet/>
      <dgm:spPr/>
      <dgm:t>
        <a:bodyPr/>
        <a:lstStyle/>
        <a:p>
          <a:endParaRPr kumimoji="1" lang="ja-JP" altLang="en-US"/>
        </a:p>
      </dgm:t>
    </dgm:pt>
    <dgm:pt modelId="{F5E444AA-FCCE-42A3-8302-9448FD0E318A}">
      <dgm:prSet/>
      <dgm:spPr>
        <a:blipFill rotWithShape="0">
          <a:blip xmlns:r="http://schemas.openxmlformats.org/officeDocument/2006/relationships" r:embed="rId1"/>
          <a:stretch>
            <a:fillRect/>
          </a:stretch>
        </a:blipFill>
      </dgm:spPr>
      <dgm:t>
        <a:bodyPr/>
        <a:lstStyle/>
        <a:p>
          <a:r>
            <a:rPr kumimoji="1" lang="ja-JP" altLang="en-US" dirty="0"/>
            <a:t>負荷設備稼働の平準化</a:t>
          </a:r>
        </a:p>
      </dgm:t>
    </dgm:pt>
    <dgm:pt modelId="{F9B762D4-106D-440C-BBBD-A7EC90BAD08D}" type="parTrans" cxnId="{1C8B6089-8AAA-4D0B-A736-31C72500AE82}">
      <dgm:prSet/>
      <dgm:spPr/>
      <dgm:t>
        <a:bodyPr/>
        <a:lstStyle/>
        <a:p>
          <a:endParaRPr kumimoji="1" lang="ja-JP" altLang="en-US"/>
        </a:p>
      </dgm:t>
    </dgm:pt>
    <dgm:pt modelId="{8D6A37E2-094A-4237-A98B-9B9616A62355}" type="sibTrans" cxnId="{1C8B6089-8AAA-4D0B-A736-31C72500AE82}">
      <dgm:prSet/>
      <dgm:spPr/>
      <dgm:t>
        <a:bodyPr/>
        <a:lstStyle/>
        <a:p>
          <a:endParaRPr kumimoji="1" lang="ja-JP" altLang="en-US"/>
        </a:p>
      </dgm:t>
    </dgm:pt>
    <dgm:pt modelId="{528274CB-CAD7-4FDE-ACB0-722B6372857F}">
      <dgm:prSet/>
      <dgm:spPr/>
      <dgm:t>
        <a:bodyPr/>
        <a:lstStyle/>
        <a:p>
          <a:r>
            <a:rPr kumimoji="1" lang="ja-JP" altLang="en-US" dirty="0"/>
            <a:t>具体的低減策</a:t>
          </a:r>
        </a:p>
      </dgm:t>
    </dgm:pt>
    <dgm:pt modelId="{C471C3EB-0DDC-4E0C-A9C1-F3147E70E1AB}" type="parTrans" cxnId="{839972B7-A216-47FD-85C0-3AE5C70B8A04}">
      <dgm:prSet/>
      <dgm:spPr/>
      <dgm:t>
        <a:bodyPr/>
        <a:lstStyle/>
        <a:p>
          <a:endParaRPr kumimoji="1" lang="ja-JP" altLang="en-US"/>
        </a:p>
      </dgm:t>
    </dgm:pt>
    <dgm:pt modelId="{599E5771-3C6C-4F98-9A81-8A0A0E3D4284}" type="sibTrans" cxnId="{839972B7-A216-47FD-85C0-3AE5C70B8A04}">
      <dgm:prSet/>
      <dgm:spPr/>
      <dgm:t>
        <a:bodyPr/>
        <a:lstStyle/>
        <a:p>
          <a:endParaRPr kumimoji="1" lang="ja-JP" altLang="en-US"/>
        </a:p>
      </dgm:t>
    </dgm:pt>
    <dgm:pt modelId="{ACFF6DD0-F43F-495D-A834-D54BD238E8A5}">
      <dgm:prSet/>
      <dgm:spPr/>
      <dgm:t>
        <a:bodyPr/>
        <a:lstStyle/>
        <a:p>
          <a:r>
            <a:rPr kumimoji="1" lang="ja-JP" altLang="en-US" dirty="0"/>
            <a:t>深夜電力の利用</a:t>
          </a:r>
        </a:p>
      </dgm:t>
    </dgm:pt>
    <dgm:pt modelId="{85829278-2E24-40AA-ACCC-5501A244FA51}" type="parTrans" cxnId="{85D3EBE3-8275-4378-AF6F-73041305F619}">
      <dgm:prSet/>
      <dgm:spPr/>
      <dgm:t>
        <a:bodyPr/>
        <a:lstStyle/>
        <a:p>
          <a:endParaRPr kumimoji="1" lang="ja-JP" altLang="en-US"/>
        </a:p>
      </dgm:t>
    </dgm:pt>
    <dgm:pt modelId="{8382470C-1754-4602-BFCD-EB8C5546B6FA}" type="sibTrans" cxnId="{85D3EBE3-8275-4378-AF6F-73041305F619}">
      <dgm:prSet/>
      <dgm:spPr/>
      <dgm:t>
        <a:bodyPr/>
        <a:lstStyle/>
        <a:p>
          <a:endParaRPr kumimoji="1" lang="ja-JP" altLang="en-US"/>
        </a:p>
      </dgm:t>
    </dgm:pt>
    <dgm:pt modelId="{B732E4FA-DA7C-49D1-9308-D2CD62553632}">
      <dgm:prSet/>
      <dgm:spPr/>
      <dgm:t>
        <a:bodyPr/>
        <a:lstStyle/>
        <a:p>
          <a:r>
            <a:rPr kumimoji="1" lang="ja-JP" altLang="en-US" dirty="0"/>
            <a:t>電圧管理</a:t>
          </a:r>
        </a:p>
      </dgm:t>
    </dgm:pt>
    <dgm:pt modelId="{57218EA4-645E-401F-BD06-3C640E275989}" type="parTrans" cxnId="{E0DCDC71-A6F6-4B2E-97D2-24CA577D63D3}">
      <dgm:prSet/>
      <dgm:spPr/>
      <dgm:t>
        <a:bodyPr/>
        <a:lstStyle/>
        <a:p>
          <a:endParaRPr kumimoji="1" lang="ja-JP" altLang="en-US"/>
        </a:p>
      </dgm:t>
    </dgm:pt>
    <dgm:pt modelId="{046092FD-59C9-451A-91AD-7C1EC19FCD07}" type="sibTrans" cxnId="{E0DCDC71-A6F6-4B2E-97D2-24CA577D63D3}">
      <dgm:prSet/>
      <dgm:spPr/>
      <dgm:t>
        <a:bodyPr/>
        <a:lstStyle/>
        <a:p>
          <a:endParaRPr kumimoji="1" lang="ja-JP" altLang="en-US"/>
        </a:p>
      </dgm:t>
    </dgm:pt>
    <dgm:pt modelId="{08FB546E-1A10-4203-A18C-AA1D2C905689}">
      <dgm:prSet/>
      <dgm:spPr/>
      <dgm:t>
        <a:bodyPr/>
        <a:lstStyle/>
        <a:p>
          <a:r>
            <a:rPr kumimoji="1" lang="ja-JP" altLang="en-US" dirty="0"/>
            <a:t>デマンド計で測定</a:t>
          </a:r>
        </a:p>
      </dgm:t>
    </dgm:pt>
    <dgm:pt modelId="{6A5876BE-809D-449F-B763-4F6F2229D625}" type="parTrans" cxnId="{5E03FF13-7089-4D99-91C8-AECCA10FB3B8}">
      <dgm:prSet/>
      <dgm:spPr/>
      <dgm:t>
        <a:bodyPr/>
        <a:lstStyle/>
        <a:p>
          <a:endParaRPr kumimoji="1" lang="ja-JP" altLang="en-US"/>
        </a:p>
      </dgm:t>
    </dgm:pt>
    <dgm:pt modelId="{7EB0B110-FBBD-45E6-83FC-5C14B5B25D71}" type="sibTrans" cxnId="{5E03FF13-7089-4D99-91C8-AECCA10FB3B8}">
      <dgm:prSet/>
      <dgm:spPr/>
      <dgm:t>
        <a:bodyPr/>
        <a:lstStyle/>
        <a:p>
          <a:endParaRPr kumimoji="1" lang="ja-JP" altLang="en-US"/>
        </a:p>
      </dgm:t>
    </dgm:pt>
    <dgm:pt modelId="{7BA5FC98-D8CE-43D1-88A3-4B6C6BB61BD1}">
      <dgm:prSet/>
      <dgm:spPr/>
      <dgm:t>
        <a:bodyPr/>
        <a:lstStyle/>
        <a:p>
          <a:r>
            <a:rPr kumimoji="1" lang="ja-JP" altLang="en-US" dirty="0"/>
            <a:t>配電損失管理</a:t>
          </a:r>
        </a:p>
      </dgm:t>
    </dgm:pt>
    <dgm:pt modelId="{500DE519-0A47-4356-8B26-55B170EA5182}" type="parTrans" cxnId="{58561278-7DC1-4753-AF9C-C0E5E56D2E02}">
      <dgm:prSet/>
      <dgm:spPr/>
      <dgm:t>
        <a:bodyPr/>
        <a:lstStyle/>
        <a:p>
          <a:endParaRPr kumimoji="1" lang="ja-JP" altLang="en-US"/>
        </a:p>
      </dgm:t>
    </dgm:pt>
    <dgm:pt modelId="{BC6A7A97-74A0-492A-8DB1-0FA3747C8EF9}" type="sibTrans" cxnId="{58561278-7DC1-4753-AF9C-C0E5E56D2E02}">
      <dgm:prSet/>
      <dgm:spPr/>
      <dgm:t>
        <a:bodyPr/>
        <a:lstStyle/>
        <a:p>
          <a:endParaRPr kumimoji="1" lang="ja-JP" altLang="en-US"/>
        </a:p>
      </dgm:t>
    </dgm:pt>
    <dgm:pt modelId="{A8363F52-BA3D-433A-AB64-A767BA0AF91D}" type="pres">
      <dgm:prSet presAssocID="{8472A9AF-A6C9-49B9-AC19-280499D6F5F9}" presName="linear" presStyleCnt="0">
        <dgm:presLayoutVars>
          <dgm:dir/>
          <dgm:animLvl val="lvl"/>
          <dgm:resizeHandles val="exact"/>
        </dgm:presLayoutVars>
      </dgm:prSet>
      <dgm:spPr/>
    </dgm:pt>
    <dgm:pt modelId="{A398301A-AA26-468E-9A86-AB8E052B4D98}" type="pres">
      <dgm:prSet presAssocID="{E8191249-0B0E-45B0-A846-72DDB1DFE8E9}" presName="parentLin" presStyleCnt="0"/>
      <dgm:spPr/>
    </dgm:pt>
    <dgm:pt modelId="{9BF41655-EFBD-4041-9897-4A46F1691578}" type="pres">
      <dgm:prSet presAssocID="{E8191249-0B0E-45B0-A846-72DDB1DFE8E9}" presName="parentLeftMargin" presStyleLbl="node1" presStyleIdx="0" presStyleCnt="3"/>
      <dgm:spPr/>
    </dgm:pt>
    <dgm:pt modelId="{DBFE6E01-D749-40D3-88E0-DE67BB97DA8A}" type="pres">
      <dgm:prSet presAssocID="{E8191249-0B0E-45B0-A846-72DDB1DFE8E9}" presName="parentText" presStyleLbl="node1" presStyleIdx="0" presStyleCnt="3">
        <dgm:presLayoutVars>
          <dgm:chMax val="0"/>
          <dgm:bulletEnabled val="1"/>
        </dgm:presLayoutVars>
      </dgm:prSet>
      <dgm:spPr/>
    </dgm:pt>
    <dgm:pt modelId="{6B54B93E-F4C3-4D0B-872D-87904706B3F0}" type="pres">
      <dgm:prSet presAssocID="{E8191249-0B0E-45B0-A846-72DDB1DFE8E9}" presName="negativeSpace" presStyleCnt="0"/>
      <dgm:spPr/>
    </dgm:pt>
    <dgm:pt modelId="{A6C157D5-7398-4A82-AC03-30D40CC96011}" type="pres">
      <dgm:prSet presAssocID="{E8191249-0B0E-45B0-A846-72DDB1DFE8E9}" presName="childText" presStyleLbl="conFgAcc1" presStyleIdx="0" presStyleCnt="3">
        <dgm:presLayoutVars>
          <dgm:bulletEnabled val="1"/>
        </dgm:presLayoutVars>
      </dgm:prSet>
      <dgm:spPr/>
    </dgm:pt>
    <dgm:pt modelId="{0135B516-118C-4BD7-8D20-4388552ED352}" type="pres">
      <dgm:prSet presAssocID="{39E65CB7-89DE-4755-BBA9-0CB96E2F93B9}" presName="spaceBetweenRectangles" presStyleCnt="0"/>
      <dgm:spPr/>
    </dgm:pt>
    <dgm:pt modelId="{C484C282-1B57-48A2-8774-6CC217C2188E}" type="pres">
      <dgm:prSet presAssocID="{BD7DF2E1-5602-48DA-975F-C7E374431F27}" presName="parentLin" presStyleCnt="0"/>
      <dgm:spPr/>
    </dgm:pt>
    <dgm:pt modelId="{7380F55A-BC46-42E2-9014-B0E4101A1D6C}" type="pres">
      <dgm:prSet presAssocID="{BD7DF2E1-5602-48DA-975F-C7E374431F27}" presName="parentLeftMargin" presStyleLbl="node1" presStyleIdx="0" presStyleCnt="3"/>
      <dgm:spPr/>
    </dgm:pt>
    <dgm:pt modelId="{F623069E-6666-4A00-B7CA-91542A7DC0AC}" type="pres">
      <dgm:prSet presAssocID="{BD7DF2E1-5602-48DA-975F-C7E374431F27}" presName="parentText" presStyleLbl="node1" presStyleIdx="1" presStyleCnt="3">
        <dgm:presLayoutVars>
          <dgm:chMax val="0"/>
          <dgm:bulletEnabled val="1"/>
        </dgm:presLayoutVars>
      </dgm:prSet>
      <dgm:spPr/>
    </dgm:pt>
    <dgm:pt modelId="{B46AE5C6-2D81-4EF1-94D3-15335F4E9EF9}" type="pres">
      <dgm:prSet presAssocID="{BD7DF2E1-5602-48DA-975F-C7E374431F27}" presName="negativeSpace" presStyleCnt="0"/>
      <dgm:spPr/>
    </dgm:pt>
    <dgm:pt modelId="{913E92C5-3AE0-44D1-A88D-E38428E29871}" type="pres">
      <dgm:prSet presAssocID="{BD7DF2E1-5602-48DA-975F-C7E374431F27}" presName="childText" presStyleLbl="conFgAcc1" presStyleIdx="1" presStyleCnt="3">
        <dgm:presLayoutVars>
          <dgm:bulletEnabled val="1"/>
        </dgm:presLayoutVars>
      </dgm:prSet>
      <dgm:spPr/>
    </dgm:pt>
    <dgm:pt modelId="{CCB2A3FB-1028-4472-9050-2AB76EC79C72}" type="pres">
      <dgm:prSet presAssocID="{6FD3B900-0B2F-429C-B367-AC52E8060DA0}" presName="spaceBetweenRectangles" presStyleCnt="0"/>
      <dgm:spPr/>
    </dgm:pt>
    <dgm:pt modelId="{CF3060D1-2CED-4D12-AB74-23C1B2BE3DA3}" type="pres">
      <dgm:prSet presAssocID="{528274CB-CAD7-4FDE-ACB0-722B6372857F}" presName="parentLin" presStyleCnt="0"/>
      <dgm:spPr/>
    </dgm:pt>
    <dgm:pt modelId="{3CAE5E1C-637A-4AE2-926E-A9B33AA3EBAD}" type="pres">
      <dgm:prSet presAssocID="{528274CB-CAD7-4FDE-ACB0-722B6372857F}" presName="parentLeftMargin" presStyleLbl="node1" presStyleIdx="1" presStyleCnt="3"/>
      <dgm:spPr/>
    </dgm:pt>
    <dgm:pt modelId="{C4F98ABB-F2CA-46AC-9ED0-338567F84E73}" type="pres">
      <dgm:prSet presAssocID="{528274CB-CAD7-4FDE-ACB0-722B6372857F}" presName="parentText" presStyleLbl="node1" presStyleIdx="2" presStyleCnt="3">
        <dgm:presLayoutVars>
          <dgm:chMax val="0"/>
          <dgm:bulletEnabled val="1"/>
        </dgm:presLayoutVars>
      </dgm:prSet>
      <dgm:spPr/>
    </dgm:pt>
    <dgm:pt modelId="{37D4B948-09D6-45B0-B50E-8919BD9674A3}" type="pres">
      <dgm:prSet presAssocID="{528274CB-CAD7-4FDE-ACB0-722B6372857F}" presName="negativeSpace" presStyleCnt="0"/>
      <dgm:spPr/>
    </dgm:pt>
    <dgm:pt modelId="{3048D288-3A15-4C7B-8150-17D5D8BA276E}" type="pres">
      <dgm:prSet presAssocID="{528274CB-CAD7-4FDE-ACB0-722B6372857F}" presName="childText" presStyleLbl="conFgAcc1" presStyleIdx="2" presStyleCnt="3">
        <dgm:presLayoutVars>
          <dgm:bulletEnabled val="1"/>
        </dgm:presLayoutVars>
      </dgm:prSet>
      <dgm:spPr/>
    </dgm:pt>
  </dgm:ptLst>
  <dgm:cxnLst>
    <dgm:cxn modelId="{05D7310A-A4C1-48B1-9C5C-4EAB84AE8638}" type="presOf" srcId="{D94E5347-582B-4727-B265-773D75578970}" destId="{913E92C5-3AE0-44D1-A88D-E38428E29871}" srcOrd="0" destOrd="0" presId="urn:microsoft.com/office/officeart/2005/8/layout/list1"/>
    <dgm:cxn modelId="{7733CB0E-901C-45CD-8C7A-02206DFF3C4E}" type="presOf" srcId="{847EAA16-4777-4393-85F9-49FEE3E4C506}" destId="{A6C157D5-7398-4A82-AC03-30D40CC96011}" srcOrd="0" destOrd="1" presId="urn:microsoft.com/office/officeart/2005/8/layout/list1"/>
    <dgm:cxn modelId="{5E03FF13-7089-4D99-91C8-AECCA10FB3B8}" srcId="{528274CB-CAD7-4FDE-ACB0-722B6372857F}" destId="{08FB546E-1A10-4203-A18C-AA1D2C905689}" srcOrd="1" destOrd="0" parTransId="{6A5876BE-809D-449F-B763-4F6F2229D625}" sibTransId="{7EB0B110-FBBD-45E6-83FC-5C14B5B25D71}"/>
    <dgm:cxn modelId="{89FFAC14-4DF4-4194-9131-EDEFC9964FC6}" type="presOf" srcId="{E8191249-0B0E-45B0-A846-72DDB1DFE8E9}" destId="{9BF41655-EFBD-4041-9897-4A46F1691578}" srcOrd="0" destOrd="0" presId="urn:microsoft.com/office/officeart/2005/8/layout/list1"/>
    <dgm:cxn modelId="{4CE3F622-EFA3-4DE6-A149-6B415B3506A6}" type="presOf" srcId="{E8191249-0B0E-45B0-A846-72DDB1DFE8E9}" destId="{DBFE6E01-D749-40D3-88E0-DE67BB97DA8A}" srcOrd="1" destOrd="0" presId="urn:microsoft.com/office/officeart/2005/8/layout/list1"/>
    <dgm:cxn modelId="{E27EEC2B-2B05-4B06-8C8A-C16A13585C4C}" srcId="{8472A9AF-A6C9-49B9-AC19-280499D6F5F9}" destId="{E8191249-0B0E-45B0-A846-72DDB1DFE8E9}" srcOrd="0" destOrd="0" parTransId="{299DEC1A-1AC0-41CB-9CD7-43ADCCC649C0}" sibTransId="{39E65CB7-89DE-4755-BBA9-0CB96E2F93B9}"/>
    <dgm:cxn modelId="{5DFFE740-0E8C-460A-8289-1E364B871775}" srcId="{BD7DF2E1-5602-48DA-975F-C7E374431F27}" destId="{D94E5347-582B-4727-B265-773D75578970}" srcOrd="0" destOrd="0" parTransId="{7BEB46BD-4124-41A7-BDC3-F4C7A1E7EE7C}" sibTransId="{656F27B9-2C9C-4624-9836-2FF8EE92D913}"/>
    <dgm:cxn modelId="{E0DCDC71-A6F6-4B2E-97D2-24CA577D63D3}" srcId="{528274CB-CAD7-4FDE-ACB0-722B6372857F}" destId="{B732E4FA-DA7C-49D1-9308-D2CD62553632}" srcOrd="3" destOrd="0" parTransId="{57218EA4-645E-401F-BD06-3C640E275989}" sibTransId="{046092FD-59C9-451A-91AD-7C1EC19FCD07}"/>
    <dgm:cxn modelId="{841C8F53-DE0E-4B49-A56F-86F35E9C0867}" type="presOf" srcId="{F5E444AA-FCCE-42A3-8302-9448FD0E318A}" destId="{3048D288-3A15-4C7B-8150-17D5D8BA276E}" srcOrd="0" destOrd="0" presId="urn:microsoft.com/office/officeart/2005/8/layout/list1"/>
    <dgm:cxn modelId="{E907DE54-80D9-4C19-8ED8-483A8BAC3459}" type="presOf" srcId="{ACFF6DD0-F43F-495D-A834-D54BD238E8A5}" destId="{3048D288-3A15-4C7B-8150-17D5D8BA276E}" srcOrd="0" destOrd="2" presId="urn:microsoft.com/office/officeart/2005/8/layout/list1"/>
    <dgm:cxn modelId="{6E526E57-E7F1-4300-A3A4-89CD2BF53756}" type="presOf" srcId="{528274CB-CAD7-4FDE-ACB0-722B6372857F}" destId="{C4F98ABB-F2CA-46AC-9ED0-338567F84E73}" srcOrd="1" destOrd="0" presId="urn:microsoft.com/office/officeart/2005/8/layout/list1"/>
    <dgm:cxn modelId="{58561278-7DC1-4753-AF9C-C0E5E56D2E02}" srcId="{528274CB-CAD7-4FDE-ACB0-722B6372857F}" destId="{7BA5FC98-D8CE-43D1-88A3-4B6C6BB61BD1}" srcOrd="4" destOrd="0" parTransId="{500DE519-0A47-4356-8B26-55B170EA5182}" sibTransId="{BC6A7A97-74A0-492A-8DB1-0FA3747C8EF9}"/>
    <dgm:cxn modelId="{8D058A58-8139-4C08-BDC3-321E28E138C5}" type="presOf" srcId="{BD7DF2E1-5602-48DA-975F-C7E374431F27}" destId="{7380F55A-BC46-42E2-9014-B0E4101A1D6C}" srcOrd="0" destOrd="0" presId="urn:microsoft.com/office/officeart/2005/8/layout/list1"/>
    <dgm:cxn modelId="{A0D9E97D-B5CE-49ED-87D5-F9D2EE053473}" type="presOf" srcId="{8472A9AF-A6C9-49B9-AC19-280499D6F5F9}" destId="{A8363F52-BA3D-433A-AB64-A767BA0AF91D}" srcOrd="0" destOrd="0" presId="urn:microsoft.com/office/officeart/2005/8/layout/list1"/>
    <dgm:cxn modelId="{96E5B185-D213-4BF8-AB5F-7D48682A008D}" type="presOf" srcId="{31DF9BE5-31EF-4F5D-B031-683DE43251E2}" destId="{A6C157D5-7398-4A82-AC03-30D40CC96011}" srcOrd="0" destOrd="2" presId="urn:microsoft.com/office/officeart/2005/8/layout/list1"/>
    <dgm:cxn modelId="{B3EAF985-A644-4C14-8CCF-4BEA60B6647D}" type="presOf" srcId="{08FB546E-1A10-4203-A18C-AA1D2C905689}" destId="{3048D288-3A15-4C7B-8150-17D5D8BA276E}" srcOrd="0" destOrd="1" presId="urn:microsoft.com/office/officeart/2005/8/layout/list1"/>
    <dgm:cxn modelId="{1C8B6089-8AAA-4D0B-A736-31C72500AE82}" srcId="{528274CB-CAD7-4FDE-ACB0-722B6372857F}" destId="{F5E444AA-FCCE-42A3-8302-9448FD0E318A}" srcOrd="0" destOrd="0" parTransId="{F9B762D4-106D-440C-BBBD-A7EC90BAD08D}" sibTransId="{8D6A37E2-094A-4237-A98B-9B9616A62355}"/>
    <dgm:cxn modelId="{F91BB2A2-AC6C-4C99-9003-EF970B29757C}" srcId="{E8191249-0B0E-45B0-A846-72DDB1DFE8E9}" destId="{31DF9BE5-31EF-4F5D-B031-683DE43251E2}" srcOrd="2" destOrd="0" parTransId="{9A6B4FA0-C3EB-4F71-BF99-535796CA4C0D}" sibTransId="{8F4C2303-545B-44B5-9223-23DB850EC3A5}"/>
    <dgm:cxn modelId="{73D352AA-6731-437D-8CB3-B733F78C422E}" srcId="{8472A9AF-A6C9-49B9-AC19-280499D6F5F9}" destId="{BD7DF2E1-5602-48DA-975F-C7E374431F27}" srcOrd="1" destOrd="0" parTransId="{DCD678A9-DA2A-41B2-BC43-CBDA3BC01601}" sibTransId="{6FD3B900-0B2F-429C-B367-AC52E8060DA0}"/>
    <dgm:cxn modelId="{0E55F1AC-892F-474C-B3CF-A4647F9B9C46}" type="presOf" srcId="{BD7DF2E1-5602-48DA-975F-C7E374431F27}" destId="{F623069E-6666-4A00-B7CA-91542A7DC0AC}" srcOrd="1" destOrd="0" presId="urn:microsoft.com/office/officeart/2005/8/layout/list1"/>
    <dgm:cxn modelId="{839972B7-A216-47FD-85C0-3AE5C70B8A04}" srcId="{8472A9AF-A6C9-49B9-AC19-280499D6F5F9}" destId="{528274CB-CAD7-4FDE-ACB0-722B6372857F}" srcOrd="2" destOrd="0" parTransId="{C471C3EB-0DDC-4E0C-A9C1-F3147E70E1AB}" sibTransId="{599E5771-3C6C-4F98-9A81-8A0A0E3D4284}"/>
    <dgm:cxn modelId="{B7E04EC4-7254-420F-B9E1-A28C9F61FFEF}" srcId="{E8191249-0B0E-45B0-A846-72DDB1DFE8E9}" destId="{D2D2AF8C-CAA0-47D6-9E52-46EA507EE3F9}" srcOrd="0" destOrd="0" parTransId="{A7DE85E0-EDC1-4CAF-B518-202C73D663C3}" sibTransId="{53CE431B-CC4B-45E4-A7A3-A00E12DA1B11}"/>
    <dgm:cxn modelId="{0D1566C5-F1C3-440B-821F-B051DE3222D4}" type="presOf" srcId="{528274CB-CAD7-4FDE-ACB0-722B6372857F}" destId="{3CAE5E1C-637A-4AE2-926E-A9B33AA3EBAD}" srcOrd="0" destOrd="0" presId="urn:microsoft.com/office/officeart/2005/8/layout/list1"/>
    <dgm:cxn modelId="{11F76DC6-3EB4-4D41-A257-07869DDA29A5}" type="presOf" srcId="{B732E4FA-DA7C-49D1-9308-D2CD62553632}" destId="{3048D288-3A15-4C7B-8150-17D5D8BA276E}" srcOrd="0" destOrd="3" presId="urn:microsoft.com/office/officeart/2005/8/layout/list1"/>
    <dgm:cxn modelId="{D99054D7-82D3-4CEE-A290-07DB9886244E}" type="presOf" srcId="{D2D2AF8C-CAA0-47D6-9E52-46EA507EE3F9}" destId="{A6C157D5-7398-4A82-AC03-30D40CC96011}" srcOrd="0" destOrd="0" presId="urn:microsoft.com/office/officeart/2005/8/layout/list1"/>
    <dgm:cxn modelId="{85D3EBE3-8275-4378-AF6F-73041305F619}" srcId="{528274CB-CAD7-4FDE-ACB0-722B6372857F}" destId="{ACFF6DD0-F43F-495D-A834-D54BD238E8A5}" srcOrd="2" destOrd="0" parTransId="{85829278-2E24-40AA-ACCC-5501A244FA51}" sibTransId="{8382470C-1754-4602-BFCD-EB8C5546B6FA}"/>
    <dgm:cxn modelId="{4FA288E8-51BF-459A-8068-B218BE3804BC}" type="presOf" srcId="{7BA5FC98-D8CE-43D1-88A3-4B6C6BB61BD1}" destId="{3048D288-3A15-4C7B-8150-17D5D8BA276E}" srcOrd="0" destOrd="4" presId="urn:microsoft.com/office/officeart/2005/8/layout/list1"/>
    <dgm:cxn modelId="{B66AEAF8-3131-48D4-B08E-5A2DB5718DAF}" srcId="{E8191249-0B0E-45B0-A846-72DDB1DFE8E9}" destId="{847EAA16-4777-4393-85F9-49FEE3E4C506}" srcOrd="1" destOrd="0" parTransId="{7E4C1E72-E4C3-45EE-BA7A-031B8151C951}" sibTransId="{CEBCF1AA-BB05-4FE6-AE4E-C8FA127FC7C3}"/>
    <dgm:cxn modelId="{5A879807-67C6-42D7-AF87-D969A2D4D23E}" type="presParOf" srcId="{A8363F52-BA3D-433A-AB64-A767BA0AF91D}" destId="{A398301A-AA26-468E-9A86-AB8E052B4D98}" srcOrd="0" destOrd="0" presId="urn:microsoft.com/office/officeart/2005/8/layout/list1"/>
    <dgm:cxn modelId="{502633F8-CC5C-4D21-A6A3-9F2B9A26E57C}" type="presParOf" srcId="{A398301A-AA26-468E-9A86-AB8E052B4D98}" destId="{9BF41655-EFBD-4041-9897-4A46F1691578}" srcOrd="0" destOrd="0" presId="urn:microsoft.com/office/officeart/2005/8/layout/list1"/>
    <dgm:cxn modelId="{2BDE27C3-1D5E-4AC8-A357-1B9889D98B48}" type="presParOf" srcId="{A398301A-AA26-468E-9A86-AB8E052B4D98}" destId="{DBFE6E01-D749-40D3-88E0-DE67BB97DA8A}" srcOrd="1" destOrd="0" presId="urn:microsoft.com/office/officeart/2005/8/layout/list1"/>
    <dgm:cxn modelId="{FCF0EF05-6172-431B-A4EF-7466625F43C5}" type="presParOf" srcId="{A8363F52-BA3D-433A-AB64-A767BA0AF91D}" destId="{6B54B93E-F4C3-4D0B-872D-87904706B3F0}" srcOrd="1" destOrd="0" presId="urn:microsoft.com/office/officeart/2005/8/layout/list1"/>
    <dgm:cxn modelId="{EF03139F-A412-473C-8B98-FB4BDB58FA36}" type="presParOf" srcId="{A8363F52-BA3D-433A-AB64-A767BA0AF91D}" destId="{A6C157D5-7398-4A82-AC03-30D40CC96011}" srcOrd="2" destOrd="0" presId="urn:microsoft.com/office/officeart/2005/8/layout/list1"/>
    <dgm:cxn modelId="{B592F20E-2542-489E-9243-9E0836BC2540}" type="presParOf" srcId="{A8363F52-BA3D-433A-AB64-A767BA0AF91D}" destId="{0135B516-118C-4BD7-8D20-4388552ED352}" srcOrd="3" destOrd="0" presId="urn:microsoft.com/office/officeart/2005/8/layout/list1"/>
    <dgm:cxn modelId="{56D28E7A-8895-4870-910E-C43B1BA0AF94}" type="presParOf" srcId="{A8363F52-BA3D-433A-AB64-A767BA0AF91D}" destId="{C484C282-1B57-48A2-8774-6CC217C2188E}" srcOrd="4" destOrd="0" presId="urn:microsoft.com/office/officeart/2005/8/layout/list1"/>
    <dgm:cxn modelId="{45237670-0072-4E1B-A839-A39C4B0D8DD0}" type="presParOf" srcId="{C484C282-1B57-48A2-8774-6CC217C2188E}" destId="{7380F55A-BC46-42E2-9014-B0E4101A1D6C}" srcOrd="0" destOrd="0" presId="urn:microsoft.com/office/officeart/2005/8/layout/list1"/>
    <dgm:cxn modelId="{92398BFE-A5EE-4DEC-9FFA-E5CBFAE32F7B}" type="presParOf" srcId="{C484C282-1B57-48A2-8774-6CC217C2188E}" destId="{F623069E-6666-4A00-B7CA-91542A7DC0AC}" srcOrd="1" destOrd="0" presId="urn:microsoft.com/office/officeart/2005/8/layout/list1"/>
    <dgm:cxn modelId="{25ECFD91-74F8-4332-9BA6-42838C6F729A}" type="presParOf" srcId="{A8363F52-BA3D-433A-AB64-A767BA0AF91D}" destId="{B46AE5C6-2D81-4EF1-94D3-15335F4E9EF9}" srcOrd="5" destOrd="0" presId="urn:microsoft.com/office/officeart/2005/8/layout/list1"/>
    <dgm:cxn modelId="{F7EF3CA4-C8B2-4AFB-BC9C-14479E2EC699}" type="presParOf" srcId="{A8363F52-BA3D-433A-AB64-A767BA0AF91D}" destId="{913E92C5-3AE0-44D1-A88D-E38428E29871}" srcOrd="6" destOrd="0" presId="urn:microsoft.com/office/officeart/2005/8/layout/list1"/>
    <dgm:cxn modelId="{35AE338A-B7EC-4D56-B819-E85C06431A6E}" type="presParOf" srcId="{A8363F52-BA3D-433A-AB64-A767BA0AF91D}" destId="{CCB2A3FB-1028-4472-9050-2AB76EC79C72}" srcOrd="7" destOrd="0" presId="urn:microsoft.com/office/officeart/2005/8/layout/list1"/>
    <dgm:cxn modelId="{B8AEB120-B55F-4B0A-B372-D28C859586A0}" type="presParOf" srcId="{A8363F52-BA3D-433A-AB64-A767BA0AF91D}" destId="{CF3060D1-2CED-4D12-AB74-23C1B2BE3DA3}" srcOrd="8" destOrd="0" presId="urn:microsoft.com/office/officeart/2005/8/layout/list1"/>
    <dgm:cxn modelId="{6862EC5F-33E3-4F0C-ABEB-91ADD880180C}" type="presParOf" srcId="{CF3060D1-2CED-4D12-AB74-23C1B2BE3DA3}" destId="{3CAE5E1C-637A-4AE2-926E-A9B33AA3EBAD}" srcOrd="0" destOrd="0" presId="urn:microsoft.com/office/officeart/2005/8/layout/list1"/>
    <dgm:cxn modelId="{AF4293A9-6889-49D4-B1E9-825AF3EB95F0}" type="presParOf" srcId="{CF3060D1-2CED-4D12-AB74-23C1B2BE3DA3}" destId="{C4F98ABB-F2CA-46AC-9ED0-338567F84E73}" srcOrd="1" destOrd="0" presId="urn:microsoft.com/office/officeart/2005/8/layout/list1"/>
    <dgm:cxn modelId="{66867ED6-D466-49C6-8150-C2F4AB6D6BC6}" type="presParOf" srcId="{A8363F52-BA3D-433A-AB64-A767BA0AF91D}" destId="{37D4B948-09D6-45B0-B50E-8919BD9674A3}" srcOrd="9" destOrd="0" presId="urn:microsoft.com/office/officeart/2005/8/layout/list1"/>
    <dgm:cxn modelId="{6CD3B624-F712-4671-9B62-CD1A70A2237F}" type="presParOf" srcId="{A8363F52-BA3D-433A-AB64-A767BA0AF91D}" destId="{3048D288-3A15-4C7B-8150-17D5D8BA276E}"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9A0BBC5-7500-4784-BF5B-2D6FD4C2CC31}"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3B5186A0-92EA-41E7-BE54-823AB38F99C9}">
      <dgm:prSet phldrT="[テキスト]"/>
      <dgm:spPr/>
      <dgm:t>
        <a:bodyPr/>
        <a:lstStyle/>
        <a:p>
          <a:r>
            <a:rPr kumimoji="1" lang="ja-JP" altLang="en-US" dirty="0"/>
            <a:t>１）当面は・・・</a:t>
          </a:r>
        </a:p>
      </dgm:t>
    </dgm:pt>
    <dgm:pt modelId="{D28ACAA8-8820-4546-8290-3AF4DE74FFD1}" type="parTrans" cxnId="{0FCD4CAD-49B3-4824-8A45-66513B22D42A}">
      <dgm:prSet/>
      <dgm:spPr/>
      <dgm:t>
        <a:bodyPr/>
        <a:lstStyle/>
        <a:p>
          <a:endParaRPr kumimoji="1" lang="ja-JP" altLang="en-US"/>
        </a:p>
      </dgm:t>
    </dgm:pt>
    <dgm:pt modelId="{70616347-1FCA-41E6-A546-7B5148EC1605}" type="sibTrans" cxnId="{0FCD4CAD-49B3-4824-8A45-66513B22D42A}">
      <dgm:prSet/>
      <dgm:spPr/>
      <dgm:t>
        <a:bodyPr/>
        <a:lstStyle/>
        <a:p>
          <a:endParaRPr kumimoji="1" lang="ja-JP" altLang="en-US"/>
        </a:p>
      </dgm:t>
    </dgm:pt>
    <dgm:pt modelId="{4A464AD0-94AF-4E35-8BCC-4CD65FA638D6}">
      <dgm:prSet phldrT="[テキスト]"/>
      <dgm:spPr/>
      <dgm:t>
        <a:bodyPr/>
        <a:lstStyle/>
        <a:p>
          <a:r>
            <a:rPr kumimoji="1" lang="ja-JP" altLang="en-US" dirty="0"/>
            <a:t>２）それでもいつかは雇用</a:t>
          </a:r>
        </a:p>
      </dgm:t>
    </dgm:pt>
    <dgm:pt modelId="{0B5AFC7C-00FF-4D3A-AB9B-7B730CBEEC00}" type="parTrans" cxnId="{CABC3788-C21D-4291-A1E0-BAAB5ABCE58D}">
      <dgm:prSet/>
      <dgm:spPr/>
      <dgm:t>
        <a:bodyPr/>
        <a:lstStyle/>
        <a:p>
          <a:endParaRPr kumimoji="1" lang="ja-JP" altLang="en-US"/>
        </a:p>
      </dgm:t>
    </dgm:pt>
    <dgm:pt modelId="{7251D2D6-9CC3-4B58-85F0-42FA5F7B7512}" type="sibTrans" cxnId="{CABC3788-C21D-4291-A1E0-BAAB5ABCE58D}">
      <dgm:prSet/>
      <dgm:spPr/>
      <dgm:t>
        <a:bodyPr/>
        <a:lstStyle/>
        <a:p>
          <a:endParaRPr kumimoji="1" lang="ja-JP" altLang="en-US"/>
        </a:p>
      </dgm:t>
    </dgm:pt>
    <dgm:pt modelId="{65CA6AB5-49F2-4D7A-AA06-51E86665966B}">
      <dgm:prSet phldrT="[テキスト]"/>
      <dgm:spPr/>
      <dgm:t>
        <a:bodyPr/>
        <a:lstStyle/>
        <a:p>
          <a:r>
            <a:rPr kumimoji="1" lang="ja-JP" altLang="en-US" dirty="0"/>
            <a:t>３）補助金活用</a:t>
          </a:r>
        </a:p>
      </dgm:t>
    </dgm:pt>
    <dgm:pt modelId="{8613E9E6-B6E2-4812-83F4-657B3B2A6AB0}" type="parTrans" cxnId="{ACED7FDA-055A-421F-9986-76C2C853A7B6}">
      <dgm:prSet/>
      <dgm:spPr/>
      <dgm:t>
        <a:bodyPr/>
        <a:lstStyle/>
        <a:p>
          <a:endParaRPr kumimoji="1" lang="ja-JP" altLang="en-US"/>
        </a:p>
      </dgm:t>
    </dgm:pt>
    <dgm:pt modelId="{C5563043-0BB6-48D0-879B-751CDFFFACDC}" type="sibTrans" cxnId="{ACED7FDA-055A-421F-9986-76C2C853A7B6}">
      <dgm:prSet/>
      <dgm:spPr/>
      <dgm:t>
        <a:bodyPr/>
        <a:lstStyle/>
        <a:p>
          <a:endParaRPr kumimoji="1" lang="ja-JP" altLang="en-US"/>
        </a:p>
      </dgm:t>
    </dgm:pt>
    <dgm:pt modelId="{72EB7672-61A7-4BFF-A7BB-344B24008F42}">
      <dgm:prSet/>
      <dgm:spPr/>
      <dgm:t>
        <a:bodyPr/>
        <a:lstStyle/>
        <a:p>
          <a:r>
            <a:rPr kumimoji="1" lang="ja-JP" altLang="en-US" dirty="0"/>
            <a:t>現在の雇用環境は経営者にとって厳しい（残業、有給休暇、各種ハラスメント等々）</a:t>
          </a:r>
        </a:p>
      </dgm:t>
    </dgm:pt>
    <dgm:pt modelId="{B18E0730-6CC9-4A4C-ACCA-9611AC1ABEE7}" type="parTrans" cxnId="{7FD1D4A1-9FEC-4E43-9DD7-6AEE7DEE208B}">
      <dgm:prSet/>
      <dgm:spPr/>
      <dgm:t>
        <a:bodyPr/>
        <a:lstStyle/>
        <a:p>
          <a:endParaRPr kumimoji="1" lang="ja-JP" altLang="en-US"/>
        </a:p>
      </dgm:t>
    </dgm:pt>
    <dgm:pt modelId="{91B502C7-5232-48BB-A4EB-7C21B3EB39BE}" type="sibTrans" cxnId="{7FD1D4A1-9FEC-4E43-9DD7-6AEE7DEE208B}">
      <dgm:prSet/>
      <dgm:spPr/>
      <dgm:t>
        <a:bodyPr/>
        <a:lstStyle/>
        <a:p>
          <a:endParaRPr kumimoji="1" lang="ja-JP" altLang="en-US"/>
        </a:p>
      </dgm:t>
    </dgm:pt>
    <dgm:pt modelId="{628C53D6-DB60-40C9-B704-484F590968D3}">
      <dgm:prSet/>
      <dgm:spPr/>
      <dgm:t>
        <a:bodyPr/>
        <a:lstStyle/>
        <a:p>
          <a:r>
            <a:rPr kumimoji="1" lang="ja-JP" altLang="en-US" dirty="0"/>
            <a:t>可能な限り従業員は雇用せずに業務委託で対応する方がリスクが低い</a:t>
          </a:r>
        </a:p>
      </dgm:t>
    </dgm:pt>
    <dgm:pt modelId="{DA8F5264-2197-436A-B7C9-29DC80B32AB2}" type="parTrans" cxnId="{A67C01BD-BD67-4B4A-8C0E-92D031710F8C}">
      <dgm:prSet/>
      <dgm:spPr/>
      <dgm:t>
        <a:bodyPr/>
        <a:lstStyle/>
        <a:p>
          <a:endParaRPr kumimoji="1" lang="ja-JP" altLang="en-US"/>
        </a:p>
      </dgm:t>
    </dgm:pt>
    <dgm:pt modelId="{DDD0BEE5-2877-4C7B-AA36-A8497AA6CB2D}" type="sibTrans" cxnId="{A67C01BD-BD67-4B4A-8C0E-92D031710F8C}">
      <dgm:prSet/>
      <dgm:spPr/>
      <dgm:t>
        <a:bodyPr/>
        <a:lstStyle/>
        <a:p>
          <a:endParaRPr kumimoji="1" lang="ja-JP" altLang="en-US"/>
        </a:p>
      </dgm:t>
    </dgm:pt>
    <dgm:pt modelId="{14B93579-551E-47F7-856C-5828FA2503F6}">
      <dgm:prSet/>
      <dgm:spPr/>
      <dgm:t>
        <a:bodyPr/>
        <a:lstStyle/>
        <a:p>
          <a:r>
            <a:rPr kumimoji="1" lang="ja-JP" altLang="en-US" dirty="0"/>
            <a:t>雇用する場合は、①労働条件通知書、②雇用契約書を必ず用意</a:t>
          </a:r>
        </a:p>
      </dgm:t>
    </dgm:pt>
    <dgm:pt modelId="{7D883BFD-0B3F-4ECF-83AF-6D2436595C73}" type="parTrans" cxnId="{3493A2DD-B4A3-4E0A-8764-BDDD06C148AA}">
      <dgm:prSet/>
      <dgm:spPr/>
      <dgm:t>
        <a:bodyPr/>
        <a:lstStyle/>
        <a:p>
          <a:endParaRPr kumimoji="1" lang="ja-JP" altLang="en-US"/>
        </a:p>
      </dgm:t>
    </dgm:pt>
    <dgm:pt modelId="{4118F94E-0E92-4350-9FA2-B5E9DFBEADE3}" type="sibTrans" cxnId="{3493A2DD-B4A3-4E0A-8764-BDDD06C148AA}">
      <dgm:prSet/>
      <dgm:spPr/>
      <dgm:t>
        <a:bodyPr/>
        <a:lstStyle/>
        <a:p>
          <a:endParaRPr kumimoji="1" lang="ja-JP" altLang="en-US"/>
        </a:p>
      </dgm:t>
    </dgm:pt>
    <dgm:pt modelId="{605C0470-4CF2-44BE-8423-E43173F353CA}">
      <dgm:prSet/>
      <dgm:spPr/>
      <dgm:t>
        <a:bodyPr/>
        <a:lstStyle/>
        <a:p>
          <a:r>
            <a:rPr kumimoji="1" lang="ja-JP" altLang="en-US" dirty="0"/>
            <a:t>新卒採用している会社は強い</a:t>
          </a:r>
        </a:p>
      </dgm:t>
    </dgm:pt>
    <dgm:pt modelId="{98C8A0AE-A9F7-4165-908E-CFB30E38A9CB}" type="parTrans" cxnId="{4296546D-9CEF-404E-AA1A-016CC0A63A26}">
      <dgm:prSet/>
      <dgm:spPr/>
      <dgm:t>
        <a:bodyPr/>
        <a:lstStyle/>
        <a:p>
          <a:endParaRPr kumimoji="1" lang="ja-JP" altLang="en-US"/>
        </a:p>
      </dgm:t>
    </dgm:pt>
    <dgm:pt modelId="{AC090388-7E8E-4941-A034-1D3C39CAD12A}" type="sibTrans" cxnId="{4296546D-9CEF-404E-AA1A-016CC0A63A26}">
      <dgm:prSet/>
      <dgm:spPr/>
      <dgm:t>
        <a:bodyPr/>
        <a:lstStyle/>
        <a:p>
          <a:endParaRPr kumimoji="1" lang="ja-JP" altLang="en-US"/>
        </a:p>
      </dgm:t>
    </dgm:pt>
    <dgm:pt modelId="{BDF49C9B-457F-4F4E-A22F-209EC130B951}">
      <dgm:prSet/>
      <dgm:spPr/>
      <dgm:t>
        <a:bodyPr/>
        <a:lstStyle/>
        <a:p>
          <a:r>
            <a:rPr kumimoji="1" lang="ja-JP" altLang="en-US" dirty="0"/>
            <a:t>モノづくり補助金などは、要件を満たしても支給されるかどうかは分からない</a:t>
          </a:r>
        </a:p>
      </dgm:t>
    </dgm:pt>
    <dgm:pt modelId="{C8D3D7B8-2627-4D67-9FA2-303EEF208669}" type="parTrans" cxnId="{54584265-256F-4094-94DB-EE462B205693}">
      <dgm:prSet/>
      <dgm:spPr/>
      <dgm:t>
        <a:bodyPr/>
        <a:lstStyle/>
        <a:p>
          <a:endParaRPr kumimoji="1" lang="ja-JP" altLang="en-US"/>
        </a:p>
      </dgm:t>
    </dgm:pt>
    <dgm:pt modelId="{570E6471-4056-44E3-9EF5-1D00D797EF20}" type="sibTrans" cxnId="{54584265-256F-4094-94DB-EE462B205693}">
      <dgm:prSet/>
      <dgm:spPr/>
      <dgm:t>
        <a:bodyPr/>
        <a:lstStyle/>
        <a:p>
          <a:endParaRPr kumimoji="1" lang="ja-JP" altLang="en-US"/>
        </a:p>
      </dgm:t>
    </dgm:pt>
    <dgm:pt modelId="{2A10887D-1456-49F5-87E4-DF0BB3C17814}">
      <dgm:prSet/>
      <dgm:spPr/>
      <dgm:t>
        <a:bodyPr/>
        <a:lstStyle/>
        <a:p>
          <a:r>
            <a:rPr kumimoji="1" lang="ja-JP" altLang="en-US" dirty="0"/>
            <a:t>雇用関係の補助金は、要件を満たせば支給される</a:t>
          </a:r>
        </a:p>
      </dgm:t>
    </dgm:pt>
    <dgm:pt modelId="{9CB70280-5169-453B-9F94-731F537A5C87}" type="parTrans" cxnId="{3BE63150-9002-4920-B46E-257EE43ABC04}">
      <dgm:prSet/>
      <dgm:spPr/>
      <dgm:t>
        <a:bodyPr/>
        <a:lstStyle/>
        <a:p>
          <a:endParaRPr kumimoji="1" lang="ja-JP" altLang="en-US"/>
        </a:p>
      </dgm:t>
    </dgm:pt>
    <dgm:pt modelId="{8F89AB5B-98A1-4E4F-A411-81112E0FF772}" type="sibTrans" cxnId="{3BE63150-9002-4920-B46E-257EE43ABC04}">
      <dgm:prSet/>
      <dgm:spPr/>
      <dgm:t>
        <a:bodyPr/>
        <a:lstStyle/>
        <a:p>
          <a:endParaRPr kumimoji="1" lang="ja-JP" altLang="en-US"/>
        </a:p>
      </dgm:t>
    </dgm:pt>
    <dgm:pt modelId="{C91D7CE0-6C90-4082-B121-E86515793B56}">
      <dgm:prSet/>
      <dgm:spPr/>
      <dgm:t>
        <a:bodyPr/>
        <a:lstStyle/>
        <a:p>
          <a:r>
            <a:rPr kumimoji="1" lang="ja-JP" altLang="en-US" dirty="0"/>
            <a:t>コロナ禍で人材は流動的だが、能力の高い人間は・・・？</a:t>
          </a:r>
        </a:p>
      </dgm:t>
    </dgm:pt>
    <dgm:pt modelId="{AB08A5C3-E6E8-45E7-812D-630D90259F3C}" type="parTrans" cxnId="{BED89898-1A45-45E8-8447-0E9762B69066}">
      <dgm:prSet/>
      <dgm:spPr/>
      <dgm:t>
        <a:bodyPr/>
        <a:lstStyle/>
        <a:p>
          <a:endParaRPr kumimoji="1" lang="ja-JP" altLang="en-US"/>
        </a:p>
      </dgm:t>
    </dgm:pt>
    <dgm:pt modelId="{509AD196-FFEF-45C7-A9F4-0D08CFAA5074}" type="sibTrans" cxnId="{BED89898-1A45-45E8-8447-0E9762B69066}">
      <dgm:prSet/>
      <dgm:spPr/>
      <dgm:t>
        <a:bodyPr/>
        <a:lstStyle/>
        <a:p>
          <a:endParaRPr kumimoji="1" lang="ja-JP" altLang="en-US"/>
        </a:p>
      </dgm:t>
    </dgm:pt>
    <dgm:pt modelId="{F3837BEA-A633-4BBA-89CE-3E0E4E387233}" type="pres">
      <dgm:prSet presAssocID="{39A0BBC5-7500-4784-BF5B-2D6FD4C2CC31}" presName="linear" presStyleCnt="0">
        <dgm:presLayoutVars>
          <dgm:dir/>
          <dgm:animLvl val="lvl"/>
          <dgm:resizeHandles val="exact"/>
        </dgm:presLayoutVars>
      </dgm:prSet>
      <dgm:spPr/>
    </dgm:pt>
    <dgm:pt modelId="{F524145F-0360-42E1-B308-7BD84A99330A}" type="pres">
      <dgm:prSet presAssocID="{3B5186A0-92EA-41E7-BE54-823AB38F99C9}" presName="parentLin" presStyleCnt="0"/>
      <dgm:spPr/>
    </dgm:pt>
    <dgm:pt modelId="{A7F8F7BE-57A3-45A5-898B-5DB7E7F451C9}" type="pres">
      <dgm:prSet presAssocID="{3B5186A0-92EA-41E7-BE54-823AB38F99C9}" presName="parentLeftMargin" presStyleLbl="node1" presStyleIdx="0" presStyleCnt="3"/>
      <dgm:spPr/>
    </dgm:pt>
    <dgm:pt modelId="{2D4B9A17-20AC-4306-B494-4C32A54C7DDE}" type="pres">
      <dgm:prSet presAssocID="{3B5186A0-92EA-41E7-BE54-823AB38F99C9}" presName="parentText" presStyleLbl="node1" presStyleIdx="0" presStyleCnt="3">
        <dgm:presLayoutVars>
          <dgm:chMax val="0"/>
          <dgm:bulletEnabled val="1"/>
        </dgm:presLayoutVars>
      </dgm:prSet>
      <dgm:spPr/>
    </dgm:pt>
    <dgm:pt modelId="{28CD8FB4-1CDC-4907-BF7D-08F8A6303386}" type="pres">
      <dgm:prSet presAssocID="{3B5186A0-92EA-41E7-BE54-823AB38F99C9}" presName="negativeSpace" presStyleCnt="0"/>
      <dgm:spPr/>
    </dgm:pt>
    <dgm:pt modelId="{F15DCEB0-8ED6-4F21-8FB3-B0DBFA2558D6}" type="pres">
      <dgm:prSet presAssocID="{3B5186A0-92EA-41E7-BE54-823AB38F99C9}" presName="childText" presStyleLbl="conFgAcc1" presStyleIdx="0" presStyleCnt="3">
        <dgm:presLayoutVars>
          <dgm:bulletEnabled val="1"/>
        </dgm:presLayoutVars>
      </dgm:prSet>
      <dgm:spPr/>
    </dgm:pt>
    <dgm:pt modelId="{1D0C9277-2143-40A2-9820-C06A1A10CC18}" type="pres">
      <dgm:prSet presAssocID="{70616347-1FCA-41E6-A546-7B5148EC1605}" presName="spaceBetweenRectangles" presStyleCnt="0"/>
      <dgm:spPr/>
    </dgm:pt>
    <dgm:pt modelId="{82D4D6C6-C1DD-4952-BBFB-906BBF18C92C}" type="pres">
      <dgm:prSet presAssocID="{4A464AD0-94AF-4E35-8BCC-4CD65FA638D6}" presName="parentLin" presStyleCnt="0"/>
      <dgm:spPr/>
    </dgm:pt>
    <dgm:pt modelId="{EE45E785-1C87-4797-A761-92C4C33847BF}" type="pres">
      <dgm:prSet presAssocID="{4A464AD0-94AF-4E35-8BCC-4CD65FA638D6}" presName="parentLeftMargin" presStyleLbl="node1" presStyleIdx="0" presStyleCnt="3"/>
      <dgm:spPr/>
    </dgm:pt>
    <dgm:pt modelId="{C6962F4D-DBAF-4BF8-8061-AF3B322E4FE9}" type="pres">
      <dgm:prSet presAssocID="{4A464AD0-94AF-4E35-8BCC-4CD65FA638D6}" presName="parentText" presStyleLbl="node1" presStyleIdx="1" presStyleCnt="3">
        <dgm:presLayoutVars>
          <dgm:chMax val="0"/>
          <dgm:bulletEnabled val="1"/>
        </dgm:presLayoutVars>
      </dgm:prSet>
      <dgm:spPr/>
    </dgm:pt>
    <dgm:pt modelId="{20D19CBB-3CF5-472F-B8E1-6DE7D5EFC89E}" type="pres">
      <dgm:prSet presAssocID="{4A464AD0-94AF-4E35-8BCC-4CD65FA638D6}" presName="negativeSpace" presStyleCnt="0"/>
      <dgm:spPr/>
    </dgm:pt>
    <dgm:pt modelId="{975F127D-B79A-4606-B605-6605E770FFE4}" type="pres">
      <dgm:prSet presAssocID="{4A464AD0-94AF-4E35-8BCC-4CD65FA638D6}" presName="childText" presStyleLbl="conFgAcc1" presStyleIdx="1" presStyleCnt="3">
        <dgm:presLayoutVars>
          <dgm:bulletEnabled val="1"/>
        </dgm:presLayoutVars>
      </dgm:prSet>
      <dgm:spPr/>
    </dgm:pt>
    <dgm:pt modelId="{19030753-9ADE-43F9-9133-A58F9D915C8B}" type="pres">
      <dgm:prSet presAssocID="{7251D2D6-9CC3-4B58-85F0-42FA5F7B7512}" presName="spaceBetweenRectangles" presStyleCnt="0"/>
      <dgm:spPr/>
    </dgm:pt>
    <dgm:pt modelId="{F1AF6787-586B-46E8-B37F-E06D70809ED0}" type="pres">
      <dgm:prSet presAssocID="{65CA6AB5-49F2-4D7A-AA06-51E86665966B}" presName="parentLin" presStyleCnt="0"/>
      <dgm:spPr/>
    </dgm:pt>
    <dgm:pt modelId="{E7F79A85-0E62-403F-AA35-8283BCB5552F}" type="pres">
      <dgm:prSet presAssocID="{65CA6AB5-49F2-4D7A-AA06-51E86665966B}" presName="parentLeftMargin" presStyleLbl="node1" presStyleIdx="1" presStyleCnt="3"/>
      <dgm:spPr/>
    </dgm:pt>
    <dgm:pt modelId="{5FA5C01A-0957-4D2F-A827-30F6A9CB530D}" type="pres">
      <dgm:prSet presAssocID="{65CA6AB5-49F2-4D7A-AA06-51E86665966B}" presName="parentText" presStyleLbl="node1" presStyleIdx="2" presStyleCnt="3">
        <dgm:presLayoutVars>
          <dgm:chMax val="0"/>
          <dgm:bulletEnabled val="1"/>
        </dgm:presLayoutVars>
      </dgm:prSet>
      <dgm:spPr/>
    </dgm:pt>
    <dgm:pt modelId="{2170A4A7-E561-4AF6-920B-5ED8CE5E7BBF}" type="pres">
      <dgm:prSet presAssocID="{65CA6AB5-49F2-4D7A-AA06-51E86665966B}" presName="negativeSpace" presStyleCnt="0"/>
      <dgm:spPr/>
    </dgm:pt>
    <dgm:pt modelId="{3DAE304A-FE0B-448F-8A07-99E4C3D8ED2C}" type="pres">
      <dgm:prSet presAssocID="{65CA6AB5-49F2-4D7A-AA06-51E86665966B}" presName="childText" presStyleLbl="conFgAcc1" presStyleIdx="2" presStyleCnt="3">
        <dgm:presLayoutVars>
          <dgm:bulletEnabled val="1"/>
        </dgm:presLayoutVars>
      </dgm:prSet>
      <dgm:spPr/>
    </dgm:pt>
  </dgm:ptLst>
  <dgm:cxnLst>
    <dgm:cxn modelId="{A6DF5E04-D377-45B1-8664-2731E147355B}" type="presOf" srcId="{BDF49C9B-457F-4F4E-A22F-209EC130B951}" destId="{3DAE304A-FE0B-448F-8A07-99E4C3D8ED2C}" srcOrd="0" destOrd="0" presId="urn:microsoft.com/office/officeart/2005/8/layout/list1"/>
    <dgm:cxn modelId="{54584265-256F-4094-94DB-EE462B205693}" srcId="{65CA6AB5-49F2-4D7A-AA06-51E86665966B}" destId="{BDF49C9B-457F-4F4E-A22F-209EC130B951}" srcOrd="0" destOrd="0" parTransId="{C8D3D7B8-2627-4D67-9FA2-303EEF208669}" sibTransId="{570E6471-4056-44E3-9EF5-1D00D797EF20}"/>
    <dgm:cxn modelId="{484FC067-8D5A-41EA-9414-30D61CF088BA}" type="presOf" srcId="{4A464AD0-94AF-4E35-8BCC-4CD65FA638D6}" destId="{C6962F4D-DBAF-4BF8-8061-AF3B322E4FE9}" srcOrd="1" destOrd="0" presId="urn:microsoft.com/office/officeart/2005/8/layout/list1"/>
    <dgm:cxn modelId="{90514A68-A3C6-46E1-8DBC-5D39767E447A}" type="presOf" srcId="{39A0BBC5-7500-4784-BF5B-2D6FD4C2CC31}" destId="{F3837BEA-A633-4BBA-89CE-3E0E4E387233}" srcOrd="0" destOrd="0" presId="urn:microsoft.com/office/officeart/2005/8/layout/list1"/>
    <dgm:cxn modelId="{4296546D-9CEF-404E-AA1A-016CC0A63A26}" srcId="{4A464AD0-94AF-4E35-8BCC-4CD65FA638D6}" destId="{605C0470-4CF2-44BE-8423-E43173F353CA}" srcOrd="0" destOrd="0" parTransId="{98C8A0AE-A9F7-4165-908E-CFB30E38A9CB}" sibTransId="{AC090388-7E8E-4941-A034-1D3C39CAD12A}"/>
    <dgm:cxn modelId="{C7C3896D-901F-40B7-A268-C4A4F9EFBB5B}" type="presOf" srcId="{628C53D6-DB60-40C9-B704-484F590968D3}" destId="{F15DCEB0-8ED6-4F21-8FB3-B0DBFA2558D6}" srcOrd="0" destOrd="2" presId="urn:microsoft.com/office/officeart/2005/8/layout/list1"/>
    <dgm:cxn modelId="{3BE63150-9002-4920-B46E-257EE43ABC04}" srcId="{65CA6AB5-49F2-4D7A-AA06-51E86665966B}" destId="{2A10887D-1456-49F5-87E4-DF0BB3C17814}" srcOrd="1" destOrd="0" parTransId="{9CB70280-5169-453B-9F94-731F537A5C87}" sibTransId="{8F89AB5B-98A1-4E4F-A411-81112E0FF772}"/>
    <dgm:cxn modelId="{B9CA2A7D-1695-4D62-AFEB-C9EF42A620D5}" type="presOf" srcId="{3B5186A0-92EA-41E7-BE54-823AB38F99C9}" destId="{2D4B9A17-20AC-4306-B494-4C32A54C7DDE}" srcOrd="1" destOrd="0" presId="urn:microsoft.com/office/officeart/2005/8/layout/list1"/>
    <dgm:cxn modelId="{CABC3788-C21D-4291-A1E0-BAAB5ABCE58D}" srcId="{39A0BBC5-7500-4784-BF5B-2D6FD4C2CC31}" destId="{4A464AD0-94AF-4E35-8BCC-4CD65FA638D6}" srcOrd="1" destOrd="0" parTransId="{0B5AFC7C-00FF-4D3A-AB9B-7B730CBEEC00}" sibTransId="{7251D2D6-9CC3-4B58-85F0-42FA5F7B7512}"/>
    <dgm:cxn modelId="{E78CB18E-C85F-4FC4-80CE-9F2FE49C27D5}" type="presOf" srcId="{4A464AD0-94AF-4E35-8BCC-4CD65FA638D6}" destId="{EE45E785-1C87-4797-A761-92C4C33847BF}" srcOrd="0" destOrd="0" presId="urn:microsoft.com/office/officeart/2005/8/layout/list1"/>
    <dgm:cxn modelId="{0013D097-EB19-457F-BFE2-C1A1474145C2}" type="presOf" srcId="{65CA6AB5-49F2-4D7A-AA06-51E86665966B}" destId="{5FA5C01A-0957-4D2F-A827-30F6A9CB530D}" srcOrd="1" destOrd="0" presId="urn:microsoft.com/office/officeart/2005/8/layout/list1"/>
    <dgm:cxn modelId="{BED89898-1A45-45E8-8447-0E9762B69066}" srcId="{3B5186A0-92EA-41E7-BE54-823AB38F99C9}" destId="{C91D7CE0-6C90-4082-B121-E86515793B56}" srcOrd="1" destOrd="0" parTransId="{AB08A5C3-E6E8-45E7-812D-630D90259F3C}" sibTransId="{509AD196-FFEF-45C7-A9F4-0D08CFAA5074}"/>
    <dgm:cxn modelId="{7FD1D4A1-9FEC-4E43-9DD7-6AEE7DEE208B}" srcId="{3B5186A0-92EA-41E7-BE54-823AB38F99C9}" destId="{72EB7672-61A7-4BFF-A7BB-344B24008F42}" srcOrd="0" destOrd="0" parTransId="{B18E0730-6CC9-4A4C-ACCA-9611AC1ABEE7}" sibTransId="{91B502C7-5232-48BB-A4EB-7C21B3EB39BE}"/>
    <dgm:cxn modelId="{42E098A8-93A9-4CD2-8893-DC41B06406C0}" type="presOf" srcId="{14B93579-551E-47F7-856C-5828FA2503F6}" destId="{975F127D-B79A-4606-B605-6605E770FFE4}" srcOrd="0" destOrd="1" presId="urn:microsoft.com/office/officeart/2005/8/layout/list1"/>
    <dgm:cxn modelId="{0FCD4CAD-49B3-4824-8A45-66513B22D42A}" srcId="{39A0BBC5-7500-4784-BF5B-2D6FD4C2CC31}" destId="{3B5186A0-92EA-41E7-BE54-823AB38F99C9}" srcOrd="0" destOrd="0" parTransId="{D28ACAA8-8820-4546-8290-3AF4DE74FFD1}" sibTransId="{70616347-1FCA-41E6-A546-7B5148EC1605}"/>
    <dgm:cxn modelId="{8DBC2FAF-0DBA-4CD2-B27A-EA8CC93E58C5}" type="presOf" srcId="{C91D7CE0-6C90-4082-B121-E86515793B56}" destId="{F15DCEB0-8ED6-4F21-8FB3-B0DBFA2558D6}" srcOrd="0" destOrd="1" presId="urn:microsoft.com/office/officeart/2005/8/layout/list1"/>
    <dgm:cxn modelId="{98F3A0AF-95A4-4DD8-A2F7-57529FB298CC}" type="presOf" srcId="{72EB7672-61A7-4BFF-A7BB-344B24008F42}" destId="{F15DCEB0-8ED6-4F21-8FB3-B0DBFA2558D6}" srcOrd="0" destOrd="0" presId="urn:microsoft.com/office/officeart/2005/8/layout/list1"/>
    <dgm:cxn modelId="{DB7D06BA-3C79-4875-9816-93EAA3F8EEDC}" type="presOf" srcId="{2A10887D-1456-49F5-87E4-DF0BB3C17814}" destId="{3DAE304A-FE0B-448F-8A07-99E4C3D8ED2C}" srcOrd="0" destOrd="1" presId="urn:microsoft.com/office/officeart/2005/8/layout/list1"/>
    <dgm:cxn modelId="{A67C01BD-BD67-4B4A-8C0E-92D031710F8C}" srcId="{3B5186A0-92EA-41E7-BE54-823AB38F99C9}" destId="{628C53D6-DB60-40C9-B704-484F590968D3}" srcOrd="2" destOrd="0" parTransId="{DA8F5264-2197-436A-B7C9-29DC80B32AB2}" sibTransId="{DDD0BEE5-2877-4C7B-AA36-A8497AA6CB2D}"/>
    <dgm:cxn modelId="{BC2C98BF-DC40-48CC-8DD1-0AF6F5235863}" type="presOf" srcId="{65CA6AB5-49F2-4D7A-AA06-51E86665966B}" destId="{E7F79A85-0E62-403F-AA35-8283BCB5552F}" srcOrd="0" destOrd="0" presId="urn:microsoft.com/office/officeart/2005/8/layout/list1"/>
    <dgm:cxn modelId="{ACED7FDA-055A-421F-9986-76C2C853A7B6}" srcId="{39A0BBC5-7500-4784-BF5B-2D6FD4C2CC31}" destId="{65CA6AB5-49F2-4D7A-AA06-51E86665966B}" srcOrd="2" destOrd="0" parTransId="{8613E9E6-B6E2-4812-83F4-657B3B2A6AB0}" sibTransId="{C5563043-0BB6-48D0-879B-751CDFFFACDC}"/>
    <dgm:cxn modelId="{3493A2DD-B4A3-4E0A-8764-BDDD06C148AA}" srcId="{4A464AD0-94AF-4E35-8BCC-4CD65FA638D6}" destId="{14B93579-551E-47F7-856C-5828FA2503F6}" srcOrd="1" destOrd="0" parTransId="{7D883BFD-0B3F-4ECF-83AF-6D2436595C73}" sibTransId="{4118F94E-0E92-4350-9FA2-B5E9DFBEADE3}"/>
    <dgm:cxn modelId="{58B73DEB-0064-4B3F-A82E-EB905F8CA8F5}" type="presOf" srcId="{605C0470-4CF2-44BE-8423-E43173F353CA}" destId="{975F127D-B79A-4606-B605-6605E770FFE4}" srcOrd="0" destOrd="0" presId="urn:microsoft.com/office/officeart/2005/8/layout/list1"/>
    <dgm:cxn modelId="{AE84E0FB-59B4-4D18-8279-718C3A9A646A}" type="presOf" srcId="{3B5186A0-92EA-41E7-BE54-823AB38F99C9}" destId="{A7F8F7BE-57A3-45A5-898B-5DB7E7F451C9}" srcOrd="0" destOrd="0" presId="urn:microsoft.com/office/officeart/2005/8/layout/list1"/>
    <dgm:cxn modelId="{3B5122C5-31C3-4814-B76C-5E65982B192E}" type="presParOf" srcId="{F3837BEA-A633-4BBA-89CE-3E0E4E387233}" destId="{F524145F-0360-42E1-B308-7BD84A99330A}" srcOrd="0" destOrd="0" presId="urn:microsoft.com/office/officeart/2005/8/layout/list1"/>
    <dgm:cxn modelId="{A5868111-8B73-4FC6-BFB9-2FBE4C683B21}" type="presParOf" srcId="{F524145F-0360-42E1-B308-7BD84A99330A}" destId="{A7F8F7BE-57A3-45A5-898B-5DB7E7F451C9}" srcOrd="0" destOrd="0" presId="urn:microsoft.com/office/officeart/2005/8/layout/list1"/>
    <dgm:cxn modelId="{D9FFE88E-25F9-41AB-A08B-C7EFE7E2F42D}" type="presParOf" srcId="{F524145F-0360-42E1-B308-7BD84A99330A}" destId="{2D4B9A17-20AC-4306-B494-4C32A54C7DDE}" srcOrd="1" destOrd="0" presId="urn:microsoft.com/office/officeart/2005/8/layout/list1"/>
    <dgm:cxn modelId="{85D1D7FF-BA25-434D-BB00-656748AAED01}" type="presParOf" srcId="{F3837BEA-A633-4BBA-89CE-3E0E4E387233}" destId="{28CD8FB4-1CDC-4907-BF7D-08F8A6303386}" srcOrd="1" destOrd="0" presId="urn:microsoft.com/office/officeart/2005/8/layout/list1"/>
    <dgm:cxn modelId="{652490E6-A632-4CC0-8AFA-8BDE4B436068}" type="presParOf" srcId="{F3837BEA-A633-4BBA-89CE-3E0E4E387233}" destId="{F15DCEB0-8ED6-4F21-8FB3-B0DBFA2558D6}" srcOrd="2" destOrd="0" presId="urn:microsoft.com/office/officeart/2005/8/layout/list1"/>
    <dgm:cxn modelId="{25850530-4F7C-4EB7-9653-3025A7E5498E}" type="presParOf" srcId="{F3837BEA-A633-4BBA-89CE-3E0E4E387233}" destId="{1D0C9277-2143-40A2-9820-C06A1A10CC18}" srcOrd="3" destOrd="0" presId="urn:microsoft.com/office/officeart/2005/8/layout/list1"/>
    <dgm:cxn modelId="{941343F2-B731-451F-9CA3-711931AF199E}" type="presParOf" srcId="{F3837BEA-A633-4BBA-89CE-3E0E4E387233}" destId="{82D4D6C6-C1DD-4952-BBFB-906BBF18C92C}" srcOrd="4" destOrd="0" presId="urn:microsoft.com/office/officeart/2005/8/layout/list1"/>
    <dgm:cxn modelId="{0E449BF0-33EB-40DD-AEF3-38D12B2A38A8}" type="presParOf" srcId="{82D4D6C6-C1DD-4952-BBFB-906BBF18C92C}" destId="{EE45E785-1C87-4797-A761-92C4C33847BF}" srcOrd="0" destOrd="0" presId="urn:microsoft.com/office/officeart/2005/8/layout/list1"/>
    <dgm:cxn modelId="{FE41417D-7CBA-4B91-A247-39A69BF798EA}" type="presParOf" srcId="{82D4D6C6-C1DD-4952-BBFB-906BBF18C92C}" destId="{C6962F4D-DBAF-4BF8-8061-AF3B322E4FE9}" srcOrd="1" destOrd="0" presId="urn:microsoft.com/office/officeart/2005/8/layout/list1"/>
    <dgm:cxn modelId="{1EB9988E-3B41-47C2-80E9-B0DFF49B9897}" type="presParOf" srcId="{F3837BEA-A633-4BBA-89CE-3E0E4E387233}" destId="{20D19CBB-3CF5-472F-B8E1-6DE7D5EFC89E}" srcOrd="5" destOrd="0" presId="urn:microsoft.com/office/officeart/2005/8/layout/list1"/>
    <dgm:cxn modelId="{6259437A-C83F-40DD-A962-99533CB6498E}" type="presParOf" srcId="{F3837BEA-A633-4BBA-89CE-3E0E4E387233}" destId="{975F127D-B79A-4606-B605-6605E770FFE4}" srcOrd="6" destOrd="0" presId="urn:microsoft.com/office/officeart/2005/8/layout/list1"/>
    <dgm:cxn modelId="{454A4E87-1645-42A1-976C-53E08EBF2CF9}" type="presParOf" srcId="{F3837BEA-A633-4BBA-89CE-3E0E4E387233}" destId="{19030753-9ADE-43F9-9133-A58F9D915C8B}" srcOrd="7" destOrd="0" presId="urn:microsoft.com/office/officeart/2005/8/layout/list1"/>
    <dgm:cxn modelId="{323AC510-C664-4981-8F2B-A8B65A86D464}" type="presParOf" srcId="{F3837BEA-A633-4BBA-89CE-3E0E4E387233}" destId="{F1AF6787-586B-46E8-B37F-E06D70809ED0}" srcOrd="8" destOrd="0" presId="urn:microsoft.com/office/officeart/2005/8/layout/list1"/>
    <dgm:cxn modelId="{5517421B-940D-4048-B7D8-A353A4505119}" type="presParOf" srcId="{F1AF6787-586B-46E8-B37F-E06D70809ED0}" destId="{E7F79A85-0E62-403F-AA35-8283BCB5552F}" srcOrd="0" destOrd="0" presId="urn:microsoft.com/office/officeart/2005/8/layout/list1"/>
    <dgm:cxn modelId="{0422F578-5FD7-453A-BB2F-7E028C4CD735}" type="presParOf" srcId="{F1AF6787-586B-46E8-B37F-E06D70809ED0}" destId="{5FA5C01A-0957-4D2F-A827-30F6A9CB530D}" srcOrd="1" destOrd="0" presId="urn:microsoft.com/office/officeart/2005/8/layout/list1"/>
    <dgm:cxn modelId="{363CA4CB-3914-4A75-8C31-EA0F0132A1D8}" type="presParOf" srcId="{F3837BEA-A633-4BBA-89CE-3E0E4E387233}" destId="{2170A4A7-E561-4AF6-920B-5ED8CE5E7BBF}" srcOrd="9" destOrd="0" presId="urn:microsoft.com/office/officeart/2005/8/layout/list1"/>
    <dgm:cxn modelId="{19BD3CFC-BE90-4F16-BC0B-426D17FFAAC8}" type="presParOf" srcId="{F3837BEA-A633-4BBA-89CE-3E0E4E387233}" destId="{3DAE304A-FE0B-448F-8A07-99E4C3D8ED2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9A0BBC5-7500-4784-BF5B-2D6FD4C2CC31}"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3B5186A0-92EA-41E7-BE54-823AB38F99C9}">
      <dgm:prSet phldrT="[テキスト]"/>
      <dgm:spPr/>
      <dgm:t>
        <a:bodyPr/>
        <a:lstStyle/>
        <a:p>
          <a:r>
            <a:rPr kumimoji="1" lang="ja-JP" altLang="en-US" dirty="0"/>
            <a:t>１）自走経営に必要な５つの意識共有</a:t>
          </a:r>
        </a:p>
      </dgm:t>
    </dgm:pt>
    <dgm:pt modelId="{D28ACAA8-8820-4546-8290-3AF4DE74FFD1}" type="parTrans" cxnId="{0FCD4CAD-49B3-4824-8A45-66513B22D42A}">
      <dgm:prSet/>
      <dgm:spPr/>
      <dgm:t>
        <a:bodyPr/>
        <a:lstStyle/>
        <a:p>
          <a:endParaRPr kumimoji="1" lang="ja-JP" altLang="en-US"/>
        </a:p>
      </dgm:t>
    </dgm:pt>
    <dgm:pt modelId="{70616347-1FCA-41E6-A546-7B5148EC1605}" type="sibTrans" cxnId="{0FCD4CAD-49B3-4824-8A45-66513B22D42A}">
      <dgm:prSet/>
      <dgm:spPr/>
      <dgm:t>
        <a:bodyPr/>
        <a:lstStyle/>
        <a:p>
          <a:endParaRPr kumimoji="1" lang="ja-JP" altLang="en-US"/>
        </a:p>
      </dgm:t>
    </dgm:pt>
    <dgm:pt modelId="{4A464AD0-94AF-4E35-8BCC-4CD65FA638D6}">
      <dgm:prSet phldrT="[テキスト]"/>
      <dgm:spPr/>
      <dgm:t>
        <a:bodyPr/>
        <a:lstStyle/>
        <a:p>
          <a:r>
            <a:rPr kumimoji="1" lang="ja-JP" altLang="en-US" dirty="0"/>
            <a:t>２）その為に・・・</a:t>
          </a:r>
        </a:p>
      </dgm:t>
    </dgm:pt>
    <dgm:pt modelId="{0B5AFC7C-00FF-4D3A-AB9B-7B730CBEEC00}" type="parTrans" cxnId="{CABC3788-C21D-4291-A1E0-BAAB5ABCE58D}">
      <dgm:prSet/>
      <dgm:spPr/>
      <dgm:t>
        <a:bodyPr/>
        <a:lstStyle/>
        <a:p>
          <a:endParaRPr kumimoji="1" lang="ja-JP" altLang="en-US"/>
        </a:p>
      </dgm:t>
    </dgm:pt>
    <dgm:pt modelId="{7251D2D6-9CC3-4B58-85F0-42FA5F7B7512}" type="sibTrans" cxnId="{CABC3788-C21D-4291-A1E0-BAAB5ABCE58D}">
      <dgm:prSet/>
      <dgm:spPr/>
      <dgm:t>
        <a:bodyPr/>
        <a:lstStyle/>
        <a:p>
          <a:endParaRPr kumimoji="1" lang="ja-JP" altLang="en-US"/>
        </a:p>
      </dgm:t>
    </dgm:pt>
    <dgm:pt modelId="{65CA6AB5-49F2-4D7A-AA06-51E86665966B}">
      <dgm:prSet phldrT="[テキスト]"/>
      <dgm:spPr/>
      <dgm:t>
        <a:bodyPr/>
        <a:lstStyle/>
        <a:p>
          <a:r>
            <a:rPr kumimoji="1" lang="ja-JP" altLang="en-US" dirty="0"/>
            <a:t>３）仕組みを回す為に・・・</a:t>
          </a:r>
        </a:p>
      </dgm:t>
    </dgm:pt>
    <dgm:pt modelId="{8613E9E6-B6E2-4812-83F4-657B3B2A6AB0}" type="parTrans" cxnId="{ACED7FDA-055A-421F-9986-76C2C853A7B6}">
      <dgm:prSet/>
      <dgm:spPr/>
      <dgm:t>
        <a:bodyPr/>
        <a:lstStyle/>
        <a:p>
          <a:endParaRPr kumimoji="1" lang="ja-JP" altLang="en-US"/>
        </a:p>
      </dgm:t>
    </dgm:pt>
    <dgm:pt modelId="{C5563043-0BB6-48D0-879B-751CDFFFACDC}" type="sibTrans" cxnId="{ACED7FDA-055A-421F-9986-76C2C853A7B6}">
      <dgm:prSet/>
      <dgm:spPr/>
      <dgm:t>
        <a:bodyPr/>
        <a:lstStyle/>
        <a:p>
          <a:endParaRPr kumimoji="1" lang="ja-JP" altLang="en-US"/>
        </a:p>
      </dgm:t>
    </dgm:pt>
    <dgm:pt modelId="{72EB7672-61A7-4BFF-A7BB-344B24008F42}">
      <dgm:prSet/>
      <dgm:spPr/>
      <dgm:t>
        <a:bodyPr/>
        <a:lstStyle/>
        <a:p>
          <a:r>
            <a:rPr kumimoji="1" lang="ja-JP" altLang="en-US" dirty="0"/>
            <a:t>同一の危機感を感じる／共通の価値観を持つ／自信と信頼がある／感謝の気持ちを持つ／高い目標を自主的に追いかける</a:t>
          </a:r>
          <a:r>
            <a:rPr kumimoji="1" lang="ja-JP" altLang="en-US" dirty="0">
              <a:solidFill>
                <a:srgbClr val="FF0000"/>
              </a:solidFill>
            </a:rPr>
            <a:t>←業務委託では難しい事が多い</a:t>
          </a:r>
        </a:p>
      </dgm:t>
    </dgm:pt>
    <dgm:pt modelId="{B18E0730-6CC9-4A4C-ACCA-9611AC1ABEE7}" type="parTrans" cxnId="{7FD1D4A1-9FEC-4E43-9DD7-6AEE7DEE208B}">
      <dgm:prSet/>
      <dgm:spPr/>
      <dgm:t>
        <a:bodyPr/>
        <a:lstStyle/>
        <a:p>
          <a:endParaRPr kumimoji="1" lang="ja-JP" altLang="en-US"/>
        </a:p>
      </dgm:t>
    </dgm:pt>
    <dgm:pt modelId="{91B502C7-5232-48BB-A4EB-7C21B3EB39BE}" type="sibTrans" cxnId="{7FD1D4A1-9FEC-4E43-9DD7-6AEE7DEE208B}">
      <dgm:prSet/>
      <dgm:spPr/>
      <dgm:t>
        <a:bodyPr/>
        <a:lstStyle/>
        <a:p>
          <a:endParaRPr kumimoji="1" lang="ja-JP" altLang="en-US"/>
        </a:p>
      </dgm:t>
    </dgm:pt>
    <dgm:pt modelId="{605C0470-4CF2-44BE-8423-E43173F353CA}">
      <dgm:prSet/>
      <dgm:spPr/>
      <dgm:t>
        <a:bodyPr/>
        <a:lstStyle/>
        <a:p>
          <a:r>
            <a:rPr kumimoji="1" lang="ja-JP" altLang="en-US" dirty="0"/>
            <a:t>素晴らしいスタッフを揃える⇒①素材を見抜く、②妥協しない</a:t>
          </a:r>
        </a:p>
      </dgm:t>
    </dgm:pt>
    <dgm:pt modelId="{98C8A0AE-A9F7-4165-908E-CFB30E38A9CB}" type="parTrans" cxnId="{4296546D-9CEF-404E-AA1A-016CC0A63A26}">
      <dgm:prSet/>
      <dgm:spPr/>
      <dgm:t>
        <a:bodyPr/>
        <a:lstStyle/>
        <a:p>
          <a:endParaRPr kumimoji="1" lang="ja-JP" altLang="en-US"/>
        </a:p>
      </dgm:t>
    </dgm:pt>
    <dgm:pt modelId="{AC090388-7E8E-4941-A034-1D3C39CAD12A}" type="sibTrans" cxnId="{4296546D-9CEF-404E-AA1A-016CC0A63A26}">
      <dgm:prSet/>
      <dgm:spPr/>
      <dgm:t>
        <a:bodyPr/>
        <a:lstStyle/>
        <a:p>
          <a:endParaRPr kumimoji="1" lang="ja-JP" altLang="en-US"/>
        </a:p>
      </dgm:t>
    </dgm:pt>
    <dgm:pt modelId="{BDF49C9B-457F-4F4E-A22F-209EC130B951}">
      <dgm:prSet/>
      <dgm:spPr/>
      <dgm:t>
        <a:bodyPr/>
        <a:lstStyle/>
        <a:p>
          <a:r>
            <a:rPr kumimoji="1" lang="ja-JP" altLang="en-US" dirty="0"/>
            <a:t>店舗スタッフ管理には、朝礼、終礼は必須⇒朝礼は理念の確認と今日一日の目標の設定⇒終礼は目標に対しての達成率と一日の業務の振り返り</a:t>
          </a:r>
        </a:p>
      </dgm:t>
    </dgm:pt>
    <dgm:pt modelId="{C8D3D7B8-2627-4D67-9FA2-303EEF208669}" type="parTrans" cxnId="{54584265-256F-4094-94DB-EE462B205693}">
      <dgm:prSet/>
      <dgm:spPr/>
      <dgm:t>
        <a:bodyPr/>
        <a:lstStyle/>
        <a:p>
          <a:endParaRPr kumimoji="1" lang="ja-JP" altLang="en-US"/>
        </a:p>
      </dgm:t>
    </dgm:pt>
    <dgm:pt modelId="{570E6471-4056-44E3-9EF5-1D00D797EF20}" type="sibTrans" cxnId="{54584265-256F-4094-94DB-EE462B205693}">
      <dgm:prSet/>
      <dgm:spPr/>
      <dgm:t>
        <a:bodyPr/>
        <a:lstStyle/>
        <a:p>
          <a:endParaRPr kumimoji="1" lang="ja-JP" altLang="en-US"/>
        </a:p>
      </dgm:t>
    </dgm:pt>
    <dgm:pt modelId="{160F8119-FC45-4717-A740-988128FAF37F}">
      <dgm:prSet/>
      <dgm:spPr/>
      <dgm:t>
        <a:bodyPr/>
        <a:lstStyle/>
        <a:p>
          <a:r>
            <a:rPr kumimoji="1" lang="ja-JP" altLang="en-US" dirty="0"/>
            <a:t>私が面接で聞く事⇒①この面接の為にどんな準備をしてきましたか？②あなたが、弊社で働くと弊社にどんな良いことがありますか？③将来の夢は何ですか？</a:t>
          </a:r>
        </a:p>
      </dgm:t>
    </dgm:pt>
    <dgm:pt modelId="{FA1A2BAE-30E4-4E08-B45E-86C02238F43A}" type="parTrans" cxnId="{8EEA6B6A-1137-4573-8923-F0DB56E0EDF2}">
      <dgm:prSet/>
      <dgm:spPr/>
      <dgm:t>
        <a:bodyPr/>
        <a:lstStyle/>
        <a:p>
          <a:endParaRPr kumimoji="1" lang="ja-JP" altLang="en-US"/>
        </a:p>
      </dgm:t>
    </dgm:pt>
    <dgm:pt modelId="{F3CD1C36-8B96-4A0B-A916-651C1D3A52A7}" type="sibTrans" cxnId="{8EEA6B6A-1137-4573-8923-F0DB56E0EDF2}">
      <dgm:prSet/>
      <dgm:spPr/>
      <dgm:t>
        <a:bodyPr/>
        <a:lstStyle/>
        <a:p>
          <a:endParaRPr kumimoji="1" lang="ja-JP" altLang="en-US"/>
        </a:p>
      </dgm:t>
    </dgm:pt>
    <dgm:pt modelId="{EB08587D-74C1-428E-B214-B80003062BF6}">
      <dgm:prSet/>
      <dgm:spPr/>
      <dgm:t>
        <a:bodyPr/>
        <a:lstStyle/>
        <a:p>
          <a:r>
            <a:rPr kumimoji="1" lang="ja-JP" altLang="en-US" dirty="0"/>
            <a:t>朝礼、終礼の主体は経営者ではなく、スタッフ</a:t>
          </a:r>
        </a:p>
      </dgm:t>
    </dgm:pt>
    <dgm:pt modelId="{D1312378-2B04-4722-87F4-200ED0015F6F}" type="parTrans" cxnId="{2E2B1C45-A892-4792-9638-63EAD8FFB900}">
      <dgm:prSet/>
      <dgm:spPr/>
      <dgm:t>
        <a:bodyPr/>
        <a:lstStyle/>
        <a:p>
          <a:endParaRPr kumimoji="1" lang="ja-JP" altLang="en-US"/>
        </a:p>
      </dgm:t>
    </dgm:pt>
    <dgm:pt modelId="{804C7B64-43D1-41ED-86B1-54AA541F83F4}" type="sibTrans" cxnId="{2E2B1C45-A892-4792-9638-63EAD8FFB900}">
      <dgm:prSet/>
      <dgm:spPr/>
      <dgm:t>
        <a:bodyPr/>
        <a:lstStyle/>
        <a:p>
          <a:endParaRPr kumimoji="1" lang="ja-JP" altLang="en-US"/>
        </a:p>
      </dgm:t>
    </dgm:pt>
    <dgm:pt modelId="{B68AF3A2-6351-489C-8201-4BE27E9959DD}">
      <dgm:prSet/>
      <dgm:spPr/>
      <dgm:t>
        <a:bodyPr/>
        <a:lstStyle/>
        <a:p>
          <a:r>
            <a:rPr kumimoji="1" lang="ja-JP" altLang="en-US" dirty="0"/>
            <a:t>店の中で起こったクレーム、問題はその日のうちに反省⇒解決ノートを作る⇒これがノウハウの蓄積になる</a:t>
          </a:r>
        </a:p>
      </dgm:t>
    </dgm:pt>
    <dgm:pt modelId="{0A976EF1-2541-4CA9-A951-AF3111B74C4E}" type="parTrans" cxnId="{CBD73877-1482-4073-A510-99B1B9A9E85D}">
      <dgm:prSet/>
      <dgm:spPr/>
      <dgm:t>
        <a:bodyPr/>
        <a:lstStyle/>
        <a:p>
          <a:endParaRPr kumimoji="1" lang="ja-JP" altLang="en-US"/>
        </a:p>
      </dgm:t>
    </dgm:pt>
    <dgm:pt modelId="{D81EE94E-815A-4992-8000-CA9BE03CCB8C}" type="sibTrans" cxnId="{CBD73877-1482-4073-A510-99B1B9A9E85D}">
      <dgm:prSet/>
      <dgm:spPr/>
      <dgm:t>
        <a:bodyPr/>
        <a:lstStyle/>
        <a:p>
          <a:endParaRPr kumimoji="1" lang="ja-JP" altLang="en-US"/>
        </a:p>
      </dgm:t>
    </dgm:pt>
    <dgm:pt modelId="{0C12B981-2D29-4C2F-BE38-44FF541F0FDE}">
      <dgm:prSet/>
      <dgm:spPr/>
      <dgm:t>
        <a:bodyPr/>
        <a:lstStyle/>
        <a:p>
          <a:r>
            <a:rPr kumimoji="1" lang="ja-JP" altLang="en-US" dirty="0">
              <a:solidFill>
                <a:schemeClr val="tx1"/>
              </a:solidFill>
            </a:rPr>
            <a:t>だたし、近年は、遂行責任と業務責任を明確化した管理が効率的と考える</a:t>
          </a:r>
        </a:p>
      </dgm:t>
    </dgm:pt>
    <dgm:pt modelId="{09D48279-4A1C-4903-9FC6-3572A8BD41A9}" type="parTrans" cxnId="{86B7ECEF-37F6-41D2-BF7A-80E524E57CE7}">
      <dgm:prSet/>
      <dgm:spPr/>
      <dgm:t>
        <a:bodyPr/>
        <a:lstStyle/>
        <a:p>
          <a:endParaRPr kumimoji="1" lang="ja-JP" altLang="en-US"/>
        </a:p>
      </dgm:t>
    </dgm:pt>
    <dgm:pt modelId="{08647290-070A-4E8F-B7EB-758905454A07}" type="sibTrans" cxnId="{86B7ECEF-37F6-41D2-BF7A-80E524E57CE7}">
      <dgm:prSet/>
      <dgm:spPr/>
      <dgm:t>
        <a:bodyPr/>
        <a:lstStyle/>
        <a:p>
          <a:endParaRPr kumimoji="1" lang="ja-JP" altLang="en-US"/>
        </a:p>
      </dgm:t>
    </dgm:pt>
    <dgm:pt modelId="{F3837BEA-A633-4BBA-89CE-3E0E4E387233}" type="pres">
      <dgm:prSet presAssocID="{39A0BBC5-7500-4784-BF5B-2D6FD4C2CC31}" presName="linear" presStyleCnt="0">
        <dgm:presLayoutVars>
          <dgm:dir/>
          <dgm:animLvl val="lvl"/>
          <dgm:resizeHandles val="exact"/>
        </dgm:presLayoutVars>
      </dgm:prSet>
      <dgm:spPr/>
    </dgm:pt>
    <dgm:pt modelId="{F524145F-0360-42E1-B308-7BD84A99330A}" type="pres">
      <dgm:prSet presAssocID="{3B5186A0-92EA-41E7-BE54-823AB38F99C9}" presName="parentLin" presStyleCnt="0"/>
      <dgm:spPr/>
    </dgm:pt>
    <dgm:pt modelId="{A7F8F7BE-57A3-45A5-898B-5DB7E7F451C9}" type="pres">
      <dgm:prSet presAssocID="{3B5186A0-92EA-41E7-BE54-823AB38F99C9}" presName="parentLeftMargin" presStyleLbl="node1" presStyleIdx="0" presStyleCnt="3"/>
      <dgm:spPr/>
    </dgm:pt>
    <dgm:pt modelId="{2D4B9A17-20AC-4306-B494-4C32A54C7DDE}" type="pres">
      <dgm:prSet presAssocID="{3B5186A0-92EA-41E7-BE54-823AB38F99C9}" presName="parentText" presStyleLbl="node1" presStyleIdx="0" presStyleCnt="3">
        <dgm:presLayoutVars>
          <dgm:chMax val="0"/>
          <dgm:bulletEnabled val="1"/>
        </dgm:presLayoutVars>
      </dgm:prSet>
      <dgm:spPr/>
    </dgm:pt>
    <dgm:pt modelId="{28CD8FB4-1CDC-4907-BF7D-08F8A6303386}" type="pres">
      <dgm:prSet presAssocID="{3B5186A0-92EA-41E7-BE54-823AB38F99C9}" presName="negativeSpace" presStyleCnt="0"/>
      <dgm:spPr/>
    </dgm:pt>
    <dgm:pt modelId="{F15DCEB0-8ED6-4F21-8FB3-B0DBFA2558D6}" type="pres">
      <dgm:prSet presAssocID="{3B5186A0-92EA-41E7-BE54-823AB38F99C9}" presName="childText" presStyleLbl="conFgAcc1" presStyleIdx="0" presStyleCnt="3">
        <dgm:presLayoutVars>
          <dgm:bulletEnabled val="1"/>
        </dgm:presLayoutVars>
      </dgm:prSet>
      <dgm:spPr/>
    </dgm:pt>
    <dgm:pt modelId="{1D0C9277-2143-40A2-9820-C06A1A10CC18}" type="pres">
      <dgm:prSet presAssocID="{70616347-1FCA-41E6-A546-7B5148EC1605}" presName="spaceBetweenRectangles" presStyleCnt="0"/>
      <dgm:spPr/>
    </dgm:pt>
    <dgm:pt modelId="{82D4D6C6-C1DD-4952-BBFB-906BBF18C92C}" type="pres">
      <dgm:prSet presAssocID="{4A464AD0-94AF-4E35-8BCC-4CD65FA638D6}" presName="parentLin" presStyleCnt="0"/>
      <dgm:spPr/>
    </dgm:pt>
    <dgm:pt modelId="{EE45E785-1C87-4797-A761-92C4C33847BF}" type="pres">
      <dgm:prSet presAssocID="{4A464AD0-94AF-4E35-8BCC-4CD65FA638D6}" presName="parentLeftMargin" presStyleLbl="node1" presStyleIdx="0" presStyleCnt="3"/>
      <dgm:spPr/>
    </dgm:pt>
    <dgm:pt modelId="{C6962F4D-DBAF-4BF8-8061-AF3B322E4FE9}" type="pres">
      <dgm:prSet presAssocID="{4A464AD0-94AF-4E35-8BCC-4CD65FA638D6}" presName="parentText" presStyleLbl="node1" presStyleIdx="1" presStyleCnt="3">
        <dgm:presLayoutVars>
          <dgm:chMax val="0"/>
          <dgm:bulletEnabled val="1"/>
        </dgm:presLayoutVars>
      </dgm:prSet>
      <dgm:spPr/>
    </dgm:pt>
    <dgm:pt modelId="{20D19CBB-3CF5-472F-B8E1-6DE7D5EFC89E}" type="pres">
      <dgm:prSet presAssocID="{4A464AD0-94AF-4E35-8BCC-4CD65FA638D6}" presName="negativeSpace" presStyleCnt="0"/>
      <dgm:spPr/>
    </dgm:pt>
    <dgm:pt modelId="{975F127D-B79A-4606-B605-6605E770FFE4}" type="pres">
      <dgm:prSet presAssocID="{4A464AD0-94AF-4E35-8BCC-4CD65FA638D6}" presName="childText" presStyleLbl="conFgAcc1" presStyleIdx="1" presStyleCnt="3">
        <dgm:presLayoutVars>
          <dgm:bulletEnabled val="1"/>
        </dgm:presLayoutVars>
      </dgm:prSet>
      <dgm:spPr/>
    </dgm:pt>
    <dgm:pt modelId="{19030753-9ADE-43F9-9133-A58F9D915C8B}" type="pres">
      <dgm:prSet presAssocID="{7251D2D6-9CC3-4B58-85F0-42FA5F7B7512}" presName="spaceBetweenRectangles" presStyleCnt="0"/>
      <dgm:spPr/>
    </dgm:pt>
    <dgm:pt modelId="{F1AF6787-586B-46E8-B37F-E06D70809ED0}" type="pres">
      <dgm:prSet presAssocID="{65CA6AB5-49F2-4D7A-AA06-51E86665966B}" presName="parentLin" presStyleCnt="0"/>
      <dgm:spPr/>
    </dgm:pt>
    <dgm:pt modelId="{E7F79A85-0E62-403F-AA35-8283BCB5552F}" type="pres">
      <dgm:prSet presAssocID="{65CA6AB5-49F2-4D7A-AA06-51E86665966B}" presName="parentLeftMargin" presStyleLbl="node1" presStyleIdx="1" presStyleCnt="3"/>
      <dgm:spPr/>
    </dgm:pt>
    <dgm:pt modelId="{5FA5C01A-0957-4D2F-A827-30F6A9CB530D}" type="pres">
      <dgm:prSet presAssocID="{65CA6AB5-49F2-4D7A-AA06-51E86665966B}" presName="parentText" presStyleLbl="node1" presStyleIdx="2" presStyleCnt="3">
        <dgm:presLayoutVars>
          <dgm:chMax val="0"/>
          <dgm:bulletEnabled val="1"/>
        </dgm:presLayoutVars>
      </dgm:prSet>
      <dgm:spPr/>
    </dgm:pt>
    <dgm:pt modelId="{2170A4A7-E561-4AF6-920B-5ED8CE5E7BBF}" type="pres">
      <dgm:prSet presAssocID="{65CA6AB5-49F2-4D7A-AA06-51E86665966B}" presName="negativeSpace" presStyleCnt="0"/>
      <dgm:spPr/>
    </dgm:pt>
    <dgm:pt modelId="{3DAE304A-FE0B-448F-8A07-99E4C3D8ED2C}" type="pres">
      <dgm:prSet presAssocID="{65CA6AB5-49F2-4D7A-AA06-51E86665966B}" presName="childText" presStyleLbl="conFgAcc1" presStyleIdx="2" presStyleCnt="3">
        <dgm:presLayoutVars>
          <dgm:bulletEnabled val="1"/>
        </dgm:presLayoutVars>
      </dgm:prSet>
      <dgm:spPr/>
    </dgm:pt>
  </dgm:ptLst>
  <dgm:cxnLst>
    <dgm:cxn modelId="{A6DF5E04-D377-45B1-8664-2731E147355B}" type="presOf" srcId="{BDF49C9B-457F-4F4E-A22F-209EC130B951}" destId="{3DAE304A-FE0B-448F-8A07-99E4C3D8ED2C}" srcOrd="0" destOrd="0" presId="urn:microsoft.com/office/officeart/2005/8/layout/list1"/>
    <dgm:cxn modelId="{2E2B1C45-A892-4792-9638-63EAD8FFB900}" srcId="{65CA6AB5-49F2-4D7A-AA06-51E86665966B}" destId="{EB08587D-74C1-428E-B214-B80003062BF6}" srcOrd="1" destOrd="0" parTransId="{D1312378-2B04-4722-87F4-200ED0015F6F}" sibTransId="{804C7B64-43D1-41ED-86B1-54AA541F83F4}"/>
    <dgm:cxn modelId="{54584265-256F-4094-94DB-EE462B205693}" srcId="{65CA6AB5-49F2-4D7A-AA06-51E86665966B}" destId="{BDF49C9B-457F-4F4E-A22F-209EC130B951}" srcOrd="0" destOrd="0" parTransId="{C8D3D7B8-2627-4D67-9FA2-303EEF208669}" sibTransId="{570E6471-4056-44E3-9EF5-1D00D797EF20}"/>
    <dgm:cxn modelId="{484FC067-8D5A-41EA-9414-30D61CF088BA}" type="presOf" srcId="{4A464AD0-94AF-4E35-8BCC-4CD65FA638D6}" destId="{C6962F4D-DBAF-4BF8-8061-AF3B322E4FE9}" srcOrd="1" destOrd="0" presId="urn:microsoft.com/office/officeart/2005/8/layout/list1"/>
    <dgm:cxn modelId="{90514A68-A3C6-46E1-8DBC-5D39767E447A}" type="presOf" srcId="{39A0BBC5-7500-4784-BF5B-2D6FD4C2CC31}" destId="{F3837BEA-A633-4BBA-89CE-3E0E4E387233}" srcOrd="0" destOrd="0" presId="urn:microsoft.com/office/officeart/2005/8/layout/list1"/>
    <dgm:cxn modelId="{8EEA6B6A-1137-4573-8923-F0DB56E0EDF2}" srcId="{4A464AD0-94AF-4E35-8BCC-4CD65FA638D6}" destId="{160F8119-FC45-4717-A740-988128FAF37F}" srcOrd="1" destOrd="0" parTransId="{FA1A2BAE-30E4-4E08-B45E-86C02238F43A}" sibTransId="{F3CD1C36-8B96-4A0B-A916-651C1D3A52A7}"/>
    <dgm:cxn modelId="{4296546D-9CEF-404E-AA1A-016CC0A63A26}" srcId="{4A464AD0-94AF-4E35-8BCC-4CD65FA638D6}" destId="{605C0470-4CF2-44BE-8423-E43173F353CA}" srcOrd="0" destOrd="0" parTransId="{98C8A0AE-A9F7-4165-908E-CFB30E38A9CB}" sibTransId="{AC090388-7E8E-4941-A034-1D3C39CAD12A}"/>
    <dgm:cxn modelId="{CBD73877-1482-4073-A510-99B1B9A9E85D}" srcId="{65CA6AB5-49F2-4D7A-AA06-51E86665966B}" destId="{B68AF3A2-6351-489C-8201-4BE27E9959DD}" srcOrd="2" destOrd="0" parTransId="{0A976EF1-2541-4CA9-A951-AF3111B74C4E}" sibTransId="{D81EE94E-815A-4992-8000-CA9BE03CCB8C}"/>
    <dgm:cxn modelId="{6D73A15A-A521-452F-8A38-2FEEDFE195C1}" type="presOf" srcId="{160F8119-FC45-4717-A740-988128FAF37F}" destId="{975F127D-B79A-4606-B605-6605E770FFE4}" srcOrd="0" destOrd="1" presId="urn:microsoft.com/office/officeart/2005/8/layout/list1"/>
    <dgm:cxn modelId="{B9CA2A7D-1695-4D62-AFEB-C9EF42A620D5}" type="presOf" srcId="{3B5186A0-92EA-41E7-BE54-823AB38F99C9}" destId="{2D4B9A17-20AC-4306-B494-4C32A54C7DDE}" srcOrd="1" destOrd="0" presId="urn:microsoft.com/office/officeart/2005/8/layout/list1"/>
    <dgm:cxn modelId="{CABC3788-C21D-4291-A1E0-BAAB5ABCE58D}" srcId="{39A0BBC5-7500-4784-BF5B-2D6FD4C2CC31}" destId="{4A464AD0-94AF-4E35-8BCC-4CD65FA638D6}" srcOrd="1" destOrd="0" parTransId="{0B5AFC7C-00FF-4D3A-AB9B-7B730CBEEC00}" sibTransId="{7251D2D6-9CC3-4B58-85F0-42FA5F7B7512}"/>
    <dgm:cxn modelId="{E78CB18E-C85F-4FC4-80CE-9F2FE49C27D5}" type="presOf" srcId="{4A464AD0-94AF-4E35-8BCC-4CD65FA638D6}" destId="{EE45E785-1C87-4797-A761-92C4C33847BF}" srcOrd="0" destOrd="0" presId="urn:microsoft.com/office/officeart/2005/8/layout/list1"/>
    <dgm:cxn modelId="{0013D097-EB19-457F-BFE2-C1A1474145C2}" type="presOf" srcId="{65CA6AB5-49F2-4D7A-AA06-51E86665966B}" destId="{5FA5C01A-0957-4D2F-A827-30F6A9CB530D}" srcOrd="1" destOrd="0" presId="urn:microsoft.com/office/officeart/2005/8/layout/list1"/>
    <dgm:cxn modelId="{7FD1D4A1-9FEC-4E43-9DD7-6AEE7DEE208B}" srcId="{3B5186A0-92EA-41E7-BE54-823AB38F99C9}" destId="{72EB7672-61A7-4BFF-A7BB-344B24008F42}" srcOrd="0" destOrd="0" parTransId="{B18E0730-6CC9-4A4C-ACCA-9611AC1ABEE7}" sibTransId="{91B502C7-5232-48BB-A4EB-7C21B3EB39BE}"/>
    <dgm:cxn modelId="{0FCD4CAD-49B3-4824-8A45-66513B22D42A}" srcId="{39A0BBC5-7500-4784-BF5B-2D6FD4C2CC31}" destId="{3B5186A0-92EA-41E7-BE54-823AB38F99C9}" srcOrd="0" destOrd="0" parTransId="{D28ACAA8-8820-4546-8290-3AF4DE74FFD1}" sibTransId="{70616347-1FCA-41E6-A546-7B5148EC1605}"/>
    <dgm:cxn modelId="{98F3A0AF-95A4-4DD8-A2F7-57529FB298CC}" type="presOf" srcId="{72EB7672-61A7-4BFF-A7BB-344B24008F42}" destId="{F15DCEB0-8ED6-4F21-8FB3-B0DBFA2558D6}" srcOrd="0" destOrd="0" presId="urn:microsoft.com/office/officeart/2005/8/layout/list1"/>
    <dgm:cxn modelId="{BC2C98BF-DC40-48CC-8DD1-0AF6F5235863}" type="presOf" srcId="{65CA6AB5-49F2-4D7A-AA06-51E86665966B}" destId="{E7F79A85-0E62-403F-AA35-8283BCB5552F}" srcOrd="0" destOrd="0" presId="urn:microsoft.com/office/officeart/2005/8/layout/list1"/>
    <dgm:cxn modelId="{C80134C3-ACC1-43FA-AF45-33B30579F0B0}" type="presOf" srcId="{EB08587D-74C1-428E-B214-B80003062BF6}" destId="{3DAE304A-FE0B-448F-8A07-99E4C3D8ED2C}" srcOrd="0" destOrd="1" presId="urn:microsoft.com/office/officeart/2005/8/layout/list1"/>
    <dgm:cxn modelId="{DA4CF0D1-6D72-4A2A-B68D-D99C5821F598}" type="presOf" srcId="{B68AF3A2-6351-489C-8201-4BE27E9959DD}" destId="{3DAE304A-FE0B-448F-8A07-99E4C3D8ED2C}" srcOrd="0" destOrd="2" presId="urn:microsoft.com/office/officeart/2005/8/layout/list1"/>
    <dgm:cxn modelId="{ACED7FDA-055A-421F-9986-76C2C853A7B6}" srcId="{39A0BBC5-7500-4784-BF5B-2D6FD4C2CC31}" destId="{65CA6AB5-49F2-4D7A-AA06-51E86665966B}" srcOrd="2" destOrd="0" parTransId="{8613E9E6-B6E2-4812-83F4-657B3B2A6AB0}" sibTransId="{C5563043-0BB6-48D0-879B-751CDFFFACDC}"/>
    <dgm:cxn modelId="{58B73DEB-0064-4B3F-A82E-EB905F8CA8F5}" type="presOf" srcId="{605C0470-4CF2-44BE-8423-E43173F353CA}" destId="{975F127D-B79A-4606-B605-6605E770FFE4}" srcOrd="0" destOrd="0" presId="urn:microsoft.com/office/officeart/2005/8/layout/list1"/>
    <dgm:cxn modelId="{0B10CDEF-5984-4C56-ADDC-EAAEE8FB6ED2}" type="presOf" srcId="{0C12B981-2D29-4C2F-BE38-44FF541F0FDE}" destId="{F15DCEB0-8ED6-4F21-8FB3-B0DBFA2558D6}" srcOrd="0" destOrd="1" presId="urn:microsoft.com/office/officeart/2005/8/layout/list1"/>
    <dgm:cxn modelId="{86B7ECEF-37F6-41D2-BF7A-80E524E57CE7}" srcId="{3B5186A0-92EA-41E7-BE54-823AB38F99C9}" destId="{0C12B981-2D29-4C2F-BE38-44FF541F0FDE}" srcOrd="1" destOrd="0" parTransId="{09D48279-4A1C-4903-9FC6-3572A8BD41A9}" sibTransId="{08647290-070A-4E8F-B7EB-758905454A07}"/>
    <dgm:cxn modelId="{AE84E0FB-59B4-4D18-8279-718C3A9A646A}" type="presOf" srcId="{3B5186A0-92EA-41E7-BE54-823AB38F99C9}" destId="{A7F8F7BE-57A3-45A5-898B-5DB7E7F451C9}" srcOrd="0" destOrd="0" presId="urn:microsoft.com/office/officeart/2005/8/layout/list1"/>
    <dgm:cxn modelId="{3B5122C5-31C3-4814-B76C-5E65982B192E}" type="presParOf" srcId="{F3837BEA-A633-4BBA-89CE-3E0E4E387233}" destId="{F524145F-0360-42E1-B308-7BD84A99330A}" srcOrd="0" destOrd="0" presId="urn:microsoft.com/office/officeart/2005/8/layout/list1"/>
    <dgm:cxn modelId="{A5868111-8B73-4FC6-BFB9-2FBE4C683B21}" type="presParOf" srcId="{F524145F-0360-42E1-B308-7BD84A99330A}" destId="{A7F8F7BE-57A3-45A5-898B-5DB7E7F451C9}" srcOrd="0" destOrd="0" presId="urn:microsoft.com/office/officeart/2005/8/layout/list1"/>
    <dgm:cxn modelId="{D9FFE88E-25F9-41AB-A08B-C7EFE7E2F42D}" type="presParOf" srcId="{F524145F-0360-42E1-B308-7BD84A99330A}" destId="{2D4B9A17-20AC-4306-B494-4C32A54C7DDE}" srcOrd="1" destOrd="0" presId="urn:microsoft.com/office/officeart/2005/8/layout/list1"/>
    <dgm:cxn modelId="{85D1D7FF-BA25-434D-BB00-656748AAED01}" type="presParOf" srcId="{F3837BEA-A633-4BBA-89CE-3E0E4E387233}" destId="{28CD8FB4-1CDC-4907-BF7D-08F8A6303386}" srcOrd="1" destOrd="0" presId="urn:microsoft.com/office/officeart/2005/8/layout/list1"/>
    <dgm:cxn modelId="{652490E6-A632-4CC0-8AFA-8BDE4B436068}" type="presParOf" srcId="{F3837BEA-A633-4BBA-89CE-3E0E4E387233}" destId="{F15DCEB0-8ED6-4F21-8FB3-B0DBFA2558D6}" srcOrd="2" destOrd="0" presId="urn:microsoft.com/office/officeart/2005/8/layout/list1"/>
    <dgm:cxn modelId="{25850530-4F7C-4EB7-9653-3025A7E5498E}" type="presParOf" srcId="{F3837BEA-A633-4BBA-89CE-3E0E4E387233}" destId="{1D0C9277-2143-40A2-9820-C06A1A10CC18}" srcOrd="3" destOrd="0" presId="urn:microsoft.com/office/officeart/2005/8/layout/list1"/>
    <dgm:cxn modelId="{941343F2-B731-451F-9CA3-711931AF199E}" type="presParOf" srcId="{F3837BEA-A633-4BBA-89CE-3E0E4E387233}" destId="{82D4D6C6-C1DD-4952-BBFB-906BBF18C92C}" srcOrd="4" destOrd="0" presId="urn:microsoft.com/office/officeart/2005/8/layout/list1"/>
    <dgm:cxn modelId="{0E449BF0-33EB-40DD-AEF3-38D12B2A38A8}" type="presParOf" srcId="{82D4D6C6-C1DD-4952-BBFB-906BBF18C92C}" destId="{EE45E785-1C87-4797-A761-92C4C33847BF}" srcOrd="0" destOrd="0" presId="urn:microsoft.com/office/officeart/2005/8/layout/list1"/>
    <dgm:cxn modelId="{FE41417D-7CBA-4B91-A247-39A69BF798EA}" type="presParOf" srcId="{82D4D6C6-C1DD-4952-BBFB-906BBF18C92C}" destId="{C6962F4D-DBAF-4BF8-8061-AF3B322E4FE9}" srcOrd="1" destOrd="0" presId="urn:microsoft.com/office/officeart/2005/8/layout/list1"/>
    <dgm:cxn modelId="{1EB9988E-3B41-47C2-80E9-B0DFF49B9897}" type="presParOf" srcId="{F3837BEA-A633-4BBA-89CE-3E0E4E387233}" destId="{20D19CBB-3CF5-472F-B8E1-6DE7D5EFC89E}" srcOrd="5" destOrd="0" presId="urn:microsoft.com/office/officeart/2005/8/layout/list1"/>
    <dgm:cxn modelId="{6259437A-C83F-40DD-A962-99533CB6498E}" type="presParOf" srcId="{F3837BEA-A633-4BBA-89CE-3E0E4E387233}" destId="{975F127D-B79A-4606-B605-6605E770FFE4}" srcOrd="6" destOrd="0" presId="urn:microsoft.com/office/officeart/2005/8/layout/list1"/>
    <dgm:cxn modelId="{454A4E87-1645-42A1-976C-53E08EBF2CF9}" type="presParOf" srcId="{F3837BEA-A633-4BBA-89CE-3E0E4E387233}" destId="{19030753-9ADE-43F9-9133-A58F9D915C8B}" srcOrd="7" destOrd="0" presId="urn:microsoft.com/office/officeart/2005/8/layout/list1"/>
    <dgm:cxn modelId="{323AC510-C664-4981-8F2B-A8B65A86D464}" type="presParOf" srcId="{F3837BEA-A633-4BBA-89CE-3E0E4E387233}" destId="{F1AF6787-586B-46E8-B37F-E06D70809ED0}" srcOrd="8" destOrd="0" presId="urn:microsoft.com/office/officeart/2005/8/layout/list1"/>
    <dgm:cxn modelId="{5517421B-940D-4048-B7D8-A353A4505119}" type="presParOf" srcId="{F1AF6787-586B-46E8-B37F-E06D70809ED0}" destId="{E7F79A85-0E62-403F-AA35-8283BCB5552F}" srcOrd="0" destOrd="0" presId="urn:microsoft.com/office/officeart/2005/8/layout/list1"/>
    <dgm:cxn modelId="{0422F578-5FD7-453A-BB2F-7E028C4CD735}" type="presParOf" srcId="{F1AF6787-586B-46E8-B37F-E06D70809ED0}" destId="{5FA5C01A-0957-4D2F-A827-30F6A9CB530D}" srcOrd="1" destOrd="0" presId="urn:microsoft.com/office/officeart/2005/8/layout/list1"/>
    <dgm:cxn modelId="{363CA4CB-3914-4A75-8C31-EA0F0132A1D8}" type="presParOf" srcId="{F3837BEA-A633-4BBA-89CE-3E0E4E387233}" destId="{2170A4A7-E561-4AF6-920B-5ED8CE5E7BBF}" srcOrd="9" destOrd="0" presId="urn:microsoft.com/office/officeart/2005/8/layout/list1"/>
    <dgm:cxn modelId="{19BD3CFC-BE90-4F16-BC0B-426D17FFAAC8}" type="presParOf" srcId="{F3837BEA-A633-4BBA-89CE-3E0E4E387233}" destId="{3DAE304A-FE0B-448F-8A07-99E4C3D8ED2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372014D-7319-4514-AEF6-D4EBDA0AEF8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91775FE0-C797-408C-80E4-750386DE7F0B}">
      <dgm:prSet phldrT="[テキスト]"/>
      <dgm:spPr/>
      <dgm:t>
        <a:bodyPr/>
        <a:lstStyle/>
        <a:p>
          <a:r>
            <a:rPr kumimoji="1" lang="ja-JP" altLang="en-US" dirty="0"/>
            <a:t>１）本社ビル</a:t>
          </a:r>
        </a:p>
      </dgm:t>
    </dgm:pt>
    <dgm:pt modelId="{8C13777E-EA1D-4ED6-9690-A7EEE70C9090}" type="parTrans" cxnId="{81E293FF-8B43-4EC8-A826-0A5FB9973FDB}">
      <dgm:prSet/>
      <dgm:spPr/>
      <dgm:t>
        <a:bodyPr/>
        <a:lstStyle/>
        <a:p>
          <a:endParaRPr kumimoji="1" lang="ja-JP" altLang="en-US"/>
        </a:p>
      </dgm:t>
    </dgm:pt>
    <dgm:pt modelId="{6C9B1F7F-C4E8-4860-941E-C752E93DC0A4}" type="sibTrans" cxnId="{81E293FF-8B43-4EC8-A826-0A5FB9973FDB}">
      <dgm:prSet/>
      <dgm:spPr/>
      <dgm:t>
        <a:bodyPr/>
        <a:lstStyle/>
        <a:p>
          <a:endParaRPr kumimoji="1" lang="ja-JP" altLang="en-US"/>
        </a:p>
      </dgm:t>
    </dgm:pt>
    <dgm:pt modelId="{FB445162-BF37-41A9-AA3A-4E4EE19FC24F}">
      <dgm:prSet phldrT="[テキスト]"/>
      <dgm:spPr/>
      <dgm:t>
        <a:bodyPr/>
        <a:lstStyle/>
        <a:p>
          <a:r>
            <a:rPr kumimoji="1" lang="ja-JP" altLang="en-US" dirty="0"/>
            <a:t>２）生命保険</a:t>
          </a:r>
        </a:p>
      </dgm:t>
    </dgm:pt>
    <dgm:pt modelId="{18177D57-26F5-40EB-A68F-9E7A7F9DDD04}" type="parTrans" cxnId="{AB5F4E31-66E0-4BD2-9462-50D6A2BA0453}">
      <dgm:prSet/>
      <dgm:spPr/>
      <dgm:t>
        <a:bodyPr/>
        <a:lstStyle/>
        <a:p>
          <a:endParaRPr kumimoji="1" lang="ja-JP" altLang="en-US"/>
        </a:p>
      </dgm:t>
    </dgm:pt>
    <dgm:pt modelId="{52F7ECC2-966D-44CF-98A1-515411E5FD4A}" type="sibTrans" cxnId="{AB5F4E31-66E0-4BD2-9462-50D6A2BA0453}">
      <dgm:prSet/>
      <dgm:spPr/>
      <dgm:t>
        <a:bodyPr/>
        <a:lstStyle/>
        <a:p>
          <a:endParaRPr kumimoji="1" lang="ja-JP" altLang="en-US"/>
        </a:p>
      </dgm:t>
    </dgm:pt>
    <dgm:pt modelId="{40A036AA-3DC5-4E69-B4C8-105CA8C3669A}">
      <dgm:prSet phldrT="[テキスト]"/>
      <dgm:spPr/>
      <dgm:t>
        <a:bodyPr/>
        <a:lstStyle/>
        <a:p>
          <a:r>
            <a:rPr kumimoji="1" lang="ja-JP" altLang="en-US" dirty="0"/>
            <a:t>３）車両費</a:t>
          </a:r>
        </a:p>
      </dgm:t>
    </dgm:pt>
    <dgm:pt modelId="{62E18903-1C22-4CF3-8276-71DD0E3860CB}" type="parTrans" cxnId="{8BF47323-9AE3-41D1-A1E8-78A66C72F5ED}">
      <dgm:prSet/>
      <dgm:spPr/>
      <dgm:t>
        <a:bodyPr/>
        <a:lstStyle/>
        <a:p>
          <a:endParaRPr kumimoji="1" lang="ja-JP" altLang="en-US"/>
        </a:p>
      </dgm:t>
    </dgm:pt>
    <dgm:pt modelId="{03605D8C-3AC7-442D-A55B-56D557264E7D}" type="sibTrans" cxnId="{8BF47323-9AE3-41D1-A1E8-78A66C72F5ED}">
      <dgm:prSet/>
      <dgm:spPr/>
      <dgm:t>
        <a:bodyPr/>
        <a:lstStyle/>
        <a:p>
          <a:endParaRPr kumimoji="1" lang="ja-JP" altLang="en-US"/>
        </a:p>
      </dgm:t>
    </dgm:pt>
    <dgm:pt modelId="{14515A87-B80B-4E3E-8E4B-7A5BC2638EB9}">
      <dgm:prSet/>
      <dgm:spPr/>
      <dgm:t>
        <a:bodyPr/>
        <a:lstStyle/>
        <a:p>
          <a:r>
            <a:rPr kumimoji="1" lang="ja-JP" altLang="en-US" dirty="0"/>
            <a:t>過年度業績が良かった時に、自社ビル建設、高価な賃貸オフィスに移転⇒その後、業績悪化の例</a:t>
          </a:r>
        </a:p>
      </dgm:t>
    </dgm:pt>
    <dgm:pt modelId="{66AC586A-A70B-4565-8D19-D3BA39A14C70}" type="parTrans" cxnId="{83E5772B-F5C9-410F-B568-4D05F7EE191E}">
      <dgm:prSet/>
      <dgm:spPr/>
      <dgm:t>
        <a:bodyPr/>
        <a:lstStyle/>
        <a:p>
          <a:endParaRPr kumimoji="1" lang="ja-JP" altLang="en-US"/>
        </a:p>
      </dgm:t>
    </dgm:pt>
    <dgm:pt modelId="{20FB4BA0-7F7D-4478-AA98-28DE25249CD9}" type="sibTrans" cxnId="{83E5772B-F5C9-410F-B568-4D05F7EE191E}">
      <dgm:prSet/>
      <dgm:spPr/>
      <dgm:t>
        <a:bodyPr/>
        <a:lstStyle/>
        <a:p>
          <a:endParaRPr kumimoji="1" lang="ja-JP" altLang="en-US"/>
        </a:p>
      </dgm:t>
    </dgm:pt>
    <dgm:pt modelId="{EC5CFAC3-83D1-40D3-AEA2-702D5462DB2D}">
      <dgm:prSet/>
      <dgm:spPr/>
      <dgm:t>
        <a:bodyPr/>
        <a:lstStyle/>
        <a:p>
          <a:r>
            <a:rPr kumimoji="1" lang="ja-JP" altLang="en-US" dirty="0"/>
            <a:t>解決方法⇒①移転（ただし、移転コストが問題）、②家賃引下げ交渉、③自社ビル売却</a:t>
          </a:r>
        </a:p>
      </dgm:t>
    </dgm:pt>
    <dgm:pt modelId="{891927FF-434D-4C98-927D-E2375D1E4CA6}" type="parTrans" cxnId="{FAE00B80-D6DC-4787-B8E6-43C22DF216E7}">
      <dgm:prSet/>
      <dgm:spPr/>
      <dgm:t>
        <a:bodyPr/>
        <a:lstStyle/>
        <a:p>
          <a:endParaRPr kumimoji="1" lang="ja-JP" altLang="en-US"/>
        </a:p>
      </dgm:t>
    </dgm:pt>
    <dgm:pt modelId="{AA4909BA-4FF5-47A2-9A1F-841F18A68616}" type="sibTrans" cxnId="{FAE00B80-D6DC-4787-B8E6-43C22DF216E7}">
      <dgm:prSet/>
      <dgm:spPr/>
      <dgm:t>
        <a:bodyPr/>
        <a:lstStyle/>
        <a:p>
          <a:endParaRPr kumimoji="1" lang="ja-JP" altLang="en-US"/>
        </a:p>
      </dgm:t>
    </dgm:pt>
    <dgm:pt modelId="{FD44DF6D-B051-4E7A-8648-55AC8DC12A24}">
      <dgm:prSet/>
      <dgm:spPr/>
      <dgm:t>
        <a:bodyPr/>
        <a:lstStyle/>
        <a:p>
          <a:r>
            <a:rPr kumimoji="1" lang="ja-JP" altLang="en-US" dirty="0"/>
            <a:t>会社が窮地に陥っている状況で役員の高額な生命保険料を支払い続けて、他の経費、人件費を先に削減した例</a:t>
          </a:r>
        </a:p>
      </dgm:t>
    </dgm:pt>
    <dgm:pt modelId="{E18E3155-2DB5-4AAA-9448-8E72E6BB9B0C}" type="parTrans" cxnId="{FE2C7944-EC6D-4158-A857-09B8C0023D66}">
      <dgm:prSet/>
      <dgm:spPr/>
      <dgm:t>
        <a:bodyPr/>
        <a:lstStyle/>
        <a:p>
          <a:endParaRPr kumimoji="1" lang="ja-JP" altLang="en-US"/>
        </a:p>
      </dgm:t>
    </dgm:pt>
    <dgm:pt modelId="{02C32587-7A36-4B08-8BAF-319E5AC93BE3}" type="sibTrans" cxnId="{FE2C7944-EC6D-4158-A857-09B8C0023D66}">
      <dgm:prSet/>
      <dgm:spPr/>
      <dgm:t>
        <a:bodyPr/>
        <a:lstStyle/>
        <a:p>
          <a:endParaRPr kumimoji="1" lang="ja-JP" altLang="en-US"/>
        </a:p>
      </dgm:t>
    </dgm:pt>
    <dgm:pt modelId="{8F636165-8D1C-4C0F-8B64-AA05E3D245BE}">
      <dgm:prSet/>
      <dgm:spPr/>
      <dgm:t>
        <a:bodyPr/>
        <a:lstStyle/>
        <a:p>
          <a:r>
            <a:rPr kumimoji="1" lang="ja-JP" altLang="en-US" dirty="0"/>
            <a:t>自社ビルと同じパターン</a:t>
          </a:r>
        </a:p>
      </dgm:t>
    </dgm:pt>
    <dgm:pt modelId="{D8697879-0710-43E1-8EB2-5BACE26FE5B6}" type="parTrans" cxnId="{947DDCDD-66BA-46CD-87A1-2269535AA852}">
      <dgm:prSet/>
      <dgm:spPr/>
      <dgm:t>
        <a:bodyPr/>
        <a:lstStyle/>
        <a:p>
          <a:endParaRPr kumimoji="1" lang="ja-JP" altLang="en-US"/>
        </a:p>
      </dgm:t>
    </dgm:pt>
    <dgm:pt modelId="{708226D0-D240-4CCE-B63D-478C4306A593}" type="sibTrans" cxnId="{947DDCDD-66BA-46CD-87A1-2269535AA852}">
      <dgm:prSet/>
      <dgm:spPr/>
      <dgm:t>
        <a:bodyPr/>
        <a:lstStyle/>
        <a:p>
          <a:endParaRPr kumimoji="1" lang="ja-JP" altLang="en-US"/>
        </a:p>
      </dgm:t>
    </dgm:pt>
    <dgm:pt modelId="{B962E951-0F25-4461-99AD-62BBDB89F2CA}">
      <dgm:prSet/>
      <dgm:spPr/>
      <dgm:t>
        <a:bodyPr/>
        <a:lstStyle/>
        <a:p>
          <a:r>
            <a:rPr kumimoji="1" lang="ja-JP" altLang="en-US" dirty="0"/>
            <a:t>４）役員報酬</a:t>
          </a:r>
        </a:p>
      </dgm:t>
    </dgm:pt>
    <dgm:pt modelId="{3634E1C5-0C80-4968-916F-6F7D50B8EE73}" type="parTrans" cxnId="{D14DFD4F-F728-4646-BC17-AB2F85364DEC}">
      <dgm:prSet/>
      <dgm:spPr/>
      <dgm:t>
        <a:bodyPr/>
        <a:lstStyle/>
        <a:p>
          <a:endParaRPr kumimoji="1" lang="ja-JP" altLang="en-US"/>
        </a:p>
      </dgm:t>
    </dgm:pt>
    <dgm:pt modelId="{92594EAD-751E-4ACE-A8FB-D904A861E8CA}" type="sibTrans" cxnId="{D14DFD4F-F728-4646-BC17-AB2F85364DEC}">
      <dgm:prSet/>
      <dgm:spPr/>
      <dgm:t>
        <a:bodyPr/>
        <a:lstStyle/>
        <a:p>
          <a:endParaRPr kumimoji="1" lang="ja-JP" altLang="en-US"/>
        </a:p>
      </dgm:t>
    </dgm:pt>
    <dgm:pt modelId="{00BD076D-A2C5-4EDD-8C97-47E10AAC4D87}">
      <dgm:prSet/>
      <dgm:spPr/>
      <dgm:t>
        <a:bodyPr/>
        <a:lstStyle/>
        <a:p>
          <a:r>
            <a:rPr kumimoji="1" lang="ja-JP" altLang="en-US" dirty="0"/>
            <a:t>自己保身に走って、役員報酬を下げなかった例</a:t>
          </a:r>
        </a:p>
      </dgm:t>
    </dgm:pt>
    <dgm:pt modelId="{3A023862-85BB-4008-A9C3-517AF6D43E07}" type="parTrans" cxnId="{B07C38BE-85E3-4586-A267-169358A3B8E5}">
      <dgm:prSet/>
      <dgm:spPr/>
      <dgm:t>
        <a:bodyPr/>
        <a:lstStyle/>
        <a:p>
          <a:endParaRPr kumimoji="1" lang="ja-JP" altLang="en-US"/>
        </a:p>
      </dgm:t>
    </dgm:pt>
    <dgm:pt modelId="{DFA62F16-DB59-4CA1-8AE4-ECD7CAFD3C29}" type="sibTrans" cxnId="{B07C38BE-85E3-4586-A267-169358A3B8E5}">
      <dgm:prSet/>
      <dgm:spPr/>
      <dgm:t>
        <a:bodyPr/>
        <a:lstStyle/>
        <a:p>
          <a:endParaRPr kumimoji="1" lang="ja-JP" altLang="en-US"/>
        </a:p>
      </dgm:t>
    </dgm:pt>
    <dgm:pt modelId="{AB80D76C-0111-4B04-BE5F-897619357EAB}">
      <dgm:prSet/>
      <dgm:spPr/>
      <dgm:t>
        <a:bodyPr/>
        <a:lstStyle/>
        <a:p>
          <a:r>
            <a:rPr kumimoji="1" lang="ja-JP" altLang="en-US" dirty="0"/>
            <a:t>５</a:t>
          </a:r>
          <a:r>
            <a:rPr kumimoji="1" lang="ja-JP" altLang="en-US"/>
            <a:t>）交際費</a:t>
          </a:r>
          <a:endParaRPr kumimoji="1" lang="ja-JP" altLang="en-US" dirty="0"/>
        </a:p>
      </dgm:t>
    </dgm:pt>
    <dgm:pt modelId="{F6696A60-D98E-4033-ADDF-93190AD823E5}" type="parTrans" cxnId="{7F3112EB-E2F7-4196-AD3F-55F3F68DF55B}">
      <dgm:prSet/>
      <dgm:spPr/>
      <dgm:t>
        <a:bodyPr/>
        <a:lstStyle/>
        <a:p>
          <a:endParaRPr kumimoji="1" lang="ja-JP" altLang="en-US"/>
        </a:p>
      </dgm:t>
    </dgm:pt>
    <dgm:pt modelId="{5AE5D5E7-1B2E-4FC2-B4E6-63CB394BEFD1}" type="sibTrans" cxnId="{7F3112EB-E2F7-4196-AD3F-55F3F68DF55B}">
      <dgm:prSet/>
      <dgm:spPr/>
      <dgm:t>
        <a:bodyPr/>
        <a:lstStyle/>
        <a:p>
          <a:endParaRPr kumimoji="1" lang="ja-JP" altLang="en-US"/>
        </a:p>
      </dgm:t>
    </dgm:pt>
    <dgm:pt modelId="{D857211E-8AF3-4BA5-90BD-131A8672D333}">
      <dgm:prSet/>
      <dgm:spPr/>
      <dgm:t>
        <a:bodyPr/>
        <a:lstStyle/>
        <a:p>
          <a:r>
            <a:rPr kumimoji="1" lang="ja-JP" altLang="en-US" dirty="0"/>
            <a:t>事業との関連性が薄い交際費が多額に計上されていた例</a:t>
          </a:r>
        </a:p>
      </dgm:t>
    </dgm:pt>
    <dgm:pt modelId="{60ED3D01-EE30-463E-BE5B-29E2AE0EBA51}" type="sibTrans" cxnId="{F767566A-83E1-4A25-AAE1-8797FC5BED65}">
      <dgm:prSet/>
      <dgm:spPr/>
      <dgm:t>
        <a:bodyPr/>
        <a:lstStyle/>
        <a:p>
          <a:endParaRPr kumimoji="1" lang="ja-JP" altLang="en-US"/>
        </a:p>
      </dgm:t>
    </dgm:pt>
    <dgm:pt modelId="{025DC79A-B2C8-4270-8708-6EAE82497BCE}" type="parTrans" cxnId="{F767566A-83E1-4A25-AAE1-8797FC5BED65}">
      <dgm:prSet/>
      <dgm:spPr/>
      <dgm:t>
        <a:bodyPr/>
        <a:lstStyle/>
        <a:p>
          <a:endParaRPr kumimoji="1" lang="ja-JP" altLang="en-US"/>
        </a:p>
      </dgm:t>
    </dgm:pt>
    <dgm:pt modelId="{807528F7-D557-4B8D-B6B8-E1C016AEB3C2}">
      <dgm:prSet/>
      <dgm:spPr/>
      <dgm:t>
        <a:bodyPr/>
        <a:lstStyle/>
        <a:p>
          <a:r>
            <a:rPr kumimoji="1" lang="ja-JP" altLang="en-US" dirty="0"/>
            <a:t>解決方法⇒①保険見直し、②注意点（判断は社長にしてもらう）</a:t>
          </a:r>
        </a:p>
      </dgm:t>
    </dgm:pt>
    <dgm:pt modelId="{47729FAF-6DBB-4AE9-8A84-9FA903534754}" type="parTrans" cxnId="{86B0051A-E44D-4AE0-9EA2-8D5EA08D99D5}">
      <dgm:prSet/>
      <dgm:spPr/>
      <dgm:t>
        <a:bodyPr/>
        <a:lstStyle/>
        <a:p>
          <a:endParaRPr kumimoji="1" lang="ja-JP" altLang="en-US"/>
        </a:p>
      </dgm:t>
    </dgm:pt>
    <dgm:pt modelId="{87FE0E5E-553E-4611-AB65-948D4201CE59}" type="sibTrans" cxnId="{86B0051A-E44D-4AE0-9EA2-8D5EA08D99D5}">
      <dgm:prSet/>
      <dgm:spPr/>
      <dgm:t>
        <a:bodyPr/>
        <a:lstStyle/>
        <a:p>
          <a:endParaRPr kumimoji="1" lang="ja-JP" altLang="en-US"/>
        </a:p>
      </dgm:t>
    </dgm:pt>
    <dgm:pt modelId="{FC80B0CC-6378-4CAC-B3AC-DBDAA2EBCFC8}" type="pres">
      <dgm:prSet presAssocID="{E372014D-7319-4514-AEF6-D4EBDA0AEF89}" presName="linear" presStyleCnt="0">
        <dgm:presLayoutVars>
          <dgm:dir/>
          <dgm:animLvl val="lvl"/>
          <dgm:resizeHandles val="exact"/>
        </dgm:presLayoutVars>
      </dgm:prSet>
      <dgm:spPr/>
    </dgm:pt>
    <dgm:pt modelId="{20E4DAF8-D1CC-49C2-84C6-2BE2226C2FF1}" type="pres">
      <dgm:prSet presAssocID="{91775FE0-C797-408C-80E4-750386DE7F0B}" presName="parentLin" presStyleCnt="0"/>
      <dgm:spPr/>
    </dgm:pt>
    <dgm:pt modelId="{8273E285-8D71-49E2-A54D-AEB79D1A7598}" type="pres">
      <dgm:prSet presAssocID="{91775FE0-C797-408C-80E4-750386DE7F0B}" presName="parentLeftMargin" presStyleLbl="node1" presStyleIdx="0" presStyleCnt="5"/>
      <dgm:spPr/>
    </dgm:pt>
    <dgm:pt modelId="{951F1BF9-010A-40D6-9DF1-43A0730080E9}" type="pres">
      <dgm:prSet presAssocID="{91775FE0-C797-408C-80E4-750386DE7F0B}" presName="parentText" presStyleLbl="node1" presStyleIdx="0" presStyleCnt="5">
        <dgm:presLayoutVars>
          <dgm:chMax val="0"/>
          <dgm:bulletEnabled val="1"/>
        </dgm:presLayoutVars>
      </dgm:prSet>
      <dgm:spPr/>
    </dgm:pt>
    <dgm:pt modelId="{3FFD4747-9DAD-45E2-A4AF-02A338750942}" type="pres">
      <dgm:prSet presAssocID="{91775FE0-C797-408C-80E4-750386DE7F0B}" presName="negativeSpace" presStyleCnt="0"/>
      <dgm:spPr/>
    </dgm:pt>
    <dgm:pt modelId="{6557E6B1-4D30-478D-8B9B-230BED2AC745}" type="pres">
      <dgm:prSet presAssocID="{91775FE0-C797-408C-80E4-750386DE7F0B}" presName="childText" presStyleLbl="conFgAcc1" presStyleIdx="0" presStyleCnt="5">
        <dgm:presLayoutVars>
          <dgm:bulletEnabled val="1"/>
        </dgm:presLayoutVars>
      </dgm:prSet>
      <dgm:spPr/>
    </dgm:pt>
    <dgm:pt modelId="{00549D36-E776-4D3A-BBE9-4583FEF7ECF0}" type="pres">
      <dgm:prSet presAssocID="{6C9B1F7F-C4E8-4860-941E-C752E93DC0A4}" presName="spaceBetweenRectangles" presStyleCnt="0"/>
      <dgm:spPr/>
    </dgm:pt>
    <dgm:pt modelId="{53943475-C47A-40A9-A746-79EA02F027DA}" type="pres">
      <dgm:prSet presAssocID="{FB445162-BF37-41A9-AA3A-4E4EE19FC24F}" presName="parentLin" presStyleCnt="0"/>
      <dgm:spPr/>
    </dgm:pt>
    <dgm:pt modelId="{CEDEC948-E7C9-43A7-98D5-85D1556E30A7}" type="pres">
      <dgm:prSet presAssocID="{FB445162-BF37-41A9-AA3A-4E4EE19FC24F}" presName="parentLeftMargin" presStyleLbl="node1" presStyleIdx="0" presStyleCnt="5"/>
      <dgm:spPr/>
    </dgm:pt>
    <dgm:pt modelId="{7D787A9D-5630-4017-AAA5-EB880A2FFF11}" type="pres">
      <dgm:prSet presAssocID="{FB445162-BF37-41A9-AA3A-4E4EE19FC24F}" presName="parentText" presStyleLbl="node1" presStyleIdx="1" presStyleCnt="5">
        <dgm:presLayoutVars>
          <dgm:chMax val="0"/>
          <dgm:bulletEnabled val="1"/>
        </dgm:presLayoutVars>
      </dgm:prSet>
      <dgm:spPr/>
    </dgm:pt>
    <dgm:pt modelId="{B9DB9444-071E-4768-9253-561580247472}" type="pres">
      <dgm:prSet presAssocID="{FB445162-BF37-41A9-AA3A-4E4EE19FC24F}" presName="negativeSpace" presStyleCnt="0"/>
      <dgm:spPr/>
    </dgm:pt>
    <dgm:pt modelId="{4E6ADA1E-D0E0-4DF6-A8E2-E37444361BDA}" type="pres">
      <dgm:prSet presAssocID="{FB445162-BF37-41A9-AA3A-4E4EE19FC24F}" presName="childText" presStyleLbl="conFgAcc1" presStyleIdx="1" presStyleCnt="5">
        <dgm:presLayoutVars>
          <dgm:bulletEnabled val="1"/>
        </dgm:presLayoutVars>
      </dgm:prSet>
      <dgm:spPr/>
    </dgm:pt>
    <dgm:pt modelId="{D30FBAE9-1B6E-44B8-BA40-5924E7BA4A0D}" type="pres">
      <dgm:prSet presAssocID="{52F7ECC2-966D-44CF-98A1-515411E5FD4A}" presName="spaceBetweenRectangles" presStyleCnt="0"/>
      <dgm:spPr/>
    </dgm:pt>
    <dgm:pt modelId="{A8739C87-A826-4420-88A6-CFB360FF2E09}" type="pres">
      <dgm:prSet presAssocID="{40A036AA-3DC5-4E69-B4C8-105CA8C3669A}" presName="parentLin" presStyleCnt="0"/>
      <dgm:spPr/>
    </dgm:pt>
    <dgm:pt modelId="{E9C746AF-5105-44C5-A62A-0D93D5CEC5E1}" type="pres">
      <dgm:prSet presAssocID="{40A036AA-3DC5-4E69-B4C8-105CA8C3669A}" presName="parentLeftMargin" presStyleLbl="node1" presStyleIdx="1" presStyleCnt="5"/>
      <dgm:spPr/>
    </dgm:pt>
    <dgm:pt modelId="{41505F57-3F9F-48EE-A372-B20A8CDF632A}" type="pres">
      <dgm:prSet presAssocID="{40A036AA-3DC5-4E69-B4C8-105CA8C3669A}" presName="parentText" presStyleLbl="node1" presStyleIdx="2" presStyleCnt="5">
        <dgm:presLayoutVars>
          <dgm:chMax val="0"/>
          <dgm:bulletEnabled val="1"/>
        </dgm:presLayoutVars>
      </dgm:prSet>
      <dgm:spPr/>
    </dgm:pt>
    <dgm:pt modelId="{CDDC45D9-1000-4682-8698-7D0F90362BA9}" type="pres">
      <dgm:prSet presAssocID="{40A036AA-3DC5-4E69-B4C8-105CA8C3669A}" presName="negativeSpace" presStyleCnt="0"/>
      <dgm:spPr/>
    </dgm:pt>
    <dgm:pt modelId="{8A3DE86B-A812-41E1-AC78-98D75B13BC0E}" type="pres">
      <dgm:prSet presAssocID="{40A036AA-3DC5-4E69-B4C8-105CA8C3669A}" presName="childText" presStyleLbl="conFgAcc1" presStyleIdx="2" presStyleCnt="5">
        <dgm:presLayoutVars>
          <dgm:bulletEnabled val="1"/>
        </dgm:presLayoutVars>
      </dgm:prSet>
      <dgm:spPr/>
    </dgm:pt>
    <dgm:pt modelId="{FB478D62-3983-49C4-B564-B8E3026279BE}" type="pres">
      <dgm:prSet presAssocID="{03605D8C-3AC7-442D-A55B-56D557264E7D}" presName="spaceBetweenRectangles" presStyleCnt="0"/>
      <dgm:spPr/>
    </dgm:pt>
    <dgm:pt modelId="{529F0932-83CA-469D-A1D4-408EA641DDBA}" type="pres">
      <dgm:prSet presAssocID="{B962E951-0F25-4461-99AD-62BBDB89F2CA}" presName="parentLin" presStyleCnt="0"/>
      <dgm:spPr/>
    </dgm:pt>
    <dgm:pt modelId="{1D3D6360-AC87-47AC-A987-3C9C693B2361}" type="pres">
      <dgm:prSet presAssocID="{B962E951-0F25-4461-99AD-62BBDB89F2CA}" presName="parentLeftMargin" presStyleLbl="node1" presStyleIdx="2" presStyleCnt="5"/>
      <dgm:spPr/>
    </dgm:pt>
    <dgm:pt modelId="{A6FC03C3-2076-4608-8B5D-9B4F0DD7DECB}" type="pres">
      <dgm:prSet presAssocID="{B962E951-0F25-4461-99AD-62BBDB89F2CA}" presName="parentText" presStyleLbl="node1" presStyleIdx="3" presStyleCnt="5">
        <dgm:presLayoutVars>
          <dgm:chMax val="0"/>
          <dgm:bulletEnabled val="1"/>
        </dgm:presLayoutVars>
      </dgm:prSet>
      <dgm:spPr/>
    </dgm:pt>
    <dgm:pt modelId="{481C40F2-D218-43A8-8175-41DEC6181656}" type="pres">
      <dgm:prSet presAssocID="{B962E951-0F25-4461-99AD-62BBDB89F2CA}" presName="negativeSpace" presStyleCnt="0"/>
      <dgm:spPr/>
    </dgm:pt>
    <dgm:pt modelId="{CEFB69E6-A475-4766-87C4-DF305C8653E0}" type="pres">
      <dgm:prSet presAssocID="{B962E951-0F25-4461-99AD-62BBDB89F2CA}" presName="childText" presStyleLbl="conFgAcc1" presStyleIdx="3" presStyleCnt="5">
        <dgm:presLayoutVars>
          <dgm:bulletEnabled val="1"/>
        </dgm:presLayoutVars>
      </dgm:prSet>
      <dgm:spPr/>
    </dgm:pt>
    <dgm:pt modelId="{E8A59E91-0D1A-4643-8EF7-046139108CD9}" type="pres">
      <dgm:prSet presAssocID="{92594EAD-751E-4ACE-A8FB-D904A861E8CA}" presName="spaceBetweenRectangles" presStyleCnt="0"/>
      <dgm:spPr/>
    </dgm:pt>
    <dgm:pt modelId="{FF2A35FA-FD26-4611-80F6-8D3B2922E719}" type="pres">
      <dgm:prSet presAssocID="{AB80D76C-0111-4B04-BE5F-897619357EAB}" presName="parentLin" presStyleCnt="0"/>
      <dgm:spPr/>
    </dgm:pt>
    <dgm:pt modelId="{9127FB55-0714-4906-A4DD-ADACDABCE749}" type="pres">
      <dgm:prSet presAssocID="{AB80D76C-0111-4B04-BE5F-897619357EAB}" presName="parentLeftMargin" presStyleLbl="node1" presStyleIdx="3" presStyleCnt="5"/>
      <dgm:spPr/>
    </dgm:pt>
    <dgm:pt modelId="{21AB0849-46EB-4637-8A1F-889EAF34DBA8}" type="pres">
      <dgm:prSet presAssocID="{AB80D76C-0111-4B04-BE5F-897619357EAB}" presName="parentText" presStyleLbl="node1" presStyleIdx="4" presStyleCnt="5">
        <dgm:presLayoutVars>
          <dgm:chMax val="0"/>
          <dgm:bulletEnabled val="1"/>
        </dgm:presLayoutVars>
      </dgm:prSet>
      <dgm:spPr/>
    </dgm:pt>
    <dgm:pt modelId="{ABB6F843-42D5-46D2-BDFC-FCB453B5A179}" type="pres">
      <dgm:prSet presAssocID="{AB80D76C-0111-4B04-BE5F-897619357EAB}" presName="negativeSpace" presStyleCnt="0"/>
      <dgm:spPr/>
    </dgm:pt>
    <dgm:pt modelId="{1C7F0E92-EE53-4B75-9AB1-F30B75D53BAC}" type="pres">
      <dgm:prSet presAssocID="{AB80D76C-0111-4B04-BE5F-897619357EAB}" presName="childText" presStyleLbl="conFgAcc1" presStyleIdx="4" presStyleCnt="5">
        <dgm:presLayoutVars>
          <dgm:bulletEnabled val="1"/>
        </dgm:presLayoutVars>
      </dgm:prSet>
      <dgm:spPr/>
    </dgm:pt>
  </dgm:ptLst>
  <dgm:cxnLst>
    <dgm:cxn modelId="{C4B5A012-3143-4CCB-9EB8-DCA1F5174C7A}" type="presOf" srcId="{FB445162-BF37-41A9-AA3A-4E4EE19FC24F}" destId="{CEDEC948-E7C9-43A7-98D5-85D1556E30A7}" srcOrd="0" destOrd="0" presId="urn:microsoft.com/office/officeart/2005/8/layout/list1"/>
    <dgm:cxn modelId="{86B0051A-E44D-4AE0-9EA2-8D5EA08D99D5}" srcId="{FB445162-BF37-41A9-AA3A-4E4EE19FC24F}" destId="{807528F7-D557-4B8D-B6B8-E1C016AEB3C2}" srcOrd="1" destOrd="0" parTransId="{47729FAF-6DBB-4AE9-8A84-9FA903534754}" sibTransId="{87FE0E5E-553E-4611-AB65-948D4201CE59}"/>
    <dgm:cxn modelId="{8BF47323-9AE3-41D1-A1E8-78A66C72F5ED}" srcId="{E372014D-7319-4514-AEF6-D4EBDA0AEF89}" destId="{40A036AA-3DC5-4E69-B4C8-105CA8C3669A}" srcOrd="2" destOrd="0" parTransId="{62E18903-1C22-4CF3-8276-71DD0E3860CB}" sibTransId="{03605D8C-3AC7-442D-A55B-56D557264E7D}"/>
    <dgm:cxn modelId="{83E5772B-F5C9-410F-B568-4D05F7EE191E}" srcId="{91775FE0-C797-408C-80E4-750386DE7F0B}" destId="{14515A87-B80B-4E3E-8E4B-7A5BC2638EB9}" srcOrd="0" destOrd="0" parTransId="{66AC586A-A70B-4565-8D19-D3BA39A14C70}" sibTransId="{20FB4BA0-7F7D-4478-AA98-28DE25249CD9}"/>
    <dgm:cxn modelId="{AB5F4E31-66E0-4BD2-9462-50D6A2BA0453}" srcId="{E372014D-7319-4514-AEF6-D4EBDA0AEF89}" destId="{FB445162-BF37-41A9-AA3A-4E4EE19FC24F}" srcOrd="1" destOrd="0" parTransId="{18177D57-26F5-40EB-A68F-9E7A7F9DDD04}" sibTransId="{52F7ECC2-966D-44CF-98A1-515411E5FD4A}"/>
    <dgm:cxn modelId="{6256633E-42AE-4333-B9AA-6F0D6AB4ED0E}" type="presOf" srcId="{B962E951-0F25-4461-99AD-62BBDB89F2CA}" destId="{A6FC03C3-2076-4608-8B5D-9B4F0DD7DECB}" srcOrd="1" destOrd="0" presId="urn:microsoft.com/office/officeart/2005/8/layout/list1"/>
    <dgm:cxn modelId="{81886043-C5F4-4722-893A-D5303551DBFF}" type="presOf" srcId="{FD44DF6D-B051-4E7A-8648-55AC8DC12A24}" destId="{4E6ADA1E-D0E0-4DF6-A8E2-E37444361BDA}" srcOrd="0" destOrd="0" presId="urn:microsoft.com/office/officeart/2005/8/layout/list1"/>
    <dgm:cxn modelId="{516D0B64-4888-4F8B-AEAE-EA04D5896370}" type="presOf" srcId="{FB445162-BF37-41A9-AA3A-4E4EE19FC24F}" destId="{7D787A9D-5630-4017-AAA5-EB880A2FFF11}" srcOrd="1" destOrd="0" presId="urn:microsoft.com/office/officeart/2005/8/layout/list1"/>
    <dgm:cxn modelId="{FE2C7944-EC6D-4158-A857-09B8C0023D66}" srcId="{FB445162-BF37-41A9-AA3A-4E4EE19FC24F}" destId="{FD44DF6D-B051-4E7A-8648-55AC8DC12A24}" srcOrd="0" destOrd="0" parTransId="{E18E3155-2DB5-4AAA-9448-8E72E6BB9B0C}" sibTransId="{02C32587-7A36-4B08-8BAF-319E5AC93BE3}"/>
    <dgm:cxn modelId="{E047CA44-3D57-47D3-81E7-D6840F5A1415}" type="presOf" srcId="{AB80D76C-0111-4B04-BE5F-897619357EAB}" destId="{21AB0849-46EB-4637-8A1F-889EAF34DBA8}" srcOrd="1" destOrd="0" presId="urn:microsoft.com/office/officeart/2005/8/layout/list1"/>
    <dgm:cxn modelId="{EA926746-12B1-413B-81F1-0CE0ED7AE7BB}" type="presOf" srcId="{AB80D76C-0111-4B04-BE5F-897619357EAB}" destId="{9127FB55-0714-4906-A4DD-ADACDABCE749}" srcOrd="0" destOrd="0" presId="urn:microsoft.com/office/officeart/2005/8/layout/list1"/>
    <dgm:cxn modelId="{F767566A-83E1-4A25-AAE1-8797FC5BED65}" srcId="{AB80D76C-0111-4B04-BE5F-897619357EAB}" destId="{D857211E-8AF3-4BA5-90BD-131A8672D333}" srcOrd="0" destOrd="0" parTransId="{025DC79A-B2C8-4270-8708-6EAE82497BCE}" sibTransId="{60ED3D01-EE30-463E-BE5B-29E2AE0EBA51}"/>
    <dgm:cxn modelId="{8A7BD76E-CE1B-400B-ACDA-C1112BEDCC8B}" type="presOf" srcId="{91775FE0-C797-408C-80E4-750386DE7F0B}" destId="{8273E285-8D71-49E2-A54D-AEB79D1A7598}" srcOrd="0" destOrd="0" presId="urn:microsoft.com/office/officeart/2005/8/layout/list1"/>
    <dgm:cxn modelId="{D14DFD4F-F728-4646-BC17-AB2F85364DEC}" srcId="{E372014D-7319-4514-AEF6-D4EBDA0AEF89}" destId="{B962E951-0F25-4461-99AD-62BBDB89F2CA}" srcOrd="3" destOrd="0" parTransId="{3634E1C5-0C80-4968-916F-6F7D50B8EE73}" sibTransId="{92594EAD-751E-4ACE-A8FB-D904A861E8CA}"/>
    <dgm:cxn modelId="{B9A9057A-D990-4A93-92E1-828D4EB9AD10}" type="presOf" srcId="{91775FE0-C797-408C-80E4-750386DE7F0B}" destId="{951F1BF9-010A-40D6-9DF1-43A0730080E9}" srcOrd="1" destOrd="0" presId="urn:microsoft.com/office/officeart/2005/8/layout/list1"/>
    <dgm:cxn modelId="{FAE00B80-D6DC-4787-B8E6-43C22DF216E7}" srcId="{91775FE0-C797-408C-80E4-750386DE7F0B}" destId="{EC5CFAC3-83D1-40D3-AEA2-702D5462DB2D}" srcOrd="1" destOrd="0" parTransId="{891927FF-434D-4C98-927D-E2375D1E4CA6}" sibTransId="{AA4909BA-4FF5-47A2-9A1F-841F18A68616}"/>
    <dgm:cxn modelId="{F5C9DCA8-9F7A-4E88-9449-0238A7829560}" type="presOf" srcId="{E372014D-7319-4514-AEF6-D4EBDA0AEF89}" destId="{FC80B0CC-6378-4CAC-B3AC-DBDAA2EBCFC8}" srcOrd="0" destOrd="0" presId="urn:microsoft.com/office/officeart/2005/8/layout/list1"/>
    <dgm:cxn modelId="{5F70F8A9-5FC0-4F57-826B-2FCB2F64F8C8}" type="presOf" srcId="{B962E951-0F25-4461-99AD-62BBDB89F2CA}" destId="{1D3D6360-AC87-47AC-A987-3C9C693B2361}" srcOrd="0" destOrd="0" presId="urn:microsoft.com/office/officeart/2005/8/layout/list1"/>
    <dgm:cxn modelId="{A2A133B0-B349-4B81-A702-219E405F384F}" type="presOf" srcId="{8F636165-8D1C-4C0F-8B64-AA05E3D245BE}" destId="{8A3DE86B-A812-41E1-AC78-98D75B13BC0E}" srcOrd="0" destOrd="0" presId="urn:microsoft.com/office/officeart/2005/8/layout/list1"/>
    <dgm:cxn modelId="{B07C38BE-85E3-4586-A267-169358A3B8E5}" srcId="{B962E951-0F25-4461-99AD-62BBDB89F2CA}" destId="{00BD076D-A2C5-4EDD-8C97-47E10AAC4D87}" srcOrd="0" destOrd="0" parTransId="{3A023862-85BB-4008-A9C3-517AF6D43E07}" sibTransId="{DFA62F16-DB59-4CA1-8AE4-ECD7CAFD3C29}"/>
    <dgm:cxn modelId="{F08688D4-4B81-4C03-9936-C592072D80C4}" type="presOf" srcId="{EC5CFAC3-83D1-40D3-AEA2-702D5462DB2D}" destId="{6557E6B1-4D30-478D-8B9B-230BED2AC745}" srcOrd="0" destOrd="1" presId="urn:microsoft.com/office/officeart/2005/8/layout/list1"/>
    <dgm:cxn modelId="{0B6F37D6-A14E-48F6-B3CB-EA6059EE64AE}" type="presOf" srcId="{00BD076D-A2C5-4EDD-8C97-47E10AAC4D87}" destId="{CEFB69E6-A475-4766-87C4-DF305C8653E0}" srcOrd="0" destOrd="0" presId="urn:microsoft.com/office/officeart/2005/8/layout/list1"/>
    <dgm:cxn modelId="{352CCDD6-0915-4F85-8BE1-5C959880F095}" type="presOf" srcId="{807528F7-D557-4B8D-B6B8-E1C016AEB3C2}" destId="{4E6ADA1E-D0E0-4DF6-A8E2-E37444361BDA}" srcOrd="0" destOrd="1" presId="urn:microsoft.com/office/officeart/2005/8/layout/list1"/>
    <dgm:cxn modelId="{D21B80DA-E212-4822-A729-EFB938B861BF}" type="presOf" srcId="{40A036AA-3DC5-4E69-B4C8-105CA8C3669A}" destId="{41505F57-3F9F-48EE-A372-B20A8CDF632A}" srcOrd="1" destOrd="0" presId="urn:microsoft.com/office/officeart/2005/8/layout/list1"/>
    <dgm:cxn modelId="{947DDCDD-66BA-46CD-87A1-2269535AA852}" srcId="{40A036AA-3DC5-4E69-B4C8-105CA8C3669A}" destId="{8F636165-8D1C-4C0F-8B64-AA05E3D245BE}" srcOrd="0" destOrd="0" parTransId="{D8697879-0710-43E1-8EB2-5BACE26FE5B6}" sibTransId="{708226D0-D240-4CCE-B63D-478C4306A593}"/>
    <dgm:cxn modelId="{03BEE6E2-68E3-42F8-A78B-E0238092BC98}" type="presOf" srcId="{14515A87-B80B-4E3E-8E4B-7A5BC2638EB9}" destId="{6557E6B1-4D30-478D-8B9B-230BED2AC745}" srcOrd="0" destOrd="0" presId="urn:microsoft.com/office/officeart/2005/8/layout/list1"/>
    <dgm:cxn modelId="{7F3112EB-E2F7-4196-AD3F-55F3F68DF55B}" srcId="{E372014D-7319-4514-AEF6-D4EBDA0AEF89}" destId="{AB80D76C-0111-4B04-BE5F-897619357EAB}" srcOrd="4" destOrd="0" parTransId="{F6696A60-D98E-4033-ADDF-93190AD823E5}" sibTransId="{5AE5D5E7-1B2E-4FC2-B4E6-63CB394BEFD1}"/>
    <dgm:cxn modelId="{17503EF0-1BAA-4B94-A867-6DD7ED4518AB}" type="presOf" srcId="{40A036AA-3DC5-4E69-B4C8-105CA8C3669A}" destId="{E9C746AF-5105-44C5-A62A-0D93D5CEC5E1}" srcOrd="0" destOrd="0" presId="urn:microsoft.com/office/officeart/2005/8/layout/list1"/>
    <dgm:cxn modelId="{F50C93F9-2C75-46A7-9CB2-4486E73A712C}" type="presOf" srcId="{D857211E-8AF3-4BA5-90BD-131A8672D333}" destId="{1C7F0E92-EE53-4B75-9AB1-F30B75D53BAC}" srcOrd="0" destOrd="0" presId="urn:microsoft.com/office/officeart/2005/8/layout/list1"/>
    <dgm:cxn modelId="{81E293FF-8B43-4EC8-A826-0A5FB9973FDB}" srcId="{E372014D-7319-4514-AEF6-D4EBDA0AEF89}" destId="{91775FE0-C797-408C-80E4-750386DE7F0B}" srcOrd="0" destOrd="0" parTransId="{8C13777E-EA1D-4ED6-9690-A7EEE70C9090}" sibTransId="{6C9B1F7F-C4E8-4860-941E-C752E93DC0A4}"/>
    <dgm:cxn modelId="{042B415E-6001-45EA-A677-68409A9368D2}" type="presParOf" srcId="{FC80B0CC-6378-4CAC-B3AC-DBDAA2EBCFC8}" destId="{20E4DAF8-D1CC-49C2-84C6-2BE2226C2FF1}" srcOrd="0" destOrd="0" presId="urn:microsoft.com/office/officeart/2005/8/layout/list1"/>
    <dgm:cxn modelId="{8581EAB4-E3CB-4FEC-8F82-9E8F292140A2}" type="presParOf" srcId="{20E4DAF8-D1CC-49C2-84C6-2BE2226C2FF1}" destId="{8273E285-8D71-49E2-A54D-AEB79D1A7598}" srcOrd="0" destOrd="0" presId="urn:microsoft.com/office/officeart/2005/8/layout/list1"/>
    <dgm:cxn modelId="{FF5483FE-0F71-4385-BFE2-BF09E4A7A554}" type="presParOf" srcId="{20E4DAF8-D1CC-49C2-84C6-2BE2226C2FF1}" destId="{951F1BF9-010A-40D6-9DF1-43A0730080E9}" srcOrd="1" destOrd="0" presId="urn:microsoft.com/office/officeart/2005/8/layout/list1"/>
    <dgm:cxn modelId="{C7FCDF03-8B94-4570-B760-EB904E56D0B5}" type="presParOf" srcId="{FC80B0CC-6378-4CAC-B3AC-DBDAA2EBCFC8}" destId="{3FFD4747-9DAD-45E2-A4AF-02A338750942}" srcOrd="1" destOrd="0" presId="urn:microsoft.com/office/officeart/2005/8/layout/list1"/>
    <dgm:cxn modelId="{ECFD669E-5C3E-43CD-91F7-CFD21683EAA8}" type="presParOf" srcId="{FC80B0CC-6378-4CAC-B3AC-DBDAA2EBCFC8}" destId="{6557E6B1-4D30-478D-8B9B-230BED2AC745}" srcOrd="2" destOrd="0" presId="urn:microsoft.com/office/officeart/2005/8/layout/list1"/>
    <dgm:cxn modelId="{938C1426-C774-4B56-B36C-C4A57A8D4A87}" type="presParOf" srcId="{FC80B0CC-6378-4CAC-B3AC-DBDAA2EBCFC8}" destId="{00549D36-E776-4D3A-BBE9-4583FEF7ECF0}" srcOrd="3" destOrd="0" presId="urn:microsoft.com/office/officeart/2005/8/layout/list1"/>
    <dgm:cxn modelId="{714BF8C2-045B-4857-B95E-E16EE1467938}" type="presParOf" srcId="{FC80B0CC-6378-4CAC-B3AC-DBDAA2EBCFC8}" destId="{53943475-C47A-40A9-A746-79EA02F027DA}" srcOrd="4" destOrd="0" presId="urn:microsoft.com/office/officeart/2005/8/layout/list1"/>
    <dgm:cxn modelId="{33A19BD9-CBE8-4F44-8C66-BF7CE8D6EB0F}" type="presParOf" srcId="{53943475-C47A-40A9-A746-79EA02F027DA}" destId="{CEDEC948-E7C9-43A7-98D5-85D1556E30A7}" srcOrd="0" destOrd="0" presId="urn:microsoft.com/office/officeart/2005/8/layout/list1"/>
    <dgm:cxn modelId="{0AC3CCB1-6B05-4B49-B442-8509BE346F3D}" type="presParOf" srcId="{53943475-C47A-40A9-A746-79EA02F027DA}" destId="{7D787A9D-5630-4017-AAA5-EB880A2FFF11}" srcOrd="1" destOrd="0" presId="urn:microsoft.com/office/officeart/2005/8/layout/list1"/>
    <dgm:cxn modelId="{E3307281-FB9A-4EC0-AB4A-0FEFD2DA9A11}" type="presParOf" srcId="{FC80B0CC-6378-4CAC-B3AC-DBDAA2EBCFC8}" destId="{B9DB9444-071E-4768-9253-561580247472}" srcOrd="5" destOrd="0" presId="urn:microsoft.com/office/officeart/2005/8/layout/list1"/>
    <dgm:cxn modelId="{EC445426-273E-4EA1-9621-60FEEE450832}" type="presParOf" srcId="{FC80B0CC-6378-4CAC-B3AC-DBDAA2EBCFC8}" destId="{4E6ADA1E-D0E0-4DF6-A8E2-E37444361BDA}" srcOrd="6" destOrd="0" presId="urn:microsoft.com/office/officeart/2005/8/layout/list1"/>
    <dgm:cxn modelId="{712DA692-9B05-468D-AB3C-E3FAE9BBFBCC}" type="presParOf" srcId="{FC80B0CC-6378-4CAC-B3AC-DBDAA2EBCFC8}" destId="{D30FBAE9-1B6E-44B8-BA40-5924E7BA4A0D}" srcOrd="7" destOrd="0" presId="urn:microsoft.com/office/officeart/2005/8/layout/list1"/>
    <dgm:cxn modelId="{0ACD1343-88F7-4232-892D-83F450178140}" type="presParOf" srcId="{FC80B0CC-6378-4CAC-B3AC-DBDAA2EBCFC8}" destId="{A8739C87-A826-4420-88A6-CFB360FF2E09}" srcOrd="8" destOrd="0" presId="urn:microsoft.com/office/officeart/2005/8/layout/list1"/>
    <dgm:cxn modelId="{ECC296EA-0A1D-4E20-84B9-DBAB26A345B2}" type="presParOf" srcId="{A8739C87-A826-4420-88A6-CFB360FF2E09}" destId="{E9C746AF-5105-44C5-A62A-0D93D5CEC5E1}" srcOrd="0" destOrd="0" presId="urn:microsoft.com/office/officeart/2005/8/layout/list1"/>
    <dgm:cxn modelId="{B714BC9A-84A1-4FA6-91C2-49C8B61842C6}" type="presParOf" srcId="{A8739C87-A826-4420-88A6-CFB360FF2E09}" destId="{41505F57-3F9F-48EE-A372-B20A8CDF632A}" srcOrd="1" destOrd="0" presId="urn:microsoft.com/office/officeart/2005/8/layout/list1"/>
    <dgm:cxn modelId="{42BDC4E3-839F-424D-A30A-6D7136B94EF9}" type="presParOf" srcId="{FC80B0CC-6378-4CAC-B3AC-DBDAA2EBCFC8}" destId="{CDDC45D9-1000-4682-8698-7D0F90362BA9}" srcOrd="9" destOrd="0" presId="urn:microsoft.com/office/officeart/2005/8/layout/list1"/>
    <dgm:cxn modelId="{B7CE13AA-A945-4B56-9C61-457E6521CDE6}" type="presParOf" srcId="{FC80B0CC-6378-4CAC-B3AC-DBDAA2EBCFC8}" destId="{8A3DE86B-A812-41E1-AC78-98D75B13BC0E}" srcOrd="10" destOrd="0" presId="urn:microsoft.com/office/officeart/2005/8/layout/list1"/>
    <dgm:cxn modelId="{43B5F100-8A80-4A2C-9B8A-C820C047040B}" type="presParOf" srcId="{FC80B0CC-6378-4CAC-B3AC-DBDAA2EBCFC8}" destId="{FB478D62-3983-49C4-B564-B8E3026279BE}" srcOrd="11" destOrd="0" presId="urn:microsoft.com/office/officeart/2005/8/layout/list1"/>
    <dgm:cxn modelId="{9B44C33C-3F3E-4E00-A9D9-FC97FD0C818F}" type="presParOf" srcId="{FC80B0CC-6378-4CAC-B3AC-DBDAA2EBCFC8}" destId="{529F0932-83CA-469D-A1D4-408EA641DDBA}" srcOrd="12" destOrd="0" presId="urn:microsoft.com/office/officeart/2005/8/layout/list1"/>
    <dgm:cxn modelId="{FA903879-0964-4CF4-B1AC-35F012C90DE0}" type="presParOf" srcId="{529F0932-83CA-469D-A1D4-408EA641DDBA}" destId="{1D3D6360-AC87-47AC-A987-3C9C693B2361}" srcOrd="0" destOrd="0" presId="urn:microsoft.com/office/officeart/2005/8/layout/list1"/>
    <dgm:cxn modelId="{7683B090-4900-46DE-B2FA-2831FFD103E1}" type="presParOf" srcId="{529F0932-83CA-469D-A1D4-408EA641DDBA}" destId="{A6FC03C3-2076-4608-8B5D-9B4F0DD7DECB}" srcOrd="1" destOrd="0" presId="urn:microsoft.com/office/officeart/2005/8/layout/list1"/>
    <dgm:cxn modelId="{CE2A8E68-8DCE-4AD6-92B2-D24E910BF9BD}" type="presParOf" srcId="{FC80B0CC-6378-4CAC-B3AC-DBDAA2EBCFC8}" destId="{481C40F2-D218-43A8-8175-41DEC6181656}" srcOrd="13" destOrd="0" presId="urn:microsoft.com/office/officeart/2005/8/layout/list1"/>
    <dgm:cxn modelId="{9554439F-F579-4046-99B2-80EF6B927A86}" type="presParOf" srcId="{FC80B0CC-6378-4CAC-B3AC-DBDAA2EBCFC8}" destId="{CEFB69E6-A475-4766-87C4-DF305C8653E0}" srcOrd="14" destOrd="0" presId="urn:microsoft.com/office/officeart/2005/8/layout/list1"/>
    <dgm:cxn modelId="{A0DF662E-F642-42C1-BEB6-5DF4139F695C}" type="presParOf" srcId="{FC80B0CC-6378-4CAC-B3AC-DBDAA2EBCFC8}" destId="{E8A59E91-0D1A-4643-8EF7-046139108CD9}" srcOrd="15" destOrd="0" presId="urn:microsoft.com/office/officeart/2005/8/layout/list1"/>
    <dgm:cxn modelId="{11B7C45A-8F98-4F80-A994-A0AC4329F1EC}" type="presParOf" srcId="{FC80B0CC-6378-4CAC-B3AC-DBDAA2EBCFC8}" destId="{FF2A35FA-FD26-4611-80F6-8D3B2922E719}" srcOrd="16" destOrd="0" presId="urn:microsoft.com/office/officeart/2005/8/layout/list1"/>
    <dgm:cxn modelId="{1B2171FD-CEF3-4FA1-B81B-4F82AF2EF378}" type="presParOf" srcId="{FF2A35FA-FD26-4611-80F6-8D3B2922E719}" destId="{9127FB55-0714-4906-A4DD-ADACDABCE749}" srcOrd="0" destOrd="0" presId="urn:microsoft.com/office/officeart/2005/8/layout/list1"/>
    <dgm:cxn modelId="{BD5BB11E-BB8E-4C4F-8D74-2199E56F2A57}" type="presParOf" srcId="{FF2A35FA-FD26-4611-80F6-8D3B2922E719}" destId="{21AB0849-46EB-4637-8A1F-889EAF34DBA8}" srcOrd="1" destOrd="0" presId="urn:microsoft.com/office/officeart/2005/8/layout/list1"/>
    <dgm:cxn modelId="{473D7A65-9851-40BD-82D1-A896DC1FBB13}" type="presParOf" srcId="{FC80B0CC-6378-4CAC-B3AC-DBDAA2EBCFC8}" destId="{ABB6F843-42D5-46D2-BDFC-FCB453B5A179}" srcOrd="17" destOrd="0" presId="urn:microsoft.com/office/officeart/2005/8/layout/list1"/>
    <dgm:cxn modelId="{32329600-F9D2-4C42-AB52-58836127C02F}" type="presParOf" srcId="{FC80B0CC-6378-4CAC-B3AC-DBDAA2EBCFC8}" destId="{1C7F0E92-EE53-4B75-9AB1-F30B75D53BAC}"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878EF57-F717-4759-8826-E65801D33167}"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52314AAF-8E41-4161-8022-41418A7A9ECA}">
      <dgm:prSet phldrT="[テキスト]"/>
      <dgm:spPr/>
      <dgm:t>
        <a:bodyPr/>
        <a:lstStyle/>
        <a:p>
          <a:r>
            <a:rPr kumimoji="1" lang="ja-JP" altLang="en-US" dirty="0"/>
            <a:t>１）投資利益率法（</a:t>
          </a:r>
          <a:r>
            <a:rPr kumimoji="1" lang="en-US" altLang="ja-JP" dirty="0"/>
            <a:t>IRR</a:t>
          </a:r>
          <a:r>
            <a:rPr kumimoji="1" lang="ja-JP" altLang="en-US" dirty="0"/>
            <a:t>法：％）</a:t>
          </a:r>
        </a:p>
      </dgm:t>
    </dgm:pt>
    <dgm:pt modelId="{CC89A8C5-B187-47EA-AB74-9EC8C8E623D7}" type="parTrans" cxnId="{402D1E10-090F-4E9E-A19D-90430DDF19FE}">
      <dgm:prSet/>
      <dgm:spPr/>
      <dgm:t>
        <a:bodyPr/>
        <a:lstStyle/>
        <a:p>
          <a:endParaRPr kumimoji="1" lang="ja-JP" altLang="en-US"/>
        </a:p>
      </dgm:t>
    </dgm:pt>
    <dgm:pt modelId="{27215691-16D9-496E-8492-9154120A80BF}" type="sibTrans" cxnId="{402D1E10-090F-4E9E-A19D-90430DDF19FE}">
      <dgm:prSet/>
      <dgm:spPr/>
      <dgm:t>
        <a:bodyPr/>
        <a:lstStyle/>
        <a:p>
          <a:endParaRPr kumimoji="1" lang="ja-JP" altLang="en-US"/>
        </a:p>
      </dgm:t>
    </dgm:pt>
    <dgm:pt modelId="{DAEC71F3-9354-4D0F-8223-3A8E00EF3886}">
      <dgm:prSet phldrT="[テキスト]"/>
      <dgm:spPr/>
      <dgm:t>
        <a:bodyPr/>
        <a:lstStyle/>
        <a:p>
          <a:r>
            <a:rPr kumimoji="1" lang="ja-JP" altLang="en-US" dirty="0"/>
            <a:t>２）回収期間法（（</a:t>
          </a:r>
          <a:r>
            <a:rPr kumimoji="1" lang="en-US" altLang="en-US" dirty="0"/>
            <a:t>Payback Method</a:t>
          </a:r>
          <a:r>
            <a:rPr kumimoji="1" lang="ja-JP" altLang="en-US" dirty="0"/>
            <a:t>：年数）</a:t>
          </a:r>
        </a:p>
      </dgm:t>
    </dgm:pt>
    <dgm:pt modelId="{FDAF634B-7AFD-448A-84AF-59B3FA1AD369}" type="parTrans" cxnId="{E3374D9B-72D9-489E-9F6E-9B7083EE66D9}">
      <dgm:prSet/>
      <dgm:spPr/>
      <dgm:t>
        <a:bodyPr/>
        <a:lstStyle/>
        <a:p>
          <a:endParaRPr kumimoji="1" lang="ja-JP" altLang="en-US"/>
        </a:p>
      </dgm:t>
    </dgm:pt>
    <dgm:pt modelId="{970FF879-FA7E-462C-BD12-98B1C7F200DE}" type="sibTrans" cxnId="{E3374D9B-72D9-489E-9F6E-9B7083EE66D9}">
      <dgm:prSet/>
      <dgm:spPr/>
      <dgm:t>
        <a:bodyPr/>
        <a:lstStyle/>
        <a:p>
          <a:endParaRPr kumimoji="1" lang="ja-JP" altLang="en-US"/>
        </a:p>
      </dgm:t>
    </dgm:pt>
    <dgm:pt modelId="{7EA142FC-C57A-4135-AD6F-C9488888C644}">
      <dgm:prSet phldrT="[テキスト]"/>
      <dgm:spPr/>
      <dgm:t>
        <a:bodyPr/>
        <a:lstStyle/>
        <a:p>
          <a:r>
            <a:rPr kumimoji="1" lang="ja-JP" altLang="en-US" dirty="0"/>
            <a:t>３）正味現在価値法（</a:t>
          </a:r>
          <a:r>
            <a:rPr kumimoji="1" lang="en-US" altLang="ja-JP" dirty="0"/>
            <a:t>NPV</a:t>
          </a:r>
          <a:r>
            <a:rPr kumimoji="1" lang="ja-JP" altLang="en-US" dirty="0"/>
            <a:t>法：金額）</a:t>
          </a:r>
        </a:p>
      </dgm:t>
    </dgm:pt>
    <dgm:pt modelId="{B2A8992D-DB7D-4EE2-B775-EAA231C8FE10}" type="parTrans" cxnId="{5E71EE96-F74E-424B-9395-31FDBD7A7A25}">
      <dgm:prSet/>
      <dgm:spPr/>
      <dgm:t>
        <a:bodyPr/>
        <a:lstStyle/>
        <a:p>
          <a:endParaRPr kumimoji="1" lang="ja-JP" altLang="en-US"/>
        </a:p>
      </dgm:t>
    </dgm:pt>
    <dgm:pt modelId="{25449A71-CD1C-4CF3-B91C-03B140A1F57B}" type="sibTrans" cxnId="{5E71EE96-F74E-424B-9395-31FDBD7A7A25}">
      <dgm:prSet/>
      <dgm:spPr/>
      <dgm:t>
        <a:bodyPr/>
        <a:lstStyle/>
        <a:p>
          <a:endParaRPr kumimoji="1" lang="ja-JP" altLang="en-US"/>
        </a:p>
      </dgm:t>
    </dgm:pt>
    <dgm:pt modelId="{7B5D2DC5-F3C0-472F-BBE0-4A7C0DDF44D8}">
      <dgm:prSet/>
      <dgm:spPr/>
      <dgm:t>
        <a:bodyPr/>
        <a:lstStyle/>
        <a:p>
          <a:r>
            <a:rPr kumimoji="1" lang="ja-JP" altLang="en-US" dirty="0">
              <a:solidFill>
                <a:srgbClr val="FF0000"/>
              </a:solidFill>
            </a:rPr>
            <a:t>計算式＝利益増加額（税引前利益＋支払利息）</a:t>
          </a:r>
          <a:r>
            <a:rPr kumimoji="1" lang="en-US" altLang="ja-JP" dirty="0">
              <a:solidFill>
                <a:srgbClr val="FF0000"/>
              </a:solidFill>
            </a:rPr>
            <a:t>÷</a:t>
          </a:r>
          <a:r>
            <a:rPr kumimoji="1" lang="ja-JP" altLang="en-US" dirty="0">
              <a:solidFill>
                <a:srgbClr val="FF0000"/>
              </a:solidFill>
            </a:rPr>
            <a:t>（設備投資額＋増加運転資金）</a:t>
          </a:r>
        </a:p>
      </dgm:t>
    </dgm:pt>
    <dgm:pt modelId="{F8889702-8C03-4DED-9067-12910FA7F985}" type="parTrans" cxnId="{A396B75D-CAE3-4804-9EC0-D83F1AC603BD}">
      <dgm:prSet/>
      <dgm:spPr/>
      <dgm:t>
        <a:bodyPr/>
        <a:lstStyle/>
        <a:p>
          <a:endParaRPr kumimoji="1" lang="ja-JP" altLang="en-US"/>
        </a:p>
      </dgm:t>
    </dgm:pt>
    <dgm:pt modelId="{75F9A639-D57F-41A4-8668-64512524E9F2}" type="sibTrans" cxnId="{A396B75D-CAE3-4804-9EC0-D83F1AC603BD}">
      <dgm:prSet/>
      <dgm:spPr/>
      <dgm:t>
        <a:bodyPr/>
        <a:lstStyle/>
        <a:p>
          <a:endParaRPr kumimoji="1" lang="ja-JP" altLang="en-US"/>
        </a:p>
      </dgm:t>
    </dgm:pt>
    <dgm:pt modelId="{21921EC8-D82D-4F10-A536-44850B90FC9B}">
      <dgm:prSet/>
      <dgm:spPr/>
      <dgm:t>
        <a:bodyPr/>
        <a:lstStyle/>
        <a:p>
          <a:r>
            <a:rPr kumimoji="1" lang="ja-JP" altLang="en-US" dirty="0"/>
            <a:t>投資額に対する利益の比率を求め、その比率を借入利子率や目標利益率と比較して投資の採用・不採用を検討する方法</a:t>
          </a:r>
        </a:p>
      </dgm:t>
    </dgm:pt>
    <dgm:pt modelId="{3F62D680-8199-4616-A77B-9693763A794C}" type="parTrans" cxnId="{031659F9-220C-4DAA-A06A-C71CAB5EEA02}">
      <dgm:prSet/>
      <dgm:spPr/>
      <dgm:t>
        <a:bodyPr/>
        <a:lstStyle/>
        <a:p>
          <a:endParaRPr kumimoji="1" lang="ja-JP" altLang="en-US"/>
        </a:p>
      </dgm:t>
    </dgm:pt>
    <dgm:pt modelId="{DFBA4CB9-807D-4220-86E7-FDAB8CEA125D}" type="sibTrans" cxnId="{031659F9-220C-4DAA-A06A-C71CAB5EEA02}">
      <dgm:prSet/>
      <dgm:spPr/>
      <dgm:t>
        <a:bodyPr/>
        <a:lstStyle/>
        <a:p>
          <a:endParaRPr kumimoji="1" lang="ja-JP" altLang="en-US"/>
        </a:p>
      </dgm:t>
    </dgm:pt>
    <dgm:pt modelId="{83127CD4-D223-439A-A43B-5527D880F374}">
      <dgm:prSet/>
      <dgm:spPr/>
      <dgm:t>
        <a:bodyPr/>
        <a:lstStyle/>
        <a:p>
          <a:r>
            <a:rPr kumimoji="1" lang="ja-JP" altLang="en-US" dirty="0">
              <a:solidFill>
                <a:srgbClr val="FF0000"/>
              </a:solidFill>
            </a:rPr>
            <a:t>計算式＝（設備投資額＋増加運転資金）</a:t>
          </a:r>
          <a:r>
            <a:rPr kumimoji="1" lang="en-US" altLang="ja-JP" dirty="0">
              <a:solidFill>
                <a:srgbClr val="FF0000"/>
              </a:solidFill>
            </a:rPr>
            <a:t>÷CF</a:t>
          </a:r>
          <a:r>
            <a:rPr kumimoji="1" lang="ja-JP" altLang="en-US" dirty="0">
              <a:solidFill>
                <a:srgbClr val="FF0000"/>
              </a:solidFill>
            </a:rPr>
            <a:t>増加額（税引後当期純利益＋減価償却費）</a:t>
          </a:r>
        </a:p>
      </dgm:t>
    </dgm:pt>
    <dgm:pt modelId="{77F81BA3-1544-4027-821D-E46612C1FF88}" type="parTrans" cxnId="{404C8E79-3F77-4D8C-98AC-7914A2C8D604}">
      <dgm:prSet/>
      <dgm:spPr/>
      <dgm:t>
        <a:bodyPr/>
        <a:lstStyle/>
        <a:p>
          <a:endParaRPr kumimoji="1" lang="ja-JP" altLang="en-US"/>
        </a:p>
      </dgm:t>
    </dgm:pt>
    <dgm:pt modelId="{55667268-E366-45C9-8ED2-7D1B0182F44B}" type="sibTrans" cxnId="{404C8E79-3F77-4D8C-98AC-7914A2C8D604}">
      <dgm:prSet/>
      <dgm:spPr/>
      <dgm:t>
        <a:bodyPr/>
        <a:lstStyle/>
        <a:p>
          <a:endParaRPr kumimoji="1" lang="ja-JP" altLang="en-US"/>
        </a:p>
      </dgm:t>
    </dgm:pt>
    <dgm:pt modelId="{72070922-89FE-45FB-A762-C40FBFD53574}">
      <dgm:prSet/>
      <dgm:spPr/>
      <dgm:t>
        <a:bodyPr/>
        <a:lstStyle/>
        <a:p>
          <a:r>
            <a:rPr kumimoji="1" lang="ja-JP" altLang="en-US" dirty="0"/>
            <a:t>投資額を、その投資からもたらされるキャッシュフローにより何年で回収できるかを求め、回収期間の長短によって投資の採用・不採用を検討する方法</a:t>
          </a:r>
        </a:p>
      </dgm:t>
    </dgm:pt>
    <dgm:pt modelId="{7C48493B-358D-4D21-B8C9-126D4868D866}" type="parTrans" cxnId="{2AB35ECE-4530-4250-BD20-86DD2D1414D6}">
      <dgm:prSet/>
      <dgm:spPr/>
      <dgm:t>
        <a:bodyPr/>
        <a:lstStyle/>
        <a:p>
          <a:endParaRPr kumimoji="1" lang="ja-JP" altLang="en-US"/>
        </a:p>
      </dgm:t>
    </dgm:pt>
    <dgm:pt modelId="{16BAA3E1-6C33-4587-82CD-C0037864AFAD}" type="sibTrans" cxnId="{2AB35ECE-4530-4250-BD20-86DD2D1414D6}">
      <dgm:prSet/>
      <dgm:spPr/>
      <dgm:t>
        <a:bodyPr/>
        <a:lstStyle/>
        <a:p>
          <a:endParaRPr kumimoji="1" lang="ja-JP" altLang="en-US"/>
        </a:p>
      </dgm:t>
    </dgm:pt>
    <dgm:pt modelId="{89486D80-2235-4CBB-AD8E-101D455BB926}">
      <dgm:prSet/>
      <dgm:spPr/>
      <dgm:t>
        <a:bodyPr/>
        <a:lstStyle/>
        <a:p>
          <a:r>
            <a:rPr kumimoji="1" lang="ja-JP" altLang="en-US" dirty="0"/>
            <a:t>計算式＝（</a:t>
          </a:r>
          <a:r>
            <a:rPr kumimoji="1" lang="en-US" altLang="ja-JP" dirty="0"/>
            <a:t>R</a:t>
          </a:r>
          <a:r>
            <a:rPr kumimoji="1" lang="ja-JP" altLang="en-US" dirty="0"/>
            <a:t>１</a:t>
          </a:r>
          <a:r>
            <a:rPr kumimoji="1" lang="en-US" altLang="ja-JP" dirty="0"/>
            <a:t>÷</a:t>
          </a:r>
          <a:r>
            <a:rPr kumimoji="1" lang="ja-JP" altLang="en-US" dirty="0"/>
            <a:t>（１＋</a:t>
          </a:r>
          <a:r>
            <a:rPr kumimoji="1" lang="en-US" altLang="ja-JP" dirty="0"/>
            <a:t>r</a:t>
          </a:r>
          <a:r>
            <a:rPr kumimoji="1" lang="ja-JP" altLang="en-US" dirty="0"/>
            <a:t>）＋</a:t>
          </a:r>
          <a:r>
            <a:rPr kumimoji="1" lang="en-US" altLang="ja-JP" dirty="0"/>
            <a:t>R2÷</a:t>
          </a:r>
          <a:r>
            <a:rPr kumimoji="1" lang="ja-JP" altLang="en-US" dirty="0"/>
            <a:t>（１＋</a:t>
          </a:r>
          <a:r>
            <a:rPr kumimoji="1" lang="en-US" altLang="ja-JP" dirty="0"/>
            <a:t>r</a:t>
          </a:r>
          <a:r>
            <a:rPr kumimoji="1" lang="ja-JP" altLang="en-US" dirty="0"/>
            <a:t>）２乗＋・・・＋</a:t>
          </a:r>
          <a:r>
            <a:rPr kumimoji="1" lang="en-US" altLang="ja-JP" dirty="0"/>
            <a:t>Rn÷</a:t>
          </a:r>
          <a:r>
            <a:rPr kumimoji="1" lang="ja-JP" altLang="en-US" dirty="0"/>
            <a:t>（１＋</a:t>
          </a:r>
          <a:r>
            <a:rPr kumimoji="1" lang="en-US" altLang="ja-JP" dirty="0"/>
            <a:t>R</a:t>
          </a:r>
          <a:r>
            <a:rPr kumimoji="1" lang="ja-JP" altLang="en-US" dirty="0"/>
            <a:t>）</a:t>
          </a:r>
          <a:r>
            <a:rPr kumimoji="1" lang="en-US" altLang="ja-JP" dirty="0"/>
            <a:t>n</a:t>
          </a:r>
          <a:r>
            <a:rPr kumimoji="1" lang="ja-JP" altLang="en-US" dirty="0"/>
            <a:t>乗－</a:t>
          </a:r>
          <a:r>
            <a:rPr kumimoji="1" lang="en-US" altLang="ja-JP" dirty="0"/>
            <a:t>C</a:t>
          </a:r>
          <a:endParaRPr kumimoji="1" lang="ja-JP" altLang="en-US" dirty="0"/>
        </a:p>
      </dgm:t>
    </dgm:pt>
    <dgm:pt modelId="{E8946F96-09CB-46FE-8E43-1B59E246BB5C}" type="parTrans" cxnId="{9FD4C77B-B9F6-4903-9B57-40C49894BB13}">
      <dgm:prSet/>
      <dgm:spPr/>
      <dgm:t>
        <a:bodyPr/>
        <a:lstStyle/>
        <a:p>
          <a:endParaRPr kumimoji="1" lang="ja-JP" altLang="en-US"/>
        </a:p>
      </dgm:t>
    </dgm:pt>
    <dgm:pt modelId="{BF421B8A-124C-4020-A940-A68B7B5EE399}" type="sibTrans" cxnId="{9FD4C77B-B9F6-4903-9B57-40C49894BB13}">
      <dgm:prSet/>
      <dgm:spPr/>
      <dgm:t>
        <a:bodyPr/>
        <a:lstStyle/>
        <a:p>
          <a:endParaRPr kumimoji="1" lang="ja-JP" altLang="en-US"/>
        </a:p>
      </dgm:t>
    </dgm:pt>
    <dgm:pt modelId="{BDF4B0EE-4C22-482F-BC8E-583C57E6E8FE}">
      <dgm:prSet/>
      <dgm:spPr/>
      <dgm:t>
        <a:bodyPr/>
        <a:lstStyle/>
        <a:p>
          <a:r>
            <a:rPr kumimoji="1" lang="en-US" altLang="ja-JP" dirty="0"/>
            <a:t>R</a:t>
          </a:r>
          <a:r>
            <a:rPr kumimoji="1" lang="ja-JP" altLang="en-US" dirty="0"/>
            <a:t>＝年間獲得利益／ｒ＝割引率／ｎ＝投資効果が及ぶ期間／</a:t>
          </a:r>
          <a:r>
            <a:rPr kumimoji="1" lang="en-US" altLang="ja-JP" dirty="0"/>
            <a:t>C</a:t>
          </a:r>
          <a:r>
            <a:rPr kumimoji="1" lang="ja-JP" altLang="en-US" dirty="0"/>
            <a:t>＝設備投資額</a:t>
          </a:r>
        </a:p>
      </dgm:t>
    </dgm:pt>
    <dgm:pt modelId="{ED838BC4-9F7A-43F5-8666-F54507F2267F}" type="parTrans" cxnId="{EC5916BB-4A5C-41BA-B764-0A31671B51C1}">
      <dgm:prSet/>
      <dgm:spPr/>
      <dgm:t>
        <a:bodyPr/>
        <a:lstStyle/>
        <a:p>
          <a:endParaRPr kumimoji="1" lang="ja-JP" altLang="en-US"/>
        </a:p>
      </dgm:t>
    </dgm:pt>
    <dgm:pt modelId="{C0EB6ADC-5507-4580-9B62-7B516625DF10}" type="sibTrans" cxnId="{EC5916BB-4A5C-41BA-B764-0A31671B51C1}">
      <dgm:prSet/>
      <dgm:spPr/>
      <dgm:t>
        <a:bodyPr/>
        <a:lstStyle/>
        <a:p>
          <a:endParaRPr kumimoji="1" lang="ja-JP" altLang="en-US"/>
        </a:p>
      </dgm:t>
    </dgm:pt>
    <dgm:pt modelId="{89B7B168-D212-41C1-8E19-ECCC652F556D}">
      <dgm:prSet/>
      <dgm:spPr/>
      <dgm:t>
        <a:bodyPr/>
        <a:lstStyle/>
        <a:p>
          <a:r>
            <a:rPr kumimoji="1" lang="ja-JP" altLang="en-US" dirty="0"/>
            <a:t>貨幣の時間価値を考慮した計算手法⇒ 正味現在価値 </a:t>
          </a:r>
          <a:r>
            <a:rPr kumimoji="1" lang="en-US" altLang="en-US" dirty="0"/>
            <a:t>&gt; 0</a:t>
          </a:r>
          <a:r>
            <a:rPr kumimoji="1" lang="ja-JP" altLang="en-US" dirty="0"/>
            <a:t>の場合は投資案の採択⇒ 正味現在価値 </a:t>
          </a:r>
          <a:r>
            <a:rPr kumimoji="1" lang="en-US" altLang="en-US" dirty="0"/>
            <a:t>&lt; 0</a:t>
          </a:r>
          <a:r>
            <a:rPr kumimoji="1" lang="ja-JP" altLang="en-US" dirty="0"/>
            <a:t>の場合は投資案の棄却</a:t>
          </a:r>
        </a:p>
      </dgm:t>
    </dgm:pt>
    <dgm:pt modelId="{75431A41-408E-4320-AB18-ECC78E540DE2}" type="parTrans" cxnId="{4F16BD41-FD97-4FF7-A672-BDA9BB0920A2}">
      <dgm:prSet/>
      <dgm:spPr/>
      <dgm:t>
        <a:bodyPr/>
        <a:lstStyle/>
        <a:p>
          <a:endParaRPr kumimoji="1" lang="ja-JP" altLang="en-US"/>
        </a:p>
      </dgm:t>
    </dgm:pt>
    <dgm:pt modelId="{9C03500F-6790-4998-8E1E-D23350521622}" type="sibTrans" cxnId="{4F16BD41-FD97-4FF7-A672-BDA9BB0920A2}">
      <dgm:prSet/>
      <dgm:spPr/>
      <dgm:t>
        <a:bodyPr/>
        <a:lstStyle/>
        <a:p>
          <a:endParaRPr kumimoji="1" lang="ja-JP" altLang="en-US"/>
        </a:p>
      </dgm:t>
    </dgm:pt>
    <dgm:pt modelId="{2C506AAA-8568-4255-8529-1735675F7279}">
      <dgm:prSet/>
      <dgm:spPr/>
      <dgm:t>
        <a:bodyPr/>
        <a:lstStyle/>
        <a:p>
          <a:r>
            <a:rPr kumimoji="1" lang="ja-JP" altLang="en-US" dirty="0"/>
            <a:t>割引率には、金利・自社の資本コスト・国債の利回り等が用いられる</a:t>
          </a:r>
        </a:p>
      </dgm:t>
    </dgm:pt>
    <dgm:pt modelId="{7EE05AED-CA9D-46E5-8A8E-515DF3C9EA46}" type="parTrans" cxnId="{6AE6F128-2899-4EF7-9C7D-148E16C80193}">
      <dgm:prSet/>
      <dgm:spPr/>
      <dgm:t>
        <a:bodyPr/>
        <a:lstStyle/>
        <a:p>
          <a:endParaRPr kumimoji="1" lang="ja-JP" altLang="en-US"/>
        </a:p>
      </dgm:t>
    </dgm:pt>
    <dgm:pt modelId="{B780449D-3484-425B-B03F-746CEA723FA9}" type="sibTrans" cxnId="{6AE6F128-2899-4EF7-9C7D-148E16C80193}">
      <dgm:prSet/>
      <dgm:spPr/>
      <dgm:t>
        <a:bodyPr/>
        <a:lstStyle/>
        <a:p>
          <a:endParaRPr kumimoji="1" lang="ja-JP" altLang="en-US"/>
        </a:p>
      </dgm:t>
    </dgm:pt>
    <dgm:pt modelId="{49FFB080-EB76-4CDF-A846-F9BDB6313599}" type="pres">
      <dgm:prSet presAssocID="{7878EF57-F717-4759-8826-E65801D33167}" presName="linear" presStyleCnt="0">
        <dgm:presLayoutVars>
          <dgm:dir/>
          <dgm:animLvl val="lvl"/>
          <dgm:resizeHandles val="exact"/>
        </dgm:presLayoutVars>
      </dgm:prSet>
      <dgm:spPr/>
    </dgm:pt>
    <dgm:pt modelId="{F2674FC5-5286-478A-A4F6-FB3BBA79284A}" type="pres">
      <dgm:prSet presAssocID="{52314AAF-8E41-4161-8022-41418A7A9ECA}" presName="parentLin" presStyleCnt="0"/>
      <dgm:spPr/>
    </dgm:pt>
    <dgm:pt modelId="{5EDA86AB-9FD1-483D-8566-B6D32A0E209B}" type="pres">
      <dgm:prSet presAssocID="{52314AAF-8E41-4161-8022-41418A7A9ECA}" presName="parentLeftMargin" presStyleLbl="node1" presStyleIdx="0" presStyleCnt="3"/>
      <dgm:spPr/>
    </dgm:pt>
    <dgm:pt modelId="{2F545AD9-510F-4796-9ADE-B3010976468E}" type="pres">
      <dgm:prSet presAssocID="{52314AAF-8E41-4161-8022-41418A7A9ECA}" presName="parentText" presStyleLbl="node1" presStyleIdx="0" presStyleCnt="3">
        <dgm:presLayoutVars>
          <dgm:chMax val="0"/>
          <dgm:bulletEnabled val="1"/>
        </dgm:presLayoutVars>
      </dgm:prSet>
      <dgm:spPr/>
    </dgm:pt>
    <dgm:pt modelId="{C4636A99-E17D-422B-98E5-8CD17FCAE3EE}" type="pres">
      <dgm:prSet presAssocID="{52314AAF-8E41-4161-8022-41418A7A9ECA}" presName="negativeSpace" presStyleCnt="0"/>
      <dgm:spPr/>
    </dgm:pt>
    <dgm:pt modelId="{504F1806-1A2E-4A69-875C-5B519B34AAA1}" type="pres">
      <dgm:prSet presAssocID="{52314AAF-8E41-4161-8022-41418A7A9ECA}" presName="childText" presStyleLbl="conFgAcc1" presStyleIdx="0" presStyleCnt="3">
        <dgm:presLayoutVars>
          <dgm:bulletEnabled val="1"/>
        </dgm:presLayoutVars>
      </dgm:prSet>
      <dgm:spPr/>
    </dgm:pt>
    <dgm:pt modelId="{5E141C26-B607-40F5-83D6-C7D5289B71A2}" type="pres">
      <dgm:prSet presAssocID="{27215691-16D9-496E-8492-9154120A80BF}" presName="spaceBetweenRectangles" presStyleCnt="0"/>
      <dgm:spPr/>
    </dgm:pt>
    <dgm:pt modelId="{4C21B775-9BD7-4456-81F9-A179AAC99ABC}" type="pres">
      <dgm:prSet presAssocID="{DAEC71F3-9354-4D0F-8223-3A8E00EF3886}" presName="parentLin" presStyleCnt="0"/>
      <dgm:spPr/>
    </dgm:pt>
    <dgm:pt modelId="{85881B01-11D8-4B57-8D26-3570C2193832}" type="pres">
      <dgm:prSet presAssocID="{DAEC71F3-9354-4D0F-8223-3A8E00EF3886}" presName="parentLeftMargin" presStyleLbl="node1" presStyleIdx="0" presStyleCnt="3"/>
      <dgm:spPr/>
    </dgm:pt>
    <dgm:pt modelId="{D9AC1FD2-854E-4331-8B22-D670DAA3A2BE}" type="pres">
      <dgm:prSet presAssocID="{DAEC71F3-9354-4D0F-8223-3A8E00EF3886}" presName="parentText" presStyleLbl="node1" presStyleIdx="1" presStyleCnt="3">
        <dgm:presLayoutVars>
          <dgm:chMax val="0"/>
          <dgm:bulletEnabled val="1"/>
        </dgm:presLayoutVars>
      </dgm:prSet>
      <dgm:spPr/>
    </dgm:pt>
    <dgm:pt modelId="{56C0862C-DD36-4DBA-B9AE-5F172DCE58FE}" type="pres">
      <dgm:prSet presAssocID="{DAEC71F3-9354-4D0F-8223-3A8E00EF3886}" presName="negativeSpace" presStyleCnt="0"/>
      <dgm:spPr/>
    </dgm:pt>
    <dgm:pt modelId="{AD2A1BB6-6F18-49FC-A077-E9D8864DB437}" type="pres">
      <dgm:prSet presAssocID="{DAEC71F3-9354-4D0F-8223-3A8E00EF3886}" presName="childText" presStyleLbl="conFgAcc1" presStyleIdx="1" presStyleCnt="3">
        <dgm:presLayoutVars>
          <dgm:bulletEnabled val="1"/>
        </dgm:presLayoutVars>
      </dgm:prSet>
      <dgm:spPr/>
    </dgm:pt>
    <dgm:pt modelId="{6F993BA0-A64A-4ADF-92F8-D52E2CFF8390}" type="pres">
      <dgm:prSet presAssocID="{970FF879-FA7E-462C-BD12-98B1C7F200DE}" presName="spaceBetweenRectangles" presStyleCnt="0"/>
      <dgm:spPr/>
    </dgm:pt>
    <dgm:pt modelId="{BBAAF0FF-97C2-4D5C-A27C-70438DCA4318}" type="pres">
      <dgm:prSet presAssocID="{7EA142FC-C57A-4135-AD6F-C9488888C644}" presName="parentLin" presStyleCnt="0"/>
      <dgm:spPr/>
    </dgm:pt>
    <dgm:pt modelId="{EEB03466-D8AA-4E1D-95BA-9AC1F0BCA90A}" type="pres">
      <dgm:prSet presAssocID="{7EA142FC-C57A-4135-AD6F-C9488888C644}" presName="parentLeftMargin" presStyleLbl="node1" presStyleIdx="1" presStyleCnt="3"/>
      <dgm:spPr/>
    </dgm:pt>
    <dgm:pt modelId="{BC43E191-87ED-406C-85E6-C622A2DC7E69}" type="pres">
      <dgm:prSet presAssocID="{7EA142FC-C57A-4135-AD6F-C9488888C644}" presName="parentText" presStyleLbl="node1" presStyleIdx="2" presStyleCnt="3">
        <dgm:presLayoutVars>
          <dgm:chMax val="0"/>
          <dgm:bulletEnabled val="1"/>
        </dgm:presLayoutVars>
      </dgm:prSet>
      <dgm:spPr/>
    </dgm:pt>
    <dgm:pt modelId="{1E5B5F58-6363-4E61-8D53-C49804981F03}" type="pres">
      <dgm:prSet presAssocID="{7EA142FC-C57A-4135-AD6F-C9488888C644}" presName="negativeSpace" presStyleCnt="0"/>
      <dgm:spPr/>
    </dgm:pt>
    <dgm:pt modelId="{CCAF771E-3B02-4390-BBB0-59B09A6A3D2F}" type="pres">
      <dgm:prSet presAssocID="{7EA142FC-C57A-4135-AD6F-C9488888C644}" presName="childText" presStyleLbl="conFgAcc1" presStyleIdx="2" presStyleCnt="3">
        <dgm:presLayoutVars>
          <dgm:bulletEnabled val="1"/>
        </dgm:presLayoutVars>
      </dgm:prSet>
      <dgm:spPr/>
    </dgm:pt>
  </dgm:ptLst>
  <dgm:cxnLst>
    <dgm:cxn modelId="{E6756E0A-FD2F-45DA-951C-A37805A75753}" type="presOf" srcId="{2C506AAA-8568-4255-8529-1735675F7279}" destId="{CCAF771E-3B02-4390-BBB0-59B09A6A3D2F}" srcOrd="0" destOrd="3" presId="urn:microsoft.com/office/officeart/2005/8/layout/list1"/>
    <dgm:cxn modelId="{402D1E10-090F-4E9E-A19D-90430DDF19FE}" srcId="{7878EF57-F717-4759-8826-E65801D33167}" destId="{52314AAF-8E41-4161-8022-41418A7A9ECA}" srcOrd="0" destOrd="0" parTransId="{CC89A8C5-B187-47EA-AB74-9EC8C8E623D7}" sibTransId="{27215691-16D9-496E-8492-9154120A80BF}"/>
    <dgm:cxn modelId="{D253C619-3D26-4ABE-9916-6D1CE8777D29}" type="presOf" srcId="{BDF4B0EE-4C22-482F-BC8E-583C57E6E8FE}" destId="{CCAF771E-3B02-4390-BBB0-59B09A6A3D2F}" srcOrd="0" destOrd="1" presId="urn:microsoft.com/office/officeart/2005/8/layout/list1"/>
    <dgm:cxn modelId="{6AE6F128-2899-4EF7-9C7D-148E16C80193}" srcId="{7EA142FC-C57A-4135-AD6F-C9488888C644}" destId="{2C506AAA-8568-4255-8529-1735675F7279}" srcOrd="3" destOrd="0" parTransId="{7EE05AED-CA9D-46E5-8A8E-515DF3C9EA46}" sibTransId="{B780449D-3484-425B-B03F-746CEA723FA9}"/>
    <dgm:cxn modelId="{58349435-10F9-49E1-9F5E-298638BB52C7}" type="presOf" srcId="{83127CD4-D223-439A-A43B-5527D880F374}" destId="{AD2A1BB6-6F18-49FC-A077-E9D8864DB437}" srcOrd="0" destOrd="0" presId="urn:microsoft.com/office/officeart/2005/8/layout/list1"/>
    <dgm:cxn modelId="{A396B75D-CAE3-4804-9EC0-D83F1AC603BD}" srcId="{52314AAF-8E41-4161-8022-41418A7A9ECA}" destId="{7B5D2DC5-F3C0-472F-BBE0-4A7C0DDF44D8}" srcOrd="0" destOrd="0" parTransId="{F8889702-8C03-4DED-9067-12910FA7F985}" sibTransId="{75F9A639-D57F-41A4-8668-64512524E9F2}"/>
    <dgm:cxn modelId="{4F16BD41-FD97-4FF7-A672-BDA9BB0920A2}" srcId="{7EA142FC-C57A-4135-AD6F-C9488888C644}" destId="{89B7B168-D212-41C1-8E19-ECCC652F556D}" srcOrd="2" destOrd="0" parTransId="{75431A41-408E-4320-AB18-ECC78E540DE2}" sibTransId="{9C03500F-6790-4998-8E1E-D23350521622}"/>
    <dgm:cxn modelId="{54C83063-F8B9-429A-8EF2-F55115087F24}" type="presOf" srcId="{DAEC71F3-9354-4D0F-8223-3A8E00EF3886}" destId="{D9AC1FD2-854E-4331-8B22-D670DAA3A2BE}" srcOrd="1" destOrd="0" presId="urn:microsoft.com/office/officeart/2005/8/layout/list1"/>
    <dgm:cxn modelId="{BAC5EA4D-9FCD-4E67-862D-5D9A465CCD81}" type="presOf" srcId="{89486D80-2235-4CBB-AD8E-101D455BB926}" destId="{CCAF771E-3B02-4390-BBB0-59B09A6A3D2F}" srcOrd="0" destOrd="0" presId="urn:microsoft.com/office/officeart/2005/8/layout/list1"/>
    <dgm:cxn modelId="{404C8E79-3F77-4D8C-98AC-7914A2C8D604}" srcId="{DAEC71F3-9354-4D0F-8223-3A8E00EF3886}" destId="{83127CD4-D223-439A-A43B-5527D880F374}" srcOrd="0" destOrd="0" parTransId="{77F81BA3-1544-4027-821D-E46612C1FF88}" sibTransId="{55667268-E366-45C9-8ED2-7D1B0182F44B}"/>
    <dgm:cxn modelId="{307E5B7A-B6EC-44AC-82D0-0BEE1C446CFD}" type="presOf" srcId="{7878EF57-F717-4759-8826-E65801D33167}" destId="{49FFB080-EB76-4CDF-A846-F9BDB6313599}" srcOrd="0" destOrd="0" presId="urn:microsoft.com/office/officeart/2005/8/layout/list1"/>
    <dgm:cxn modelId="{9FD4C77B-B9F6-4903-9B57-40C49894BB13}" srcId="{7EA142FC-C57A-4135-AD6F-C9488888C644}" destId="{89486D80-2235-4CBB-AD8E-101D455BB926}" srcOrd="0" destOrd="0" parTransId="{E8946F96-09CB-46FE-8E43-1B59E246BB5C}" sibTransId="{BF421B8A-124C-4020-A940-A68B7B5EE399}"/>
    <dgm:cxn modelId="{4409A27C-2B3C-467A-B551-BB2197684341}" type="presOf" srcId="{72070922-89FE-45FB-A762-C40FBFD53574}" destId="{AD2A1BB6-6F18-49FC-A077-E9D8864DB437}" srcOrd="0" destOrd="1" presId="urn:microsoft.com/office/officeart/2005/8/layout/list1"/>
    <dgm:cxn modelId="{3CC6E088-6D97-45F2-B1EF-162E03FF7CD2}" type="presOf" srcId="{7EA142FC-C57A-4135-AD6F-C9488888C644}" destId="{EEB03466-D8AA-4E1D-95BA-9AC1F0BCA90A}" srcOrd="0" destOrd="0" presId="urn:microsoft.com/office/officeart/2005/8/layout/list1"/>
    <dgm:cxn modelId="{67368E8E-F441-4D53-8616-78F10960E0AC}" type="presOf" srcId="{52314AAF-8E41-4161-8022-41418A7A9ECA}" destId="{5EDA86AB-9FD1-483D-8566-B6D32A0E209B}" srcOrd="0" destOrd="0" presId="urn:microsoft.com/office/officeart/2005/8/layout/list1"/>
    <dgm:cxn modelId="{26566493-3B91-4973-AF2D-D687F2F2292C}" type="presOf" srcId="{21921EC8-D82D-4F10-A536-44850B90FC9B}" destId="{504F1806-1A2E-4A69-875C-5B519B34AAA1}" srcOrd="0" destOrd="1" presId="urn:microsoft.com/office/officeart/2005/8/layout/list1"/>
    <dgm:cxn modelId="{5E71EE96-F74E-424B-9395-31FDBD7A7A25}" srcId="{7878EF57-F717-4759-8826-E65801D33167}" destId="{7EA142FC-C57A-4135-AD6F-C9488888C644}" srcOrd="2" destOrd="0" parTransId="{B2A8992D-DB7D-4EE2-B775-EAA231C8FE10}" sibTransId="{25449A71-CD1C-4CF3-B91C-03B140A1F57B}"/>
    <dgm:cxn modelId="{E3374D9B-72D9-489E-9F6E-9B7083EE66D9}" srcId="{7878EF57-F717-4759-8826-E65801D33167}" destId="{DAEC71F3-9354-4D0F-8223-3A8E00EF3886}" srcOrd="1" destOrd="0" parTransId="{FDAF634B-7AFD-448A-84AF-59B3FA1AD369}" sibTransId="{970FF879-FA7E-462C-BD12-98B1C7F200DE}"/>
    <dgm:cxn modelId="{E8FA5BB7-1512-49A9-ACAC-9FFFEA8CB086}" type="presOf" srcId="{DAEC71F3-9354-4D0F-8223-3A8E00EF3886}" destId="{85881B01-11D8-4B57-8D26-3570C2193832}" srcOrd="0" destOrd="0" presId="urn:microsoft.com/office/officeart/2005/8/layout/list1"/>
    <dgm:cxn modelId="{BC347FB9-2339-4BA4-B3C1-8F49FB7B9011}" type="presOf" srcId="{7EA142FC-C57A-4135-AD6F-C9488888C644}" destId="{BC43E191-87ED-406C-85E6-C622A2DC7E69}" srcOrd="1" destOrd="0" presId="urn:microsoft.com/office/officeart/2005/8/layout/list1"/>
    <dgm:cxn modelId="{EC5916BB-4A5C-41BA-B764-0A31671B51C1}" srcId="{7EA142FC-C57A-4135-AD6F-C9488888C644}" destId="{BDF4B0EE-4C22-482F-BC8E-583C57E6E8FE}" srcOrd="1" destOrd="0" parTransId="{ED838BC4-9F7A-43F5-8666-F54507F2267F}" sibTransId="{C0EB6ADC-5507-4580-9B62-7B516625DF10}"/>
    <dgm:cxn modelId="{2AD822BB-FC8D-4414-A35B-4261DFD7F584}" type="presOf" srcId="{89B7B168-D212-41C1-8E19-ECCC652F556D}" destId="{CCAF771E-3B02-4390-BBB0-59B09A6A3D2F}" srcOrd="0" destOrd="2" presId="urn:microsoft.com/office/officeart/2005/8/layout/list1"/>
    <dgm:cxn modelId="{2AB35ECE-4530-4250-BD20-86DD2D1414D6}" srcId="{DAEC71F3-9354-4D0F-8223-3A8E00EF3886}" destId="{72070922-89FE-45FB-A762-C40FBFD53574}" srcOrd="1" destOrd="0" parTransId="{7C48493B-358D-4D21-B8C9-126D4868D866}" sibTransId="{16BAA3E1-6C33-4587-82CD-C0037864AFAD}"/>
    <dgm:cxn modelId="{8AB287D4-8765-4EF9-B415-D11A06C15F5D}" type="presOf" srcId="{7B5D2DC5-F3C0-472F-BBE0-4A7C0DDF44D8}" destId="{504F1806-1A2E-4A69-875C-5B519B34AAA1}" srcOrd="0" destOrd="0" presId="urn:microsoft.com/office/officeart/2005/8/layout/list1"/>
    <dgm:cxn modelId="{D8F75EDA-D01B-4411-A632-D56E1D980840}" type="presOf" srcId="{52314AAF-8E41-4161-8022-41418A7A9ECA}" destId="{2F545AD9-510F-4796-9ADE-B3010976468E}" srcOrd="1" destOrd="0" presId="urn:microsoft.com/office/officeart/2005/8/layout/list1"/>
    <dgm:cxn modelId="{031659F9-220C-4DAA-A06A-C71CAB5EEA02}" srcId="{52314AAF-8E41-4161-8022-41418A7A9ECA}" destId="{21921EC8-D82D-4F10-A536-44850B90FC9B}" srcOrd="1" destOrd="0" parTransId="{3F62D680-8199-4616-A77B-9693763A794C}" sibTransId="{DFBA4CB9-807D-4220-86E7-FDAB8CEA125D}"/>
    <dgm:cxn modelId="{42305847-2CBB-4FA8-884A-C43F20DDD638}" type="presParOf" srcId="{49FFB080-EB76-4CDF-A846-F9BDB6313599}" destId="{F2674FC5-5286-478A-A4F6-FB3BBA79284A}" srcOrd="0" destOrd="0" presId="urn:microsoft.com/office/officeart/2005/8/layout/list1"/>
    <dgm:cxn modelId="{88C78E9A-905E-4EAD-98AE-74B1174007A3}" type="presParOf" srcId="{F2674FC5-5286-478A-A4F6-FB3BBA79284A}" destId="{5EDA86AB-9FD1-483D-8566-B6D32A0E209B}" srcOrd="0" destOrd="0" presId="urn:microsoft.com/office/officeart/2005/8/layout/list1"/>
    <dgm:cxn modelId="{EABF838B-75C8-486C-8187-75031C0B7729}" type="presParOf" srcId="{F2674FC5-5286-478A-A4F6-FB3BBA79284A}" destId="{2F545AD9-510F-4796-9ADE-B3010976468E}" srcOrd="1" destOrd="0" presId="urn:microsoft.com/office/officeart/2005/8/layout/list1"/>
    <dgm:cxn modelId="{48B1B920-F240-4EAF-8D07-B36F61FBDAC5}" type="presParOf" srcId="{49FFB080-EB76-4CDF-A846-F9BDB6313599}" destId="{C4636A99-E17D-422B-98E5-8CD17FCAE3EE}" srcOrd="1" destOrd="0" presId="urn:microsoft.com/office/officeart/2005/8/layout/list1"/>
    <dgm:cxn modelId="{565286AC-6508-4BE6-9267-A14F6307BBB7}" type="presParOf" srcId="{49FFB080-EB76-4CDF-A846-F9BDB6313599}" destId="{504F1806-1A2E-4A69-875C-5B519B34AAA1}" srcOrd="2" destOrd="0" presId="urn:microsoft.com/office/officeart/2005/8/layout/list1"/>
    <dgm:cxn modelId="{3192CD2A-2324-4A17-861E-113779FDA786}" type="presParOf" srcId="{49FFB080-EB76-4CDF-A846-F9BDB6313599}" destId="{5E141C26-B607-40F5-83D6-C7D5289B71A2}" srcOrd="3" destOrd="0" presId="urn:microsoft.com/office/officeart/2005/8/layout/list1"/>
    <dgm:cxn modelId="{B402687C-2BAD-4750-8E9A-C8D0315D5C84}" type="presParOf" srcId="{49FFB080-EB76-4CDF-A846-F9BDB6313599}" destId="{4C21B775-9BD7-4456-81F9-A179AAC99ABC}" srcOrd="4" destOrd="0" presId="urn:microsoft.com/office/officeart/2005/8/layout/list1"/>
    <dgm:cxn modelId="{2CE297F9-CA66-49AF-99B6-BF59A687B5C1}" type="presParOf" srcId="{4C21B775-9BD7-4456-81F9-A179AAC99ABC}" destId="{85881B01-11D8-4B57-8D26-3570C2193832}" srcOrd="0" destOrd="0" presId="urn:microsoft.com/office/officeart/2005/8/layout/list1"/>
    <dgm:cxn modelId="{8599D7CA-23A9-498E-9090-071153560A11}" type="presParOf" srcId="{4C21B775-9BD7-4456-81F9-A179AAC99ABC}" destId="{D9AC1FD2-854E-4331-8B22-D670DAA3A2BE}" srcOrd="1" destOrd="0" presId="urn:microsoft.com/office/officeart/2005/8/layout/list1"/>
    <dgm:cxn modelId="{449EF683-B4D8-47D5-9B13-CD8B3E6D6B95}" type="presParOf" srcId="{49FFB080-EB76-4CDF-A846-F9BDB6313599}" destId="{56C0862C-DD36-4DBA-B9AE-5F172DCE58FE}" srcOrd="5" destOrd="0" presId="urn:microsoft.com/office/officeart/2005/8/layout/list1"/>
    <dgm:cxn modelId="{616C6185-ED4C-44AC-830E-E5CAC54404E0}" type="presParOf" srcId="{49FFB080-EB76-4CDF-A846-F9BDB6313599}" destId="{AD2A1BB6-6F18-49FC-A077-E9D8864DB437}" srcOrd="6" destOrd="0" presId="urn:microsoft.com/office/officeart/2005/8/layout/list1"/>
    <dgm:cxn modelId="{2940DBF8-2F91-40B9-B2B2-D6C76F9A4732}" type="presParOf" srcId="{49FFB080-EB76-4CDF-A846-F9BDB6313599}" destId="{6F993BA0-A64A-4ADF-92F8-D52E2CFF8390}" srcOrd="7" destOrd="0" presId="urn:microsoft.com/office/officeart/2005/8/layout/list1"/>
    <dgm:cxn modelId="{F3695EDA-26EC-407C-B995-ED448DD146D1}" type="presParOf" srcId="{49FFB080-EB76-4CDF-A846-F9BDB6313599}" destId="{BBAAF0FF-97C2-4D5C-A27C-70438DCA4318}" srcOrd="8" destOrd="0" presId="urn:microsoft.com/office/officeart/2005/8/layout/list1"/>
    <dgm:cxn modelId="{AF5D522F-57E8-47F6-8463-FB3D9249B70D}" type="presParOf" srcId="{BBAAF0FF-97C2-4D5C-A27C-70438DCA4318}" destId="{EEB03466-D8AA-4E1D-95BA-9AC1F0BCA90A}" srcOrd="0" destOrd="0" presId="urn:microsoft.com/office/officeart/2005/8/layout/list1"/>
    <dgm:cxn modelId="{9D1086A7-2DDB-4865-AEA0-AC6B28E42E19}" type="presParOf" srcId="{BBAAF0FF-97C2-4D5C-A27C-70438DCA4318}" destId="{BC43E191-87ED-406C-85E6-C622A2DC7E69}" srcOrd="1" destOrd="0" presId="urn:microsoft.com/office/officeart/2005/8/layout/list1"/>
    <dgm:cxn modelId="{118ECDBA-97F5-49EC-90D4-4D934A4F0DDC}" type="presParOf" srcId="{49FFB080-EB76-4CDF-A846-F9BDB6313599}" destId="{1E5B5F58-6363-4E61-8D53-C49804981F03}" srcOrd="9" destOrd="0" presId="urn:microsoft.com/office/officeart/2005/8/layout/list1"/>
    <dgm:cxn modelId="{96E4B0D4-1D45-44D8-9D33-897B1D4548CB}" type="presParOf" srcId="{49FFB080-EB76-4CDF-A846-F9BDB6313599}" destId="{CCAF771E-3B02-4390-BBB0-59B09A6A3D2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35F6EC-69CF-4345-BF69-DBA841A6A05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BD000EBB-F651-472D-B4BD-025DC414650E}">
      <dgm:prSet phldrT="[テキスト]"/>
      <dgm:spPr/>
      <dgm:t>
        <a:bodyPr/>
        <a:lstStyle/>
        <a:p>
          <a:r>
            <a:rPr kumimoji="1" lang="ja-JP" altLang="en-US" dirty="0"/>
            <a:t>１）営業外収益</a:t>
          </a:r>
        </a:p>
      </dgm:t>
    </dgm:pt>
    <dgm:pt modelId="{99D45ED4-FAD5-4EB1-94D2-188970060A70}" type="parTrans" cxnId="{B9560074-936E-4DD2-8523-AA640B08DBFE}">
      <dgm:prSet/>
      <dgm:spPr/>
      <dgm:t>
        <a:bodyPr/>
        <a:lstStyle/>
        <a:p>
          <a:endParaRPr kumimoji="1" lang="ja-JP" altLang="en-US"/>
        </a:p>
      </dgm:t>
    </dgm:pt>
    <dgm:pt modelId="{67A7FC05-5515-4143-B030-DCAFCA0B0567}" type="sibTrans" cxnId="{B9560074-936E-4DD2-8523-AA640B08DBFE}">
      <dgm:prSet/>
      <dgm:spPr/>
      <dgm:t>
        <a:bodyPr/>
        <a:lstStyle/>
        <a:p>
          <a:endParaRPr kumimoji="1" lang="ja-JP" altLang="en-US"/>
        </a:p>
      </dgm:t>
    </dgm:pt>
    <dgm:pt modelId="{E6B534DC-E8C4-4852-9081-4EE00DE324ED}">
      <dgm:prSet phldrT="[テキスト]"/>
      <dgm:spPr/>
      <dgm:t>
        <a:bodyPr/>
        <a:lstStyle/>
        <a:p>
          <a:r>
            <a:rPr kumimoji="1" lang="ja-JP" altLang="en-US" dirty="0"/>
            <a:t>２）営業外費用</a:t>
          </a:r>
        </a:p>
      </dgm:t>
    </dgm:pt>
    <dgm:pt modelId="{97FCFDBF-7606-4692-A0EE-E5125DE28FD4}" type="parTrans" cxnId="{CBE67871-FA73-435F-8AFD-912C1285124B}">
      <dgm:prSet/>
      <dgm:spPr/>
      <dgm:t>
        <a:bodyPr/>
        <a:lstStyle/>
        <a:p>
          <a:endParaRPr kumimoji="1" lang="ja-JP" altLang="en-US"/>
        </a:p>
      </dgm:t>
    </dgm:pt>
    <dgm:pt modelId="{038F08DF-BF8A-43BE-B0FB-56FA1B62CF87}" type="sibTrans" cxnId="{CBE67871-FA73-435F-8AFD-912C1285124B}">
      <dgm:prSet/>
      <dgm:spPr/>
      <dgm:t>
        <a:bodyPr/>
        <a:lstStyle/>
        <a:p>
          <a:endParaRPr kumimoji="1" lang="ja-JP" altLang="en-US"/>
        </a:p>
      </dgm:t>
    </dgm:pt>
    <dgm:pt modelId="{27170A40-3229-42DA-B1B2-D4DB3AD1E566}">
      <dgm:prSet phldrT="[テキスト]"/>
      <dgm:spPr/>
      <dgm:t>
        <a:bodyPr/>
        <a:lstStyle/>
        <a:p>
          <a:r>
            <a:rPr kumimoji="1" lang="ja-JP" altLang="en-US" dirty="0"/>
            <a:t>３）特別利益</a:t>
          </a:r>
        </a:p>
      </dgm:t>
    </dgm:pt>
    <dgm:pt modelId="{F68432ED-5C2B-4D6A-ABDF-7B77BD413780}" type="parTrans" cxnId="{D9A2653E-4D4F-4592-985B-3FB47F658E11}">
      <dgm:prSet/>
      <dgm:spPr/>
      <dgm:t>
        <a:bodyPr/>
        <a:lstStyle/>
        <a:p>
          <a:endParaRPr kumimoji="1" lang="ja-JP" altLang="en-US"/>
        </a:p>
      </dgm:t>
    </dgm:pt>
    <dgm:pt modelId="{6CCB813F-2D19-47E4-9631-5A33661299AE}" type="sibTrans" cxnId="{D9A2653E-4D4F-4592-985B-3FB47F658E11}">
      <dgm:prSet/>
      <dgm:spPr/>
      <dgm:t>
        <a:bodyPr/>
        <a:lstStyle/>
        <a:p>
          <a:endParaRPr kumimoji="1" lang="ja-JP" altLang="en-US"/>
        </a:p>
      </dgm:t>
    </dgm:pt>
    <dgm:pt modelId="{29601DA7-471C-473C-A8BF-BB41308F67B5}">
      <dgm:prSet phldrT="[テキスト]"/>
      <dgm:spPr/>
      <dgm:t>
        <a:bodyPr/>
        <a:lstStyle/>
        <a:p>
          <a:r>
            <a:rPr kumimoji="1" lang="ja-JP" altLang="en-US" dirty="0"/>
            <a:t>４）特別損失</a:t>
          </a:r>
        </a:p>
      </dgm:t>
    </dgm:pt>
    <dgm:pt modelId="{F10E7870-4590-4E7C-82B0-148A5D8A6021}" type="parTrans" cxnId="{70498433-ECAF-4CB8-A2AD-B18E09D84DC1}">
      <dgm:prSet/>
      <dgm:spPr/>
      <dgm:t>
        <a:bodyPr/>
        <a:lstStyle/>
        <a:p>
          <a:endParaRPr kumimoji="1" lang="ja-JP" altLang="en-US"/>
        </a:p>
      </dgm:t>
    </dgm:pt>
    <dgm:pt modelId="{03FC6B1E-997A-4249-BE8A-B47C2E25343B}" type="sibTrans" cxnId="{70498433-ECAF-4CB8-A2AD-B18E09D84DC1}">
      <dgm:prSet/>
      <dgm:spPr/>
      <dgm:t>
        <a:bodyPr/>
        <a:lstStyle/>
        <a:p>
          <a:endParaRPr kumimoji="1" lang="ja-JP" altLang="en-US"/>
        </a:p>
      </dgm:t>
    </dgm:pt>
    <dgm:pt modelId="{812CA897-764F-4DA1-8223-556ACC8C322F}">
      <dgm:prSet/>
      <dgm:spPr/>
      <dgm:t>
        <a:bodyPr/>
        <a:lstStyle/>
        <a:p>
          <a:r>
            <a:rPr kumimoji="1" lang="ja-JP" altLang="en-US" dirty="0"/>
            <a:t>営業外損益については、毎期継続的に発生するもの以外は経常しない⇒特に営業外収益には注意（返済原資に影響を与える）</a:t>
          </a:r>
        </a:p>
      </dgm:t>
    </dgm:pt>
    <dgm:pt modelId="{FE02F3EB-0B8C-4B4C-92AE-ADEDC1A3A091}" type="parTrans" cxnId="{C643C0F6-306E-4149-96F7-CAB7A5AB2896}">
      <dgm:prSet/>
      <dgm:spPr/>
      <dgm:t>
        <a:bodyPr/>
        <a:lstStyle/>
        <a:p>
          <a:endParaRPr kumimoji="1" lang="ja-JP" altLang="en-US"/>
        </a:p>
      </dgm:t>
    </dgm:pt>
    <dgm:pt modelId="{5A9650B8-293E-49A3-9E2E-F6CD40EA57A7}" type="sibTrans" cxnId="{C643C0F6-306E-4149-96F7-CAB7A5AB2896}">
      <dgm:prSet/>
      <dgm:spPr/>
      <dgm:t>
        <a:bodyPr/>
        <a:lstStyle/>
        <a:p>
          <a:endParaRPr kumimoji="1" lang="ja-JP" altLang="en-US"/>
        </a:p>
      </dgm:t>
    </dgm:pt>
    <dgm:pt modelId="{6C10B606-145E-47BB-BA1E-BE201473A872}">
      <dgm:prSet/>
      <dgm:spPr/>
      <dgm:t>
        <a:bodyPr/>
        <a:lstStyle/>
        <a:p>
          <a:r>
            <a:rPr kumimoji="1" lang="ja-JP" altLang="en-US" dirty="0"/>
            <a:t>支払利息は借入金返済計画に基づいて算定する⇒借入金返済計画は通常ＦＣＦの一定割合を返済する事が多い⇒つまり循環計算が発生⇒一旦、現状の利息支払を維持する事を前提として数値を仮置きし、後で調整する</a:t>
          </a:r>
        </a:p>
      </dgm:t>
    </dgm:pt>
    <dgm:pt modelId="{1C5AB0E2-E303-49AF-926D-CDF96A652C49}" type="parTrans" cxnId="{BC8B484A-48D2-4039-AAC3-384DD53BB2E4}">
      <dgm:prSet/>
      <dgm:spPr/>
      <dgm:t>
        <a:bodyPr/>
        <a:lstStyle/>
        <a:p>
          <a:endParaRPr kumimoji="1" lang="ja-JP" altLang="en-US"/>
        </a:p>
      </dgm:t>
    </dgm:pt>
    <dgm:pt modelId="{3F1DBC32-54F5-42EE-B0BF-1630135114B1}" type="sibTrans" cxnId="{BC8B484A-48D2-4039-AAC3-384DD53BB2E4}">
      <dgm:prSet/>
      <dgm:spPr/>
      <dgm:t>
        <a:bodyPr/>
        <a:lstStyle/>
        <a:p>
          <a:endParaRPr kumimoji="1" lang="ja-JP" altLang="en-US"/>
        </a:p>
      </dgm:t>
    </dgm:pt>
    <dgm:pt modelId="{7EDC4394-98C5-45BD-99F5-05E4B20C7537}">
      <dgm:prSet/>
      <dgm:spPr/>
      <dgm:t>
        <a:bodyPr/>
        <a:lstStyle/>
        <a:p>
          <a:r>
            <a:rPr kumimoji="1" lang="ja-JP" altLang="en-US" dirty="0"/>
            <a:t>雑損失も過年度発生金額を参考に計上（保守主義）</a:t>
          </a:r>
        </a:p>
      </dgm:t>
    </dgm:pt>
    <dgm:pt modelId="{2DD220EA-CDB2-428D-98FF-E141544CEE36}" type="parTrans" cxnId="{1154C4AE-D10A-45FA-8C1D-4A164EF5D25A}">
      <dgm:prSet/>
      <dgm:spPr/>
      <dgm:t>
        <a:bodyPr/>
        <a:lstStyle/>
        <a:p>
          <a:endParaRPr kumimoji="1" lang="ja-JP" altLang="en-US"/>
        </a:p>
      </dgm:t>
    </dgm:pt>
    <dgm:pt modelId="{D5BCF7CC-4D2E-43D6-B1E1-78E853CCB74E}" type="sibTrans" cxnId="{1154C4AE-D10A-45FA-8C1D-4A164EF5D25A}">
      <dgm:prSet/>
      <dgm:spPr/>
      <dgm:t>
        <a:bodyPr/>
        <a:lstStyle/>
        <a:p>
          <a:endParaRPr kumimoji="1" lang="ja-JP" altLang="en-US"/>
        </a:p>
      </dgm:t>
    </dgm:pt>
    <dgm:pt modelId="{021F36F2-5078-45C6-860C-7D7480229944}">
      <dgm:prSet/>
      <dgm:spPr/>
      <dgm:t>
        <a:bodyPr/>
        <a:lstStyle/>
        <a:p>
          <a:r>
            <a:rPr kumimoji="1" lang="ja-JP" altLang="en-US" dirty="0"/>
            <a:t>補助金の支給など、既に受給が確定しているもののみ計上</a:t>
          </a:r>
        </a:p>
      </dgm:t>
    </dgm:pt>
    <dgm:pt modelId="{087D3622-0219-46B9-B08B-D427DB0F4082}" type="parTrans" cxnId="{42D46037-CC47-468E-8564-34895D93B097}">
      <dgm:prSet/>
      <dgm:spPr/>
      <dgm:t>
        <a:bodyPr/>
        <a:lstStyle/>
        <a:p>
          <a:endParaRPr kumimoji="1" lang="ja-JP" altLang="en-US"/>
        </a:p>
      </dgm:t>
    </dgm:pt>
    <dgm:pt modelId="{4BB0F9B5-00DD-4717-AB1B-97EE65129EB3}" type="sibTrans" cxnId="{42D46037-CC47-468E-8564-34895D93B097}">
      <dgm:prSet/>
      <dgm:spPr/>
      <dgm:t>
        <a:bodyPr/>
        <a:lstStyle/>
        <a:p>
          <a:endParaRPr kumimoji="1" lang="ja-JP" altLang="en-US"/>
        </a:p>
      </dgm:t>
    </dgm:pt>
    <dgm:pt modelId="{02C7C59F-6D01-407A-A426-8BFEB4E7C9DA}">
      <dgm:prSet/>
      <dgm:spPr/>
      <dgm:t>
        <a:bodyPr/>
        <a:lstStyle/>
        <a:p>
          <a:r>
            <a:rPr kumimoji="1" lang="ja-JP" altLang="en-US" dirty="0"/>
            <a:t>設備取替などで発生する除却損を見積もり計上（保守主義）</a:t>
          </a:r>
        </a:p>
      </dgm:t>
    </dgm:pt>
    <dgm:pt modelId="{B1FCAFCF-BC17-431F-A1FA-0FC9FC95ECF2}" type="parTrans" cxnId="{AE00002A-D363-4901-9566-0D4F6C349D8F}">
      <dgm:prSet/>
      <dgm:spPr/>
      <dgm:t>
        <a:bodyPr/>
        <a:lstStyle/>
        <a:p>
          <a:endParaRPr kumimoji="1" lang="ja-JP" altLang="en-US"/>
        </a:p>
      </dgm:t>
    </dgm:pt>
    <dgm:pt modelId="{68526CB4-805A-40CA-A184-AC0EF316CBA8}" type="sibTrans" cxnId="{AE00002A-D363-4901-9566-0D4F6C349D8F}">
      <dgm:prSet/>
      <dgm:spPr/>
      <dgm:t>
        <a:bodyPr/>
        <a:lstStyle/>
        <a:p>
          <a:endParaRPr kumimoji="1" lang="ja-JP" altLang="en-US"/>
        </a:p>
      </dgm:t>
    </dgm:pt>
    <dgm:pt modelId="{D5CEE692-6186-4127-91E6-7D95C41E5F96}" type="pres">
      <dgm:prSet presAssocID="{B335F6EC-69CF-4345-BF69-DBA841A6A05A}" presName="linear" presStyleCnt="0">
        <dgm:presLayoutVars>
          <dgm:dir/>
          <dgm:animLvl val="lvl"/>
          <dgm:resizeHandles val="exact"/>
        </dgm:presLayoutVars>
      </dgm:prSet>
      <dgm:spPr/>
    </dgm:pt>
    <dgm:pt modelId="{B9E9219E-E347-4EA6-832D-8CBEC9805788}" type="pres">
      <dgm:prSet presAssocID="{BD000EBB-F651-472D-B4BD-025DC414650E}" presName="parentLin" presStyleCnt="0"/>
      <dgm:spPr/>
    </dgm:pt>
    <dgm:pt modelId="{789D5D56-8550-49FE-9DD2-BEA2098DDAAC}" type="pres">
      <dgm:prSet presAssocID="{BD000EBB-F651-472D-B4BD-025DC414650E}" presName="parentLeftMargin" presStyleLbl="node1" presStyleIdx="0" presStyleCnt="4"/>
      <dgm:spPr/>
    </dgm:pt>
    <dgm:pt modelId="{330251F9-7B5E-475D-B17C-3AFE4AD415A9}" type="pres">
      <dgm:prSet presAssocID="{BD000EBB-F651-472D-B4BD-025DC414650E}" presName="parentText" presStyleLbl="node1" presStyleIdx="0" presStyleCnt="4">
        <dgm:presLayoutVars>
          <dgm:chMax val="0"/>
          <dgm:bulletEnabled val="1"/>
        </dgm:presLayoutVars>
      </dgm:prSet>
      <dgm:spPr/>
    </dgm:pt>
    <dgm:pt modelId="{280EF201-2A77-48A5-9151-E697EADA41D0}" type="pres">
      <dgm:prSet presAssocID="{BD000EBB-F651-472D-B4BD-025DC414650E}" presName="negativeSpace" presStyleCnt="0"/>
      <dgm:spPr/>
    </dgm:pt>
    <dgm:pt modelId="{7EA5FB16-1488-4AE2-9382-B05CD11D9A38}" type="pres">
      <dgm:prSet presAssocID="{BD000EBB-F651-472D-B4BD-025DC414650E}" presName="childText" presStyleLbl="conFgAcc1" presStyleIdx="0" presStyleCnt="4">
        <dgm:presLayoutVars>
          <dgm:bulletEnabled val="1"/>
        </dgm:presLayoutVars>
      </dgm:prSet>
      <dgm:spPr/>
    </dgm:pt>
    <dgm:pt modelId="{5EEC032A-4E55-4EAC-B554-AE0718C552BD}" type="pres">
      <dgm:prSet presAssocID="{67A7FC05-5515-4143-B030-DCAFCA0B0567}" presName="spaceBetweenRectangles" presStyleCnt="0"/>
      <dgm:spPr/>
    </dgm:pt>
    <dgm:pt modelId="{9F3396AB-C121-49C5-876C-13CA304C527E}" type="pres">
      <dgm:prSet presAssocID="{E6B534DC-E8C4-4852-9081-4EE00DE324ED}" presName="parentLin" presStyleCnt="0"/>
      <dgm:spPr/>
    </dgm:pt>
    <dgm:pt modelId="{2C52E061-30A0-4DC2-B816-4492BBC48C71}" type="pres">
      <dgm:prSet presAssocID="{E6B534DC-E8C4-4852-9081-4EE00DE324ED}" presName="parentLeftMargin" presStyleLbl="node1" presStyleIdx="0" presStyleCnt="4"/>
      <dgm:spPr/>
    </dgm:pt>
    <dgm:pt modelId="{E206C825-049E-4F63-A461-595FD97B7154}" type="pres">
      <dgm:prSet presAssocID="{E6B534DC-E8C4-4852-9081-4EE00DE324ED}" presName="parentText" presStyleLbl="node1" presStyleIdx="1" presStyleCnt="4">
        <dgm:presLayoutVars>
          <dgm:chMax val="0"/>
          <dgm:bulletEnabled val="1"/>
        </dgm:presLayoutVars>
      </dgm:prSet>
      <dgm:spPr/>
    </dgm:pt>
    <dgm:pt modelId="{B6708F85-A5C7-4B95-BD21-F2980A3EDD09}" type="pres">
      <dgm:prSet presAssocID="{E6B534DC-E8C4-4852-9081-4EE00DE324ED}" presName="negativeSpace" presStyleCnt="0"/>
      <dgm:spPr/>
    </dgm:pt>
    <dgm:pt modelId="{F38F15A2-DFBA-4073-8412-455D8C694DE0}" type="pres">
      <dgm:prSet presAssocID="{E6B534DC-E8C4-4852-9081-4EE00DE324ED}" presName="childText" presStyleLbl="conFgAcc1" presStyleIdx="1" presStyleCnt="4">
        <dgm:presLayoutVars>
          <dgm:bulletEnabled val="1"/>
        </dgm:presLayoutVars>
      </dgm:prSet>
      <dgm:spPr/>
    </dgm:pt>
    <dgm:pt modelId="{F7ED3972-F2E1-4E6B-8CA9-F6EDABD3FE20}" type="pres">
      <dgm:prSet presAssocID="{038F08DF-BF8A-43BE-B0FB-56FA1B62CF87}" presName="spaceBetweenRectangles" presStyleCnt="0"/>
      <dgm:spPr/>
    </dgm:pt>
    <dgm:pt modelId="{7B23762B-3E63-4121-BE7D-D8B13D169A95}" type="pres">
      <dgm:prSet presAssocID="{27170A40-3229-42DA-B1B2-D4DB3AD1E566}" presName="parentLin" presStyleCnt="0"/>
      <dgm:spPr/>
    </dgm:pt>
    <dgm:pt modelId="{BA07C3A2-0C53-480E-8D82-B7EC92D61BE3}" type="pres">
      <dgm:prSet presAssocID="{27170A40-3229-42DA-B1B2-D4DB3AD1E566}" presName="parentLeftMargin" presStyleLbl="node1" presStyleIdx="1" presStyleCnt="4"/>
      <dgm:spPr/>
    </dgm:pt>
    <dgm:pt modelId="{F9A9128C-E7FF-469A-8661-816D1512C44E}" type="pres">
      <dgm:prSet presAssocID="{27170A40-3229-42DA-B1B2-D4DB3AD1E566}" presName="parentText" presStyleLbl="node1" presStyleIdx="2" presStyleCnt="4">
        <dgm:presLayoutVars>
          <dgm:chMax val="0"/>
          <dgm:bulletEnabled val="1"/>
        </dgm:presLayoutVars>
      </dgm:prSet>
      <dgm:spPr/>
    </dgm:pt>
    <dgm:pt modelId="{55FC725C-B1B1-44B6-A17D-2E09FEF85B64}" type="pres">
      <dgm:prSet presAssocID="{27170A40-3229-42DA-B1B2-D4DB3AD1E566}" presName="negativeSpace" presStyleCnt="0"/>
      <dgm:spPr/>
    </dgm:pt>
    <dgm:pt modelId="{628B9798-493F-4FE8-AEA9-E04119D6867D}" type="pres">
      <dgm:prSet presAssocID="{27170A40-3229-42DA-B1B2-D4DB3AD1E566}" presName="childText" presStyleLbl="conFgAcc1" presStyleIdx="2" presStyleCnt="4">
        <dgm:presLayoutVars>
          <dgm:bulletEnabled val="1"/>
        </dgm:presLayoutVars>
      </dgm:prSet>
      <dgm:spPr/>
    </dgm:pt>
    <dgm:pt modelId="{E0A2C0F8-B46C-4560-82A9-2F2CDFA8B048}" type="pres">
      <dgm:prSet presAssocID="{6CCB813F-2D19-47E4-9631-5A33661299AE}" presName="spaceBetweenRectangles" presStyleCnt="0"/>
      <dgm:spPr/>
    </dgm:pt>
    <dgm:pt modelId="{5322EFF7-1EBC-4F96-A31F-716D5EB865B0}" type="pres">
      <dgm:prSet presAssocID="{29601DA7-471C-473C-A8BF-BB41308F67B5}" presName="parentLin" presStyleCnt="0"/>
      <dgm:spPr/>
    </dgm:pt>
    <dgm:pt modelId="{78D96CA7-71AD-4A77-9FE7-582091107915}" type="pres">
      <dgm:prSet presAssocID="{29601DA7-471C-473C-A8BF-BB41308F67B5}" presName="parentLeftMargin" presStyleLbl="node1" presStyleIdx="2" presStyleCnt="4"/>
      <dgm:spPr/>
    </dgm:pt>
    <dgm:pt modelId="{F3585BC7-6EC3-479C-9E73-AF510E1BDF5D}" type="pres">
      <dgm:prSet presAssocID="{29601DA7-471C-473C-A8BF-BB41308F67B5}" presName="parentText" presStyleLbl="node1" presStyleIdx="3" presStyleCnt="4">
        <dgm:presLayoutVars>
          <dgm:chMax val="0"/>
          <dgm:bulletEnabled val="1"/>
        </dgm:presLayoutVars>
      </dgm:prSet>
      <dgm:spPr/>
    </dgm:pt>
    <dgm:pt modelId="{98E78129-9651-459C-9F3F-383C313AD4F3}" type="pres">
      <dgm:prSet presAssocID="{29601DA7-471C-473C-A8BF-BB41308F67B5}" presName="negativeSpace" presStyleCnt="0"/>
      <dgm:spPr/>
    </dgm:pt>
    <dgm:pt modelId="{F5380AD3-250F-443D-9266-EB6D935D4D86}" type="pres">
      <dgm:prSet presAssocID="{29601DA7-471C-473C-A8BF-BB41308F67B5}" presName="childText" presStyleLbl="conFgAcc1" presStyleIdx="3" presStyleCnt="4">
        <dgm:presLayoutVars>
          <dgm:bulletEnabled val="1"/>
        </dgm:presLayoutVars>
      </dgm:prSet>
      <dgm:spPr/>
    </dgm:pt>
  </dgm:ptLst>
  <dgm:cxnLst>
    <dgm:cxn modelId="{47C86500-0C7E-4099-AD52-ED8484146928}" type="presOf" srcId="{29601DA7-471C-473C-A8BF-BB41308F67B5}" destId="{78D96CA7-71AD-4A77-9FE7-582091107915}" srcOrd="0" destOrd="0" presId="urn:microsoft.com/office/officeart/2005/8/layout/list1"/>
    <dgm:cxn modelId="{AE00002A-D363-4901-9566-0D4F6C349D8F}" srcId="{29601DA7-471C-473C-A8BF-BB41308F67B5}" destId="{02C7C59F-6D01-407A-A426-8BFEB4E7C9DA}" srcOrd="0" destOrd="0" parTransId="{B1FCAFCF-BC17-431F-A1FA-0FC9FC95ECF2}" sibTransId="{68526CB4-805A-40CA-A184-AC0EF316CBA8}"/>
    <dgm:cxn modelId="{4BD27C2D-70CE-4FF9-89A0-E85005E777C4}" type="presOf" srcId="{27170A40-3229-42DA-B1B2-D4DB3AD1E566}" destId="{BA07C3A2-0C53-480E-8D82-B7EC92D61BE3}" srcOrd="0" destOrd="0" presId="urn:microsoft.com/office/officeart/2005/8/layout/list1"/>
    <dgm:cxn modelId="{2108FA2D-789F-41AB-A924-75AD1C57327C}" type="presOf" srcId="{BD000EBB-F651-472D-B4BD-025DC414650E}" destId="{330251F9-7B5E-475D-B17C-3AFE4AD415A9}" srcOrd="1" destOrd="0" presId="urn:microsoft.com/office/officeart/2005/8/layout/list1"/>
    <dgm:cxn modelId="{70498433-ECAF-4CB8-A2AD-B18E09D84DC1}" srcId="{B335F6EC-69CF-4345-BF69-DBA841A6A05A}" destId="{29601DA7-471C-473C-A8BF-BB41308F67B5}" srcOrd="3" destOrd="0" parTransId="{F10E7870-4590-4E7C-82B0-148A5D8A6021}" sibTransId="{03FC6B1E-997A-4249-BE8A-B47C2E25343B}"/>
    <dgm:cxn modelId="{42D46037-CC47-468E-8564-34895D93B097}" srcId="{27170A40-3229-42DA-B1B2-D4DB3AD1E566}" destId="{021F36F2-5078-45C6-860C-7D7480229944}" srcOrd="0" destOrd="0" parTransId="{087D3622-0219-46B9-B08B-D427DB0F4082}" sibTransId="{4BB0F9B5-00DD-4717-AB1B-97EE65129EB3}"/>
    <dgm:cxn modelId="{01BA8A39-E6ED-4697-9719-8FCD1AB6E98B}" type="presOf" srcId="{812CA897-764F-4DA1-8223-556ACC8C322F}" destId="{7EA5FB16-1488-4AE2-9382-B05CD11D9A38}" srcOrd="0" destOrd="0" presId="urn:microsoft.com/office/officeart/2005/8/layout/list1"/>
    <dgm:cxn modelId="{D9A2653E-4D4F-4592-985B-3FB47F658E11}" srcId="{B335F6EC-69CF-4345-BF69-DBA841A6A05A}" destId="{27170A40-3229-42DA-B1B2-D4DB3AD1E566}" srcOrd="2" destOrd="0" parTransId="{F68432ED-5C2B-4D6A-ABDF-7B77BD413780}" sibTransId="{6CCB813F-2D19-47E4-9631-5A33661299AE}"/>
    <dgm:cxn modelId="{BC8B484A-48D2-4039-AAC3-384DD53BB2E4}" srcId="{E6B534DC-E8C4-4852-9081-4EE00DE324ED}" destId="{6C10B606-145E-47BB-BA1E-BE201473A872}" srcOrd="0" destOrd="0" parTransId="{1C5AB0E2-E303-49AF-926D-CDF96A652C49}" sibTransId="{3F1DBC32-54F5-42EE-B0BF-1630135114B1}"/>
    <dgm:cxn modelId="{03056570-C2A6-4205-B94B-A9264B2CE2EE}" type="presOf" srcId="{BD000EBB-F651-472D-B4BD-025DC414650E}" destId="{789D5D56-8550-49FE-9DD2-BEA2098DDAAC}" srcOrd="0" destOrd="0" presId="urn:microsoft.com/office/officeart/2005/8/layout/list1"/>
    <dgm:cxn modelId="{CBE67871-FA73-435F-8AFD-912C1285124B}" srcId="{B335F6EC-69CF-4345-BF69-DBA841A6A05A}" destId="{E6B534DC-E8C4-4852-9081-4EE00DE324ED}" srcOrd="1" destOrd="0" parTransId="{97FCFDBF-7606-4692-A0EE-E5125DE28FD4}" sibTransId="{038F08DF-BF8A-43BE-B0FB-56FA1B62CF87}"/>
    <dgm:cxn modelId="{1C2E5672-964B-4D41-836D-00F898BE9813}" type="presOf" srcId="{E6B534DC-E8C4-4852-9081-4EE00DE324ED}" destId="{2C52E061-30A0-4DC2-B816-4492BBC48C71}" srcOrd="0" destOrd="0" presId="urn:microsoft.com/office/officeart/2005/8/layout/list1"/>
    <dgm:cxn modelId="{B9560074-936E-4DD2-8523-AA640B08DBFE}" srcId="{B335F6EC-69CF-4345-BF69-DBA841A6A05A}" destId="{BD000EBB-F651-472D-B4BD-025DC414650E}" srcOrd="0" destOrd="0" parTransId="{99D45ED4-FAD5-4EB1-94D2-188970060A70}" sibTransId="{67A7FC05-5515-4143-B030-DCAFCA0B0567}"/>
    <dgm:cxn modelId="{D1445F80-53B5-4A35-81D9-0990EE48ADB8}" type="presOf" srcId="{29601DA7-471C-473C-A8BF-BB41308F67B5}" destId="{F3585BC7-6EC3-479C-9E73-AF510E1BDF5D}" srcOrd="1" destOrd="0" presId="urn:microsoft.com/office/officeart/2005/8/layout/list1"/>
    <dgm:cxn modelId="{5EC5C084-B22B-43A4-83A1-AE68BCFD897D}" type="presOf" srcId="{7EDC4394-98C5-45BD-99F5-05E4B20C7537}" destId="{F38F15A2-DFBA-4073-8412-455D8C694DE0}" srcOrd="0" destOrd="1" presId="urn:microsoft.com/office/officeart/2005/8/layout/list1"/>
    <dgm:cxn modelId="{E5429191-14F7-4062-870B-3E49F00F3D2F}" type="presOf" srcId="{E6B534DC-E8C4-4852-9081-4EE00DE324ED}" destId="{E206C825-049E-4F63-A461-595FD97B7154}" srcOrd="1" destOrd="0" presId="urn:microsoft.com/office/officeart/2005/8/layout/list1"/>
    <dgm:cxn modelId="{FB2961AC-8F87-4BA0-8059-40A9E497BA38}" type="presOf" srcId="{27170A40-3229-42DA-B1B2-D4DB3AD1E566}" destId="{F9A9128C-E7FF-469A-8661-816D1512C44E}" srcOrd="1" destOrd="0" presId="urn:microsoft.com/office/officeart/2005/8/layout/list1"/>
    <dgm:cxn modelId="{1154C4AE-D10A-45FA-8C1D-4A164EF5D25A}" srcId="{E6B534DC-E8C4-4852-9081-4EE00DE324ED}" destId="{7EDC4394-98C5-45BD-99F5-05E4B20C7537}" srcOrd="1" destOrd="0" parTransId="{2DD220EA-CDB2-428D-98FF-E141544CEE36}" sibTransId="{D5BCF7CC-4D2E-43D6-B1E1-78E853CCB74E}"/>
    <dgm:cxn modelId="{AF4358C6-7D15-40C2-8CD4-8628D7979C23}" type="presOf" srcId="{02C7C59F-6D01-407A-A426-8BFEB4E7C9DA}" destId="{F5380AD3-250F-443D-9266-EB6D935D4D86}" srcOrd="0" destOrd="0" presId="urn:microsoft.com/office/officeart/2005/8/layout/list1"/>
    <dgm:cxn modelId="{EA4A37D6-37AA-4F0C-A7B7-6485C769912A}" type="presOf" srcId="{021F36F2-5078-45C6-860C-7D7480229944}" destId="{628B9798-493F-4FE8-AEA9-E04119D6867D}" srcOrd="0" destOrd="0" presId="urn:microsoft.com/office/officeart/2005/8/layout/list1"/>
    <dgm:cxn modelId="{1E9EC6E6-C8A4-4292-9FE3-BB09D66A382D}" type="presOf" srcId="{B335F6EC-69CF-4345-BF69-DBA841A6A05A}" destId="{D5CEE692-6186-4127-91E6-7D95C41E5F96}" srcOrd="0" destOrd="0" presId="urn:microsoft.com/office/officeart/2005/8/layout/list1"/>
    <dgm:cxn modelId="{C643C0F6-306E-4149-96F7-CAB7A5AB2896}" srcId="{BD000EBB-F651-472D-B4BD-025DC414650E}" destId="{812CA897-764F-4DA1-8223-556ACC8C322F}" srcOrd="0" destOrd="0" parTransId="{FE02F3EB-0B8C-4B4C-92AE-ADEDC1A3A091}" sibTransId="{5A9650B8-293E-49A3-9E2E-F6CD40EA57A7}"/>
    <dgm:cxn modelId="{67F5EFFD-E3C9-4899-86DE-6C96988547CC}" type="presOf" srcId="{6C10B606-145E-47BB-BA1E-BE201473A872}" destId="{F38F15A2-DFBA-4073-8412-455D8C694DE0}" srcOrd="0" destOrd="0" presId="urn:microsoft.com/office/officeart/2005/8/layout/list1"/>
    <dgm:cxn modelId="{46E2C702-EDF8-46D7-BDEC-5F5DDE106BC7}" type="presParOf" srcId="{D5CEE692-6186-4127-91E6-7D95C41E5F96}" destId="{B9E9219E-E347-4EA6-832D-8CBEC9805788}" srcOrd="0" destOrd="0" presId="urn:microsoft.com/office/officeart/2005/8/layout/list1"/>
    <dgm:cxn modelId="{CBDA8763-D45D-4F82-A6CD-98201E8FAF35}" type="presParOf" srcId="{B9E9219E-E347-4EA6-832D-8CBEC9805788}" destId="{789D5D56-8550-49FE-9DD2-BEA2098DDAAC}" srcOrd="0" destOrd="0" presId="urn:microsoft.com/office/officeart/2005/8/layout/list1"/>
    <dgm:cxn modelId="{4E9427AC-D363-4A13-996F-DAEAD09D4DD4}" type="presParOf" srcId="{B9E9219E-E347-4EA6-832D-8CBEC9805788}" destId="{330251F9-7B5E-475D-B17C-3AFE4AD415A9}" srcOrd="1" destOrd="0" presId="urn:microsoft.com/office/officeart/2005/8/layout/list1"/>
    <dgm:cxn modelId="{8F1D7ED8-98E1-43A0-B0B4-6CF1AEBC3A6C}" type="presParOf" srcId="{D5CEE692-6186-4127-91E6-7D95C41E5F96}" destId="{280EF201-2A77-48A5-9151-E697EADA41D0}" srcOrd="1" destOrd="0" presId="urn:microsoft.com/office/officeart/2005/8/layout/list1"/>
    <dgm:cxn modelId="{D939FCBC-EC65-4E5C-A0D9-677841F50FE4}" type="presParOf" srcId="{D5CEE692-6186-4127-91E6-7D95C41E5F96}" destId="{7EA5FB16-1488-4AE2-9382-B05CD11D9A38}" srcOrd="2" destOrd="0" presId="urn:microsoft.com/office/officeart/2005/8/layout/list1"/>
    <dgm:cxn modelId="{89288852-C75E-43FE-B6CF-C082C9346BC6}" type="presParOf" srcId="{D5CEE692-6186-4127-91E6-7D95C41E5F96}" destId="{5EEC032A-4E55-4EAC-B554-AE0718C552BD}" srcOrd="3" destOrd="0" presId="urn:microsoft.com/office/officeart/2005/8/layout/list1"/>
    <dgm:cxn modelId="{CABB8111-0C85-4D4F-B67C-D40C33AAEFFC}" type="presParOf" srcId="{D5CEE692-6186-4127-91E6-7D95C41E5F96}" destId="{9F3396AB-C121-49C5-876C-13CA304C527E}" srcOrd="4" destOrd="0" presId="urn:microsoft.com/office/officeart/2005/8/layout/list1"/>
    <dgm:cxn modelId="{024FD17B-8C77-4FE8-973C-2B7C55B5573B}" type="presParOf" srcId="{9F3396AB-C121-49C5-876C-13CA304C527E}" destId="{2C52E061-30A0-4DC2-B816-4492BBC48C71}" srcOrd="0" destOrd="0" presId="urn:microsoft.com/office/officeart/2005/8/layout/list1"/>
    <dgm:cxn modelId="{938CE7B2-88E2-469C-93AC-713D8FC2E437}" type="presParOf" srcId="{9F3396AB-C121-49C5-876C-13CA304C527E}" destId="{E206C825-049E-4F63-A461-595FD97B7154}" srcOrd="1" destOrd="0" presId="urn:microsoft.com/office/officeart/2005/8/layout/list1"/>
    <dgm:cxn modelId="{875B3B9A-538F-4157-B394-48DCFF0623A2}" type="presParOf" srcId="{D5CEE692-6186-4127-91E6-7D95C41E5F96}" destId="{B6708F85-A5C7-4B95-BD21-F2980A3EDD09}" srcOrd="5" destOrd="0" presId="urn:microsoft.com/office/officeart/2005/8/layout/list1"/>
    <dgm:cxn modelId="{042FF5EF-39C7-470F-B044-1EF72FE3AAE3}" type="presParOf" srcId="{D5CEE692-6186-4127-91E6-7D95C41E5F96}" destId="{F38F15A2-DFBA-4073-8412-455D8C694DE0}" srcOrd="6" destOrd="0" presId="urn:microsoft.com/office/officeart/2005/8/layout/list1"/>
    <dgm:cxn modelId="{79293E0A-FB13-45DA-B0AE-B68537999A28}" type="presParOf" srcId="{D5CEE692-6186-4127-91E6-7D95C41E5F96}" destId="{F7ED3972-F2E1-4E6B-8CA9-F6EDABD3FE20}" srcOrd="7" destOrd="0" presId="urn:microsoft.com/office/officeart/2005/8/layout/list1"/>
    <dgm:cxn modelId="{1DA5B1BF-301F-4295-895B-C18617284859}" type="presParOf" srcId="{D5CEE692-6186-4127-91E6-7D95C41E5F96}" destId="{7B23762B-3E63-4121-BE7D-D8B13D169A95}" srcOrd="8" destOrd="0" presId="urn:microsoft.com/office/officeart/2005/8/layout/list1"/>
    <dgm:cxn modelId="{3CD4E223-E40D-46EF-9A9C-4F6D6425733C}" type="presParOf" srcId="{7B23762B-3E63-4121-BE7D-D8B13D169A95}" destId="{BA07C3A2-0C53-480E-8D82-B7EC92D61BE3}" srcOrd="0" destOrd="0" presId="urn:microsoft.com/office/officeart/2005/8/layout/list1"/>
    <dgm:cxn modelId="{E0AE6FA3-FD09-475D-91D6-58E38F26D1F5}" type="presParOf" srcId="{7B23762B-3E63-4121-BE7D-D8B13D169A95}" destId="{F9A9128C-E7FF-469A-8661-816D1512C44E}" srcOrd="1" destOrd="0" presId="urn:microsoft.com/office/officeart/2005/8/layout/list1"/>
    <dgm:cxn modelId="{BD7E0ADA-C787-42F0-92A7-02A30CBB0458}" type="presParOf" srcId="{D5CEE692-6186-4127-91E6-7D95C41E5F96}" destId="{55FC725C-B1B1-44B6-A17D-2E09FEF85B64}" srcOrd="9" destOrd="0" presId="urn:microsoft.com/office/officeart/2005/8/layout/list1"/>
    <dgm:cxn modelId="{8229916F-A93E-4703-9C3C-A0B4FAFD6309}" type="presParOf" srcId="{D5CEE692-6186-4127-91E6-7D95C41E5F96}" destId="{628B9798-493F-4FE8-AEA9-E04119D6867D}" srcOrd="10" destOrd="0" presId="urn:microsoft.com/office/officeart/2005/8/layout/list1"/>
    <dgm:cxn modelId="{E38FF992-EE0D-4CF4-8518-4EE24A628730}" type="presParOf" srcId="{D5CEE692-6186-4127-91E6-7D95C41E5F96}" destId="{E0A2C0F8-B46C-4560-82A9-2F2CDFA8B048}" srcOrd="11" destOrd="0" presId="urn:microsoft.com/office/officeart/2005/8/layout/list1"/>
    <dgm:cxn modelId="{A1397C68-2C16-428E-870D-88A28F597B12}" type="presParOf" srcId="{D5CEE692-6186-4127-91E6-7D95C41E5F96}" destId="{5322EFF7-1EBC-4F96-A31F-716D5EB865B0}" srcOrd="12" destOrd="0" presId="urn:microsoft.com/office/officeart/2005/8/layout/list1"/>
    <dgm:cxn modelId="{DFAA2A69-3EC9-4A9D-9464-6AB0A3A6D2E9}" type="presParOf" srcId="{5322EFF7-1EBC-4F96-A31F-716D5EB865B0}" destId="{78D96CA7-71AD-4A77-9FE7-582091107915}" srcOrd="0" destOrd="0" presId="urn:microsoft.com/office/officeart/2005/8/layout/list1"/>
    <dgm:cxn modelId="{DE8FE38D-8F8A-4331-8957-097F85539506}" type="presParOf" srcId="{5322EFF7-1EBC-4F96-A31F-716D5EB865B0}" destId="{F3585BC7-6EC3-479C-9E73-AF510E1BDF5D}" srcOrd="1" destOrd="0" presId="urn:microsoft.com/office/officeart/2005/8/layout/list1"/>
    <dgm:cxn modelId="{DD4A9609-3E44-4439-B3F3-37506C291FBD}" type="presParOf" srcId="{D5CEE692-6186-4127-91E6-7D95C41E5F96}" destId="{98E78129-9651-459C-9F3F-383C313AD4F3}" srcOrd="13" destOrd="0" presId="urn:microsoft.com/office/officeart/2005/8/layout/list1"/>
    <dgm:cxn modelId="{599271C1-C2F8-4DE8-BA1D-5B23F30C4D1A}" type="presParOf" srcId="{D5CEE692-6186-4127-91E6-7D95C41E5F96}" destId="{F5380AD3-250F-443D-9266-EB6D935D4D86}"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7B35E2C-DCDE-44FA-AD7D-0EC7505C004B}"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7D119629-2405-47A6-8E0B-50C3958F7E4F}">
      <dgm:prSet phldrT="[テキスト]"/>
      <dgm:spPr/>
      <dgm:t>
        <a:bodyPr/>
        <a:lstStyle/>
        <a:p>
          <a:r>
            <a:rPr kumimoji="1" lang="ja-JP" altLang="en-US" dirty="0"/>
            <a:t>１）別表</a:t>
          </a:r>
          <a:r>
            <a:rPr kumimoji="1" lang="en-US" altLang="ja-JP" dirty="0"/>
            <a:t>7</a:t>
          </a:r>
          <a:r>
            <a:rPr kumimoji="1" lang="ja-JP" altLang="en-US" dirty="0"/>
            <a:t>で必ず確認</a:t>
          </a:r>
          <a:endParaRPr kumimoji="1" lang="en-US" altLang="ja-JP" dirty="0"/>
        </a:p>
      </dgm:t>
    </dgm:pt>
    <dgm:pt modelId="{B08F7966-52F5-4263-A201-BF120F2C2365}" type="parTrans" cxnId="{75A59DFB-8E02-4367-A4AB-1625BC91941E}">
      <dgm:prSet/>
      <dgm:spPr/>
      <dgm:t>
        <a:bodyPr/>
        <a:lstStyle/>
        <a:p>
          <a:endParaRPr kumimoji="1" lang="ja-JP" altLang="en-US"/>
        </a:p>
      </dgm:t>
    </dgm:pt>
    <dgm:pt modelId="{D6927E3B-269B-4A48-B3B6-5AE02EF9163B}" type="sibTrans" cxnId="{75A59DFB-8E02-4367-A4AB-1625BC91941E}">
      <dgm:prSet/>
      <dgm:spPr/>
      <dgm:t>
        <a:bodyPr/>
        <a:lstStyle/>
        <a:p>
          <a:endParaRPr kumimoji="1" lang="ja-JP" altLang="en-US"/>
        </a:p>
      </dgm:t>
    </dgm:pt>
    <dgm:pt modelId="{D2B33942-8DD2-41B0-92AE-30D10C965C74}">
      <dgm:prSet phldrT="[テキスト]"/>
      <dgm:spPr/>
      <dgm:t>
        <a:bodyPr/>
        <a:lstStyle/>
        <a:p>
          <a:r>
            <a:rPr kumimoji="1" lang="ja-JP" altLang="en-US" dirty="0"/>
            <a:t>２）実行税率</a:t>
          </a:r>
        </a:p>
      </dgm:t>
    </dgm:pt>
    <dgm:pt modelId="{FBF2BBA2-76A2-4916-B0F1-E48C334C1B88}" type="parTrans" cxnId="{C8201C29-A777-4AEB-9300-45521D2CF415}">
      <dgm:prSet/>
      <dgm:spPr/>
      <dgm:t>
        <a:bodyPr/>
        <a:lstStyle/>
        <a:p>
          <a:endParaRPr kumimoji="1" lang="ja-JP" altLang="en-US"/>
        </a:p>
      </dgm:t>
    </dgm:pt>
    <dgm:pt modelId="{68DE695E-7C0D-4D9C-821F-C8ECC8C1DBDB}" type="sibTrans" cxnId="{C8201C29-A777-4AEB-9300-45521D2CF415}">
      <dgm:prSet/>
      <dgm:spPr/>
      <dgm:t>
        <a:bodyPr/>
        <a:lstStyle/>
        <a:p>
          <a:endParaRPr kumimoji="1" lang="ja-JP" altLang="en-US"/>
        </a:p>
      </dgm:t>
    </dgm:pt>
    <dgm:pt modelId="{F78740B9-9A26-40AA-B0EB-7E8BF1BA8CDA}">
      <dgm:prSet/>
      <dgm:spPr/>
      <dgm:t>
        <a:bodyPr/>
        <a:lstStyle/>
        <a:p>
          <a:pPr>
            <a:buFont typeface="Wingdings" panose="05000000000000000000" pitchFamily="2" charset="2"/>
            <a:buChar char="Ø"/>
          </a:pPr>
          <a:r>
            <a:rPr kumimoji="1" lang="ja-JP" altLang="en-US" dirty="0"/>
            <a:t>繰り越すことができる期間</a:t>
          </a:r>
        </a:p>
      </dgm:t>
    </dgm:pt>
    <dgm:pt modelId="{CA29DA16-15F5-4246-B8E4-DA6268C5EEF8}" type="parTrans" cxnId="{118F706A-D971-428A-B7AF-3B5B60A511DA}">
      <dgm:prSet/>
      <dgm:spPr/>
      <dgm:t>
        <a:bodyPr/>
        <a:lstStyle/>
        <a:p>
          <a:endParaRPr kumimoji="1" lang="ja-JP" altLang="en-US"/>
        </a:p>
      </dgm:t>
    </dgm:pt>
    <dgm:pt modelId="{15B2A8BA-E76E-4DA2-BE60-E2956613455B}" type="sibTrans" cxnId="{118F706A-D971-428A-B7AF-3B5B60A511DA}">
      <dgm:prSet/>
      <dgm:spPr/>
      <dgm:t>
        <a:bodyPr/>
        <a:lstStyle/>
        <a:p>
          <a:endParaRPr kumimoji="1" lang="ja-JP" altLang="en-US"/>
        </a:p>
      </dgm:t>
    </dgm:pt>
    <dgm:pt modelId="{8B36DE3C-50B0-423E-8B8A-EF0E5E0CFF2E}">
      <dgm:prSet/>
      <dgm:spPr/>
      <dgm:t>
        <a:bodyPr/>
        <a:lstStyle/>
        <a:p>
          <a:pPr>
            <a:buFontTx/>
            <a:buNone/>
          </a:pPr>
          <a:r>
            <a:rPr kumimoji="1" lang="ja-JP" altLang="en-US" dirty="0"/>
            <a:t>　⇒</a:t>
          </a:r>
          <a:r>
            <a:rPr kumimoji="1" lang="en-US" altLang="ja-JP" dirty="0"/>
            <a:t>2001</a:t>
          </a:r>
          <a:r>
            <a:rPr kumimoji="1" lang="ja-JP" altLang="en-US" dirty="0"/>
            <a:t>年</a:t>
          </a:r>
          <a:r>
            <a:rPr kumimoji="1" lang="en-US" altLang="ja-JP" dirty="0"/>
            <a:t>3</a:t>
          </a:r>
          <a:r>
            <a:rPr kumimoji="1" lang="ja-JP" altLang="en-US" dirty="0"/>
            <a:t>月</a:t>
          </a:r>
          <a:r>
            <a:rPr kumimoji="1" lang="en-US" altLang="ja-JP" dirty="0"/>
            <a:t>3</a:t>
          </a:r>
          <a:r>
            <a:rPr kumimoji="1" lang="en-US" altLang="en-US" dirty="0"/>
            <a:t>1</a:t>
          </a:r>
          <a:r>
            <a:rPr kumimoji="1" lang="ja-JP" altLang="en-US" dirty="0"/>
            <a:t>日前に終了した事業年度で生じた欠損金⇒</a:t>
          </a:r>
          <a:r>
            <a:rPr kumimoji="1" lang="en-US" altLang="ja-JP" dirty="0"/>
            <a:t>5</a:t>
          </a:r>
          <a:r>
            <a:rPr kumimoji="1" lang="ja-JP" altLang="en-US" dirty="0"/>
            <a:t>年間</a:t>
          </a:r>
        </a:p>
      </dgm:t>
    </dgm:pt>
    <dgm:pt modelId="{CEAD5331-40FF-485F-A994-8F0F8A69752B}" type="parTrans" cxnId="{F6114CAF-4E0E-401B-9040-AADD1339D74D}">
      <dgm:prSet/>
      <dgm:spPr/>
      <dgm:t>
        <a:bodyPr/>
        <a:lstStyle/>
        <a:p>
          <a:endParaRPr kumimoji="1" lang="ja-JP" altLang="en-US"/>
        </a:p>
      </dgm:t>
    </dgm:pt>
    <dgm:pt modelId="{59BE56DB-5A9D-4AD9-AD72-DCE6BCBE6AE8}" type="sibTrans" cxnId="{F6114CAF-4E0E-401B-9040-AADD1339D74D}">
      <dgm:prSet/>
      <dgm:spPr/>
      <dgm:t>
        <a:bodyPr/>
        <a:lstStyle/>
        <a:p>
          <a:endParaRPr kumimoji="1" lang="ja-JP" altLang="en-US"/>
        </a:p>
      </dgm:t>
    </dgm:pt>
    <dgm:pt modelId="{47C6CAF2-3295-4082-8EBE-4A0475A24FA4}">
      <dgm:prSet/>
      <dgm:spPr/>
      <dgm:t>
        <a:bodyPr/>
        <a:lstStyle/>
        <a:p>
          <a:pPr>
            <a:buFontTx/>
            <a:buNone/>
          </a:pPr>
          <a:r>
            <a:rPr kumimoji="1" lang="ja-JP" altLang="en-US" dirty="0"/>
            <a:t>　⇒</a:t>
          </a:r>
          <a:r>
            <a:rPr kumimoji="1" lang="en-US" altLang="ja-JP" dirty="0"/>
            <a:t>2001</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a:t>
          </a:r>
          <a:r>
            <a:rPr kumimoji="1" lang="en-US" altLang="ja-JP" dirty="0"/>
            <a:t>2008</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日の事業年度で生じた欠損金⇒</a:t>
          </a:r>
          <a:r>
            <a:rPr kumimoji="1" lang="en-US" altLang="ja-JP" dirty="0"/>
            <a:t>7</a:t>
          </a:r>
          <a:r>
            <a:rPr kumimoji="1" lang="ja-JP" altLang="en-US" dirty="0"/>
            <a:t>年間</a:t>
          </a:r>
        </a:p>
      </dgm:t>
    </dgm:pt>
    <dgm:pt modelId="{96F2C99E-B648-4748-9A5D-D7C95CF6A2B3}" type="parTrans" cxnId="{B42D9FD5-85F1-4DE8-B428-22827615F512}">
      <dgm:prSet/>
      <dgm:spPr/>
      <dgm:t>
        <a:bodyPr/>
        <a:lstStyle/>
        <a:p>
          <a:endParaRPr kumimoji="1" lang="ja-JP" altLang="en-US"/>
        </a:p>
      </dgm:t>
    </dgm:pt>
    <dgm:pt modelId="{0C84AFFD-0014-4BA8-8989-EE21BF1A33AF}" type="sibTrans" cxnId="{B42D9FD5-85F1-4DE8-B428-22827615F512}">
      <dgm:prSet/>
      <dgm:spPr/>
      <dgm:t>
        <a:bodyPr/>
        <a:lstStyle/>
        <a:p>
          <a:endParaRPr kumimoji="1" lang="ja-JP" altLang="en-US"/>
        </a:p>
      </dgm:t>
    </dgm:pt>
    <dgm:pt modelId="{A9689B97-3A7F-44CA-A549-9108FFE78EF0}">
      <dgm:prSet/>
      <dgm:spPr/>
      <dgm:t>
        <a:bodyPr/>
        <a:lstStyle/>
        <a:p>
          <a:pPr>
            <a:buFontTx/>
            <a:buNone/>
          </a:pPr>
          <a:r>
            <a:rPr kumimoji="1" lang="ja-JP" altLang="en-US" dirty="0"/>
            <a:t>　⇒</a:t>
          </a:r>
          <a:r>
            <a:rPr kumimoji="1" lang="en-US" altLang="ja-JP" dirty="0"/>
            <a:t>2008</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a:t>
          </a:r>
          <a:r>
            <a:rPr kumimoji="1" lang="en-US" altLang="ja-JP" dirty="0"/>
            <a:t>2018</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日の事業年度で生じた欠損金⇒</a:t>
          </a:r>
          <a:r>
            <a:rPr kumimoji="1" lang="en-US" altLang="ja-JP" dirty="0"/>
            <a:t>9</a:t>
          </a:r>
          <a:r>
            <a:rPr kumimoji="1" lang="ja-JP" altLang="en-US" dirty="0"/>
            <a:t>年間</a:t>
          </a:r>
        </a:p>
      </dgm:t>
    </dgm:pt>
    <dgm:pt modelId="{10885F2D-0B1F-4AA7-9B3A-1690FA449909}" type="parTrans" cxnId="{D28D709C-A949-4FD0-9885-653B386BDAF3}">
      <dgm:prSet/>
      <dgm:spPr/>
      <dgm:t>
        <a:bodyPr/>
        <a:lstStyle/>
        <a:p>
          <a:endParaRPr kumimoji="1" lang="ja-JP" altLang="en-US"/>
        </a:p>
      </dgm:t>
    </dgm:pt>
    <dgm:pt modelId="{CF384C64-4054-488A-BF8A-8CAE63CC3709}" type="sibTrans" cxnId="{D28D709C-A949-4FD0-9885-653B386BDAF3}">
      <dgm:prSet/>
      <dgm:spPr/>
      <dgm:t>
        <a:bodyPr/>
        <a:lstStyle/>
        <a:p>
          <a:endParaRPr kumimoji="1" lang="ja-JP" altLang="en-US"/>
        </a:p>
      </dgm:t>
    </dgm:pt>
    <dgm:pt modelId="{B040F201-3F3E-4490-9118-1CB559B60CBE}">
      <dgm:prSet/>
      <dgm:spPr/>
      <dgm:t>
        <a:bodyPr/>
        <a:lstStyle/>
        <a:p>
          <a:pPr>
            <a:buFontTx/>
            <a:buNone/>
          </a:pPr>
          <a:r>
            <a:rPr kumimoji="1" lang="ja-JP" altLang="en-US" dirty="0"/>
            <a:t>  ⇒</a:t>
          </a:r>
          <a:r>
            <a:rPr kumimoji="1" lang="en-US" altLang="ja-JP" dirty="0"/>
            <a:t>2018</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日以降の事業年度で生じた欠損金⇒</a:t>
          </a:r>
          <a:r>
            <a:rPr kumimoji="1" lang="en-US" altLang="ja-JP" dirty="0"/>
            <a:t>10</a:t>
          </a:r>
          <a:r>
            <a:rPr kumimoji="1" lang="ja-JP" altLang="en-US" dirty="0"/>
            <a:t>年間</a:t>
          </a:r>
        </a:p>
      </dgm:t>
    </dgm:pt>
    <dgm:pt modelId="{A1F42189-87F9-44BB-B839-4D2B2F4E51A0}" type="parTrans" cxnId="{49FFB795-D7AE-42E1-9474-AB35971EB052}">
      <dgm:prSet/>
      <dgm:spPr/>
      <dgm:t>
        <a:bodyPr/>
        <a:lstStyle/>
        <a:p>
          <a:endParaRPr kumimoji="1" lang="ja-JP" altLang="en-US"/>
        </a:p>
      </dgm:t>
    </dgm:pt>
    <dgm:pt modelId="{ADC29E1D-3FB8-4CFB-AB84-F4FDB0B44C45}" type="sibTrans" cxnId="{49FFB795-D7AE-42E1-9474-AB35971EB052}">
      <dgm:prSet/>
      <dgm:spPr/>
      <dgm:t>
        <a:bodyPr/>
        <a:lstStyle/>
        <a:p>
          <a:endParaRPr kumimoji="1" lang="ja-JP" altLang="en-US"/>
        </a:p>
      </dgm:t>
    </dgm:pt>
    <dgm:pt modelId="{914ACDB7-629C-4891-A4D0-8F06CDD5CCD7}">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法人税の規定に従い、加減算があるので、会計上の利益にそのまま税率が適用される訳ではないが、ほとんどイコールなので計画上はこれを用いる</a:t>
          </a:r>
        </a:p>
      </dgm:t>
    </dgm:pt>
    <dgm:pt modelId="{EA91076F-3D5F-4647-A4A6-66A92C039611}" type="parTrans" cxnId="{B18EFC30-2956-414F-A88D-5A4A2B9727D9}">
      <dgm:prSet/>
      <dgm:spPr/>
      <dgm:t>
        <a:bodyPr/>
        <a:lstStyle/>
        <a:p>
          <a:endParaRPr kumimoji="1" lang="ja-JP" altLang="en-US"/>
        </a:p>
      </dgm:t>
    </dgm:pt>
    <dgm:pt modelId="{9313D38D-D544-469E-B27B-7AFBB4D6F49C}" type="sibTrans" cxnId="{B18EFC30-2956-414F-A88D-5A4A2B9727D9}">
      <dgm:prSet/>
      <dgm:spPr/>
      <dgm:t>
        <a:bodyPr/>
        <a:lstStyle/>
        <a:p>
          <a:endParaRPr kumimoji="1" lang="ja-JP" altLang="en-US"/>
        </a:p>
      </dgm:t>
    </dgm:pt>
    <dgm:pt modelId="{2D8D69ED-82D4-4D9C-BC44-5834536DB7D1}">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計算式：</a:t>
          </a:r>
          <a:r>
            <a:rPr kumimoji="1" lang="zh-CN" altLang="en-US" dirty="0"/>
            <a:t>法人実効税率</a:t>
          </a:r>
          <a:r>
            <a:rPr kumimoji="1" lang="ja-JP" altLang="en-US" dirty="0"/>
            <a:t>＝（</a:t>
          </a:r>
          <a:r>
            <a:rPr kumimoji="1" lang="zh-CN" altLang="en-US" dirty="0"/>
            <a:t>法人税率</a:t>
          </a:r>
          <a:r>
            <a:rPr kumimoji="1" lang="en-US" altLang="en-US" dirty="0"/>
            <a:t>×</a:t>
          </a:r>
          <a:r>
            <a:rPr kumimoji="1" lang="ja-JP" altLang="en-US" dirty="0"/>
            <a:t>（</a:t>
          </a:r>
          <a:r>
            <a:rPr kumimoji="1" lang="en-US" altLang="en-US" dirty="0"/>
            <a:t>1+</a:t>
          </a:r>
          <a:r>
            <a:rPr kumimoji="1" lang="zh-CN" altLang="en-US" dirty="0"/>
            <a:t>地方法人税率</a:t>
          </a:r>
          <a:r>
            <a:rPr kumimoji="1" lang="en-US" altLang="en-US" dirty="0"/>
            <a:t>+</a:t>
          </a:r>
          <a:r>
            <a:rPr kumimoji="1" lang="zh-CN" altLang="en-US" dirty="0"/>
            <a:t>住民税率</a:t>
          </a:r>
          <a:r>
            <a:rPr kumimoji="1" lang="ja-JP" altLang="en-US" dirty="0"/>
            <a:t>）</a:t>
          </a:r>
          <a:r>
            <a:rPr kumimoji="1" lang="en-US" altLang="en-US" dirty="0"/>
            <a:t>+</a:t>
          </a:r>
          <a:r>
            <a:rPr kumimoji="1" lang="zh-CN" altLang="en-US" dirty="0"/>
            <a:t>事業税率</a:t>
          </a:r>
          <a:r>
            <a:rPr kumimoji="1" lang="ja-JP" altLang="en-US" dirty="0"/>
            <a:t>）</a:t>
          </a:r>
          <a:r>
            <a:rPr kumimoji="1" lang="en-US" altLang="ja-JP" dirty="0"/>
            <a:t>÷</a:t>
          </a:r>
          <a:r>
            <a:rPr kumimoji="1" lang="ja-JP" altLang="en-US" dirty="0"/>
            <a:t>（</a:t>
          </a:r>
          <a:r>
            <a:rPr kumimoji="1" lang="en-US" altLang="en-US" dirty="0"/>
            <a:t>1+</a:t>
          </a:r>
          <a:r>
            <a:rPr kumimoji="1" lang="zh-CN" altLang="en-US" dirty="0"/>
            <a:t>事業税率</a:t>
          </a:r>
          <a:r>
            <a:rPr kumimoji="1" lang="ja-JP" altLang="en-US" dirty="0"/>
            <a:t>）</a:t>
          </a:r>
        </a:p>
      </dgm:t>
    </dgm:pt>
    <dgm:pt modelId="{A18F1866-8DEC-45CA-9AC0-8F17FFA81231}" type="parTrans" cxnId="{0B9F5B95-1547-43F0-8AFC-80339266A0AE}">
      <dgm:prSet/>
      <dgm:spPr/>
      <dgm:t>
        <a:bodyPr/>
        <a:lstStyle/>
        <a:p>
          <a:endParaRPr kumimoji="1" lang="ja-JP" altLang="en-US"/>
        </a:p>
      </dgm:t>
    </dgm:pt>
    <dgm:pt modelId="{170CB2E2-394F-4266-ADBA-8D4FB6FA969A}" type="sibTrans" cxnId="{0B9F5B95-1547-43F0-8AFC-80339266A0AE}">
      <dgm:prSet/>
      <dgm:spPr/>
      <dgm:t>
        <a:bodyPr/>
        <a:lstStyle/>
        <a:p>
          <a:endParaRPr kumimoji="1" lang="ja-JP" altLang="en-US"/>
        </a:p>
      </dgm:t>
    </dgm:pt>
    <dgm:pt modelId="{7A773E22-0811-40BC-A257-99BC0A30697E}">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資本金１億円以下の普通法人⇒</a:t>
          </a:r>
          <a:r>
            <a:rPr kumimoji="1" lang="ja-JP" altLang="en-US" dirty="0">
              <a:solidFill>
                <a:srgbClr val="FF0000"/>
              </a:solidFill>
            </a:rPr>
            <a:t>年間所得</a:t>
          </a:r>
          <a:r>
            <a:rPr kumimoji="1" lang="en-US" altLang="ja-JP" dirty="0">
              <a:solidFill>
                <a:srgbClr val="FF0000"/>
              </a:solidFill>
            </a:rPr>
            <a:t>800</a:t>
          </a:r>
          <a:r>
            <a:rPr kumimoji="1" lang="ja-JP" altLang="en-US" dirty="0">
              <a:solidFill>
                <a:srgbClr val="FF0000"/>
              </a:solidFill>
            </a:rPr>
            <a:t>万円以下⇒約</a:t>
          </a:r>
          <a:r>
            <a:rPr kumimoji="1" lang="en-US" altLang="ja-JP" dirty="0">
              <a:solidFill>
                <a:srgbClr val="FF0000"/>
              </a:solidFill>
            </a:rPr>
            <a:t>21</a:t>
          </a:r>
          <a:r>
            <a:rPr kumimoji="1" lang="ja-JP" altLang="en-US" dirty="0">
              <a:solidFill>
                <a:srgbClr val="FF0000"/>
              </a:solidFill>
            </a:rPr>
            <a:t>％、</a:t>
          </a:r>
          <a:r>
            <a:rPr kumimoji="1" lang="en-US" altLang="ja-JP" dirty="0">
              <a:solidFill>
                <a:srgbClr val="FF0000"/>
              </a:solidFill>
            </a:rPr>
            <a:t>800</a:t>
          </a:r>
          <a:r>
            <a:rPr kumimoji="1" lang="ja-JP" altLang="en-US" dirty="0">
              <a:solidFill>
                <a:srgbClr val="FF0000"/>
              </a:solidFill>
            </a:rPr>
            <a:t>万円～</a:t>
          </a:r>
          <a:r>
            <a:rPr kumimoji="1" lang="en-US" altLang="ja-JP" dirty="0">
              <a:solidFill>
                <a:srgbClr val="FF0000"/>
              </a:solidFill>
            </a:rPr>
            <a:t>800</a:t>
          </a:r>
          <a:r>
            <a:rPr kumimoji="1" lang="ja-JP" altLang="en-US" dirty="0">
              <a:solidFill>
                <a:srgbClr val="FF0000"/>
              </a:solidFill>
            </a:rPr>
            <a:t>万円⇒約</a:t>
          </a:r>
          <a:r>
            <a:rPr kumimoji="1" lang="en-US" altLang="ja-JP" dirty="0">
              <a:solidFill>
                <a:srgbClr val="FF0000"/>
              </a:solidFill>
            </a:rPr>
            <a:t>23</a:t>
          </a:r>
          <a:r>
            <a:rPr kumimoji="1" lang="ja-JP" altLang="en-US" dirty="0">
              <a:solidFill>
                <a:srgbClr val="FF0000"/>
              </a:solidFill>
            </a:rPr>
            <a:t>％、</a:t>
          </a:r>
          <a:r>
            <a:rPr kumimoji="1" lang="en-US" altLang="ja-JP" dirty="0">
              <a:solidFill>
                <a:srgbClr val="FF0000"/>
              </a:solidFill>
            </a:rPr>
            <a:t>800</a:t>
          </a:r>
          <a:r>
            <a:rPr kumimoji="1" lang="ja-JP" altLang="en-US" dirty="0">
              <a:solidFill>
                <a:srgbClr val="FF0000"/>
              </a:solidFill>
            </a:rPr>
            <a:t>万円超⇒約</a:t>
          </a:r>
          <a:r>
            <a:rPr kumimoji="1" lang="en-US" altLang="ja-JP" dirty="0">
              <a:solidFill>
                <a:srgbClr val="FF0000"/>
              </a:solidFill>
            </a:rPr>
            <a:t>32</a:t>
          </a:r>
          <a:r>
            <a:rPr kumimoji="1" lang="ja-JP" altLang="en-US" dirty="0">
              <a:solidFill>
                <a:srgbClr val="FF0000"/>
              </a:solidFill>
            </a:rPr>
            <a:t>％</a:t>
          </a:r>
          <a:r>
            <a:rPr kumimoji="1" lang="ja-JP" altLang="en-US" dirty="0"/>
            <a:t>を税引前当期純利益に乗じれば概算は</a:t>
          </a:r>
          <a:r>
            <a:rPr kumimoji="1" lang="en-US" altLang="ja-JP" dirty="0"/>
            <a:t>OK</a:t>
          </a:r>
          <a:r>
            <a:rPr kumimoji="1" lang="ja-JP" altLang="en-US" dirty="0"/>
            <a:t>（</a:t>
          </a:r>
          <a:r>
            <a:rPr kumimoji="1" lang="en-US" altLang="ja-JP" dirty="0"/>
            <a:t>800</a:t>
          </a:r>
          <a:r>
            <a:rPr kumimoji="1" lang="ja-JP" altLang="en-US" dirty="0"/>
            <a:t>万円以下</a:t>
          </a:r>
          <a:r>
            <a:rPr kumimoji="1" lang="en-US" altLang="ja-JP" dirty="0"/>
            <a:t>22</a:t>
          </a:r>
          <a:r>
            <a:rPr kumimoji="1" lang="ja-JP" altLang="en-US" dirty="0"/>
            <a:t>％、</a:t>
          </a:r>
          <a:r>
            <a:rPr kumimoji="1" lang="en-US" altLang="ja-JP" dirty="0"/>
            <a:t>800</a:t>
          </a:r>
          <a:r>
            <a:rPr kumimoji="1" lang="ja-JP" altLang="en-US" dirty="0"/>
            <a:t>万円超</a:t>
          </a:r>
          <a:r>
            <a:rPr kumimoji="1" lang="en-US" altLang="ja-JP" dirty="0"/>
            <a:t>32</a:t>
          </a:r>
          <a:r>
            <a:rPr kumimoji="1" lang="ja-JP" altLang="en-US" dirty="0"/>
            <a:t>％でまとめても</a:t>
          </a:r>
          <a:r>
            <a:rPr kumimoji="1" lang="en-US" altLang="ja-JP" dirty="0"/>
            <a:t>OK</a:t>
          </a:r>
          <a:r>
            <a:rPr kumimoji="1" lang="ja-JP" altLang="en-US" dirty="0"/>
            <a:t>）</a:t>
          </a:r>
        </a:p>
      </dgm:t>
    </dgm:pt>
    <dgm:pt modelId="{9573AC9C-90F1-4321-AF7E-BF13DA26C078}" type="parTrans" cxnId="{7D644BD3-D37D-476E-9761-AE2FCFC5F608}">
      <dgm:prSet/>
      <dgm:spPr/>
      <dgm:t>
        <a:bodyPr/>
        <a:lstStyle/>
        <a:p>
          <a:endParaRPr kumimoji="1" lang="ja-JP" altLang="en-US"/>
        </a:p>
      </dgm:t>
    </dgm:pt>
    <dgm:pt modelId="{1C95A495-E5F4-4229-8114-58491235171B}" type="sibTrans" cxnId="{7D644BD3-D37D-476E-9761-AE2FCFC5F608}">
      <dgm:prSet/>
      <dgm:spPr/>
      <dgm:t>
        <a:bodyPr/>
        <a:lstStyle/>
        <a:p>
          <a:endParaRPr kumimoji="1" lang="ja-JP" altLang="en-US"/>
        </a:p>
      </dgm:t>
    </dgm:pt>
    <dgm:pt modelId="{654A2799-C36D-48F1-912A-953C6F2B6FED}" type="pres">
      <dgm:prSet presAssocID="{07B35E2C-DCDE-44FA-AD7D-0EC7505C004B}" presName="linear" presStyleCnt="0">
        <dgm:presLayoutVars>
          <dgm:dir/>
          <dgm:animLvl val="lvl"/>
          <dgm:resizeHandles val="exact"/>
        </dgm:presLayoutVars>
      </dgm:prSet>
      <dgm:spPr/>
    </dgm:pt>
    <dgm:pt modelId="{7B8260B1-0D42-4755-9427-4EAF2DF74113}" type="pres">
      <dgm:prSet presAssocID="{7D119629-2405-47A6-8E0B-50C3958F7E4F}" presName="parentLin" presStyleCnt="0"/>
      <dgm:spPr/>
    </dgm:pt>
    <dgm:pt modelId="{D7BCF55D-6428-4463-83AB-AF3ED9DCD2F2}" type="pres">
      <dgm:prSet presAssocID="{7D119629-2405-47A6-8E0B-50C3958F7E4F}" presName="parentLeftMargin" presStyleLbl="node1" presStyleIdx="0" presStyleCnt="2"/>
      <dgm:spPr/>
    </dgm:pt>
    <dgm:pt modelId="{5093A2F4-C6B9-4EE4-85F4-262E24BDBC49}" type="pres">
      <dgm:prSet presAssocID="{7D119629-2405-47A6-8E0B-50C3958F7E4F}" presName="parentText" presStyleLbl="node1" presStyleIdx="0" presStyleCnt="2">
        <dgm:presLayoutVars>
          <dgm:chMax val="0"/>
          <dgm:bulletEnabled val="1"/>
        </dgm:presLayoutVars>
      </dgm:prSet>
      <dgm:spPr/>
    </dgm:pt>
    <dgm:pt modelId="{6FB3238D-ED20-40CC-8070-71734513E761}" type="pres">
      <dgm:prSet presAssocID="{7D119629-2405-47A6-8E0B-50C3958F7E4F}" presName="negativeSpace" presStyleCnt="0"/>
      <dgm:spPr/>
    </dgm:pt>
    <dgm:pt modelId="{64AD37BC-61EF-4EA5-90E6-06CC6FDA08F5}" type="pres">
      <dgm:prSet presAssocID="{7D119629-2405-47A6-8E0B-50C3958F7E4F}" presName="childText" presStyleLbl="conFgAcc1" presStyleIdx="0" presStyleCnt="2">
        <dgm:presLayoutVars>
          <dgm:bulletEnabled val="1"/>
        </dgm:presLayoutVars>
      </dgm:prSet>
      <dgm:spPr/>
    </dgm:pt>
    <dgm:pt modelId="{21339C4A-B4F3-4504-BF9D-D8AB4DCA19CE}" type="pres">
      <dgm:prSet presAssocID="{D6927E3B-269B-4A48-B3B6-5AE02EF9163B}" presName="spaceBetweenRectangles" presStyleCnt="0"/>
      <dgm:spPr/>
    </dgm:pt>
    <dgm:pt modelId="{666B824C-AB72-4642-BDE9-57394D4A46F4}" type="pres">
      <dgm:prSet presAssocID="{D2B33942-8DD2-41B0-92AE-30D10C965C74}" presName="parentLin" presStyleCnt="0"/>
      <dgm:spPr/>
    </dgm:pt>
    <dgm:pt modelId="{A8C2FCBC-5FF8-41B0-B384-5717244275C3}" type="pres">
      <dgm:prSet presAssocID="{D2B33942-8DD2-41B0-92AE-30D10C965C74}" presName="parentLeftMargin" presStyleLbl="node1" presStyleIdx="0" presStyleCnt="2"/>
      <dgm:spPr/>
    </dgm:pt>
    <dgm:pt modelId="{2FA2C706-25EF-420C-BFF0-B2C8BAF4CF8A}" type="pres">
      <dgm:prSet presAssocID="{D2B33942-8DD2-41B0-92AE-30D10C965C74}" presName="parentText" presStyleLbl="node1" presStyleIdx="1" presStyleCnt="2">
        <dgm:presLayoutVars>
          <dgm:chMax val="0"/>
          <dgm:bulletEnabled val="1"/>
        </dgm:presLayoutVars>
      </dgm:prSet>
      <dgm:spPr/>
    </dgm:pt>
    <dgm:pt modelId="{64D9A489-8422-4684-ADB1-789B1094E19C}" type="pres">
      <dgm:prSet presAssocID="{D2B33942-8DD2-41B0-92AE-30D10C965C74}" presName="negativeSpace" presStyleCnt="0"/>
      <dgm:spPr/>
    </dgm:pt>
    <dgm:pt modelId="{21ADA9CD-9D56-4DE0-B710-5093FD0B62A0}" type="pres">
      <dgm:prSet presAssocID="{D2B33942-8DD2-41B0-92AE-30D10C965C74}" presName="childText" presStyleLbl="conFgAcc1" presStyleIdx="1" presStyleCnt="2">
        <dgm:presLayoutVars>
          <dgm:bulletEnabled val="1"/>
        </dgm:presLayoutVars>
      </dgm:prSet>
      <dgm:spPr/>
    </dgm:pt>
  </dgm:ptLst>
  <dgm:cxnLst>
    <dgm:cxn modelId="{B45F2600-C67C-4B68-9E43-247065F00B94}" type="presOf" srcId="{07B35E2C-DCDE-44FA-AD7D-0EC7505C004B}" destId="{654A2799-C36D-48F1-912A-953C6F2B6FED}" srcOrd="0" destOrd="0" presId="urn:microsoft.com/office/officeart/2005/8/layout/list1"/>
    <dgm:cxn modelId="{6AEEF106-27C6-4FC5-A131-AD032DB8DDEF}" type="presOf" srcId="{914ACDB7-629C-4891-A4D0-8F06CDD5CCD7}" destId="{21ADA9CD-9D56-4DE0-B710-5093FD0B62A0}" srcOrd="0" destOrd="0" presId="urn:microsoft.com/office/officeart/2005/8/layout/list1"/>
    <dgm:cxn modelId="{C8201C29-A777-4AEB-9300-45521D2CF415}" srcId="{07B35E2C-DCDE-44FA-AD7D-0EC7505C004B}" destId="{D2B33942-8DD2-41B0-92AE-30D10C965C74}" srcOrd="1" destOrd="0" parTransId="{FBF2BBA2-76A2-4916-B0F1-E48C334C1B88}" sibTransId="{68DE695E-7C0D-4D9C-821F-C8ECC8C1DBDB}"/>
    <dgm:cxn modelId="{B18EFC30-2956-414F-A88D-5A4A2B9727D9}" srcId="{D2B33942-8DD2-41B0-92AE-30D10C965C74}" destId="{914ACDB7-629C-4891-A4D0-8F06CDD5CCD7}" srcOrd="0" destOrd="0" parTransId="{EA91076F-3D5F-4647-A4A6-66A92C039611}" sibTransId="{9313D38D-D544-469E-B27B-7AFBB4D6F49C}"/>
    <dgm:cxn modelId="{481B493C-4335-4DED-AF90-A47C18F10E22}" type="presOf" srcId="{8B36DE3C-50B0-423E-8B8A-EF0E5E0CFF2E}" destId="{64AD37BC-61EF-4EA5-90E6-06CC6FDA08F5}" srcOrd="0" destOrd="1" presId="urn:microsoft.com/office/officeart/2005/8/layout/list1"/>
    <dgm:cxn modelId="{6CBFD863-5F65-4919-8310-92F720DDF8F7}" type="presOf" srcId="{D2B33942-8DD2-41B0-92AE-30D10C965C74}" destId="{2FA2C706-25EF-420C-BFF0-B2C8BAF4CF8A}" srcOrd="1" destOrd="0" presId="urn:microsoft.com/office/officeart/2005/8/layout/list1"/>
    <dgm:cxn modelId="{118F706A-D971-428A-B7AF-3B5B60A511DA}" srcId="{7D119629-2405-47A6-8E0B-50C3958F7E4F}" destId="{F78740B9-9A26-40AA-B0EB-7E8BF1BA8CDA}" srcOrd="0" destOrd="0" parTransId="{CA29DA16-15F5-4246-B8E4-DA6268C5EEF8}" sibTransId="{15B2A8BA-E76E-4DA2-BE60-E2956613455B}"/>
    <dgm:cxn modelId="{F0C4E072-4F62-41D1-883D-EEC5E561E18E}" type="presOf" srcId="{A9689B97-3A7F-44CA-A549-9108FFE78EF0}" destId="{64AD37BC-61EF-4EA5-90E6-06CC6FDA08F5}" srcOrd="0" destOrd="3" presId="urn:microsoft.com/office/officeart/2005/8/layout/list1"/>
    <dgm:cxn modelId="{2D55C978-2310-435C-9C43-AA671B1EF600}" type="presOf" srcId="{D2B33942-8DD2-41B0-92AE-30D10C965C74}" destId="{A8C2FCBC-5FF8-41B0-B384-5717244275C3}" srcOrd="0" destOrd="0" presId="urn:microsoft.com/office/officeart/2005/8/layout/list1"/>
    <dgm:cxn modelId="{6D120A80-7C72-48C7-8DD2-C61ED93FEDA4}" type="presOf" srcId="{7A773E22-0811-40BC-A257-99BC0A30697E}" destId="{21ADA9CD-9D56-4DE0-B710-5093FD0B62A0}" srcOrd="0" destOrd="2" presId="urn:microsoft.com/office/officeart/2005/8/layout/list1"/>
    <dgm:cxn modelId="{F585B48D-F01D-4B5F-9822-084B8583552B}" type="presOf" srcId="{B040F201-3F3E-4490-9118-1CB559B60CBE}" destId="{64AD37BC-61EF-4EA5-90E6-06CC6FDA08F5}" srcOrd="0" destOrd="4" presId="urn:microsoft.com/office/officeart/2005/8/layout/list1"/>
    <dgm:cxn modelId="{0B9F5B95-1547-43F0-8AFC-80339266A0AE}" srcId="{D2B33942-8DD2-41B0-92AE-30D10C965C74}" destId="{2D8D69ED-82D4-4D9C-BC44-5834536DB7D1}" srcOrd="1" destOrd="0" parTransId="{A18F1866-8DEC-45CA-9AC0-8F17FFA81231}" sibTransId="{170CB2E2-394F-4266-ADBA-8D4FB6FA969A}"/>
    <dgm:cxn modelId="{49FFB795-D7AE-42E1-9474-AB35971EB052}" srcId="{7D119629-2405-47A6-8E0B-50C3958F7E4F}" destId="{B040F201-3F3E-4490-9118-1CB559B60CBE}" srcOrd="4" destOrd="0" parTransId="{A1F42189-87F9-44BB-B839-4D2B2F4E51A0}" sibTransId="{ADC29E1D-3FB8-4CFB-AB84-F4FDB0B44C45}"/>
    <dgm:cxn modelId="{5D05B599-3B01-4C3B-96DB-CF0367825A71}" type="presOf" srcId="{47C6CAF2-3295-4082-8EBE-4A0475A24FA4}" destId="{64AD37BC-61EF-4EA5-90E6-06CC6FDA08F5}" srcOrd="0" destOrd="2" presId="urn:microsoft.com/office/officeart/2005/8/layout/list1"/>
    <dgm:cxn modelId="{D28D709C-A949-4FD0-9885-653B386BDAF3}" srcId="{7D119629-2405-47A6-8E0B-50C3958F7E4F}" destId="{A9689B97-3A7F-44CA-A549-9108FFE78EF0}" srcOrd="3" destOrd="0" parTransId="{10885F2D-0B1F-4AA7-9B3A-1690FA449909}" sibTransId="{CF384C64-4054-488A-BF8A-8CAE63CC3709}"/>
    <dgm:cxn modelId="{5E6BCC9C-19B8-4C2C-964F-84ECF8FC362D}" type="presOf" srcId="{7D119629-2405-47A6-8E0B-50C3958F7E4F}" destId="{5093A2F4-C6B9-4EE4-85F4-262E24BDBC49}" srcOrd="1" destOrd="0" presId="urn:microsoft.com/office/officeart/2005/8/layout/list1"/>
    <dgm:cxn modelId="{D725D0A4-7B51-4D1C-99E0-BF7E457A681E}" type="presOf" srcId="{2D8D69ED-82D4-4D9C-BC44-5834536DB7D1}" destId="{21ADA9CD-9D56-4DE0-B710-5093FD0B62A0}" srcOrd="0" destOrd="1" presId="urn:microsoft.com/office/officeart/2005/8/layout/list1"/>
    <dgm:cxn modelId="{F6114CAF-4E0E-401B-9040-AADD1339D74D}" srcId="{7D119629-2405-47A6-8E0B-50C3958F7E4F}" destId="{8B36DE3C-50B0-423E-8B8A-EF0E5E0CFF2E}" srcOrd="1" destOrd="0" parTransId="{CEAD5331-40FF-485F-A994-8F0F8A69752B}" sibTransId="{59BE56DB-5A9D-4AD9-AD72-DCE6BCBE6AE8}"/>
    <dgm:cxn modelId="{7D644BD3-D37D-476E-9761-AE2FCFC5F608}" srcId="{D2B33942-8DD2-41B0-92AE-30D10C965C74}" destId="{7A773E22-0811-40BC-A257-99BC0A30697E}" srcOrd="2" destOrd="0" parTransId="{9573AC9C-90F1-4321-AF7E-BF13DA26C078}" sibTransId="{1C95A495-E5F4-4229-8114-58491235171B}"/>
    <dgm:cxn modelId="{B42D9FD5-85F1-4DE8-B428-22827615F512}" srcId="{7D119629-2405-47A6-8E0B-50C3958F7E4F}" destId="{47C6CAF2-3295-4082-8EBE-4A0475A24FA4}" srcOrd="2" destOrd="0" parTransId="{96F2C99E-B648-4748-9A5D-D7C95CF6A2B3}" sibTransId="{0C84AFFD-0014-4BA8-8989-EE21BF1A33AF}"/>
    <dgm:cxn modelId="{A58AF0EB-0ADC-4732-87C7-6F510BC3F0A2}" type="presOf" srcId="{7D119629-2405-47A6-8E0B-50C3958F7E4F}" destId="{D7BCF55D-6428-4463-83AB-AF3ED9DCD2F2}" srcOrd="0" destOrd="0" presId="urn:microsoft.com/office/officeart/2005/8/layout/list1"/>
    <dgm:cxn modelId="{75A59DFB-8E02-4367-A4AB-1625BC91941E}" srcId="{07B35E2C-DCDE-44FA-AD7D-0EC7505C004B}" destId="{7D119629-2405-47A6-8E0B-50C3958F7E4F}" srcOrd="0" destOrd="0" parTransId="{B08F7966-52F5-4263-A201-BF120F2C2365}" sibTransId="{D6927E3B-269B-4A48-B3B6-5AE02EF9163B}"/>
    <dgm:cxn modelId="{31D1E4FD-50C4-40ED-93F7-4246EAA25242}" type="presOf" srcId="{F78740B9-9A26-40AA-B0EB-7E8BF1BA8CDA}" destId="{64AD37BC-61EF-4EA5-90E6-06CC6FDA08F5}" srcOrd="0" destOrd="0" presId="urn:microsoft.com/office/officeart/2005/8/layout/list1"/>
    <dgm:cxn modelId="{54D89C9A-94AB-4C64-A6F6-0560F594CB92}" type="presParOf" srcId="{654A2799-C36D-48F1-912A-953C6F2B6FED}" destId="{7B8260B1-0D42-4755-9427-4EAF2DF74113}" srcOrd="0" destOrd="0" presId="urn:microsoft.com/office/officeart/2005/8/layout/list1"/>
    <dgm:cxn modelId="{81ECE112-863B-4BFC-BFC0-6EFCA2B9900C}" type="presParOf" srcId="{7B8260B1-0D42-4755-9427-4EAF2DF74113}" destId="{D7BCF55D-6428-4463-83AB-AF3ED9DCD2F2}" srcOrd="0" destOrd="0" presId="urn:microsoft.com/office/officeart/2005/8/layout/list1"/>
    <dgm:cxn modelId="{6E22DF0E-FABB-471D-9F47-E7DF4D982723}" type="presParOf" srcId="{7B8260B1-0D42-4755-9427-4EAF2DF74113}" destId="{5093A2F4-C6B9-4EE4-85F4-262E24BDBC49}" srcOrd="1" destOrd="0" presId="urn:microsoft.com/office/officeart/2005/8/layout/list1"/>
    <dgm:cxn modelId="{618950C5-0A51-4895-AC5E-CBDFB833A694}" type="presParOf" srcId="{654A2799-C36D-48F1-912A-953C6F2B6FED}" destId="{6FB3238D-ED20-40CC-8070-71734513E761}" srcOrd="1" destOrd="0" presId="urn:microsoft.com/office/officeart/2005/8/layout/list1"/>
    <dgm:cxn modelId="{B4F3C6B1-D9A7-4AED-93DF-30DE13013B57}" type="presParOf" srcId="{654A2799-C36D-48F1-912A-953C6F2B6FED}" destId="{64AD37BC-61EF-4EA5-90E6-06CC6FDA08F5}" srcOrd="2" destOrd="0" presId="urn:microsoft.com/office/officeart/2005/8/layout/list1"/>
    <dgm:cxn modelId="{127BFD2A-1BE5-4C87-A5AE-A0D32D3E1499}" type="presParOf" srcId="{654A2799-C36D-48F1-912A-953C6F2B6FED}" destId="{21339C4A-B4F3-4504-BF9D-D8AB4DCA19CE}" srcOrd="3" destOrd="0" presId="urn:microsoft.com/office/officeart/2005/8/layout/list1"/>
    <dgm:cxn modelId="{02C970C4-3991-4610-A9D3-869CE3CECF5F}" type="presParOf" srcId="{654A2799-C36D-48F1-912A-953C6F2B6FED}" destId="{666B824C-AB72-4642-BDE9-57394D4A46F4}" srcOrd="4" destOrd="0" presId="urn:microsoft.com/office/officeart/2005/8/layout/list1"/>
    <dgm:cxn modelId="{CFB364AF-44EE-41DE-986E-D0BC434DC6E6}" type="presParOf" srcId="{666B824C-AB72-4642-BDE9-57394D4A46F4}" destId="{A8C2FCBC-5FF8-41B0-B384-5717244275C3}" srcOrd="0" destOrd="0" presId="urn:microsoft.com/office/officeart/2005/8/layout/list1"/>
    <dgm:cxn modelId="{F4FF7C42-C59B-477C-9E6A-39A692627F96}" type="presParOf" srcId="{666B824C-AB72-4642-BDE9-57394D4A46F4}" destId="{2FA2C706-25EF-420C-BFF0-B2C8BAF4CF8A}" srcOrd="1" destOrd="0" presId="urn:microsoft.com/office/officeart/2005/8/layout/list1"/>
    <dgm:cxn modelId="{C7297621-A64B-47E0-B484-6624D689F3D6}" type="presParOf" srcId="{654A2799-C36D-48F1-912A-953C6F2B6FED}" destId="{64D9A489-8422-4684-ADB1-789B1094E19C}" srcOrd="5" destOrd="0" presId="urn:microsoft.com/office/officeart/2005/8/layout/list1"/>
    <dgm:cxn modelId="{25A8942B-1EB3-42D4-AEBC-8F4A68C50C87}" type="presParOf" srcId="{654A2799-C36D-48F1-912A-953C6F2B6FED}" destId="{21ADA9CD-9D56-4DE0-B710-5093FD0B62A0}"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F06A7AB-E2CF-4D61-BDCF-C50A819F062B}"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6B596B19-511A-413A-8C3E-E9CB0298B3FB}">
      <dgm:prSet phldrT="[テキスト]"/>
      <dgm:spPr/>
      <dgm:t>
        <a:bodyPr/>
        <a:lstStyle/>
        <a:p>
          <a:r>
            <a:rPr kumimoji="1" lang="ja-JP" altLang="en-US" dirty="0"/>
            <a:t>１）金融機関取引一覧表を作成</a:t>
          </a:r>
        </a:p>
      </dgm:t>
    </dgm:pt>
    <dgm:pt modelId="{5986550E-5126-4634-9795-379BAFF0432E}" type="parTrans" cxnId="{C7CFED9D-BA60-4033-A0AB-9F29F0D5840B}">
      <dgm:prSet/>
      <dgm:spPr/>
      <dgm:t>
        <a:bodyPr/>
        <a:lstStyle/>
        <a:p>
          <a:endParaRPr kumimoji="1" lang="ja-JP" altLang="en-US"/>
        </a:p>
      </dgm:t>
    </dgm:pt>
    <dgm:pt modelId="{84DB0664-0F84-4A99-8783-6A8668EC649C}" type="sibTrans" cxnId="{C7CFED9D-BA60-4033-A0AB-9F29F0D5840B}">
      <dgm:prSet/>
      <dgm:spPr/>
      <dgm:t>
        <a:bodyPr/>
        <a:lstStyle/>
        <a:p>
          <a:endParaRPr kumimoji="1" lang="ja-JP" altLang="en-US"/>
        </a:p>
      </dgm:t>
    </dgm:pt>
    <dgm:pt modelId="{2287DDD4-A752-479B-BB87-565A2238A781}">
      <dgm:prSet phldrT="[テキスト]"/>
      <dgm:spPr/>
      <dgm:t>
        <a:bodyPr/>
        <a:lstStyle/>
        <a:p>
          <a:r>
            <a:rPr kumimoji="1" lang="ja-JP" altLang="en-US" dirty="0"/>
            <a:t>２）資金繰り表を作成</a:t>
          </a:r>
        </a:p>
      </dgm:t>
    </dgm:pt>
    <dgm:pt modelId="{342694D7-522A-4E61-8992-C235D3E446DD}" type="parTrans" cxnId="{360345EE-951F-4CB4-89AA-0D89F9F95C91}">
      <dgm:prSet/>
      <dgm:spPr/>
      <dgm:t>
        <a:bodyPr/>
        <a:lstStyle/>
        <a:p>
          <a:endParaRPr kumimoji="1" lang="ja-JP" altLang="en-US"/>
        </a:p>
      </dgm:t>
    </dgm:pt>
    <dgm:pt modelId="{949537C2-ABC6-4EB4-BE74-32DB9004D229}" type="sibTrans" cxnId="{360345EE-951F-4CB4-89AA-0D89F9F95C91}">
      <dgm:prSet/>
      <dgm:spPr/>
      <dgm:t>
        <a:bodyPr/>
        <a:lstStyle/>
        <a:p>
          <a:endParaRPr kumimoji="1" lang="ja-JP" altLang="en-US"/>
        </a:p>
      </dgm:t>
    </dgm:pt>
    <dgm:pt modelId="{69642E52-DF69-415E-8EDD-D42E6733C6E2}">
      <dgm:prSet phldrT="[テキスト]"/>
      <dgm:spPr/>
      <dgm:t>
        <a:bodyPr/>
        <a:lstStyle/>
        <a:p>
          <a:r>
            <a:rPr kumimoji="1" lang="ja-JP" altLang="en-US" dirty="0"/>
            <a:t>３）貸借対照表</a:t>
          </a:r>
        </a:p>
      </dgm:t>
    </dgm:pt>
    <dgm:pt modelId="{143F99B3-380D-40DA-AC35-5907FEF3B2ED}" type="parTrans" cxnId="{3E44C181-D916-4A99-8395-4E4F2A68A2DA}">
      <dgm:prSet/>
      <dgm:spPr/>
      <dgm:t>
        <a:bodyPr/>
        <a:lstStyle/>
        <a:p>
          <a:endParaRPr kumimoji="1" lang="ja-JP" altLang="en-US"/>
        </a:p>
      </dgm:t>
    </dgm:pt>
    <dgm:pt modelId="{615AF96E-599C-4105-8AF4-73D1902DE571}" type="sibTrans" cxnId="{3E44C181-D916-4A99-8395-4E4F2A68A2DA}">
      <dgm:prSet/>
      <dgm:spPr/>
      <dgm:t>
        <a:bodyPr/>
        <a:lstStyle/>
        <a:p>
          <a:endParaRPr kumimoji="1" lang="ja-JP" altLang="en-US"/>
        </a:p>
      </dgm:t>
    </dgm:pt>
    <dgm:pt modelId="{A77D27AB-0117-486E-A69D-89F27E606237}">
      <dgm:prSet/>
      <dgm:spPr/>
      <dgm:t>
        <a:bodyPr/>
        <a:lstStyle/>
        <a:p>
          <a:r>
            <a:rPr kumimoji="1" lang="ja-JP" altLang="en-US" dirty="0"/>
            <a:t>取引銀行名、借入金額、借入時期、返済回数、利率、毎月の返済額、計画策定時点での残高、保全状態（保証協会、プロパー、不動産担保等）を一枚の表にする</a:t>
          </a:r>
        </a:p>
      </dgm:t>
    </dgm:pt>
    <dgm:pt modelId="{391C355B-456C-4BFD-A922-8105808C869D}" type="parTrans" cxnId="{D8156015-5DA3-4CE6-81E9-EF13D63DB7B0}">
      <dgm:prSet/>
      <dgm:spPr/>
    </dgm:pt>
    <dgm:pt modelId="{9BFCBFFD-BF6E-4FF7-BA2A-D676993FDF49}" type="sibTrans" cxnId="{D8156015-5DA3-4CE6-81E9-EF13D63DB7B0}">
      <dgm:prSet/>
      <dgm:spPr/>
    </dgm:pt>
    <dgm:pt modelId="{10EB3819-0DF2-407F-9889-63944619881C}">
      <dgm:prSet/>
      <dgm:spPr/>
      <dgm:t>
        <a:bodyPr/>
        <a:lstStyle/>
        <a:p>
          <a:r>
            <a:rPr kumimoji="1" lang="ja-JP" altLang="en-US" dirty="0"/>
            <a:t>次頁の資金繰り表を作成⇒損益計画から作成した数値で月末資金が不足する場合⇒①再度、損益計画に戻る、②財務収支でバランスを取るのいずれかで資金不足を回避</a:t>
          </a:r>
        </a:p>
      </dgm:t>
    </dgm:pt>
    <dgm:pt modelId="{DF635A48-C546-4519-A62D-DCCB7A3575B6}" type="parTrans" cxnId="{CB703BD0-9CA7-4F78-8005-F05E6F536C00}">
      <dgm:prSet/>
      <dgm:spPr/>
    </dgm:pt>
    <dgm:pt modelId="{8A32B4D8-1058-4707-A0E8-CDEC560DCBCF}" type="sibTrans" cxnId="{CB703BD0-9CA7-4F78-8005-F05E6F536C00}">
      <dgm:prSet/>
      <dgm:spPr/>
    </dgm:pt>
    <dgm:pt modelId="{725A6914-6ED4-4C44-98D3-1BE9273C3347}">
      <dgm:prSet/>
      <dgm:spPr/>
      <dgm:t>
        <a:bodyPr/>
        <a:lstStyle/>
        <a:p>
          <a:r>
            <a:rPr kumimoji="1" lang="ja-JP" altLang="en-US" dirty="0"/>
            <a:t>現預金は貸借差額で出す</a:t>
          </a:r>
        </a:p>
      </dgm:t>
    </dgm:pt>
    <dgm:pt modelId="{E15D2889-CB86-4859-8D1E-893D151F6A47}" type="parTrans" cxnId="{20E2E2D7-C10B-4ECE-9FA7-32CC81075BEC}">
      <dgm:prSet/>
      <dgm:spPr/>
    </dgm:pt>
    <dgm:pt modelId="{821C5202-E28F-45BA-9663-5F7B0FAF15CA}" type="sibTrans" cxnId="{20E2E2D7-C10B-4ECE-9FA7-32CC81075BEC}">
      <dgm:prSet/>
      <dgm:spPr/>
    </dgm:pt>
    <dgm:pt modelId="{C58B1B8F-45CF-48AB-84EC-4A3A8E199365}">
      <dgm:prSet/>
      <dgm:spPr/>
      <dgm:t>
        <a:bodyPr/>
        <a:lstStyle/>
        <a:p>
          <a:r>
            <a:rPr kumimoji="1" lang="ja-JP" altLang="en-US" dirty="0"/>
            <a:t>償却性資産の減少＝減価償却費計上額とする</a:t>
          </a:r>
        </a:p>
      </dgm:t>
    </dgm:pt>
    <dgm:pt modelId="{1315D094-71E9-4F34-A79B-D1E0FF3464EF}" type="parTrans" cxnId="{5F78DF6E-2135-4483-9C59-9FCBE61C8FA9}">
      <dgm:prSet/>
      <dgm:spPr/>
    </dgm:pt>
    <dgm:pt modelId="{357F3618-A71E-4E70-93FE-8DB2E11396C9}" type="sibTrans" cxnId="{5F78DF6E-2135-4483-9C59-9FCBE61C8FA9}">
      <dgm:prSet/>
      <dgm:spPr/>
    </dgm:pt>
    <dgm:pt modelId="{AD07DBEF-843A-4DFC-9EDC-73503C7C5F9A}">
      <dgm:prSet/>
      <dgm:spPr/>
      <dgm:t>
        <a:bodyPr/>
        <a:lstStyle/>
        <a:p>
          <a:r>
            <a:rPr kumimoji="1" lang="ja-JP" altLang="en-US" dirty="0"/>
            <a:t>売掛金、受取手形、買掛金、支払手形は取引先別の取引実績、サイトに合わせる</a:t>
          </a:r>
        </a:p>
      </dgm:t>
    </dgm:pt>
    <dgm:pt modelId="{D295C615-2F2F-485C-A996-E792B3008D1E}" type="parTrans" cxnId="{13EB326E-47AB-4395-A510-914B3D0F1771}">
      <dgm:prSet/>
      <dgm:spPr/>
    </dgm:pt>
    <dgm:pt modelId="{0B9D97CF-11B8-4755-8D91-11B8A7713CC2}" type="sibTrans" cxnId="{13EB326E-47AB-4395-A510-914B3D0F1771}">
      <dgm:prSet/>
      <dgm:spPr/>
    </dgm:pt>
    <dgm:pt modelId="{EE76895D-72D8-4281-B4D8-C957BD65F8A1}" type="pres">
      <dgm:prSet presAssocID="{EF06A7AB-E2CF-4D61-BDCF-C50A819F062B}" presName="linear" presStyleCnt="0">
        <dgm:presLayoutVars>
          <dgm:dir/>
          <dgm:animLvl val="lvl"/>
          <dgm:resizeHandles val="exact"/>
        </dgm:presLayoutVars>
      </dgm:prSet>
      <dgm:spPr/>
    </dgm:pt>
    <dgm:pt modelId="{A42C5B1D-4CB1-4579-8BAF-344346082B86}" type="pres">
      <dgm:prSet presAssocID="{6B596B19-511A-413A-8C3E-E9CB0298B3FB}" presName="parentLin" presStyleCnt="0"/>
      <dgm:spPr/>
    </dgm:pt>
    <dgm:pt modelId="{2A044234-7207-48D0-803A-B264B26A2D39}" type="pres">
      <dgm:prSet presAssocID="{6B596B19-511A-413A-8C3E-E9CB0298B3FB}" presName="parentLeftMargin" presStyleLbl="node1" presStyleIdx="0" presStyleCnt="3"/>
      <dgm:spPr/>
    </dgm:pt>
    <dgm:pt modelId="{FE149FE5-BC0C-45FA-9C8A-779CF7DB4106}" type="pres">
      <dgm:prSet presAssocID="{6B596B19-511A-413A-8C3E-E9CB0298B3FB}" presName="parentText" presStyleLbl="node1" presStyleIdx="0" presStyleCnt="3">
        <dgm:presLayoutVars>
          <dgm:chMax val="0"/>
          <dgm:bulletEnabled val="1"/>
        </dgm:presLayoutVars>
      </dgm:prSet>
      <dgm:spPr/>
    </dgm:pt>
    <dgm:pt modelId="{779A5278-D069-4C3A-96DA-C2D24BEBBAB7}" type="pres">
      <dgm:prSet presAssocID="{6B596B19-511A-413A-8C3E-E9CB0298B3FB}" presName="negativeSpace" presStyleCnt="0"/>
      <dgm:spPr/>
    </dgm:pt>
    <dgm:pt modelId="{F0E1EED8-C930-48F3-882C-56291C343C3B}" type="pres">
      <dgm:prSet presAssocID="{6B596B19-511A-413A-8C3E-E9CB0298B3FB}" presName="childText" presStyleLbl="conFgAcc1" presStyleIdx="0" presStyleCnt="3">
        <dgm:presLayoutVars>
          <dgm:bulletEnabled val="1"/>
        </dgm:presLayoutVars>
      </dgm:prSet>
      <dgm:spPr/>
    </dgm:pt>
    <dgm:pt modelId="{000B9D82-FBAE-403A-94DD-A1D1437B4B7B}" type="pres">
      <dgm:prSet presAssocID="{84DB0664-0F84-4A99-8783-6A8668EC649C}" presName="spaceBetweenRectangles" presStyleCnt="0"/>
      <dgm:spPr/>
    </dgm:pt>
    <dgm:pt modelId="{C4FAC991-8374-47CB-A728-6BE88254312D}" type="pres">
      <dgm:prSet presAssocID="{2287DDD4-A752-479B-BB87-565A2238A781}" presName="parentLin" presStyleCnt="0"/>
      <dgm:spPr/>
    </dgm:pt>
    <dgm:pt modelId="{A6995E51-0B3E-4938-A515-12E40A55117D}" type="pres">
      <dgm:prSet presAssocID="{2287DDD4-A752-479B-BB87-565A2238A781}" presName="parentLeftMargin" presStyleLbl="node1" presStyleIdx="0" presStyleCnt="3"/>
      <dgm:spPr/>
    </dgm:pt>
    <dgm:pt modelId="{77F7C30D-3736-4EF4-A254-A03D8B593831}" type="pres">
      <dgm:prSet presAssocID="{2287DDD4-A752-479B-BB87-565A2238A781}" presName="parentText" presStyleLbl="node1" presStyleIdx="1" presStyleCnt="3">
        <dgm:presLayoutVars>
          <dgm:chMax val="0"/>
          <dgm:bulletEnabled val="1"/>
        </dgm:presLayoutVars>
      </dgm:prSet>
      <dgm:spPr/>
    </dgm:pt>
    <dgm:pt modelId="{574DDDC1-6301-491B-AC4A-82A0B4234EBA}" type="pres">
      <dgm:prSet presAssocID="{2287DDD4-A752-479B-BB87-565A2238A781}" presName="negativeSpace" presStyleCnt="0"/>
      <dgm:spPr/>
    </dgm:pt>
    <dgm:pt modelId="{35650389-169E-49DB-B4FA-B483CB3CFD4C}" type="pres">
      <dgm:prSet presAssocID="{2287DDD4-A752-479B-BB87-565A2238A781}" presName="childText" presStyleLbl="conFgAcc1" presStyleIdx="1" presStyleCnt="3">
        <dgm:presLayoutVars>
          <dgm:bulletEnabled val="1"/>
        </dgm:presLayoutVars>
      </dgm:prSet>
      <dgm:spPr/>
    </dgm:pt>
    <dgm:pt modelId="{EE72DBA3-CB06-46B3-A0C9-096ED49D21CD}" type="pres">
      <dgm:prSet presAssocID="{949537C2-ABC6-4EB4-BE74-32DB9004D229}" presName="spaceBetweenRectangles" presStyleCnt="0"/>
      <dgm:spPr/>
    </dgm:pt>
    <dgm:pt modelId="{05A1956F-19E8-4048-A4AF-F21A2E14440C}" type="pres">
      <dgm:prSet presAssocID="{69642E52-DF69-415E-8EDD-D42E6733C6E2}" presName="parentLin" presStyleCnt="0"/>
      <dgm:spPr/>
    </dgm:pt>
    <dgm:pt modelId="{9467ED00-E6B7-490E-9CE0-3A9AE44C3520}" type="pres">
      <dgm:prSet presAssocID="{69642E52-DF69-415E-8EDD-D42E6733C6E2}" presName="parentLeftMargin" presStyleLbl="node1" presStyleIdx="1" presStyleCnt="3"/>
      <dgm:spPr/>
    </dgm:pt>
    <dgm:pt modelId="{685251A5-9C19-47CD-8ACB-004469607E2B}" type="pres">
      <dgm:prSet presAssocID="{69642E52-DF69-415E-8EDD-D42E6733C6E2}" presName="parentText" presStyleLbl="node1" presStyleIdx="2" presStyleCnt="3">
        <dgm:presLayoutVars>
          <dgm:chMax val="0"/>
          <dgm:bulletEnabled val="1"/>
        </dgm:presLayoutVars>
      </dgm:prSet>
      <dgm:spPr/>
    </dgm:pt>
    <dgm:pt modelId="{9207ECEB-DBDF-4F18-9854-ABBFDFFE712D}" type="pres">
      <dgm:prSet presAssocID="{69642E52-DF69-415E-8EDD-D42E6733C6E2}" presName="negativeSpace" presStyleCnt="0"/>
      <dgm:spPr/>
    </dgm:pt>
    <dgm:pt modelId="{68C1B9FF-A3F9-40BE-992A-097D9FDA59E1}" type="pres">
      <dgm:prSet presAssocID="{69642E52-DF69-415E-8EDD-D42E6733C6E2}" presName="childText" presStyleLbl="conFgAcc1" presStyleIdx="2" presStyleCnt="3">
        <dgm:presLayoutVars>
          <dgm:bulletEnabled val="1"/>
        </dgm:presLayoutVars>
      </dgm:prSet>
      <dgm:spPr/>
    </dgm:pt>
  </dgm:ptLst>
  <dgm:cxnLst>
    <dgm:cxn modelId="{1A439507-2285-489A-870E-2AD7703653FB}" type="presOf" srcId="{A77D27AB-0117-486E-A69D-89F27E606237}" destId="{F0E1EED8-C930-48F3-882C-56291C343C3B}" srcOrd="0" destOrd="0" presId="urn:microsoft.com/office/officeart/2005/8/layout/list1"/>
    <dgm:cxn modelId="{BE4D2814-421A-479B-A6C5-007156402C75}" type="presOf" srcId="{6B596B19-511A-413A-8C3E-E9CB0298B3FB}" destId="{2A044234-7207-48D0-803A-B264B26A2D39}" srcOrd="0" destOrd="0" presId="urn:microsoft.com/office/officeart/2005/8/layout/list1"/>
    <dgm:cxn modelId="{D8156015-5DA3-4CE6-81E9-EF13D63DB7B0}" srcId="{6B596B19-511A-413A-8C3E-E9CB0298B3FB}" destId="{A77D27AB-0117-486E-A69D-89F27E606237}" srcOrd="0" destOrd="0" parTransId="{391C355B-456C-4BFD-A922-8105808C869D}" sibTransId="{9BFCBFFD-BF6E-4FF7-BA2A-D676993FDF49}"/>
    <dgm:cxn modelId="{7001F02D-7B82-42E7-BBEF-2B4C9F444BC8}" type="presOf" srcId="{725A6914-6ED4-4C44-98D3-1BE9273C3347}" destId="{68C1B9FF-A3F9-40BE-992A-097D9FDA59E1}" srcOrd="0" destOrd="0" presId="urn:microsoft.com/office/officeart/2005/8/layout/list1"/>
    <dgm:cxn modelId="{791A2A34-51C7-473D-9149-FA27B431A7E3}" type="presOf" srcId="{69642E52-DF69-415E-8EDD-D42E6733C6E2}" destId="{9467ED00-E6B7-490E-9CE0-3A9AE44C3520}" srcOrd="0" destOrd="0" presId="urn:microsoft.com/office/officeart/2005/8/layout/list1"/>
    <dgm:cxn modelId="{B707A434-745D-4F14-8B89-1CF2E44F7451}" type="presOf" srcId="{2287DDD4-A752-479B-BB87-565A2238A781}" destId="{A6995E51-0B3E-4938-A515-12E40A55117D}" srcOrd="0" destOrd="0" presId="urn:microsoft.com/office/officeart/2005/8/layout/list1"/>
    <dgm:cxn modelId="{9F394443-57DA-48B3-82EA-88E127BB3B44}" type="presOf" srcId="{6B596B19-511A-413A-8C3E-E9CB0298B3FB}" destId="{FE149FE5-BC0C-45FA-9C8A-779CF7DB4106}" srcOrd="1" destOrd="0" presId="urn:microsoft.com/office/officeart/2005/8/layout/list1"/>
    <dgm:cxn modelId="{22518247-221B-4AC1-A0A2-D627D08695FC}" type="presOf" srcId="{EF06A7AB-E2CF-4D61-BDCF-C50A819F062B}" destId="{EE76895D-72D8-4281-B4D8-C957BD65F8A1}" srcOrd="0" destOrd="0" presId="urn:microsoft.com/office/officeart/2005/8/layout/list1"/>
    <dgm:cxn modelId="{13EB326E-47AB-4395-A510-914B3D0F1771}" srcId="{69642E52-DF69-415E-8EDD-D42E6733C6E2}" destId="{AD07DBEF-843A-4DFC-9EDC-73503C7C5F9A}" srcOrd="2" destOrd="0" parTransId="{D295C615-2F2F-485C-A996-E792B3008D1E}" sibTransId="{0B9D97CF-11B8-4755-8D91-11B8A7713CC2}"/>
    <dgm:cxn modelId="{5F78DF6E-2135-4483-9C59-9FCBE61C8FA9}" srcId="{69642E52-DF69-415E-8EDD-D42E6733C6E2}" destId="{C58B1B8F-45CF-48AB-84EC-4A3A8E199365}" srcOrd="1" destOrd="0" parTransId="{1315D094-71E9-4F34-A79B-D1E0FF3464EF}" sibTransId="{357F3618-A71E-4E70-93FE-8DB2E11396C9}"/>
    <dgm:cxn modelId="{3E44C181-D916-4A99-8395-4E4F2A68A2DA}" srcId="{EF06A7AB-E2CF-4D61-BDCF-C50A819F062B}" destId="{69642E52-DF69-415E-8EDD-D42E6733C6E2}" srcOrd="2" destOrd="0" parTransId="{143F99B3-380D-40DA-AC35-5907FEF3B2ED}" sibTransId="{615AF96E-599C-4105-8AF4-73D1902DE571}"/>
    <dgm:cxn modelId="{D764D599-99BC-488F-8E80-93F4B1B8EAFC}" type="presOf" srcId="{2287DDD4-A752-479B-BB87-565A2238A781}" destId="{77F7C30D-3736-4EF4-A254-A03D8B593831}" srcOrd="1" destOrd="0" presId="urn:microsoft.com/office/officeart/2005/8/layout/list1"/>
    <dgm:cxn modelId="{C7CFED9D-BA60-4033-A0AB-9F29F0D5840B}" srcId="{EF06A7AB-E2CF-4D61-BDCF-C50A819F062B}" destId="{6B596B19-511A-413A-8C3E-E9CB0298B3FB}" srcOrd="0" destOrd="0" parTransId="{5986550E-5126-4634-9795-379BAFF0432E}" sibTransId="{84DB0664-0F84-4A99-8783-6A8668EC649C}"/>
    <dgm:cxn modelId="{706AEDA8-FEE3-41B9-B3CD-D7C15AC756E2}" type="presOf" srcId="{AD07DBEF-843A-4DFC-9EDC-73503C7C5F9A}" destId="{68C1B9FF-A3F9-40BE-992A-097D9FDA59E1}" srcOrd="0" destOrd="2" presId="urn:microsoft.com/office/officeart/2005/8/layout/list1"/>
    <dgm:cxn modelId="{56C594CF-C51F-4A4A-AD4F-524A019379A5}" type="presOf" srcId="{10EB3819-0DF2-407F-9889-63944619881C}" destId="{35650389-169E-49DB-B4FA-B483CB3CFD4C}" srcOrd="0" destOrd="0" presId="urn:microsoft.com/office/officeart/2005/8/layout/list1"/>
    <dgm:cxn modelId="{CB703BD0-9CA7-4F78-8005-F05E6F536C00}" srcId="{2287DDD4-A752-479B-BB87-565A2238A781}" destId="{10EB3819-0DF2-407F-9889-63944619881C}" srcOrd="0" destOrd="0" parTransId="{DF635A48-C546-4519-A62D-DCCB7A3575B6}" sibTransId="{8A32B4D8-1058-4707-A0E8-CDEC560DCBCF}"/>
    <dgm:cxn modelId="{2A16EFD2-3176-4E9C-85D9-534E39EECF60}" type="presOf" srcId="{C58B1B8F-45CF-48AB-84EC-4A3A8E199365}" destId="{68C1B9FF-A3F9-40BE-992A-097D9FDA59E1}" srcOrd="0" destOrd="1" presId="urn:microsoft.com/office/officeart/2005/8/layout/list1"/>
    <dgm:cxn modelId="{20E2E2D7-C10B-4ECE-9FA7-32CC81075BEC}" srcId="{69642E52-DF69-415E-8EDD-D42E6733C6E2}" destId="{725A6914-6ED4-4C44-98D3-1BE9273C3347}" srcOrd="0" destOrd="0" parTransId="{E15D2889-CB86-4859-8D1E-893D151F6A47}" sibTransId="{821C5202-E28F-45BA-9663-5F7B0FAF15CA}"/>
    <dgm:cxn modelId="{4D0DE9D7-9122-4B9D-B6B9-92F87ED9CB70}" type="presOf" srcId="{69642E52-DF69-415E-8EDD-D42E6733C6E2}" destId="{685251A5-9C19-47CD-8ACB-004469607E2B}" srcOrd="1" destOrd="0" presId="urn:microsoft.com/office/officeart/2005/8/layout/list1"/>
    <dgm:cxn modelId="{360345EE-951F-4CB4-89AA-0D89F9F95C91}" srcId="{EF06A7AB-E2CF-4D61-BDCF-C50A819F062B}" destId="{2287DDD4-A752-479B-BB87-565A2238A781}" srcOrd="1" destOrd="0" parTransId="{342694D7-522A-4E61-8992-C235D3E446DD}" sibTransId="{949537C2-ABC6-4EB4-BE74-32DB9004D229}"/>
    <dgm:cxn modelId="{B6BDA3FD-9906-4C6D-B91A-E91B291E9472}" type="presParOf" srcId="{EE76895D-72D8-4281-B4D8-C957BD65F8A1}" destId="{A42C5B1D-4CB1-4579-8BAF-344346082B86}" srcOrd="0" destOrd="0" presId="urn:microsoft.com/office/officeart/2005/8/layout/list1"/>
    <dgm:cxn modelId="{EBD5D28F-5588-4F4E-8CAA-83375423167C}" type="presParOf" srcId="{A42C5B1D-4CB1-4579-8BAF-344346082B86}" destId="{2A044234-7207-48D0-803A-B264B26A2D39}" srcOrd="0" destOrd="0" presId="urn:microsoft.com/office/officeart/2005/8/layout/list1"/>
    <dgm:cxn modelId="{A7976FAB-DA59-47E8-B6BE-50236D4D6C7A}" type="presParOf" srcId="{A42C5B1D-4CB1-4579-8BAF-344346082B86}" destId="{FE149FE5-BC0C-45FA-9C8A-779CF7DB4106}" srcOrd="1" destOrd="0" presId="urn:microsoft.com/office/officeart/2005/8/layout/list1"/>
    <dgm:cxn modelId="{46BF5F0B-26F2-4132-A824-8B873980CB2A}" type="presParOf" srcId="{EE76895D-72D8-4281-B4D8-C957BD65F8A1}" destId="{779A5278-D069-4C3A-96DA-C2D24BEBBAB7}" srcOrd="1" destOrd="0" presId="urn:microsoft.com/office/officeart/2005/8/layout/list1"/>
    <dgm:cxn modelId="{A6C74319-F6B4-471F-A13D-74DDB4EE9084}" type="presParOf" srcId="{EE76895D-72D8-4281-B4D8-C957BD65F8A1}" destId="{F0E1EED8-C930-48F3-882C-56291C343C3B}" srcOrd="2" destOrd="0" presId="urn:microsoft.com/office/officeart/2005/8/layout/list1"/>
    <dgm:cxn modelId="{CE50A4E9-F1EF-40BF-B741-D3DB31461F82}" type="presParOf" srcId="{EE76895D-72D8-4281-B4D8-C957BD65F8A1}" destId="{000B9D82-FBAE-403A-94DD-A1D1437B4B7B}" srcOrd="3" destOrd="0" presId="urn:microsoft.com/office/officeart/2005/8/layout/list1"/>
    <dgm:cxn modelId="{C90D6DB4-E29B-4E41-B820-70447B25273F}" type="presParOf" srcId="{EE76895D-72D8-4281-B4D8-C957BD65F8A1}" destId="{C4FAC991-8374-47CB-A728-6BE88254312D}" srcOrd="4" destOrd="0" presId="urn:microsoft.com/office/officeart/2005/8/layout/list1"/>
    <dgm:cxn modelId="{5C0BAB23-D6F6-4885-9600-A65E12376076}" type="presParOf" srcId="{C4FAC991-8374-47CB-A728-6BE88254312D}" destId="{A6995E51-0B3E-4938-A515-12E40A55117D}" srcOrd="0" destOrd="0" presId="urn:microsoft.com/office/officeart/2005/8/layout/list1"/>
    <dgm:cxn modelId="{86BFC08C-862F-446C-8BBB-1A8B66A8B02E}" type="presParOf" srcId="{C4FAC991-8374-47CB-A728-6BE88254312D}" destId="{77F7C30D-3736-4EF4-A254-A03D8B593831}" srcOrd="1" destOrd="0" presId="urn:microsoft.com/office/officeart/2005/8/layout/list1"/>
    <dgm:cxn modelId="{C8B7DBC1-28A0-435D-97C0-07FBBE061ADE}" type="presParOf" srcId="{EE76895D-72D8-4281-B4D8-C957BD65F8A1}" destId="{574DDDC1-6301-491B-AC4A-82A0B4234EBA}" srcOrd="5" destOrd="0" presId="urn:microsoft.com/office/officeart/2005/8/layout/list1"/>
    <dgm:cxn modelId="{95429AA6-31E9-4B20-A9F0-9AE38B6AAAE3}" type="presParOf" srcId="{EE76895D-72D8-4281-B4D8-C957BD65F8A1}" destId="{35650389-169E-49DB-B4FA-B483CB3CFD4C}" srcOrd="6" destOrd="0" presId="urn:microsoft.com/office/officeart/2005/8/layout/list1"/>
    <dgm:cxn modelId="{92CBFAB2-EDFC-4287-9D91-623AA5E774BE}" type="presParOf" srcId="{EE76895D-72D8-4281-B4D8-C957BD65F8A1}" destId="{EE72DBA3-CB06-46B3-A0C9-096ED49D21CD}" srcOrd="7" destOrd="0" presId="urn:microsoft.com/office/officeart/2005/8/layout/list1"/>
    <dgm:cxn modelId="{D9BFA522-64C5-4EA9-A360-71121AF1697C}" type="presParOf" srcId="{EE76895D-72D8-4281-B4D8-C957BD65F8A1}" destId="{05A1956F-19E8-4048-A4AF-F21A2E14440C}" srcOrd="8" destOrd="0" presId="urn:microsoft.com/office/officeart/2005/8/layout/list1"/>
    <dgm:cxn modelId="{E99F7B95-7C76-484E-A934-8E3EE4A28883}" type="presParOf" srcId="{05A1956F-19E8-4048-A4AF-F21A2E14440C}" destId="{9467ED00-E6B7-490E-9CE0-3A9AE44C3520}" srcOrd="0" destOrd="0" presId="urn:microsoft.com/office/officeart/2005/8/layout/list1"/>
    <dgm:cxn modelId="{C6D0BD71-E0DA-40B8-AAD7-6A9B537E81EC}" type="presParOf" srcId="{05A1956F-19E8-4048-A4AF-F21A2E14440C}" destId="{685251A5-9C19-47CD-8ACB-004469607E2B}" srcOrd="1" destOrd="0" presId="urn:microsoft.com/office/officeart/2005/8/layout/list1"/>
    <dgm:cxn modelId="{CC55D81C-C5CF-4615-94AD-E9F616509F3C}" type="presParOf" srcId="{EE76895D-72D8-4281-B4D8-C957BD65F8A1}" destId="{9207ECEB-DBDF-4F18-9854-ABBFDFFE712D}" srcOrd="9" destOrd="0" presId="urn:microsoft.com/office/officeart/2005/8/layout/list1"/>
    <dgm:cxn modelId="{0137A242-4366-452D-8D49-883466820568}" type="presParOf" srcId="{EE76895D-72D8-4281-B4D8-C957BD65F8A1}" destId="{68C1B9FF-A3F9-40BE-992A-097D9FDA59E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F8B9F9-76A5-459E-AA5F-AB93BF89AE8F}" type="doc">
      <dgm:prSet loTypeId="urn:microsoft.com/office/officeart/2005/8/layout/process1" loCatId="process" qsTypeId="urn:microsoft.com/office/officeart/2005/8/quickstyle/simple3" qsCatId="simple" csTypeId="urn:microsoft.com/office/officeart/2005/8/colors/accent1_2" csCatId="accent1" phldr="1"/>
      <dgm:spPr/>
    </dgm:pt>
    <dgm:pt modelId="{54010B5A-8D68-482C-84F9-B958CD6D79D2}">
      <dgm:prSet phldrT="[テキスト]" custT="1"/>
      <dgm:spPr/>
      <dgm:t>
        <a:bodyPr/>
        <a:lstStyle/>
        <a:p>
          <a:r>
            <a:rPr kumimoji="1" lang="ja-JP" altLang="en-US" sz="2000" dirty="0"/>
            <a:t>①経営理念</a:t>
          </a:r>
          <a:endParaRPr kumimoji="1" lang="en-US" altLang="ja-JP" sz="2000" dirty="0"/>
        </a:p>
      </dgm:t>
    </dgm:pt>
    <dgm:pt modelId="{8B56EF91-ABEC-4D1D-9551-8BA160C9ECF1}" type="parTrans" cxnId="{2340794B-8FF7-4F83-849C-B9BDCBD5F347}">
      <dgm:prSet/>
      <dgm:spPr/>
      <dgm:t>
        <a:bodyPr/>
        <a:lstStyle/>
        <a:p>
          <a:endParaRPr kumimoji="1" lang="ja-JP" altLang="en-US"/>
        </a:p>
      </dgm:t>
    </dgm:pt>
    <dgm:pt modelId="{163877CD-2242-44A4-A76D-B8D1C3C508A2}" type="sibTrans" cxnId="{2340794B-8FF7-4F83-849C-B9BDCBD5F347}">
      <dgm:prSet/>
      <dgm:spPr/>
      <dgm:t>
        <a:bodyPr/>
        <a:lstStyle/>
        <a:p>
          <a:endParaRPr kumimoji="1" lang="ja-JP" altLang="en-US"/>
        </a:p>
      </dgm:t>
    </dgm:pt>
    <dgm:pt modelId="{A3377B07-C4A6-4949-BA51-CCC3C33BF511}">
      <dgm:prSet phldrT="[テキスト]" custT="1"/>
      <dgm:spPr/>
      <dgm:t>
        <a:bodyPr/>
        <a:lstStyle/>
        <a:p>
          <a:r>
            <a:rPr kumimoji="1" lang="ja-JP" altLang="en-US" sz="2000" dirty="0"/>
            <a:t>②経営課題把握</a:t>
          </a:r>
          <a:endParaRPr kumimoji="1" lang="en-US" altLang="ja-JP" sz="2000" dirty="0"/>
        </a:p>
      </dgm:t>
    </dgm:pt>
    <dgm:pt modelId="{96D07E64-6496-4E58-9C2C-D4CCC1F05447}" type="parTrans" cxnId="{047B1A1C-3D67-414E-A079-20A2363072D1}">
      <dgm:prSet/>
      <dgm:spPr/>
      <dgm:t>
        <a:bodyPr/>
        <a:lstStyle/>
        <a:p>
          <a:endParaRPr kumimoji="1" lang="ja-JP" altLang="en-US"/>
        </a:p>
      </dgm:t>
    </dgm:pt>
    <dgm:pt modelId="{8711B794-368E-48A0-A94A-D6DFC9127FF1}" type="sibTrans" cxnId="{047B1A1C-3D67-414E-A079-20A2363072D1}">
      <dgm:prSet/>
      <dgm:spPr/>
      <dgm:t>
        <a:bodyPr/>
        <a:lstStyle/>
        <a:p>
          <a:endParaRPr kumimoji="1" lang="ja-JP" altLang="en-US"/>
        </a:p>
      </dgm:t>
    </dgm:pt>
    <dgm:pt modelId="{EA19A4AE-C9BE-4845-8F11-0F0CB8855328}">
      <dgm:prSet phldrT="[テキスト]" custT="1"/>
      <dgm:spPr/>
      <dgm:t>
        <a:bodyPr/>
        <a:lstStyle/>
        <a:p>
          <a:r>
            <a:rPr kumimoji="1" lang="ja-JP" altLang="en-US" sz="2000" dirty="0"/>
            <a:t>③経営改善施策の策定</a:t>
          </a:r>
        </a:p>
      </dgm:t>
    </dgm:pt>
    <dgm:pt modelId="{00048EF8-2CB3-463D-945B-8BF9E4399183}" type="parTrans" cxnId="{ADF8278F-97C3-4691-AED4-7AD45C47B077}">
      <dgm:prSet/>
      <dgm:spPr/>
      <dgm:t>
        <a:bodyPr/>
        <a:lstStyle/>
        <a:p>
          <a:endParaRPr kumimoji="1" lang="ja-JP" altLang="en-US"/>
        </a:p>
      </dgm:t>
    </dgm:pt>
    <dgm:pt modelId="{A56206BB-DFA7-4F6F-AD2F-9A376C0552D1}" type="sibTrans" cxnId="{ADF8278F-97C3-4691-AED4-7AD45C47B077}">
      <dgm:prSet/>
      <dgm:spPr/>
      <dgm:t>
        <a:bodyPr/>
        <a:lstStyle/>
        <a:p>
          <a:endParaRPr kumimoji="1" lang="ja-JP" altLang="en-US"/>
        </a:p>
      </dgm:t>
    </dgm:pt>
    <dgm:pt modelId="{0861B358-C13D-480C-A9EC-E9DD5691C952}" type="pres">
      <dgm:prSet presAssocID="{4CF8B9F9-76A5-459E-AA5F-AB93BF89AE8F}" presName="Name0" presStyleCnt="0">
        <dgm:presLayoutVars>
          <dgm:dir/>
          <dgm:resizeHandles val="exact"/>
        </dgm:presLayoutVars>
      </dgm:prSet>
      <dgm:spPr/>
    </dgm:pt>
    <dgm:pt modelId="{1109CA56-7312-4D42-9698-C453ED02939F}" type="pres">
      <dgm:prSet presAssocID="{54010B5A-8D68-482C-84F9-B958CD6D79D2}" presName="node" presStyleLbl="node1" presStyleIdx="0" presStyleCnt="3">
        <dgm:presLayoutVars>
          <dgm:bulletEnabled val="1"/>
        </dgm:presLayoutVars>
      </dgm:prSet>
      <dgm:spPr/>
    </dgm:pt>
    <dgm:pt modelId="{5A62B619-C669-4F92-8FCC-89675ABCA287}" type="pres">
      <dgm:prSet presAssocID="{163877CD-2242-44A4-A76D-B8D1C3C508A2}" presName="sibTrans" presStyleLbl="sibTrans2D1" presStyleIdx="0" presStyleCnt="2"/>
      <dgm:spPr/>
    </dgm:pt>
    <dgm:pt modelId="{3A4FA1B6-657D-4A5C-A00E-89E468E5E6D4}" type="pres">
      <dgm:prSet presAssocID="{163877CD-2242-44A4-A76D-B8D1C3C508A2}" presName="connectorText" presStyleLbl="sibTrans2D1" presStyleIdx="0" presStyleCnt="2"/>
      <dgm:spPr/>
    </dgm:pt>
    <dgm:pt modelId="{117EF779-0C07-4FF7-AA00-2C78D5EED0BC}" type="pres">
      <dgm:prSet presAssocID="{A3377B07-C4A6-4949-BA51-CCC3C33BF511}" presName="node" presStyleLbl="node1" presStyleIdx="1" presStyleCnt="3">
        <dgm:presLayoutVars>
          <dgm:bulletEnabled val="1"/>
        </dgm:presLayoutVars>
      </dgm:prSet>
      <dgm:spPr/>
    </dgm:pt>
    <dgm:pt modelId="{46F1F247-2405-4CCA-A094-36580C1C9EA5}" type="pres">
      <dgm:prSet presAssocID="{8711B794-368E-48A0-A94A-D6DFC9127FF1}" presName="sibTrans" presStyleLbl="sibTrans2D1" presStyleIdx="1" presStyleCnt="2"/>
      <dgm:spPr/>
    </dgm:pt>
    <dgm:pt modelId="{3DE2F16C-DD9F-4CC2-A45C-9E34FC8AA88B}" type="pres">
      <dgm:prSet presAssocID="{8711B794-368E-48A0-A94A-D6DFC9127FF1}" presName="connectorText" presStyleLbl="sibTrans2D1" presStyleIdx="1" presStyleCnt="2"/>
      <dgm:spPr/>
    </dgm:pt>
    <dgm:pt modelId="{C170CC64-99BE-4050-B6CD-1590BDFCF20F}" type="pres">
      <dgm:prSet presAssocID="{EA19A4AE-C9BE-4845-8F11-0F0CB8855328}" presName="node" presStyleLbl="node1" presStyleIdx="2" presStyleCnt="3">
        <dgm:presLayoutVars>
          <dgm:bulletEnabled val="1"/>
        </dgm:presLayoutVars>
      </dgm:prSet>
      <dgm:spPr/>
    </dgm:pt>
  </dgm:ptLst>
  <dgm:cxnLst>
    <dgm:cxn modelId="{047B1A1C-3D67-414E-A079-20A2363072D1}" srcId="{4CF8B9F9-76A5-459E-AA5F-AB93BF89AE8F}" destId="{A3377B07-C4A6-4949-BA51-CCC3C33BF511}" srcOrd="1" destOrd="0" parTransId="{96D07E64-6496-4E58-9C2C-D4CCC1F05447}" sibTransId="{8711B794-368E-48A0-A94A-D6DFC9127FF1}"/>
    <dgm:cxn modelId="{4B75892C-BB42-449E-B8D8-B452CBDEF51A}" type="presOf" srcId="{8711B794-368E-48A0-A94A-D6DFC9127FF1}" destId="{46F1F247-2405-4CCA-A094-36580C1C9EA5}" srcOrd="0" destOrd="0" presId="urn:microsoft.com/office/officeart/2005/8/layout/process1"/>
    <dgm:cxn modelId="{16BADC5E-3A82-4AFA-A198-DAFAD50439EE}" type="presOf" srcId="{163877CD-2242-44A4-A76D-B8D1C3C508A2}" destId="{3A4FA1B6-657D-4A5C-A00E-89E468E5E6D4}" srcOrd="1" destOrd="0" presId="urn:microsoft.com/office/officeart/2005/8/layout/process1"/>
    <dgm:cxn modelId="{7F00AD43-8163-4607-881A-17511A4B25C7}" type="presOf" srcId="{EA19A4AE-C9BE-4845-8F11-0F0CB8855328}" destId="{C170CC64-99BE-4050-B6CD-1590BDFCF20F}" srcOrd="0" destOrd="0" presId="urn:microsoft.com/office/officeart/2005/8/layout/process1"/>
    <dgm:cxn modelId="{F86A4D4A-7862-473C-A9AE-497A8E26CF3E}" type="presOf" srcId="{54010B5A-8D68-482C-84F9-B958CD6D79D2}" destId="{1109CA56-7312-4D42-9698-C453ED02939F}" srcOrd="0" destOrd="0" presId="urn:microsoft.com/office/officeart/2005/8/layout/process1"/>
    <dgm:cxn modelId="{2340794B-8FF7-4F83-849C-B9BDCBD5F347}" srcId="{4CF8B9F9-76A5-459E-AA5F-AB93BF89AE8F}" destId="{54010B5A-8D68-482C-84F9-B958CD6D79D2}" srcOrd="0" destOrd="0" parTransId="{8B56EF91-ABEC-4D1D-9551-8BA160C9ECF1}" sibTransId="{163877CD-2242-44A4-A76D-B8D1C3C508A2}"/>
    <dgm:cxn modelId="{ADF8278F-97C3-4691-AED4-7AD45C47B077}" srcId="{4CF8B9F9-76A5-459E-AA5F-AB93BF89AE8F}" destId="{EA19A4AE-C9BE-4845-8F11-0F0CB8855328}" srcOrd="2" destOrd="0" parTransId="{00048EF8-2CB3-463D-945B-8BF9E4399183}" sibTransId="{A56206BB-DFA7-4F6F-AD2F-9A376C0552D1}"/>
    <dgm:cxn modelId="{D96F7ABA-C034-42F3-8FF1-D384C64D2AD8}" type="presOf" srcId="{4CF8B9F9-76A5-459E-AA5F-AB93BF89AE8F}" destId="{0861B358-C13D-480C-A9EC-E9DD5691C952}" srcOrd="0" destOrd="0" presId="urn:microsoft.com/office/officeart/2005/8/layout/process1"/>
    <dgm:cxn modelId="{8E7C6CBF-C74A-49CF-AB6B-2186BAFB4632}" type="presOf" srcId="{8711B794-368E-48A0-A94A-D6DFC9127FF1}" destId="{3DE2F16C-DD9F-4CC2-A45C-9E34FC8AA88B}" srcOrd="1" destOrd="0" presId="urn:microsoft.com/office/officeart/2005/8/layout/process1"/>
    <dgm:cxn modelId="{990A26FC-7AD3-4C84-AF4F-44308D776422}" type="presOf" srcId="{163877CD-2242-44A4-A76D-B8D1C3C508A2}" destId="{5A62B619-C669-4F92-8FCC-89675ABCA287}" srcOrd="0" destOrd="0" presId="urn:microsoft.com/office/officeart/2005/8/layout/process1"/>
    <dgm:cxn modelId="{BFAFA3FF-72E4-44D3-9AE8-BAA40BCCDAE7}" type="presOf" srcId="{A3377B07-C4A6-4949-BA51-CCC3C33BF511}" destId="{117EF779-0C07-4FF7-AA00-2C78D5EED0BC}" srcOrd="0" destOrd="0" presId="urn:microsoft.com/office/officeart/2005/8/layout/process1"/>
    <dgm:cxn modelId="{97954489-1897-4BDB-85CE-5398F34792D7}" type="presParOf" srcId="{0861B358-C13D-480C-A9EC-E9DD5691C952}" destId="{1109CA56-7312-4D42-9698-C453ED02939F}" srcOrd="0" destOrd="0" presId="urn:microsoft.com/office/officeart/2005/8/layout/process1"/>
    <dgm:cxn modelId="{D9EB1C02-2D8B-43B7-907A-2E34D732F479}" type="presParOf" srcId="{0861B358-C13D-480C-A9EC-E9DD5691C952}" destId="{5A62B619-C669-4F92-8FCC-89675ABCA287}" srcOrd="1" destOrd="0" presId="urn:microsoft.com/office/officeart/2005/8/layout/process1"/>
    <dgm:cxn modelId="{70D25599-465B-4B71-BDEF-34159BED3E1B}" type="presParOf" srcId="{5A62B619-C669-4F92-8FCC-89675ABCA287}" destId="{3A4FA1B6-657D-4A5C-A00E-89E468E5E6D4}" srcOrd="0" destOrd="0" presId="urn:microsoft.com/office/officeart/2005/8/layout/process1"/>
    <dgm:cxn modelId="{575C76A2-9C1F-412D-B5BE-09C3FA6A5639}" type="presParOf" srcId="{0861B358-C13D-480C-A9EC-E9DD5691C952}" destId="{117EF779-0C07-4FF7-AA00-2C78D5EED0BC}" srcOrd="2" destOrd="0" presId="urn:microsoft.com/office/officeart/2005/8/layout/process1"/>
    <dgm:cxn modelId="{7590550B-E1F8-49D3-A0A5-4B0483AB92DB}" type="presParOf" srcId="{0861B358-C13D-480C-A9EC-E9DD5691C952}" destId="{46F1F247-2405-4CCA-A094-36580C1C9EA5}" srcOrd="3" destOrd="0" presId="urn:microsoft.com/office/officeart/2005/8/layout/process1"/>
    <dgm:cxn modelId="{8444201B-9807-4B05-A1A5-639C1D04E6DE}" type="presParOf" srcId="{46F1F247-2405-4CCA-A094-36580C1C9EA5}" destId="{3DE2F16C-DD9F-4CC2-A45C-9E34FC8AA88B}" srcOrd="0" destOrd="0" presId="urn:microsoft.com/office/officeart/2005/8/layout/process1"/>
    <dgm:cxn modelId="{C8E322BB-D749-4711-9322-014E66037A91}" type="presParOf" srcId="{0861B358-C13D-480C-A9EC-E9DD5691C952}" destId="{C170CC64-99BE-4050-B6CD-1590BDFCF20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BF81EA5-14DA-47F7-9ACD-41203C0B7802}"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kumimoji="1" lang="ja-JP" altLang="en-US"/>
        </a:p>
      </dgm:t>
    </dgm:pt>
    <dgm:pt modelId="{FB4D74C9-91A0-46BA-8625-AD9C7C40245D}">
      <dgm:prSet phldrT="[テキスト]"/>
      <dgm:spPr/>
      <dgm:t>
        <a:bodyPr/>
        <a:lstStyle/>
        <a:p>
          <a:r>
            <a:rPr kumimoji="1" lang="ja-JP" altLang="en-US" dirty="0"/>
            <a:t>売上向上</a:t>
          </a:r>
        </a:p>
      </dgm:t>
    </dgm:pt>
    <dgm:pt modelId="{C8BFA3DC-8119-4C56-A601-B6E570FA5F5F}" type="parTrans" cxnId="{01BD114D-1251-46CE-B8A1-747AAFFB4099}">
      <dgm:prSet/>
      <dgm:spPr/>
      <dgm:t>
        <a:bodyPr/>
        <a:lstStyle/>
        <a:p>
          <a:endParaRPr kumimoji="1" lang="ja-JP" altLang="en-US"/>
        </a:p>
      </dgm:t>
    </dgm:pt>
    <dgm:pt modelId="{35D45B2D-C2A2-4A27-AE11-743F6F5DDF98}" type="sibTrans" cxnId="{01BD114D-1251-46CE-B8A1-747AAFFB4099}">
      <dgm:prSet/>
      <dgm:spPr/>
      <dgm:t>
        <a:bodyPr/>
        <a:lstStyle/>
        <a:p>
          <a:endParaRPr kumimoji="1" lang="ja-JP" altLang="en-US"/>
        </a:p>
      </dgm:t>
    </dgm:pt>
    <dgm:pt modelId="{DFBF6C02-9404-478E-AF3B-D703E78786E7}">
      <dgm:prSet phldrT="[テキスト]"/>
      <dgm:spPr/>
      <dgm:t>
        <a:bodyPr/>
        <a:lstStyle/>
        <a:p>
          <a:r>
            <a:rPr kumimoji="1" lang="ja-JP" altLang="en-US" dirty="0"/>
            <a:t>単価ＵＰ</a:t>
          </a:r>
        </a:p>
      </dgm:t>
    </dgm:pt>
    <dgm:pt modelId="{344A7028-444F-4512-AB1A-7DBA27FFFF5E}" type="parTrans" cxnId="{7F105CC4-9AF4-4CEC-88E5-ABBFFFBBDDEE}">
      <dgm:prSet/>
      <dgm:spPr/>
      <dgm:t>
        <a:bodyPr/>
        <a:lstStyle/>
        <a:p>
          <a:endParaRPr kumimoji="1" lang="ja-JP" altLang="en-US"/>
        </a:p>
      </dgm:t>
    </dgm:pt>
    <dgm:pt modelId="{7CDCB729-A0F8-4FB3-9E9E-8BBAF154CF31}" type="sibTrans" cxnId="{7F105CC4-9AF4-4CEC-88E5-ABBFFFBBDDEE}">
      <dgm:prSet/>
      <dgm:spPr/>
      <dgm:t>
        <a:bodyPr/>
        <a:lstStyle/>
        <a:p>
          <a:endParaRPr kumimoji="1" lang="ja-JP" altLang="en-US"/>
        </a:p>
      </dgm:t>
    </dgm:pt>
    <dgm:pt modelId="{52C9508E-BCEC-439D-95E2-C35691DF07A7}">
      <dgm:prSet phldrT="[テキスト]"/>
      <dgm:spPr/>
      <dgm:t>
        <a:bodyPr/>
        <a:lstStyle/>
        <a:p>
          <a:r>
            <a:rPr kumimoji="1" lang="ja-JP" altLang="en-US" dirty="0"/>
            <a:t>新商品開発</a:t>
          </a:r>
        </a:p>
      </dgm:t>
    </dgm:pt>
    <dgm:pt modelId="{024E3025-830C-435C-BAC2-218F273F73C9}" type="parTrans" cxnId="{28E9F6E3-1C56-4D6C-B901-984BFB8A081A}">
      <dgm:prSet/>
      <dgm:spPr/>
      <dgm:t>
        <a:bodyPr/>
        <a:lstStyle/>
        <a:p>
          <a:endParaRPr kumimoji="1" lang="ja-JP" altLang="en-US"/>
        </a:p>
      </dgm:t>
    </dgm:pt>
    <dgm:pt modelId="{0A77133B-F6B8-4C32-ACE0-4012E597CE09}" type="sibTrans" cxnId="{28E9F6E3-1C56-4D6C-B901-984BFB8A081A}">
      <dgm:prSet/>
      <dgm:spPr/>
      <dgm:t>
        <a:bodyPr/>
        <a:lstStyle/>
        <a:p>
          <a:endParaRPr kumimoji="1" lang="ja-JP" altLang="en-US"/>
        </a:p>
      </dgm:t>
    </dgm:pt>
    <dgm:pt modelId="{64ED13EC-CCE2-4474-BCC4-CFFCB6F3E103}">
      <dgm:prSet phldrT="[テキスト]"/>
      <dgm:spPr/>
      <dgm:t>
        <a:bodyPr/>
        <a:lstStyle/>
        <a:p>
          <a:r>
            <a:rPr kumimoji="1" lang="ja-JP" altLang="en-US" dirty="0"/>
            <a:t>アップセル</a:t>
          </a:r>
        </a:p>
      </dgm:t>
    </dgm:pt>
    <dgm:pt modelId="{FA6C5B83-30A2-43CF-8AF5-E3ED35499A52}" type="parTrans" cxnId="{CDD24E67-2F42-4941-859C-F0BA1498CF9C}">
      <dgm:prSet/>
      <dgm:spPr/>
      <dgm:t>
        <a:bodyPr/>
        <a:lstStyle/>
        <a:p>
          <a:endParaRPr kumimoji="1" lang="ja-JP" altLang="en-US"/>
        </a:p>
      </dgm:t>
    </dgm:pt>
    <dgm:pt modelId="{F8D6012C-6DC6-4D20-BD18-7FA2FEAFA01A}" type="sibTrans" cxnId="{CDD24E67-2F42-4941-859C-F0BA1498CF9C}">
      <dgm:prSet/>
      <dgm:spPr/>
      <dgm:t>
        <a:bodyPr/>
        <a:lstStyle/>
        <a:p>
          <a:endParaRPr kumimoji="1" lang="ja-JP" altLang="en-US"/>
        </a:p>
      </dgm:t>
    </dgm:pt>
    <dgm:pt modelId="{301EA644-276C-4577-8056-AA31733ACD46}">
      <dgm:prSet phldrT="[テキスト]"/>
      <dgm:spPr/>
      <dgm:t>
        <a:bodyPr/>
        <a:lstStyle/>
        <a:p>
          <a:r>
            <a:rPr kumimoji="1" lang="ja-JP" altLang="en-US" dirty="0"/>
            <a:t>客数ＵＰ</a:t>
          </a:r>
        </a:p>
      </dgm:t>
    </dgm:pt>
    <dgm:pt modelId="{3C6100EF-32C8-4A6B-83CF-9F1A9614B6F4}" type="parTrans" cxnId="{366FA08B-8124-4213-A44F-311B694F5158}">
      <dgm:prSet/>
      <dgm:spPr/>
      <dgm:t>
        <a:bodyPr/>
        <a:lstStyle/>
        <a:p>
          <a:endParaRPr kumimoji="1" lang="ja-JP" altLang="en-US"/>
        </a:p>
      </dgm:t>
    </dgm:pt>
    <dgm:pt modelId="{CBF76729-A9EE-4DBC-8E74-688249102B57}" type="sibTrans" cxnId="{366FA08B-8124-4213-A44F-311B694F5158}">
      <dgm:prSet/>
      <dgm:spPr/>
      <dgm:t>
        <a:bodyPr/>
        <a:lstStyle/>
        <a:p>
          <a:endParaRPr kumimoji="1" lang="ja-JP" altLang="en-US"/>
        </a:p>
      </dgm:t>
    </dgm:pt>
    <dgm:pt modelId="{9CF9938A-1F72-4618-82C5-ACE13238F573}">
      <dgm:prSet phldrT="[テキスト]"/>
      <dgm:spPr/>
      <dgm:t>
        <a:bodyPr/>
        <a:lstStyle/>
        <a:p>
          <a:r>
            <a:rPr kumimoji="1" lang="ja-JP" altLang="en-US" dirty="0"/>
            <a:t>見込客増加</a:t>
          </a:r>
        </a:p>
      </dgm:t>
    </dgm:pt>
    <dgm:pt modelId="{A1B7E26C-6CA9-4397-8EAA-39108F87F6A6}" type="parTrans" cxnId="{8003AC79-91A1-471D-932E-18FE83E0A6AC}">
      <dgm:prSet/>
      <dgm:spPr/>
      <dgm:t>
        <a:bodyPr/>
        <a:lstStyle/>
        <a:p>
          <a:endParaRPr kumimoji="1" lang="ja-JP" altLang="en-US"/>
        </a:p>
      </dgm:t>
    </dgm:pt>
    <dgm:pt modelId="{4A9FB08F-9901-450A-BB35-75BE13446AA3}" type="sibTrans" cxnId="{8003AC79-91A1-471D-932E-18FE83E0A6AC}">
      <dgm:prSet/>
      <dgm:spPr/>
      <dgm:t>
        <a:bodyPr/>
        <a:lstStyle/>
        <a:p>
          <a:endParaRPr kumimoji="1" lang="ja-JP" altLang="en-US"/>
        </a:p>
      </dgm:t>
    </dgm:pt>
    <dgm:pt modelId="{FE271ECC-05BF-465B-9B6C-6904DF60E1FA}">
      <dgm:prSet phldrT="[テキスト]"/>
      <dgm:spPr/>
      <dgm:t>
        <a:bodyPr/>
        <a:lstStyle/>
        <a:p>
          <a:r>
            <a:rPr kumimoji="1" lang="ja-JP" altLang="en-US" dirty="0"/>
            <a:t>成約率ＵＰ</a:t>
          </a:r>
        </a:p>
      </dgm:t>
    </dgm:pt>
    <dgm:pt modelId="{7417C9D3-D7EC-44E0-A456-00C01DDD0244}" type="parTrans" cxnId="{B1CDE78D-A454-4A7E-A804-BA752055691B}">
      <dgm:prSet/>
      <dgm:spPr/>
      <dgm:t>
        <a:bodyPr/>
        <a:lstStyle/>
        <a:p>
          <a:endParaRPr kumimoji="1" lang="ja-JP" altLang="en-US"/>
        </a:p>
      </dgm:t>
    </dgm:pt>
    <dgm:pt modelId="{0D58538B-0138-4142-9C3E-F09CCFD15A3D}" type="sibTrans" cxnId="{B1CDE78D-A454-4A7E-A804-BA752055691B}">
      <dgm:prSet/>
      <dgm:spPr/>
      <dgm:t>
        <a:bodyPr/>
        <a:lstStyle/>
        <a:p>
          <a:endParaRPr kumimoji="1" lang="ja-JP" altLang="en-US"/>
        </a:p>
      </dgm:t>
    </dgm:pt>
    <dgm:pt modelId="{D1804D34-2613-45C8-8E13-5327879B3A20}">
      <dgm:prSet phldrT="[テキスト]"/>
      <dgm:spPr/>
      <dgm:t>
        <a:bodyPr/>
        <a:lstStyle/>
        <a:p>
          <a:r>
            <a:rPr kumimoji="1" lang="ja-JP" altLang="en-US" dirty="0"/>
            <a:t>リピーター増加</a:t>
          </a:r>
        </a:p>
      </dgm:t>
    </dgm:pt>
    <dgm:pt modelId="{421CE579-90BE-43E2-B675-C1C421D9D25F}" type="parTrans" cxnId="{463B5F98-7E5A-401C-99CC-0C6AF0C76444}">
      <dgm:prSet/>
      <dgm:spPr/>
      <dgm:t>
        <a:bodyPr/>
        <a:lstStyle/>
        <a:p>
          <a:endParaRPr kumimoji="1" lang="ja-JP" altLang="en-US"/>
        </a:p>
      </dgm:t>
    </dgm:pt>
    <dgm:pt modelId="{F8242DE2-B8A3-424B-9D10-E676887BB3A9}" type="sibTrans" cxnId="{463B5F98-7E5A-401C-99CC-0C6AF0C76444}">
      <dgm:prSet/>
      <dgm:spPr/>
      <dgm:t>
        <a:bodyPr/>
        <a:lstStyle/>
        <a:p>
          <a:endParaRPr kumimoji="1" lang="ja-JP" altLang="en-US"/>
        </a:p>
      </dgm:t>
    </dgm:pt>
    <dgm:pt modelId="{D1B2C86F-AA63-4734-A369-E01F043FC34D}" type="pres">
      <dgm:prSet presAssocID="{7BF81EA5-14DA-47F7-9ACD-41203C0B7802}" presName="diagram" presStyleCnt="0">
        <dgm:presLayoutVars>
          <dgm:chPref val="1"/>
          <dgm:dir/>
          <dgm:animOne val="branch"/>
          <dgm:animLvl val="lvl"/>
          <dgm:resizeHandles val="exact"/>
        </dgm:presLayoutVars>
      </dgm:prSet>
      <dgm:spPr/>
    </dgm:pt>
    <dgm:pt modelId="{6694FB72-02E6-4478-B0B5-3802C325ABBE}" type="pres">
      <dgm:prSet presAssocID="{FB4D74C9-91A0-46BA-8625-AD9C7C40245D}" presName="root1" presStyleCnt="0"/>
      <dgm:spPr/>
    </dgm:pt>
    <dgm:pt modelId="{DE2DCFE9-FE67-413E-A313-61D1E6788E35}" type="pres">
      <dgm:prSet presAssocID="{FB4D74C9-91A0-46BA-8625-AD9C7C40245D}" presName="LevelOneTextNode" presStyleLbl="node0" presStyleIdx="0" presStyleCnt="1">
        <dgm:presLayoutVars>
          <dgm:chPref val="3"/>
        </dgm:presLayoutVars>
      </dgm:prSet>
      <dgm:spPr/>
    </dgm:pt>
    <dgm:pt modelId="{D0632609-80F5-4926-A8D5-D7A986F8C399}" type="pres">
      <dgm:prSet presAssocID="{FB4D74C9-91A0-46BA-8625-AD9C7C40245D}" presName="level2hierChild" presStyleCnt="0"/>
      <dgm:spPr/>
    </dgm:pt>
    <dgm:pt modelId="{A9BF89BC-641E-4111-9064-6EAE11339CD8}" type="pres">
      <dgm:prSet presAssocID="{344A7028-444F-4512-AB1A-7DBA27FFFF5E}" presName="conn2-1" presStyleLbl="parChTrans1D2" presStyleIdx="0" presStyleCnt="2"/>
      <dgm:spPr/>
    </dgm:pt>
    <dgm:pt modelId="{4C4A94ED-E985-4702-83A2-EBD875A8D055}" type="pres">
      <dgm:prSet presAssocID="{344A7028-444F-4512-AB1A-7DBA27FFFF5E}" presName="connTx" presStyleLbl="parChTrans1D2" presStyleIdx="0" presStyleCnt="2"/>
      <dgm:spPr/>
    </dgm:pt>
    <dgm:pt modelId="{A3F9FFA8-ADEA-4D8D-95DE-8ED644B236EB}" type="pres">
      <dgm:prSet presAssocID="{DFBF6C02-9404-478E-AF3B-D703E78786E7}" presName="root2" presStyleCnt="0"/>
      <dgm:spPr/>
    </dgm:pt>
    <dgm:pt modelId="{4D184C67-1BC1-4571-B06C-0D3C0E1FC188}" type="pres">
      <dgm:prSet presAssocID="{DFBF6C02-9404-478E-AF3B-D703E78786E7}" presName="LevelTwoTextNode" presStyleLbl="node2" presStyleIdx="0" presStyleCnt="2">
        <dgm:presLayoutVars>
          <dgm:chPref val="3"/>
        </dgm:presLayoutVars>
      </dgm:prSet>
      <dgm:spPr/>
    </dgm:pt>
    <dgm:pt modelId="{2D8E8FDD-FF70-473C-B2BD-B4B6EE130755}" type="pres">
      <dgm:prSet presAssocID="{DFBF6C02-9404-478E-AF3B-D703E78786E7}" presName="level3hierChild" presStyleCnt="0"/>
      <dgm:spPr/>
    </dgm:pt>
    <dgm:pt modelId="{DD34F366-9C14-4A53-8ED1-3EE92B10B37A}" type="pres">
      <dgm:prSet presAssocID="{024E3025-830C-435C-BAC2-218F273F73C9}" presName="conn2-1" presStyleLbl="parChTrans1D3" presStyleIdx="0" presStyleCnt="5"/>
      <dgm:spPr/>
    </dgm:pt>
    <dgm:pt modelId="{6999ABD6-DB31-4E36-BDBF-81E19DBEC258}" type="pres">
      <dgm:prSet presAssocID="{024E3025-830C-435C-BAC2-218F273F73C9}" presName="connTx" presStyleLbl="parChTrans1D3" presStyleIdx="0" presStyleCnt="5"/>
      <dgm:spPr/>
    </dgm:pt>
    <dgm:pt modelId="{14BA35F3-648D-4502-B5D3-C4431ADBEEAB}" type="pres">
      <dgm:prSet presAssocID="{52C9508E-BCEC-439D-95E2-C35691DF07A7}" presName="root2" presStyleCnt="0"/>
      <dgm:spPr/>
    </dgm:pt>
    <dgm:pt modelId="{7736B73D-9925-439C-BC75-DF33C711EF60}" type="pres">
      <dgm:prSet presAssocID="{52C9508E-BCEC-439D-95E2-C35691DF07A7}" presName="LevelTwoTextNode" presStyleLbl="node3" presStyleIdx="0" presStyleCnt="5">
        <dgm:presLayoutVars>
          <dgm:chPref val="3"/>
        </dgm:presLayoutVars>
      </dgm:prSet>
      <dgm:spPr/>
    </dgm:pt>
    <dgm:pt modelId="{D435B9C4-0840-457E-82C4-763148CB5679}" type="pres">
      <dgm:prSet presAssocID="{52C9508E-BCEC-439D-95E2-C35691DF07A7}" presName="level3hierChild" presStyleCnt="0"/>
      <dgm:spPr/>
    </dgm:pt>
    <dgm:pt modelId="{A4048568-E3B4-4DB8-A7C1-D71EAA4B86BF}" type="pres">
      <dgm:prSet presAssocID="{FA6C5B83-30A2-43CF-8AF5-E3ED35499A52}" presName="conn2-1" presStyleLbl="parChTrans1D3" presStyleIdx="1" presStyleCnt="5"/>
      <dgm:spPr/>
    </dgm:pt>
    <dgm:pt modelId="{3A2F7B65-9F26-4AE1-89A1-902842B020DC}" type="pres">
      <dgm:prSet presAssocID="{FA6C5B83-30A2-43CF-8AF5-E3ED35499A52}" presName="connTx" presStyleLbl="parChTrans1D3" presStyleIdx="1" presStyleCnt="5"/>
      <dgm:spPr/>
    </dgm:pt>
    <dgm:pt modelId="{5BFFAACF-EAAD-4AD6-BD73-9AD444EB60CD}" type="pres">
      <dgm:prSet presAssocID="{64ED13EC-CCE2-4474-BCC4-CFFCB6F3E103}" presName="root2" presStyleCnt="0"/>
      <dgm:spPr/>
    </dgm:pt>
    <dgm:pt modelId="{545299FB-E3C3-4C74-B919-B6AB995A7789}" type="pres">
      <dgm:prSet presAssocID="{64ED13EC-CCE2-4474-BCC4-CFFCB6F3E103}" presName="LevelTwoTextNode" presStyleLbl="node3" presStyleIdx="1" presStyleCnt="5">
        <dgm:presLayoutVars>
          <dgm:chPref val="3"/>
        </dgm:presLayoutVars>
      </dgm:prSet>
      <dgm:spPr/>
    </dgm:pt>
    <dgm:pt modelId="{BED2EE9F-1F65-4D19-A337-7A47C929A128}" type="pres">
      <dgm:prSet presAssocID="{64ED13EC-CCE2-4474-BCC4-CFFCB6F3E103}" presName="level3hierChild" presStyleCnt="0"/>
      <dgm:spPr/>
    </dgm:pt>
    <dgm:pt modelId="{DA8DDF5D-E0FA-4A9F-A7C4-D358DD86C8E2}" type="pres">
      <dgm:prSet presAssocID="{3C6100EF-32C8-4A6B-83CF-9F1A9614B6F4}" presName="conn2-1" presStyleLbl="parChTrans1D2" presStyleIdx="1" presStyleCnt="2"/>
      <dgm:spPr/>
    </dgm:pt>
    <dgm:pt modelId="{8F7F692F-B587-454F-9D67-0BB0122867DB}" type="pres">
      <dgm:prSet presAssocID="{3C6100EF-32C8-4A6B-83CF-9F1A9614B6F4}" presName="connTx" presStyleLbl="parChTrans1D2" presStyleIdx="1" presStyleCnt="2"/>
      <dgm:spPr/>
    </dgm:pt>
    <dgm:pt modelId="{46E16B56-1CB7-4ADB-B984-D7C44B43E84F}" type="pres">
      <dgm:prSet presAssocID="{301EA644-276C-4577-8056-AA31733ACD46}" presName="root2" presStyleCnt="0"/>
      <dgm:spPr/>
    </dgm:pt>
    <dgm:pt modelId="{468EEA64-3AB9-4BE5-A3DF-0614457BCFB9}" type="pres">
      <dgm:prSet presAssocID="{301EA644-276C-4577-8056-AA31733ACD46}" presName="LevelTwoTextNode" presStyleLbl="node2" presStyleIdx="1" presStyleCnt="2">
        <dgm:presLayoutVars>
          <dgm:chPref val="3"/>
        </dgm:presLayoutVars>
      </dgm:prSet>
      <dgm:spPr/>
    </dgm:pt>
    <dgm:pt modelId="{2B09314D-A90F-46F5-A3DE-702AC9E9568A}" type="pres">
      <dgm:prSet presAssocID="{301EA644-276C-4577-8056-AA31733ACD46}" presName="level3hierChild" presStyleCnt="0"/>
      <dgm:spPr/>
    </dgm:pt>
    <dgm:pt modelId="{18EAC04C-95DD-4597-A16E-4C9A693D8541}" type="pres">
      <dgm:prSet presAssocID="{A1B7E26C-6CA9-4397-8EAA-39108F87F6A6}" presName="conn2-1" presStyleLbl="parChTrans1D3" presStyleIdx="2" presStyleCnt="5"/>
      <dgm:spPr/>
    </dgm:pt>
    <dgm:pt modelId="{D1B912F8-0BAF-4057-BBFC-E673777EA548}" type="pres">
      <dgm:prSet presAssocID="{A1B7E26C-6CA9-4397-8EAA-39108F87F6A6}" presName="connTx" presStyleLbl="parChTrans1D3" presStyleIdx="2" presStyleCnt="5"/>
      <dgm:spPr/>
    </dgm:pt>
    <dgm:pt modelId="{EEE81B14-C552-419D-A1A7-80D084F0FBA3}" type="pres">
      <dgm:prSet presAssocID="{9CF9938A-1F72-4618-82C5-ACE13238F573}" presName="root2" presStyleCnt="0"/>
      <dgm:spPr/>
    </dgm:pt>
    <dgm:pt modelId="{588038D2-7CDC-43C5-84EA-00F7421965ED}" type="pres">
      <dgm:prSet presAssocID="{9CF9938A-1F72-4618-82C5-ACE13238F573}" presName="LevelTwoTextNode" presStyleLbl="node3" presStyleIdx="2" presStyleCnt="5">
        <dgm:presLayoutVars>
          <dgm:chPref val="3"/>
        </dgm:presLayoutVars>
      </dgm:prSet>
      <dgm:spPr/>
    </dgm:pt>
    <dgm:pt modelId="{9F7F6035-F285-4BAF-BEB5-E7746C410067}" type="pres">
      <dgm:prSet presAssocID="{9CF9938A-1F72-4618-82C5-ACE13238F573}" presName="level3hierChild" presStyleCnt="0"/>
      <dgm:spPr/>
    </dgm:pt>
    <dgm:pt modelId="{F638040C-7BFC-470F-BF6C-327E557650E9}" type="pres">
      <dgm:prSet presAssocID="{7417C9D3-D7EC-44E0-A456-00C01DDD0244}" presName="conn2-1" presStyleLbl="parChTrans1D3" presStyleIdx="3" presStyleCnt="5"/>
      <dgm:spPr/>
    </dgm:pt>
    <dgm:pt modelId="{234925C6-DF36-4E28-B32B-3A1B3CC21BAA}" type="pres">
      <dgm:prSet presAssocID="{7417C9D3-D7EC-44E0-A456-00C01DDD0244}" presName="connTx" presStyleLbl="parChTrans1D3" presStyleIdx="3" presStyleCnt="5"/>
      <dgm:spPr/>
    </dgm:pt>
    <dgm:pt modelId="{D5EBC971-217B-4D8F-A9BC-FC146908A3D7}" type="pres">
      <dgm:prSet presAssocID="{FE271ECC-05BF-465B-9B6C-6904DF60E1FA}" presName="root2" presStyleCnt="0"/>
      <dgm:spPr/>
    </dgm:pt>
    <dgm:pt modelId="{8594ABAD-9C83-4957-B576-A02FC6509CF4}" type="pres">
      <dgm:prSet presAssocID="{FE271ECC-05BF-465B-9B6C-6904DF60E1FA}" presName="LevelTwoTextNode" presStyleLbl="node3" presStyleIdx="3" presStyleCnt="5">
        <dgm:presLayoutVars>
          <dgm:chPref val="3"/>
        </dgm:presLayoutVars>
      </dgm:prSet>
      <dgm:spPr/>
    </dgm:pt>
    <dgm:pt modelId="{C8E943A0-272D-4E49-B208-A4407E0EADF8}" type="pres">
      <dgm:prSet presAssocID="{FE271ECC-05BF-465B-9B6C-6904DF60E1FA}" presName="level3hierChild" presStyleCnt="0"/>
      <dgm:spPr/>
    </dgm:pt>
    <dgm:pt modelId="{78CD49BB-B164-47B6-87F4-753F4D3A99BD}" type="pres">
      <dgm:prSet presAssocID="{421CE579-90BE-43E2-B675-C1C421D9D25F}" presName="conn2-1" presStyleLbl="parChTrans1D3" presStyleIdx="4" presStyleCnt="5"/>
      <dgm:spPr/>
    </dgm:pt>
    <dgm:pt modelId="{1231E3AB-48C0-4504-BA0F-1B113EB374F7}" type="pres">
      <dgm:prSet presAssocID="{421CE579-90BE-43E2-B675-C1C421D9D25F}" presName="connTx" presStyleLbl="parChTrans1D3" presStyleIdx="4" presStyleCnt="5"/>
      <dgm:spPr/>
    </dgm:pt>
    <dgm:pt modelId="{617199A4-1061-448B-AB16-93D4D176FEAA}" type="pres">
      <dgm:prSet presAssocID="{D1804D34-2613-45C8-8E13-5327879B3A20}" presName="root2" presStyleCnt="0"/>
      <dgm:spPr/>
    </dgm:pt>
    <dgm:pt modelId="{B1BC2537-5FA7-4DF7-B700-04F8310AA1DA}" type="pres">
      <dgm:prSet presAssocID="{D1804D34-2613-45C8-8E13-5327879B3A20}" presName="LevelTwoTextNode" presStyleLbl="node3" presStyleIdx="4" presStyleCnt="5">
        <dgm:presLayoutVars>
          <dgm:chPref val="3"/>
        </dgm:presLayoutVars>
      </dgm:prSet>
      <dgm:spPr/>
    </dgm:pt>
    <dgm:pt modelId="{E7500CE1-80E3-4997-B17B-63C75FAEDA4B}" type="pres">
      <dgm:prSet presAssocID="{D1804D34-2613-45C8-8E13-5327879B3A20}" presName="level3hierChild" presStyleCnt="0"/>
      <dgm:spPr/>
    </dgm:pt>
  </dgm:ptLst>
  <dgm:cxnLst>
    <dgm:cxn modelId="{3D382D0E-6FF7-4AAD-9A79-FF0AF93C60B0}" type="presOf" srcId="{024E3025-830C-435C-BAC2-218F273F73C9}" destId="{DD34F366-9C14-4A53-8ED1-3EE92B10B37A}" srcOrd="0" destOrd="0" presId="urn:microsoft.com/office/officeart/2005/8/layout/hierarchy2"/>
    <dgm:cxn modelId="{CDB6EC11-74AC-49B0-B0F2-5827FD96260C}" type="presOf" srcId="{7BF81EA5-14DA-47F7-9ACD-41203C0B7802}" destId="{D1B2C86F-AA63-4734-A369-E01F043FC34D}" srcOrd="0" destOrd="0" presId="urn:microsoft.com/office/officeart/2005/8/layout/hierarchy2"/>
    <dgm:cxn modelId="{D8064A18-E8C4-4E89-8DC4-9E28D8C92461}" type="presOf" srcId="{64ED13EC-CCE2-4474-BCC4-CFFCB6F3E103}" destId="{545299FB-E3C3-4C74-B919-B6AB995A7789}" srcOrd="0" destOrd="0" presId="urn:microsoft.com/office/officeart/2005/8/layout/hierarchy2"/>
    <dgm:cxn modelId="{8444F21D-53D4-44EF-AD7F-FD1697C61EF0}" type="presOf" srcId="{A1B7E26C-6CA9-4397-8EAA-39108F87F6A6}" destId="{D1B912F8-0BAF-4057-BBFC-E673777EA548}" srcOrd="1" destOrd="0" presId="urn:microsoft.com/office/officeart/2005/8/layout/hierarchy2"/>
    <dgm:cxn modelId="{D6AF481F-F99D-4D75-B2EC-49652539EFD8}" type="presOf" srcId="{3C6100EF-32C8-4A6B-83CF-9F1A9614B6F4}" destId="{8F7F692F-B587-454F-9D67-0BB0122867DB}" srcOrd="1" destOrd="0" presId="urn:microsoft.com/office/officeart/2005/8/layout/hierarchy2"/>
    <dgm:cxn modelId="{176E5220-2B9F-4A2A-A0FB-C81DF18E133A}" type="presOf" srcId="{FA6C5B83-30A2-43CF-8AF5-E3ED35499A52}" destId="{3A2F7B65-9F26-4AE1-89A1-902842B020DC}" srcOrd="1" destOrd="0" presId="urn:microsoft.com/office/officeart/2005/8/layout/hierarchy2"/>
    <dgm:cxn modelId="{76210A26-BCDF-407E-8A5E-556AE0FEC7FB}" type="presOf" srcId="{301EA644-276C-4577-8056-AA31733ACD46}" destId="{468EEA64-3AB9-4BE5-A3DF-0614457BCFB9}" srcOrd="0" destOrd="0" presId="urn:microsoft.com/office/officeart/2005/8/layout/hierarchy2"/>
    <dgm:cxn modelId="{3E208330-6424-4BBE-A0F3-2AF655549765}" type="presOf" srcId="{421CE579-90BE-43E2-B675-C1C421D9D25F}" destId="{78CD49BB-B164-47B6-87F4-753F4D3A99BD}" srcOrd="0" destOrd="0" presId="urn:microsoft.com/office/officeart/2005/8/layout/hierarchy2"/>
    <dgm:cxn modelId="{EF68E635-EA2E-4F36-B9AD-47B72DE38B58}" type="presOf" srcId="{D1804D34-2613-45C8-8E13-5327879B3A20}" destId="{B1BC2537-5FA7-4DF7-B700-04F8310AA1DA}" srcOrd="0" destOrd="0" presId="urn:microsoft.com/office/officeart/2005/8/layout/hierarchy2"/>
    <dgm:cxn modelId="{12971037-2941-4E90-A1B1-16FCAC280A50}" type="presOf" srcId="{7417C9D3-D7EC-44E0-A456-00C01DDD0244}" destId="{234925C6-DF36-4E28-B32B-3A1B3CC21BAA}" srcOrd="1" destOrd="0" presId="urn:microsoft.com/office/officeart/2005/8/layout/hierarchy2"/>
    <dgm:cxn modelId="{D38E2F3B-FE51-431E-A7B0-D2083B35C836}" type="presOf" srcId="{9CF9938A-1F72-4618-82C5-ACE13238F573}" destId="{588038D2-7CDC-43C5-84EA-00F7421965ED}" srcOrd="0" destOrd="0" presId="urn:microsoft.com/office/officeart/2005/8/layout/hierarchy2"/>
    <dgm:cxn modelId="{16B1F43F-F919-47D8-9136-46EBBE92EFC9}" type="presOf" srcId="{FB4D74C9-91A0-46BA-8625-AD9C7C40245D}" destId="{DE2DCFE9-FE67-413E-A313-61D1E6788E35}" srcOrd="0" destOrd="0" presId="urn:microsoft.com/office/officeart/2005/8/layout/hierarchy2"/>
    <dgm:cxn modelId="{CDD24E67-2F42-4941-859C-F0BA1498CF9C}" srcId="{DFBF6C02-9404-478E-AF3B-D703E78786E7}" destId="{64ED13EC-CCE2-4474-BCC4-CFFCB6F3E103}" srcOrd="1" destOrd="0" parTransId="{FA6C5B83-30A2-43CF-8AF5-E3ED35499A52}" sibTransId="{F8D6012C-6DC6-4D20-BD18-7FA2FEAFA01A}"/>
    <dgm:cxn modelId="{01BD114D-1251-46CE-B8A1-747AAFFB4099}" srcId="{7BF81EA5-14DA-47F7-9ACD-41203C0B7802}" destId="{FB4D74C9-91A0-46BA-8625-AD9C7C40245D}" srcOrd="0" destOrd="0" parTransId="{C8BFA3DC-8119-4C56-A601-B6E570FA5F5F}" sibTransId="{35D45B2D-C2A2-4A27-AE11-743F6F5DDF98}"/>
    <dgm:cxn modelId="{B0FD3F51-073A-4089-8FA4-2B33BBA21ED7}" type="presOf" srcId="{DFBF6C02-9404-478E-AF3B-D703E78786E7}" destId="{4D184C67-1BC1-4571-B06C-0D3C0E1FC188}" srcOrd="0" destOrd="0" presId="urn:microsoft.com/office/officeart/2005/8/layout/hierarchy2"/>
    <dgm:cxn modelId="{8003AC79-91A1-471D-932E-18FE83E0A6AC}" srcId="{301EA644-276C-4577-8056-AA31733ACD46}" destId="{9CF9938A-1F72-4618-82C5-ACE13238F573}" srcOrd="0" destOrd="0" parTransId="{A1B7E26C-6CA9-4397-8EAA-39108F87F6A6}" sibTransId="{4A9FB08F-9901-450A-BB35-75BE13446AA3}"/>
    <dgm:cxn modelId="{45FF447D-A68F-448A-801A-A3665FE1DDF0}" type="presOf" srcId="{344A7028-444F-4512-AB1A-7DBA27FFFF5E}" destId="{4C4A94ED-E985-4702-83A2-EBD875A8D055}" srcOrd="1" destOrd="0" presId="urn:microsoft.com/office/officeart/2005/8/layout/hierarchy2"/>
    <dgm:cxn modelId="{366FA08B-8124-4213-A44F-311B694F5158}" srcId="{FB4D74C9-91A0-46BA-8625-AD9C7C40245D}" destId="{301EA644-276C-4577-8056-AA31733ACD46}" srcOrd="1" destOrd="0" parTransId="{3C6100EF-32C8-4A6B-83CF-9F1A9614B6F4}" sibTransId="{CBF76729-A9EE-4DBC-8E74-688249102B57}"/>
    <dgm:cxn modelId="{B1CDE78D-A454-4A7E-A804-BA752055691B}" srcId="{301EA644-276C-4577-8056-AA31733ACD46}" destId="{FE271ECC-05BF-465B-9B6C-6904DF60E1FA}" srcOrd="1" destOrd="0" parTransId="{7417C9D3-D7EC-44E0-A456-00C01DDD0244}" sibTransId="{0D58538B-0138-4142-9C3E-F09CCFD15A3D}"/>
    <dgm:cxn modelId="{35149791-F9AC-4D2D-B732-B1F96CA024FC}" type="presOf" srcId="{3C6100EF-32C8-4A6B-83CF-9F1A9614B6F4}" destId="{DA8DDF5D-E0FA-4A9F-A7C4-D358DD86C8E2}" srcOrd="0" destOrd="0" presId="urn:microsoft.com/office/officeart/2005/8/layout/hierarchy2"/>
    <dgm:cxn modelId="{463B5F98-7E5A-401C-99CC-0C6AF0C76444}" srcId="{301EA644-276C-4577-8056-AA31733ACD46}" destId="{D1804D34-2613-45C8-8E13-5327879B3A20}" srcOrd="2" destOrd="0" parTransId="{421CE579-90BE-43E2-B675-C1C421D9D25F}" sibTransId="{F8242DE2-B8A3-424B-9D10-E676887BB3A9}"/>
    <dgm:cxn modelId="{ABB48AA8-5457-4C2D-9891-E224512B6988}" type="presOf" srcId="{A1B7E26C-6CA9-4397-8EAA-39108F87F6A6}" destId="{18EAC04C-95DD-4597-A16E-4C9A693D8541}" srcOrd="0" destOrd="0" presId="urn:microsoft.com/office/officeart/2005/8/layout/hierarchy2"/>
    <dgm:cxn modelId="{2CE060AD-96B1-47FD-967F-7EFB9A68BBA6}" type="presOf" srcId="{FE271ECC-05BF-465B-9B6C-6904DF60E1FA}" destId="{8594ABAD-9C83-4957-B576-A02FC6509CF4}" srcOrd="0" destOrd="0" presId="urn:microsoft.com/office/officeart/2005/8/layout/hierarchy2"/>
    <dgm:cxn modelId="{51F0CFB0-F777-4AD2-ADFE-2FA181DF0B79}" type="presOf" srcId="{024E3025-830C-435C-BAC2-218F273F73C9}" destId="{6999ABD6-DB31-4E36-BDBF-81E19DBEC258}" srcOrd="1" destOrd="0" presId="urn:microsoft.com/office/officeart/2005/8/layout/hierarchy2"/>
    <dgm:cxn modelId="{699CC2C0-9841-4B18-96B2-BECC7C32BE94}" type="presOf" srcId="{421CE579-90BE-43E2-B675-C1C421D9D25F}" destId="{1231E3AB-48C0-4504-BA0F-1B113EB374F7}" srcOrd="1" destOrd="0" presId="urn:microsoft.com/office/officeart/2005/8/layout/hierarchy2"/>
    <dgm:cxn modelId="{7F105CC4-9AF4-4CEC-88E5-ABBFFFBBDDEE}" srcId="{FB4D74C9-91A0-46BA-8625-AD9C7C40245D}" destId="{DFBF6C02-9404-478E-AF3B-D703E78786E7}" srcOrd="0" destOrd="0" parTransId="{344A7028-444F-4512-AB1A-7DBA27FFFF5E}" sibTransId="{7CDCB729-A0F8-4FB3-9E9E-8BBAF154CF31}"/>
    <dgm:cxn modelId="{58EC97C7-1DB2-4D64-8954-BCC4770E364E}" type="presOf" srcId="{344A7028-444F-4512-AB1A-7DBA27FFFF5E}" destId="{A9BF89BC-641E-4111-9064-6EAE11339CD8}" srcOrd="0" destOrd="0" presId="urn:microsoft.com/office/officeart/2005/8/layout/hierarchy2"/>
    <dgm:cxn modelId="{28E9F6E3-1C56-4D6C-B901-984BFB8A081A}" srcId="{DFBF6C02-9404-478E-AF3B-D703E78786E7}" destId="{52C9508E-BCEC-439D-95E2-C35691DF07A7}" srcOrd="0" destOrd="0" parTransId="{024E3025-830C-435C-BAC2-218F273F73C9}" sibTransId="{0A77133B-F6B8-4C32-ACE0-4012E597CE09}"/>
    <dgm:cxn modelId="{495D05E5-C447-4233-A454-F8F7C84E886A}" type="presOf" srcId="{FA6C5B83-30A2-43CF-8AF5-E3ED35499A52}" destId="{A4048568-E3B4-4DB8-A7C1-D71EAA4B86BF}" srcOrd="0" destOrd="0" presId="urn:microsoft.com/office/officeart/2005/8/layout/hierarchy2"/>
    <dgm:cxn modelId="{9BB496EB-9621-4C13-A55A-2544D47C347E}" type="presOf" srcId="{7417C9D3-D7EC-44E0-A456-00C01DDD0244}" destId="{F638040C-7BFC-470F-BF6C-327E557650E9}" srcOrd="0" destOrd="0" presId="urn:microsoft.com/office/officeart/2005/8/layout/hierarchy2"/>
    <dgm:cxn modelId="{85B390FE-0164-4EEA-BA65-BDBD55CE5465}" type="presOf" srcId="{52C9508E-BCEC-439D-95E2-C35691DF07A7}" destId="{7736B73D-9925-439C-BC75-DF33C711EF60}" srcOrd="0" destOrd="0" presId="urn:microsoft.com/office/officeart/2005/8/layout/hierarchy2"/>
    <dgm:cxn modelId="{B2D6045B-8C8C-435D-8A0B-2B63E812FD09}" type="presParOf" srcId="{D1B2C86F-AA63-4734-A369-E01F043FC34D}" destId="{6694FB72-02E6-4478-B0B5-3802C325ABBE}" srcOrd="0" destOrd="0" presId="urn:microsoft.com/office/officeart/2005/8/layout/hierarchy2"/>
    <dgm:cxn modelId="{CB8C4C4B-BF12-4842-B87B-5BC414EA2B2F}" type="presParOf" srcId="{6694FB72-02E6-4478-B0B5-3802C325ABBE}" destId="{DE2DCFE9-FE67-413E-A313-61D1E6788E35}" srcOrd="0" destOrd="0" presId="urn:microsoft.com/office/officeart/2005/8/layout/hierarchy2"/>
    <dgm:cxn modelId="{D68502E3-67FE-4D6A-B237-F021430B7593}" type="presParOf" srcId="{6694FB72-02E6-4478-B0B5-3802C325ABBE}" destId="{D0632609-80F5-4926-A8D5-D7A986F8C399}" srcOrd="1" destOrd="0" presId="urn:microsoft.com/office/officeart/2005/8/layout/hierarchy2"/>
    <dgm:cxn modelId="{B80D800A-D950-4FE7-B8AA-59101F305DC6}" type="presParOf" srcId="{D0632609-80F5-4926-A8D5-D7A986F8C399}" destId="{A9BF89BC-641E-4111-9064-6EAE11339CD8}" srcOrd="0" destOrd="0" presId="urn:microsoft.com/office/officeart/2005/8/layout/hierarchy2"/>
    <dgm:cxn modelId="{E1BE3CEB-6A71-409D-B7C0-1395771C32E4}" type="presParOf" srcId="{A9BF89BC-641E-4111-9064-6EAE11339CD8}" destId="{4C4A94ED-E985-4702-83A2-EBD875A8D055}" srcOrd="0" destOrd="0" presId="urn:microsoft.com/office/officeart/2005/8/layout/hierarchy2"/>
    <dgm:cxn modelId="{532B7118-C9DD-4D3C-A59D-8CE4CE67D3DC}" type="presParOf" srcId="{D0632609-80F5-4926-A8D5-D7A986F8C399}" destId="{A3F9FFA8-ADEA-4D8D-95DE-8ED644B236EB}" srcOrd="1" destOrd="0" presId="urn:microsoft.com/office/officeart/2005/8/layout/hierarchy2"/>
    <dgm:cxn modelId="{D077E17A-0C65-4D58-8A14-1F417E286191}" type="presParOf" srcId="{A3F9FFA8-ADEA-4D8D-95DE-8ED644B236EB}" destId="{4D184C67-1BC1-4571-B06C-0D3C0E1FC188}" srcOrd="0" destOrd="0" presId="urn:microsoft.com/office/officeart/2005/8/layout/hierarchy2"/>
    <dgm:cxn modelId="{CF1AB492-69FE-426D-83BE-6BF853CB307A}" type="presParOf" srcId="{A3F9FFA8-ADEA-4D8D-95DE-8ED644B236EB}" destId="{2D8E8FDD-FF70-473C-B2BD-B4B6EE130755}" srcOrd="1" destOrd="0" presId="urn:microsoft.com/office/officeart/2005/8/layout/hierarchy2"/>
    <dgm:cxn modelId="{F68C758D-8472-4B52-84B4-1C0BBD1F2855}" type="presParOf" srcId="{2D8E8FDD-FF70-473C-B2BD-B4B6EE130755}" destId="{DD34F366-9C14-4A53-8ED1-3EE92B10B37A}" srcOrd="0" destOrd="0" presId="urn:microsoft.com/office/officeart/2005/8/layout/hierarchy2"/>
    <dgm:cxn modelId="{B205453E-1154-4771-A478-F028826427B8}" type="presParOf" srcId="{DD34F366-9C14-4A53-8ED1-3EE92B10B37A}" destId="{6999ABD6-DB31-4E36-BDBF-81E19DBEC258}" srcOrd="0" destOrd="0" presId="urn:microsoft.com/office/officeart/2005/8/layout/hierarchy2"/>
    <dgm:cxn modelId="{00D5B755-35DA-4896-B778-2398EB279791}" type="presParOf" srcId="{2D8E8FDD-FF70-473C-B2BD-B4B6EE130755}" destId="{14BA35F3-648D-4502-B5D3-C4431ADBEEAB}" srcOrd="1" destOrd="0" presId="urn:microsoft.com/office/officeart/2005/8/layout/hierarchy2"/>
    <dgm:cxn modelId="{8B698C40-3568-40F4-BFDC-B2526486CCB3}" type="presParOf" srcId="{14BA35F3-648D-4502-B5D3-C4431ADBEEAB}" destId="{7736B73D-9925-439C-BC75-DF33C711EF60}" srcOrd="0" destOrd="0" presId="urn:microsoft.com/office/officeart/2005/8/layout/hierarchy2"/>
    <dgm:cxn modelId="{3A41EA22-4129-4C7B-A48A-93615B22DF27}" type="presParOf" srcId="{14BA35F3-648D-4502-B5D3-C4431ADBEEAB}" destId="{D435B9C4-0840-457E-82C4-763148CB5679}" srcOrd="1" destOrd="0" presId="urn:microsoft.com/office/officeart/2005/8/layout/hierarchy2"/>
    <dgm:cxn modelId="{7B8B2996-3913-4524-883B-58A1288E6A14}" type="presParOf" srcId="{2D8E8FDD-FF70-473C-B2BD-B4B6EE130755}" destId="{A4048568-E3B4-4DB8-A7C1-D71EAA4B86BF}" srcOrd="2" destOrd="0" presId="urn:microsoft.com/office/officeart/2005/8/layout/hierarchy2"/>
    <dgm:cxn modelId="{DBDFB165-DDB8-404A-83E3-34DE86622005}" type="presParOf" srcId="{A4048568-E3B4-4DB8-A7C1-D71EAA4B86BF}" destId="{3A2F7B65-9F26-4AE1-89A1-902842B020DC}" srcOrd="0" destOrd="0" presId="urn:microsoft.com/office/officeart/2005/8/layout/hierarchy2"/>
    <dgm:cxn modelId="{70D0008B-9431-4072-9301-153F17B10049}" type="presParOf" srcId="{2D8E8FDD-FF70-473C-B2BD-B4B6EE130755}" destId="{5BFFAACF-EAAD-4AD6-BD73-9AD444EB60CD}" srcOrd="3" destOrd="0" presId="urn:microsoft.com/office/officeart/2005/8/layout/hierarchy2"/>
    <dgm:cxn modelId="{F4637951-E0DB-4928-9096-C1B2794582B7}" type="presParOf" srcId="{5BFFAACF-EAAD-4AD6-BD73-9AD444EB60CD}" destId="{545299FB-E3C3-4C74-B919-B6AB995A7789}" srcOrd="0" destOrd="0" presId="urn:microsoft.com/office/officeart/2005/8/layout/hierarchy2"/>
    <dgm:cxn modelId="{0826C7BB-34E9-467B-AC0C-48E87836C7B5}" type="presParOf" srcId="{5BFFAACF-EAAD-4AD6-BD73-9AD444EB60CD}" destId="{BED2EE9F-1F65-4D19-A337-7A47C929A128}" srcOrd="1" destOrd="0" presId="urn:microsoft.com/office/officeart/2005/8/layout/hierarchy2"/>
    <dgm:cxn modelId="{06ED637A-C2F6-45BB-ABB9-AB36B8127BF7}" type="presParOf" srcId="{D0632609-80F5-4926-A8D5-D7A986F8C399}" destId="{DA8DDF5D-E0FA-4A9F-A7C4-D358DD86C8E2}" srcOrd="2" destOrd="0" presId="urn:microsoft.com/office/officeart/2005/8/layout/hierarchy2"/>
    <dgm:cxn modelId="{83F6675F-142E-4A77-A259-0C3421EE3D8E}" type="presParOf" srcId="{DA8DDF5D-E0FA-4A9F-A7C4-D358DD86C8E2}" destId="{8F7F692F-B587-454F-9D67-0BB0122867DB}" srcOrd="0" destOrd="0" presId="urn:microsoft.com/office/officeart/2005/8/layout/hierarchy2"/>
    <dgm:cxn modelId="{21DD9EAE-8786-49F7-A99D-9036F3D2F6E2}" type="presParOf" srcId="{D0632609-80F5-4926-A8D5-D7A986F8C399}" destId="{46E16B56-1CB7-4ADB-B984-D7C44B43E84F}" srcOrd="3" destOrd="0" presId="urn:microsoft.com/office/officeart/2005/8/layout/hierarchy2"/>
    <dgm:cxn modelId="{7AC9DD9D-9EDB-4F89-8BC0-0F0C8727AFBE}" type="presParOf" srcId="{46E16B56-1CB7-4ADB-B984-D7C44B43E84F}" destId="{468EEA64-3AB9-4BE5-A3DF-0614457BCFB9}" srcOrd="0" destOrd="0" presId="urn:microsoft.com/office/officeart/2005/8/layout/hierarchy2"/>
    <dgm:cxn modelId="{B93C638B-19F3-4740-902C-6C10A410E191}" type="presParOf" srcId="{46E16B56-1CB7-4ADB-B984-D7C44B43E84F}" destId="{2B09314D-A90F-46F5-A3DE-702AC9E9568A}" srcOrd="1" destOrd="0" presId="urn:microsoft.com/office/officeart/2005/8/layout/hierarchy2"/>
    <dgm:cxn modelId="{F7E9F225-C352-4097-9BE9-24D0E0FE9A18}" type="presParOf" srcId="{2B09314D-A90F-46F5-A3DE-702AC9E9568A}" destId="{18EAC04C-95DD-4597-A16E-4C9A693D8541}" srcOrd="0" destOrd="0" presId="urn:microsoft.com/office/officeart/2005/8/layout/hierarchy2"/>
    <dgm:cxn modelId="{B3943F12-D5A6-4C59-99DE-6D11DAB5726E}" type="presParOf" srcId="{18EAC04C-95DD-4597-A16E-4C9A693D8541}" destId="{D1B912F8-0BAF-4057-BBFC-E673777EA548}" srcOrd="0" destOrd="0" presId="urn:microsoft.com/office/officeart/2005/8/layout/hierarchy2"/>
    <dgm:cxn modelId="{522BEC58-E610-4AA8-AE8E-1C234417D2A9}" type="presParOf" srcId="{2B09314D-A90F-46F5-A3DE-702AC9E9568A}" destId="{EEE81B14-C552-419D-A1A7-80D084F0FBA3}" srcOrd="1" destOrd="0" presId="urn:microsoft.com/office/officeart/2005/8/layout/hierarchy2"/>
    <dgm:cxn modelId="{09BCA89B-A4D7-4AF9-84E0-77665BDD38BB}" type="presParOf" srcId="{EEE81B14-C552-419D-A1A7-80D084F0FBA3}" destId="{588038D2-7CDC-43C5-84EA-00F7421965ED}" srcOrd="0" destOrd="0" presId="urn:microsoft.com/office/officeart/2005/8/layout/hierarchy2"/>
    <dgm:cxn modelId="{FD364163-BF76-4318-A1D2-F948AB0E178E}" type="presParOf" srcId="{EEE81B14-C552-419D-A1A7-80D084F0FBA3}" destId="{9F7F6035-F285-4BAF-BEB5-E7746C410067}" srcOrd="1" destOrd="0" presId="urn:microsoft.com/office/officeart/2005/8/layout/hierarchy2"/>
    <dgm:cxn modelId="{438DC210-F316-43D2-A5CF-61EFD5406E86}" type="presParOf" srcId="{2B09314D-A90F-46F5-A3DE-702AC9E9568A}" destId="{F638040C-7BFC-470F-BF6C-327E557650E9}" srcOrd="2" destOrd="0" presId="urn:microsoft.com/office/officeart/2005/8/layout/hierarchy2"/>
    <dgm:cxn modelId="{06856913-0DDE-424A-A62C-E1A3FF455FEF}" type="presParOf" srcId="{F638040C-7BFC-470F-BF6C-327E557650E9}" destId="{234925C6-DF36-4E28-B32B-3A1B3CC21BAA}" srcOrd="0" destOrd="0" presId="urn:microsoft.com/office/officeart/2005/8/layout/hierarchy2"/>
    <dgm:cxn modelId="{7FD08A40-02EC-41BF-A9CA-23AA630666FB}" type="presParOf" srcId="{2B09314D-A90F-46F5-A3DE-702AC9E9568A}" destId="{D5EBC971-217B-4D8F-A9BC-FC146908A3D7}" srcOrd="3" destOrd="0" presId="urn:microsoft.com/office/officeart/2005/8/layout/hierarchy2"/>
    <dgm:cxn modelId="{88564A85-41E2-4465-8CC9-F62F39E79DEA}" type="presParOf" srcId="{D5EBC971-217B-4D8F-A9BC-FC146908A3D7}" destId="{8594ABAD-9C83-4957-B576-A02FC6509CF4}" srcOrd="0" destOrd="0" presId="urn:microsoft.com/office/officeart/2005/8/layout/hierarchy2"/>
    <dgm:cxn modelId="{9E1383F1-5638-41BA-8036-EA252167068D}" type="presParOf" srcId="{D5EBC971-217B-4D8F-A9BC-FC146908A3D7}" destId="{C8E943A0-272D-4E49-B208-A4407E0EADF8}" srcOrd="1" destOrd="0" presId="urn:microsoft.com/office/officeart/2005/8/layout/hierarchy2"/>
    <dgm:cxn modelId="{50342D00-2AC2-48B1-A547-B549A189A0D4}" type="presParOf" srcId="{2B09314D-A90F-46F5-A3DE-702AC9E9568A}" destId="{78CD49BB-B164-47B6-87F4-753F4D3A99BD}" srcOrd="4" destOrd="0" presId="urn:microsoft.com/office/officeart/2005/8/layout/hierarchy2"/>
    <dgm:cxn modelId="{2FC240A8-89F1-425D-9290-1F0D817F32A7}" type="presParOf" srcId="{78CD49BB-B164-47B6-87F4-753F4D3A99BD}" destId="{1231E3AB-48C0-4504-BA0F-1B113EB374F7}" srcOrd="0" destOrd="0" presId="urn:microsoft.com/office/officeart/2005/8/layout/hierarchy2"/>
    <dgm:cxn modelId="{BD127428-50BB-4E60-91B0-43A58CD23BB8}" type="presParOf" srcId="{2B09314D-A90F-46F5-A3DE-702AC9E9568A}" destId="{617199A4-1061-448B-AB16-93D4D176FEAA}" srcOrd="5" destOrd="0" presId="urn:microsoft.com/office/officeart/2005/8/layout/hierarchy2"/>
    <dgm:cxn modelId="{A81981C3-85F0-4376-BAFA-B3B12F43232F}" type="presParOf" srcId="{617199A4-1061-448B-AB16-93D4D176FEAA}" destId="{B1BC2537-5FA7-4DF7-B700-04F8310AA1DA}" srcOrd="0" destOrd="0" presId="urn:microsoft.com/office/officeart/2005/8/layout/hierarchy2"/>
    <dgm:cxn modelId="{7E38E63E-405D-49D1-AE11-A73342BEECD3}" type="presParOf" srcId="{617199A4-1061-448B-AB16-93D4D176FEAA}" destId="{E7500CE1-80E3-4997-B17B-63C75FAEDA4B}"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F0B382-504D-43F6-A0BA-76CE66124CB1}"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CFF473E9-0CA4-49D9-8655-1D8737F16F5F}">
      <dgm:prSet phldrT="[テキスト]" custT="1"/>
      <dgm:spPr/>
      <dgm:t>
        <a:bodyPr/>
        <a:lstStyle/>
        <a:p>
          <a:r>
            <a:rPr kumimoji="1" lang="ja-JP" altLang="en-US" sz="1600" dirty="0"/>
            <a:t>１）目的⇒</a:t>
          </a:r>
          <a:r>
            <a:rPr lang="ja-JP" altLang="en-US" sz="1800" dirty="0">
              <a:solidFill>
                <a:srgbClr val="FF0000"/>
              </a:solidFill>
            </a:rPr>
            <a:t>一言でいうと、</a:t>
          </a:r>
          <a:r>
            <a:rPr kumimoji="1" lang="ja-JP" altLang="en-US" sz="1800" dirty="0">
              <a:solidFill>
                <a:srgbClr val="FF0000"/>
              </a:solidFill>
            </a:rPr>
            <a:t>頭の中を整理する為</a:t>
          </a:r>
          <a:endParaRPr kumimoji="1" lang="ja-JP" altLang="en-US" sz="1800" dirty="0"/>
        </a:p>
      </dgm:t>
    </dgm:pt>
    <dgm:pt modelId="{48D9952D-A5B2-44CA-907E-6EEABA62DD64}" type="parTrans" cxnId="{D160F850-2F1E-495E-8B90-DD86DD288C94}">
      <dgm:prSet/>
      <dgm:spPr/>
      <dgm:t>
        <a:bodyPr/>
        <a:lstStyle/>
        <a:p>
          <a:endParaRPr kumimoji="1" lang="ja-JP" altLang="en-US"/>
        </a:p>
      </dgm:t>
    </dgm:pt>
    <dgm:pt modelId="{1CE53141-50FF-46B6-B0DF-18750DD88C74}" type="sibTrans" cxnId="{D160F850-2F1E-495E-8B90-DD86DD288C94}">
      <dgm:prSet/>
      <dgm:spPr/>
      <dgm:t>
        <a:bodyPr/>
        <a:lstStyle/>
        <a:p>
          <a:endParaRPr kumimoji="1" lang="ja-JP" altLang="en-US"/>
        </a:p>
      </dgm:t>
    </dgm:pt>
    <dgm:pt modelId="{068E1444-B139-49D8-929D-2791D17BB293}">
      <dgm:prSet phldrT="[テキスト]"/>
      <dgm:spPr/>
      <dgm:t>
        <a:bodyPr/>
        <a:lstStyle/>
        <a:p>
          <a:r>
            <a:rPr kumimoji="1" lang="ja-JP" altLang="en-US" dirty="0"/>
            <a:t>２）留意点</a:t>
          </a:r>
        </a:p>
      </dgm:t>
    </dgm:pt>
    <dgm:pt modelId="{4DE67E46-1C11-4015-BBC9-92B9537AAC25}" type="parTrans" cxnId="{08A859B0-F51D-4095-873C-D47E3DCDA794}">
      <dgm:prSet/>
      <dgm:spPr/>
      <dgm:t>
        <a:bodyPr/>
        <a:lstStyle/>
        <a:p>
          <a:endParaRPr kumimoji="1" lang="ja-JP" altLang="en-US"/>
        </a:p>
      </dgm:t>
    </dgm:pt>
    <dgm:pt modelId="{BFD1488F-6B8C-4262-AD64-4A698743C745}" type="sibTrans" cxnId="{08A859B0-F51D-4095-873C-D47E3DCDA794}">
      <dgm:prSet/>
      <dgm:spPr/>
      <dgm:t>
        <a:bodyPr/>
        <a:lstStyle/>
        <a:p>
          <a:endParaRPr kumimoji="1" lang="ja-JP" altLang="en-US"/>
        </a:p>
      </dgm:t>
    </dgm:pt>
    <dgm:pt modelId="{AE30DF13-18ED-46AC-A9A1-3D4F169D8386}">
      <dgm:prSet/>
      <dgm:spPr/>
      <dgm:t>
        <a:bodyPr/>
        <a:lstStyle/>
        <a:p>
          <a:r>
            <a:rPr kumimoji="1" lang="ja-JP" altLang="en-US" dirty="0"/>
            <a:t>限られた時間の中で効果的、かつ、効率的に収集する</a:t>
          </a:r>
        </a:p>
      </dgm:t>
    </dgm:pt>
    <dgm:pt modelId="{C6265F09-CF5D-4D5A-AFEA-A9D4888D466B}" type="parTrans" cxnId="{43EA688C-B6A1-463E-A60E-63BBDAB45549}">
      <dgm:prSet/>
      <dgm:spPr/>
      <dgm:t>
        <a:bodyPr/>
        <a:lstStyle/>
        <a:p>
          <a:endParaRPr kumimoji="1" lang="ja-JP" altLang="en-US"/>
        </a:p>
      </dgm:t>
    </dgm:pt>
    <dgm:pt modelId="{D6C639F7-FE21-4A35-B79D-F9C96B0AD33D}" type="sibTrans" cxnId="{43EA688C-B6A1-463E-A60E-63BBDAB45549}">
      <dgm:prSet/>
      <dgm:spPr/>
      <dgm:t>
        <a:bodyPr/>
        <a:lstStyle/>
        <a:p>
          <a:endParaRPr kumimoji="1" lang="ja-JP" altLang="en-US"/>
        </a:p>
      </dgm:t>
    </dgm:pt>
    <dgm:pt modelId="{840DC10B-8B55-474B-8C8A-BA219ED6E180}">
      <dgm:prSet/>
      <dgm:spPr/>
      <dgm:t>
        <a:bodyPr/>
        <a:lstStyle/>
        <a:p>
          <a:r>
            <a:rPr kumimoji="1" lang="ja-JP" altLang="en-US" dirty="0"/>
            <a:t>仮説思考を持つ</a:t>
          </a:r>
        </a:p>
      </dgm:t>
    </dgm:pt>
    <dgm:pt modelId="{E20B874C-4D86-432C-AD99-5FACA41A9070}" type="parTrans" cxnId="{5C942938-C513-441A-8A94-F8A58F25C502}">
      <dgm:prSet/>
      <dgm:spPr/>
      <dgm:t>
        <a:bodyPr/>
        <a:lstStyle/>
        <a:p>
          <a:endParaRPr kumimoji="1" lang="ja-JP" altLang="en-US"/>
        </a:p>
      </dgm:t>
    </dgm:pt>
    <dgm:pt modelId="{4A4B15B7-FE5F-4F35-A64A-2EDE79007C70}" type="sibTrans" cxnId="{5C942938-C513-441A-8A94-F8A58F25C502}">
      <dgm:prSet/>
      <dgm:spPr/>
      <dgm:t>
        <a:bodyPr/>
        <a:lstStyle/>
        <a:p>
          <a:endParaRPr kumimoji="1" lang="ja-JP" altLang="en-US"/>
        </a:p>
      </dgm:t>
    </dgm:pt>
    <dgm:pt modelId="{37CEDA3F-7A9B-43F9-AB68-94F8A43EDA8A}">
      <dgm:prSet/>
      <dgm:spPr/>
      <dgm:t>
        <a:bodyPr/>
        <a:lstStyle/>
        <a:p>
          <a:r>
            <a:rPr kumimoji="1" lang="ja-JP" altLang="en-US" dirty="0"/>
            <a:t>情報収集自体を目的化しない</a:t>
          </a:r>
        </a:p>
      </dgm:t>
    </dgm:pt>
    <dgm:pt modelId="{4F9E5FF6-B014-4CD4-9F76-E505F4671E88}" type="parTrans" cxnId="{85C75787-77AC-447C-9985-7F30B160030F}">
      <dgm:prSet/>
      <dgm:spPr/>
      <dgm:t>
        <a:bodyPr/>
        <a:lstStyle/>
        <a:p>
          <a:endParaRPr kumimoji="1" lang="ja-JP" altLang="en-US"/>
        </a:p>
      </dgm:t>
    </dgm:pt>
    <dgm:pt modelId="{4CFB2E0E-1FDF-4450-B3C8-EF728B016293}" type="sibTrans" cxnId="{85C75787-77AC-447C-9985-7F30B160030F}">
      <dgm:prSet/>
      <dgm:spPr/>
      <dgm:t>
        <a:bodyPr/>
        <a:lstStyle/>
        <a:p>
          <a:endParaRPr kumimoji="1" lang="ja-JP" altLang="en-US"/>
        </a:p>
      </dgm:t>
    </dgm:pt>
    <dgm:pt modelId="{4C8AA3D8-4C98-4D92-A6A9-511B92E9FC61}">
      <dgm:prSet/>
      <dgm:spPr/>
      <dgm:t>
        <a:bodyPr/>
        <a:lstStyle/>
        <a:p>
          <a:r>
            <a:rPr kumimoji="1" lang="ja-JP" altLang="en-US" dirty="0"/>
            <a:t>財務諸表分析</a:t>
          </a:r>
        </a:p>
      </dgm:t>
    </dgm:pt>
    <dgm:pt modelId="{BDDD1B34-B654-42A6-A222-D1CFA05938DE}" type="parTrans" cxnId="{4D157D49-941B-47F5-A21C-AEB39BB4984F}">
      <dgm:prSet/>
      <dgm:spPr/>
      <dgm:t>
        <a:bodyPr/>
        <a:lstStyle/>
        <a:p>
          <a:endParaRPr kumimoji="1" lang="ja-JP" altLang="en-US"/>
        </a:p>
      </dgm:t>
    </dgm:pt>
    <dgm:pt modelId="{957EC981-3B3E-480A-8DDD-866B689B0255}" type="sibTrans" cxnId="{4D157D49-941B-47F5-A21C-AEB39BB4984F}">
      <dgm:prSet/>
      <dgm:spPr/>
      <dgm:t>
        <a:bodyPr/>
        <a:lstStyle/>
        <a:p>
          <a:endParaRPr kumimoji="1" lang="ja-JP" altLang="en-US"/>
        </a:p>
      </dgm:t>
    </dgm:pt>
    <dgm:pt modelId="{051F2D42-AD02-47E3-A4A8-E678D6B58A99}">
      <dgm:prSet/>
      <dgm:spPr/>
      <dgm:t>
        <a:bodyPr/>
        <a:lstStyle/>
        <a:p>
          <a:r>
            <a:rPr kumimoji="1" lang="ja-JP" altLang="en-US" dirty="0"/>
            <a:t>３）事前準備</a:t>
          </a:r>
        </a:p>
      </dgm:t>
    </dgm:pt>
    <dgm:pt modelId="{7165FB7A-DA14-47CE-B245-D2D1AB1B34EE}" type="parTrans" cxnId="{6E60D38A-4B77-46EA-9092-9CF60447A5A6}">
      <dgm:prSet/>
      <dgm:spPr/>
      <dgm:t>
        <a:bodyPr/>
        <a:lstStyle/>
        <a:p>
          <a:endParaRPr kumimoji="1" lang="ja-JP" altLang="en-US"/>
        </a:p>
      </dgm:t>
    </dgm:pt>
    <dgm:pt modelId="{E4680EF0-5D77-4322-A9B9-F44C36A96385}" type="sibTrans" cxnId="{6E60D38A-4B77-46EA-9092-9CF60447A5A6}">
      <dgm:prSet/>
      <dgm:spPr/>
      <dgm:t>
        <a:bodyPr/>
        <a:lstStyle/>
        <a:p>
          <a:endParaRPr kumimoji="1" lang="ja-JP" altLang="en-US"/>
        </a:p>
      </dgm:t>
    </dgm:pt>
    <dgm:pt modelId="{5A3D6C4E-2C3F-49C3-9F50-0B271FCC8B7D}">
      <dgm:prSet/>
      <dgm:spPr/>
      <dgm:t>
        <a:bodyPr/>
        <a:lstStyle/>
        <a:p>
          <a:r>
            <a:rPr kumimoji="1" lang="ja-JP" altLang="en-US" dirty="0"/>
            <a:t>業界分析</a:t>
          </a:r>
        </a:p>
      </dgm:t>
    </dgm:pt>
    <dgm:pt modelId="{CC61414D-5A57-44C9-AEC0-FFF9B4D12217}" type="parTrans" cxnId="{9D52E702-E0B7-46A2-93CF-796C7F26604E}">
      <dgm:prSet/>
      <dgm:spPr/>
      <dgm:t>
        <a:bodyPr/>
        <a:lstStyle/>
        <a:p>
          <a:endParaRPr kumimoji="1" lang="ja-JP" altLang="en-US"/>
        </a:p>
      </dgm:t>
    </dgm:pt>
    <dgm:pt modelId="{8F4D7241-7511-4A99-AE50-49ECFC09E0C6}" type="sibTrans" cxnId="{9D52E702-E0B7-46A2-93CF-796C7F26604E}">
      <dgm:prSet/>
      <dgm:spPr/>
      <dgm:t>
        <a:bodyPr/>
        <a:lstStyle/>
        <a:p>
          <a:endParaRPr kumimoji="1" lang="ja-JP" altLang="en-US"/>
        </a:p>
      </dgm:t>
    </dgm:pt>
    <dgm:pt modelId="{8E6CFE2E-2736-4913-AC63-5561D18FB270}">
      <dgm:prSet/>
      <dgm:spPr/>
      <dgm:t>
        <a:bodyPr/>
        <a:lstStyle/>
        <a:p>
          <a:r>
            <a:rPr kumimoji="1" lang="ja-JP" altLang="en-US" dirty="0"/>
            <a:t>店舗訪問</a:t>
          </a:r>
        </a:p>
      </dgm:t>
    </dgm:pt>
    <dgm:pt modelId="{A265F6DD-C7C1-407F-86E8-516C91E4790C}" type="parTrans" cxnId="{3C417FB9-6626-4D1C-8EC8-7248E1035298}">
      <dgm:prSet/>
      <dgm:spPr/>
      <dgm:t>
        <a:bodyPr/>
        <a:lstStyle/>
        <a:p>
          <a:endParaRPr kumimoji="1" lang="ja-JP" altLang="en-US"/>
        </a:p>
      </dgm:t>
    </dgm:pt>
    <dgm:pt modelId="{F2560F63-E9C2-448F-9885-E013F834EB93}" type="sibTrans" cxnId="{3C417FB9-6626-4D1C-8EC8-7248E1035298}">
      <dgm:prSet/>
      <dgm:spPr/>
      <dgm:t>
        <a:bodyPr/>
        <a:lstStyle/>
        <a:p>
          <a:endParaRPr kumimoji="1" lang="ja-JP" altLang="en-US"/>
        </a:p>
      </dgm:t>
    </dgm:pt>
    <dgm:pt modelId="{39E20801-7026-44A4-9C31-A0EEA000D985}">
      <dgm:prSet/>
      <dgm:spPr/>
      <dgm:t>
        <a:bodyPr/>
        <a:lstStyle/>
        <a:p>
          <a:r>
            <a:rPr kumimoji="1" lang="ja-JP" altLang="en-US" dirty="0"/>
            <a:t>少しでも疑問があれば、確認する（知ったかぶりをしない）</a:t>
          </a:r>
        </a:p>
      </dgm:t>
    </dgm:pt>
    <dgm:pt modelId="{DF096AC7-17DD-43A8-9FDB-6E369CFB24DF}" type="parTrans" cxnId="{2999C203-40FB-4159-A1EF-4E39E4A1F683}">
      <dgm:prSet/>
      <dgm:spPr/>
      <dgm:t>
        <a:bodyPr/>
        <a:lstStyle/>
        <a:p>
          <a:endParaRPr kumimoji="1" lang="ja-JP" altLang="en-US"/>
        </a:p>
      </dgm:t>
    </dgm:pt>
    <dgm:pt modelId="{FB4BE797-AB91-4F74-98B7-2528F59EA0BA}" type="sibTrans" cxnId="{2999C203-40FB-4159-A1EF-4E39E4A1F683}">
      <dgm:prSet/>
      <dgm:spPr/>
      <dgm:t>
        <a:bodyPr/>
        <a:lstStyle/>
        <a:p>
          <a:endParaRPr kumimoji="1" lang="ja-JP" altLang="en-US"/>
        </a:p>
      </dgm:t>
    </dgm:pt>
    <dgm:pt modelId="{E5176F91-4A4D-4882-A611-96CD8EEAA48D}">
      <dgm:prSet/>
      <dgm:spPr/>
      <dgm:t>
        <a:bodyPr/>
        <a:lstStyle/>
        <a:p>
          <a:r>
            <a:rPr kumimoji="1" lang="ja-JP" altLang="en-US" dirty="0"/>
            <a:t>現状把握（保有する経営資源の確認と分析）</a:t>
          </a:r>
        </a:p>
      </dgm:t>
    </dgm:pt>
    <dgm:pt modelId="{640DFE9B-EBA0-4A4E-8F14-80E58049B2E7}" type="sibTrans" cxnId="{9CEE7987-63BD-4CF0-B6BB-788AD0946C82}">
      <dgm:prSet/>
      <dgm:spPr/>
      <dgm:t>
        <a:bodyPr/>
        <a:lstStyle/>
        <a:p>
          <a:endParaRPr kumimoji="1" lang="ja-JP" altLang="en-US"/>
        </a:p>
      </dgm:t>
    </dgm:pt>
    <dgm:pt modelId="{5C13F9ED-DB23-4EBD-B061-945ED1DC91E9}" type="parTrans" cxnId="{9CEE7987-63BD-4CF0-B6BB-788AD0946C82}">
      <dgm:prSet/>
      <dgm:spPr/>
      <dgm:t>
        <a:bodyPr/>
        <a:lstStyle/>
        <a:p>
          <a:endParaRPr kumimoji="1" lang="ja-JP" altLang="en-US"/>
        </a:p>
      </dgm:t>
    </dgm:pt>
    <dgm:pt modelId="{414B8C64-EC9D-45A4-85E3-AFFAF5A8D469}">
      <dgm:prSet/>
      <dgm:spPr/>
      <dgm:t>
        <a:bodyPr/>
        <a:lstStyle/>
        <a:p>
          <a:r>
            <a:rPr kumimoji="1" lang="ja-JP" altLang="en-US" dirty="0"/>
            <a:t>課題の抽出</a:t>
          </a:r>
        </a:p>
      </dgm:t>
    </dgm:pt>
    <dgm:pt modelId="{D489C4A9-D0D0-4A12-BDAD-291DC596B749}" type="sibTrans" cxnId="{37D1B4F7-6A48-4796-8E05-299C7273BDE8}">
      <dgm:prSet/>
      <dgm:spPr/>
      <dgm:t>
        <a:bodyPr/>
        <a:lstStyle/>
        <a:p>
          <a:endParaRPr kumimoji="1" lang="ja-JP" altLang="en-US"/>
        </a:p>
      </dgm:t>
    </dgm:pt>
    <dgm:pt modelId="{7029C3AF-0E0B-4F37-B97C-13525EC09DB1}" type="parTrans" cxnId="{37D1B4F7-6A48-4796-8E05-299C7273BDE8}">
      <dgm:prSet/>
      <dgm:spPr/>
      <dgm:t>
        <a:bodyPr/>
        <a:lstStyle/>
        <a:p>
          <a:endParaRPr kumimoji="1" lang="ja-JP" altLang="en-US"/>
        </a:p>
      </dgm:t>
    </dgm:pt>
    <dgm:pt modelId="{9318751A-EE5F-4861-A1C5-0FBE119A0A36}">
      <dgm:prSet/>
      <dgm:spPr/>
      <dgm:t>
        <a:bodyPr/>
        <a:lstStyle/>
        <a:p>
          <a:r>
            <a:rPr kumimoji="1" lang="ja-JP" altLang="en-US" dirty="0"/>
            <a:t>活用可能な経営資源で課題を解消できるかの判断</a:t>
          </a:r>
        </a:p>
      </dgm:t>
    </dgm:pt>
    <dgm:pt modelId="{B94190E8-C7F3-42D0-9BE6-2CFBC5085C18}" type="sibTrans" cxnId="{A2CE363D-DC38-4CB4-8B90-FEE66F9CE6AA}">
      <dgm:prSet/>
      <dgm:spPr/>
      <dgm:t>
        <a:bodyPr/>
        <a:lstStyle/>
        <a:p>
          <a:endParaRPr kumimoji="1" lang="ja-JP" altLang="en-US"/>
        </a:p>
      </dgm:t>
    </dgm:pt>
    <dgm:pt modelId="{22C42DD6-E91E-48A9-A72E-B1D9D0272FD5}" type="parTrans" cxnId="{A2CE363D-DC38-4CB4-8B90-FEE66F9CE6AA}">
      <dgm:prSet/>
      <dgm:spPr/>
      <dgm:t>
        <a:bodyPr/>
        <a:lstStyle/>
        <a:p>
          <a:endParaRPr kumimoji="1" lang="ja-JP" altLang="en-US"/>
        </a:p>
      </dgm:t>
    </dgm:pt>
    <dgm:pt modelId="{6271B8CD-4C2E-40B2-BA46-A8601F6460AE}" type="pres">
      <dgm:prSet presAssocID="{E6F0B382-504D-43F6-A0BA-76CE66124CB1}" presName="linear" presStyleCnt="0">
        <dgm:presLayoutVars>
          <dgm:dir/>
          <dgm:animLvl val="lvl"/>
          <dgm:resizeHandles val="exact"/>
        </dgm:presLayoutVars>
      </dgm:prSet>
      <dgm:spPr/>
    </dgm:pt>
    <dgm:pt modelId="{61C736CD-E299-4C84-98EB-49FA8974C9BC}" type="pres">
      <dgm:prSet presAssocID="{CFF473E9-0CA4-49D9-8655-1D8737F16F5F}" presName="parentLin" presStyleCnt="0"/>
      <dgm:spPr/>
    </dgm:pt>
    <dgm:pt modelId="{C9766F52-7303-4BCA-A03E-81779725D068}" type="pres">
      <dgm:prSet presAssocID="{CFF473E9-0CA4-49D9-8655-1D8737F16F5F}" presName="parentLeftMargin" presStyleLbl="node1" presStyleIdx="0" presStyleCnt="3"/>
      <dgm:spPr/>
    </dgm:pt>
    <dgm:pt modelId="{E97AA79E-4B19-49FF-9452-142DCFDA7262}" type="pres">
      <dgm:prSet presAssocID="{CFF473E9-0CA4-49D9-8655-1D8737F16F5F}" presName="parentText" presStyleLbl="node1" presStyleIdx="0" presStyleCnt="3">
        <dgm:presLayoutVars>
          <dgm:chMax val="0"/>
          <dgm:bulletEnabled val="1"/>
        </dgm:presLayoutVars>
      </dgm:prSet>
      <dgm:spPr/>
    </dgm:pt>
    <dgm:pt modelId="{D3215EB7-7F4D-4C9B-A803-E2F462F514F4}" type="pres">
      <dgm:prSet presAssocID="{CFF473E9-0CA4-49D9-8655-1D8737F16F5F}" presName="negativeSpace" presStyleCnt="0"/>
      <dgm:spPr/>
    </dgm:pt>
    <dgm:pt modelId="{48CD66A5-552F-43C4-94D1-9871709F2FD4}" type="pres">
      <dgm:prSet presAssocID="{CFF473E9-0CA4-49D9-8655-1D8737F16F5F}" presName="childText" presStyleLbl="conFgAcc1" presStyleIdx="0" presStyleCnt="3">
        <dgm:presLayoutVars>
          <dgm:bulletEnabled val="1"/>
        </dgm:presLayoutVars>
      </dgm:prSet>
      <dgm:spPr/>
    </dgm:pt>
    <dgm:pt modelId="{D8BE9512-C3BD-4E84-845D-2571AF5CEC49}" type="pres">
      <dgm:prSet presAssocID="{1CE53141-50FF-46B6-B0DF-18750DD88C74}" presName="spaceBetweenRectangles" presStyleCnt="0"/>
      <dgm:spPr/>
    </dgm:pt>
    <dgm:pt modelId="{2AD55E7F-F146-431C-8DFB-EF284DE4010E}" type="pres">
      <dgm:prSet presAssocID="{068E1444-B139-49D8-929D-2791D17BB293}" presName="parentLin" presStyleCnt="0"/>
      <dgm:spPr/>
    </dgm:pt>
    <dgm:pt modelId="{1EF29D3A-16B6-4A7C-9C30-B96EA97E8E04}" type="pres">
      <dgm:prSet presAssocID="{068E1444-B139-49D8-929D-2791D17BB293}" presName="parentLeftMargin" presStyleLbl="node1" presStyleIdx="0" presStyleCnt="3"/>
      <dgm:spPr/>
    </dgm:pt>
    <dgm:pt modelId="{A93C0953-276C-410C-96B2-85FD474B1A13}" type="pres">
      <dgm:prSet presAssocID="{068E1444-B139-49D8-929D-2791D17BB293}" presName="parentText" presStyleLbl="node1" presStyleIdx="1" presStyleCnt="3">
        <dgm:presLayoutVars>
          <dgm:chMax val="0"/>
          <dgm:bulletEnabled val="1"/>
        </dgm:presLayoutVars>
      </dgm:prSet>
      <dgm:spPr/>
    </dgm:pt>
    <dgm:pt modelId="{328919CB-BBA2-447E-927C-62510FFC7964}" type="pres">
      <dgm:prSet presAssocID="{068E1444-B139-49D8-929D-2791D17BB293}" presName="negativeSpace" presStyleCnt="0"/>
      <dgm:spPr/>
    </dgm:pt>
    <dgm:pt modelId="{37469D2F-3749-4EFA-9ED2-860F1C595E29}" type="pres">
      <dgm:prSet presAssocID="{068E1444-B139-49D8-929D-2791D17BB293}" presName="childText" presStyleLbl="conFgAcc1" presStyleIdx="1" presStyleCnt="3">
        <dgm:presLayoutVars>
          <dgm:bulletEnabled val="1"/>
        </dgm:presLayoutVars>
      </dgm:prSet>
      <dgm:spPr/>
    </dgm:pt>
    <dgm:pt modelId="{42CDAF9B-EBF1-47F8-98AB-0EF7DF41CFC2}" type="pres">
      <dgm:prSet presAssocID="{BFD1488F-6B8C-4262-AD64-4A698743C745}" presName="spaceBetweenRectangles" presStyleCnt="0"/>
      <dgm:spPr/>
    </dgm:pt>
    <dgm:pt modelId="{F93F123B-EED4-4074-9F53-7EF1714FAFB0}" type="pres">
      <dgm:prSet presAssocID="{051F2D42-AD02-47E3-A4A8-E678D6B58A99}" presName="parentLin" presStyleCnt="0"/>
      <dgm:spPr/>
    </dgm:pt>
    <dgm:pt modelId="{F876339B-D173-4181-AEDC-761922E7E4F3}" type="pres">
      <dgm:prSet presAssocID="{051F2D42-AD02-47E3-A4A8-E678D6B58A99}" presName="parentLeftMargin" presStyleLbl="node1" presStyleIdx="1" presStyleCnt="3"/>
      <dgm:spPr/>
    </dgm:pt>
    <dgm:pt modelId="{E2792680-5F92-46D1-960C-D5D1570142B0}" type="pres">
      <dgm:prSet presAssocID="{051F2D42-AD02-47E3-A4A8-E678D6B58A99}" presName="parentText" presStyleLbl="node1" presStyleIdx="2" presStyleCnt="3">
        <dgm:presLayoutVars>
          <dgm:chMax val="0"/>
          <dgm:bulletEnabled val="1"/>
        </dgm:presLayoutVars>
      </dgm:prSet>
      <dgm:spPr/>
    </dgm:pt>
    <dgm:pt modelId="{C2B841E8-A586-41BE-BCF2-282D7D9A3008}" type="pres">
      <dgm:prSet presAssocID="{051F2D42-AD02-47E3-A4A8-E678D6B58A99}" presName="negativeSpace" presStyleCnt="0"/>
      <dgm:spPr/>
    </dgm:pt>
    <dgm:pt modelId="{75B19C94-48DD-425B-A29F-C6BE09401FCE}" type="pres">
      <dgm:prSet presAssocID="{051F2D42-AD02-47E3-A4A8-E678D6B58A99}" presName="childText" presStyleLbl="conFgAcc1" presStyleIdx="2" presStyleCnt="3">
        <dgm:presLayoutVars>
          <dgm:bulletEnabled val="1"/>
        </dgm:presLayoutVars>
      </dgm:prSet>
      <dgm:spPr/>
    </dgm:pt>
  </dgm:ptLst>
  <dgm:cxnLst>
    <dgm:cxn modelId="{9D52E702-E0B7-46A2-93CF-796C7F26604E}" srcId="{051F2D42-AD02-47E3-A4A8-E678D6B58A99}" destId="{5A3D6C4E-2C3F-49C3-9F50-0B271FCC8B7D}" srcOrd="1" destOrd="0" parTransId="{CC61414D-5A57-44C9-AEC0-FFF9B4D12217}" sibTransId="{8F4D7241-7511-4A99-AE50-49ECFC09E0C6}"/>
    <dgm:cxn modelId="{2999C203-40FB-4159-A1EF-4E39E4A1F683}" srcId="{068E1444-B139-49D8-929D-2791D17BB293}" destId="{39E20801-7026-44A4-9C31-A0EEA000D985}" srcOrd="3" destOrd="0" parTransId="{DF096AC7-17DD-43A8-9FDB-6E369CFB24DF}" sibTransId="{FB4BE797-AB91-4F74-98B7-2528F59EA0BA}"/>
    <dgm:cxn modelId="{D122EC1E-763C-4982-8387-17707DD49947}" type="presOf" srcId="{840DC10B-8B55-474B-8C8A-BA219ED6E180}" destId="{37469D2F-3749-4EFA-9ED2-860F1C595E29}" srcOrd="0" destOrd="1" presId="urn:microsoft.com/office/officeart/2005/8/layout/list1"/>
    <dgm:cxn modelId="{5D00541F-09E6-414B-BF9F-E37FC7C82EBF}" type="presOf" srcId="{39E20801-7026-44A4-9C31-A0EEA000D985}" destId="{37469D2F-3749-4EFA-9ED2-860F1C595E29}" srcOrd="0" destOrd="3" presId="urn:microsoft.com/office/officeart/2005/8/layout/list1"/>
    <dgm:cxn modelId="{6160AE26-3C02-4F3D-A661-35F474BFE03E}" type="presOf" srcId="{37CEDA3F-7A9B-43F9-AB68-94F8A43EDA8A}" destId="{37469D2F-3749-4EFA-9ED2-860F1C595E29}" srcOrd="0" destOrd="2" presId="urn:microsoft.com/office/officeart/2005/8/layout/list1"/>
    <dgm:cxn modelId="{7592B92B-0763-4D10-A056-FC69499E007B}" type="presOf" srcId="{4C8AA3D8-4C98-4D92-A6A9-511B92E9FC61}" destId="{75B19C94-48DD-425B-A29F-C6BE09401FCE}" srcOrd="0" destOrd="0" presId="urn:microsoft.com/office/officeart/2005/8/layout/list1"/>
    <dgm:cxn modelId="{BE60342F-3156-4F59-9870-67D3FA3C9ADE}" type="presOf" srcId="{CFF473E9-0CA4-49D9-8655-1D8737F16F5F}" destId="{C9766F52-7303-4BCA-A03E-81779725D068}" srcOrd="0" destOrd="0" presId="urn:microsoft.com/office/officeart/2005/8/layout/list1"/>
    <dgm:cxn modelId="{5C942938-C513-441A-8A94-F8A58F25C502}" srcId="{068E1444-B139-49D8-929D-2791D17BB293}" destId="{840DC10B-8B55-474B-8C8A-BA219ED6E180}" srcOrd="1" destOrd="0" parTransId="{E20B874C-4D86-432C-AD99-5FACA41A9070}" sibTransId="{4A4B15B7-FE5F-4F35-A64A-2EDE79007C70}"/>
    <dgm:cxn modelId="{A2CE363D-DC38-4CB4-8B90-FEE66F9CE6AA}" srcId="{CFF473E9-0CA4-49D9-8655-1D8737F16F5F}" destId="{9318751A-EE5F-4861-A1C5-0FBE119A0A36}" srcOrd="2" destOrd="0" parTransId="{22C42DD6-E91E-48A9-A72E-B1D9D0272FD5}" sibTransId="{B94190E8-C7F3-42D0-9BE6-2CFBC5085C18}"/>
    <dgm:cxn modelId="{7CB25B5C-B36C-4AC8-BDF2-03F54B36BCB3}" type="presOf" srcId="{9318751A-EE5F-4861-A1C5-0FBE119A0A36}" destId="{48CD66A5-552F-43C4-94D1-9871709F2FD4}" srcOrd="0" destOrd="2" presId="urn:microsoft.com/office/officeart/2005/8/layout/list1"/>
    <dgm:cxn modelId="{4D157D49-941B-47F5-A21C-AEB39BB4984F}" srcId="{051F2D42-AD02-47E3-A4A8-E678D6B58A99}" destId="{4C8AA3D8-4C98-4D92-A6A9-511B92E9FC61}" srcOrd="0" destOrd="0" parTransId="{BDDD1B34-B654-42A6-A222-D1CFA05938DE}" sibTransId="{957EC981-3B3E-480A-8DDD-866B689B0255}"/>
    <dgm:cxn modelId="{3220C34D-3556-4ED1-BF7C-25A895BE0B03}" type="presOf" srcId="{414B8C64-EC9D-45A4-85E3-AFFAF5A8D469}" destId="{48CD66A5-552F-43C4-94D1-9871709F2FD4}" srcOrd="0" destOrd="1" presId="urn:microsoft.com/office/officeart/2005/8/layout/list1"/>
    <dgm:cxn modelId="{D160F850-2F1E-495E-8B90-DD86DD288C94}" srcId="{E6F0B382-504D-43F6-A0BA-76CE66124CB1}" destId="{CFF473E9-0CA4-49D9-8655-1D8737F16F5F}" srcOrd="0" destOrd="0" parTransId="{48D9952D-A5B2-44CA-907E-6EEABA62DD64}" sibTransId="{1CE53141-50FF-46B6-B0DF-18750DD88C74}"/>
    <dgm:cxn modelId="{5AACA673-1B76-4613-BFB3-02DD807B2048}" type="presOf" srcId="{051F2D42-AD02-47E3-A4A8-E678D6B58A99}" destId="{E2792680-5F92-46D1-960C-D5D1570142B0}" srcOrd="1" destOrd="0" presId="urn:microsoft.com/office/officeart/2005/8/layout/list1"/>
    <dgm:cxn modelId="{85C75787-77AC-447C-9985-7F30B160030F}" srcId="{068E1444-B139-49D8-929D-2791D17BB293}" destId="{37CEDA3F-7A9B-43F9-AB68-94F8A43EDA8A}" srcOrd="2" destOrd="0" parTransId="{4F9E5FF6-B014-4CD4-9F76-E505F4671E88}" sibTransId="{4CFB2E0E-1FDF-4450-B3C8-EF728B016293}"/>
    <dgm:cxn modelId="{9CEE7987-63BD-4CF0-B6BB-788AD0946C82}" srcId="{CFF473E9-0CA4-49D9-8655-1D8737F16F5F}" destId="{E5176F91-4A4D-4882-A611-96CD8EEAA48D}" srcOrd="0" destOrd="0" parTransId="{5C13F9ED-DB23-4EBD-B061-945ED1DC91E9}" sibTransId="{640DFE9B-EBA0-4A4E-8F14-80E58049B2E7}"/>
    <dgm:cxn modelId="{6E60D38A-4B77-46EA-9092-9CF60447A5A6}" srcId="{E6F0B382-504D-43F6-A0BA-76CE66124CB1}" destId="{051F2D42-AD02-47E3-A4A8-E678D6B58A99}" srcOrd="2" destOrd="0" parTransId="{7165FB7A-DA14-47CE-B245-D2D1AB1B34EE}" sibTransId="{E4680EF0-5D77-4322-A9B9-F44C36A96385}"/>
    <dgm:cxn modelId="{43EA688C-B6A1-463E-A60E-63BBDAB45549}" srcId="{068E1444-B139-49D8-929D-2791D17BB293}" destId="{AE30DF13-18ED-46AC-A9A1-3D4F169D8386}" srcOrd="0" destOrd="0" parTransId="{C6265F09-CF5D-4D5A-AFEA-A9D4888D466B}" sibTransId="{D6C639F7-FE21-4A35-B79D-F9C96B0AD33D}"/>
    <dgm:cxn modelId="{6FE5BF8D-56D1-4ABB-A8F0-1904A92F8103}" type="presOf" srcId="{E6F0B382-504D-43F6-A0BA-76CE66124CB1}" destId="{6271B8CD-4C2E-40B2-BA46-A8601F6460AE}" srcOrd="0" destOrd="0" presId="urn:microsoft.com/office/officeart/2005/8/layout/list1"/>
    <dgm:cxn modelId="{36B93097-68AA-4A44-B585-7ABC7A24CCA6}" type="presOf" srcId="{8E6CFE2E-2736-4913-AC63-5561D18FB270}" destId="{75B19C94-48DD-425B-A29F-C6BE09401FCE}" srcOrd="0" destOrd="2" presId="urn:microsoft.com/office/officeart/2005/8/layout/list1"/>
    <dgm:cxn modelId="{AF5A9898-0F3A-4378-A287-28A2FEF2BD86}" type="presOf" srcId="{068E1444-B139-49D8-929D-2791D17BB293}" destId="{A93C0953-276C-410C-96B2-85FD474B1A13}" srcOrd="1" destOrd="0" presId="urn:microsoft.com/office/officeart/2005/8/layout/list1"/>
    <dgm:cxn modelId="{8B387CAE-B639-4337-9548-181BB496E8BB}" type="presOf" srcId="{5A3D6C4E-2C3F-49C3-9F50-0B271FCC8B7D}" destId="{75B19C94-48DD-425B-A29F-C6BE09401FCE}" srcOrd="0" destOrd="1" presId="urn:microsoft.com/office/officeart/2005/8/layout/list1"/>
    <dgm:cxn modelId="{08A859B0-F51D-4095-873C-D47E3DCDA794}" srcId="{E6F0B382-504D-43F6-A0BA-76CE66124CB1}" destId="{068E1444-B139-49D8-929D-2791D17BB293}" srcOrd="1" destOrd="0" parTransId="{4DE67E46-1C11-4015-BBC9-92B9537AAC25}" sibTransId="{BFD1488F-6B8C-4262-AD64-4A698743C745}"/>
    <dgm:cxn modelId="{3C417FB9-6626-4D1C-8EC8-7248E1035298}" srcId="{051F2D42-AD02-47E3-A4A8-E678D6B58A99}" destId="{8E6CFE2E-2736-4913-AC63-5561D18FB270}" srcOrd="2" destOrd="0" parTransId="{A265F6DD-C7C1-407F-86E8-516C91E4790C}" sibTransId="{F2560F63-E9C2-448F-9885-E013F834EB93}"/>
    <dgm:cxn modelId="{F00469CC-46B0-41CA-A3A1-1DAE9E0785C4}" type="presOf" srcId="{051F2D42-AD02-47E3-A4A8-E678D6B58A99}" destId="{F876339B-D173-4181-AEDC-761922E7E4F3}" srcOrd="0" destOrd="0" presId="urn:microsoft.com/office/officeart/2005/8/layout/list1"/>
    <dgm:cxn modelId="{461F20CF-6298-42AE-904C-9101B959AFD5}" type="presOf" srcId="{AE30DF13-18ED-46AC-A9A1-3D4F169D8386}" destId="{37469D2F-3749-4EFA-9ED2-860F1C595E29}" srcOrd="0" destOrd="0" presId="urn:microsoft.com/office/officeart/2005/8/layout/list1"/>
    <dgm:cxn modelId="{FE56BAE8-1857-4484-8C44-81256A3DEF36}" type="presOf" srcId="{E5176F91-4A4D-4882-A611-96CD8EEAA48D}" destId="{48CD66A5-552F-43C4-94D1-9871709F2FD4}" srcOrd="0" destOrd="0" presId="urn:microsoft.com/office/officeart/2005/8/layout/list1"/>
    <dgm:cxn modelId="{D8D8ECF2-AD9E-40C0-A192-3637F158E94E}" type="presOf" srcId="{068E1444-B139-49D8-929D-2791D17BB293}" destId="{1EF29D3A-16B6-4A7C-9C30-B96EA97E8E04}" srcOrd="0" destOrd="0" presId="urn:microsoft.com/office/officeart/2005/8/layout/list1"/>
    <dgm:cxn modelId="{37D1B4F7-6A48-4796-8E05-299C7273BDE8}" srcId="{CFF473E9-0CA4-49D9-8655-1D8737F16F5F}" destId="{414B8C64-EC9D-45A4-85E3-AFFAF5A8D469}" srcOrd="1" destOrd="0" parTransId="{7029C3AF-0E0B-4F37-B97C-13525EC09DB1}" sibTransId="{D489C4A9-D0D0-4A12-BDAD-291DC596B749}"/>
    <dgm:cxn modelId="{FDC1A5FA-D3BF-4135-8071-C5D664E5087E}" type="presOf" srcId="{CFF473E9-0CA4-49D9-8655-1D8737F16F5F}" destId="{E97AA79E-4B19-49FF-9452-142DCFDA7262}" srcOrd="1" destOrd="0" presId="urn:microsoft.com/office/officeart/2005/8/layout/list1"/>
    <dgm:cxn modelId="{C39AD722-C79D-4892-BF27-5010BFC9BA52}" type="presParOf" srcId="{6271B8CD-4C2E-40B2-BA46-A8601F6460AE}" destId="{61C736CD-E299-4C84-98EB-49FA8974C9BC}" srcOrd="0" destOrd="0" presId="urn:microsoft.com/office/officeart/2005/8/layout/list1"/>
    <dgm:cxn modelId="{F852CE8E-DD89-4156-B0CF-330AFB6FAB4A}" type="presParOf" srcId="{61C736CD-E299-4C84-98EB-49FA8974C9BC}" destId="{C9766F52-7303-4BCA-A03E-81779725D068}" srcOrd="0" destOrd="0" presId="urn:microsoft.com/office/officeart/2005/8/layout/list1"/>
    <dgm:cxn modelId="{8F9302A7-0DD4-45CC-9C5E-BB6A6A8BCBCC}" type="presParOf" srcId="{61C736CD-E299-4C84-98EB-49FA8974C9BC}" destId="{E97AA79E-4B19-49FF-9452-142DCFDA7262}" srcOrd="1" destOrd="0" presId="urn:microsoft.com/office/officeart/2005/8/layout/list1"/>
    <dgm:cxn modelId="{DDD60BEA-D98A-4004-9068-C6A2A2FB7E08}" type="presParOf" srcId="{6271B8CD-4C2E-40B2-BA46-A8601F6460AE}" destId="{D3215EB7-7F4D-4C9B-A803-E2F462F514F4}" srcOrd="1" destOrd="0" presId="urn:microsoft.com/office/officeart/2005/8/layout/list1"/>
    <dgm:cxn modelId="{550D3AF2-D7A7-482B-B68B-3A63B0A25EA3}" type="presParOf" srcId="{6271B8CD-4C2E-40B2-BA46-A8601F6460AE}" destId="{48CD66A5-552F-43C4-94D1-9871709F2FD4}" srcOrd="2" destOrd="0" presId="urn:microsoft.com/office/officeart/2005/8/layout/list1"/>
    <dgm:cxn modelId="{A106BA87-11BF-42FC-950F-3DFABFB4B158}" type="presParOf" srcId="{6271B8CD-4C2E-40B2-BA46-A8601F6460AE}" destId="{D8BE9512-C3BD-4E84-845D-2571AF5CEC49}" srcOrd="3" destOrd="0" presId="urn:microsoft.com/office/officeart/2005/8/layout/list1"/>
    <dgm:cxn modelId="{DF5FCC69-94EF-4509-86C0-4968CF60A7D2}" type="presParOf" srcId="{6271B8CD-4C2E-40B2-BA46-A8601F6460AE}" destId="{2AD55E7F-F146-431C-8DFB-EF284DE4010E}" srcOrd="4" destOrd="0" presId="urn:microsoft.com/office/officeart/2005/8/layout/list1"/>
    <dgm:cxn modelId="{44032EC5-F521-4701-BA15-DADDD0A271EC}" type="presParOf" srcId="{2AD55E7F-F146-431C-8DFB-EF284DE4010E}" destId="{1EF29D3A-16B6-4A7C-9C30-B96EA97E8E04}" srcOrd="0" destOrd="0" presId="urn:microsoft.com/office/officeart/2005/8/layout/list1"/>
    <dgm:cxn modelId="{A595C27F-F54F-4A0F-A92D-96CD221631D5}" type="presParOf" srcId="{2AD55E7F-F146-431C-8DFB-EF284DE4010E}" destId="{A93C0953-276C-410C-96B2-85FD474B1A13}" srcOrd="1" destOrd="0" presId="urn:microsoft.com/office/officeart/2005/8/layout/list1"/>
    <dgm:cxn modelId="{8B6B0C66-FD30-46B7-A65A-E78272219DB4}" type="presParOf" srcId="{6271B8CD-4C2E-40B2-BA46-A8601F6460AE}" destId="{328919CB-BBA2-447E-927C-62510FFC7964}" srcOrd="5" destOrd="0" presId="urn:microsoft.com/office/officeart/2005/8/layout/list1"/>
    <dgm:cxn modelId="{F5226154-E8D0-4667-8774-1ABEFC25BE46}" type="presParOf" srcId="{6271B8CD-4C2E-40B2-BA46-A8601F6460AE}" destId="{37469D2F-3749-4EFA-9ED2-860F1C595E29}" srcOrd="6" destOrd="0" presId="urn:microsoft.com/office/officeart/2005/8/layout/list1"/>
    <dgm:cxn modelId="{FBFC8C2E-72D0-44D0-9606-BE980444B784}" type="presParOf" srcId="{6271B8CD-4C2E-40B2-BA46-A8601F6460AE}" destId="{42CDAF9B-EBF1-47F8-98AB-0EF7DF41CFC2}" srcOrd="7" destOrd="0" presId="urn:microsoft.com/office/officeart/2005/8/layout/list1"/>
    <dgm:cxn modelId="{715357CE-2A3C-4082-9F92-88298FA97C1E}" type="presParOf" srcId="{6271B8CD-4C2E-40B2-BA46-A8601F6460AE}" destId="{F93F123B-EED4-4074-9F53-7EF1714FAFB0}" srcOrd="8" destOrd="0" presId="urn:microsoft.com/office/officeart/2005/8/layout/list1"/>
    <dgm:cxn modelId="{81586633-3E54-4736-AD59-92AFB8C90B8A}" type="presParOf" srcId="{F93F123B-EED4-4074-9F53-7EF1714FAFB0}" destId="{F876339B-D173-4181-AEDC-761922E7E4F3}" srcOrd="0" destOrd="0" presId="urn:microsoft.com/office/officeart/2005/8/layout/list1"/>
    <dgm:cxn modelId="{E0FC9524-19AA-4875-BCDC-5122B5400899}" type="presParOf" srcId="{F93F123B-EED4-4074-9F53-7EF1714FAFB0}" destId="{E2792680-5F92-46D1-960C-D5D1570142B0}" srcOrd="1" destOrd="0" presId="urn:microsoft.com/office/officeart/2005/8/layout/list1"/>
    <dgm:cxn modelId="{89ECD00C-99CC-471C-B70A-04C49D35F36A}" type="presParOf" srcId="{6271B8CD-4C2E-40B2-BA46-A8601F6460AE}" destId="{C2B841E8-A586-41BE-BCF2-282D7D9A3008}" srcOrd="9" destOrd="0" presId="urn:microsoft.com/office/officeart/2005/8/layout/list1"/>
    <dgm:cxn modelId="{D2749D3A-ADAD-4FAF-A753-4AFDACBD03D8}" type="presParOf" srcId="{6271B8CD-4C2E-40B2-BA46-A8601F6460AE}" destId="{75B19C94-48DD-425B-A29F-C6BE09401FC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B61563-6A90-4526-927D-A977F692360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2AB28B11-FA02-45AE-A0C0-05EBF5988D85}">
      <dgm:prSet phldrT="[テキスト]"/>
      <dgm:spPr/>
      <dgm:t>
        <a:bodyPr/>
        <a:lstStyle/>
        <a:p>
          <a:r>
            <a:rPr kumimoji="1" lang="ja-JP" altLang="en-US" dirty="0"/>
            <a:t>１）対象先・概要</a:t>
          </a:r>
        </a:p>
      </dgm:t>
    </dgm:pt>
    <dgm:pt modelId="{D3E88A33-35A0-4B3D-BA9A-BA2F29EB4136}" type="parTrans" cxnId="{4BB80FC1-C243-4654-A0B7-C25290376EA3}">
      <dgm:prSet/>
      <dgm:spPr/>
      <dgm:t>
        <a:bodyPr/>
        <a:lstStyle/>
        <a:p>
          <a:endParaRPr kumimoji="1" lang="ja-JP" altLang="en-US"/>
        </a:p>
      </dgm:t>
    </dgm:pt>
    <dgm:pt modelId="{E45A5849-A9B1-423A-8D2D-B425E923E975}" type="sibTrans" cxnId="{4BB80FC1-C243-4654-A0B7-C25290376EA3}">
      <dgm:prSet/>
      <dgm:spPr/>
      <dgm:t>
        <a:bodyPr/>
        <a:lstStyle/>
        <a:p>
          <a:endParaRPr kumimoji="1" lang="ja-JP" altLang="en-US"/>
        </a:p>
      </dgm:t>
    </dgm:pt>
    <dgm:pt modelId="{2481A826-FDEF-4AA9-9CA2-DCF7575A0669}">
      <dgm:prSet/>
      <dgm:spPr/>
      <dgm:t>
        <a:bodyPr/>
        <a:lstStyle/>
        <a:p>
          <a:r>
            <a:rPr kumimoji="1" lang="ja-JP" altLang="en-US" dirty="0"/>
            <a:t>定款、株主名簿、商業登記簿謄本、決算書、組織図、会社案内などを参考に記載</a:t>
          </a:r>
        </a:p>
      </dgm:t>
    </dgm:pt>
    <dgm:pt modelId="{D513EB2D-076B-47FE-B610-A482F9D7C492}" type="parTrans" cxnId="{D46B36AA-8EB0-4C83-85F8-50E254A1E017}">
      <dgm:prSet/>
      <dgm:spPr/>
      <dgm:t>
        <a:bodyPr/>
        <a:lstStyle/>
        <a:p>
          <a:endParaRPr kumimoji="1" lang="ja-JP" altLang="en-US"/>
        </a:p>
      </dgm:t>
    </dgm:pt>
    <dgm:pt modelId="{AFA94D0B-6396-4CDA-B838-36512C2080AE}" type="sibTrans" cxnId="{D46B36AA-8EB0-4C83-85F8-50E254A1E017}">
      <dgm:prSet/>
      <dgm:spPr/>
      <dgm:t>
        <a:bodyPr/>
        <a:lstStyle/>
        <a:p>
          <a:endParaRPr kumimoji="1" lang="ja-JP" altLang="en-US"/>
        </a:p>
      </dgm:t>
    </dgm:pt>
    <dgm:pt modelId="{4E4A9AC0-9811-4735-9E1D-6BF50A7F3771}">
      <dgm:prSet/>
      <dgm:spPr/>
      <dgm:t>
        <a:bodyPr/>
        <a:lstStyle/>
        <a:p>
          <a:r>
            <a:rPr kumimoji="1" lang="ja-JP" altLang="en-US" dirty="0"/>
            <a:t>現状に至った経緯が分かる様に事業の沿革を記載</a:t>
          </a:r>
        </a:p>
      </dgm:t>
    </dgm:pt>
    <dgm:pt modelId="{32BEF5EA-1668-44A7-B59A-D6B851036B75}" type="parTrans" cxnId="{27B3A4F2-8380-4231-A9BF-82F750A0FAEB}">
      <dgm:prSet/>
      <dgm:spPr/>
      <dgm:t>
        <a:bodyPr/>
        <a:lstStyle/>
        <a:p>
          <a:endParaRPr kumimoji="1" lang="ja-JP" altLang="en-US"/>
        </a:p>
      </dgm:t>
    </dgm:pt>
    <dgm:pt modelId="{33DBAB1B-EACE-4D8D-9154-5F75C201ECAF}" type="sibTrans" cxnId="{27B3A4F2-8380-4231-A9BF-82F750A0FAEB}">
      <dgm:prSet/>
      <dgm:spPr/>
      <dgm:t>
        <a:bodyPr/>
        <a:lstStyle/>
        <a:p>
          <a:endParaRPr kumimoji="1" lang="ja-JP" altLang="en-US"/>
        </a:p>
      </dgm:t>
    </dgm:pt>
    <dgm:pt modelId="{114FB2C7-D766-4C64-9C26-FF9CC4643C91}">
      <dgm:prSet/>
      <dgm:spPr/>
      <dgm:t>
        <a:bodyPr/>
        <a:lstStyle/>
        <a:p>
          <a:r>
            <a:rPr kumimoji="1" lang="ja-JP" altLang="en-US" dirty="0"/>
            <a:t>株主、役員には、その</a:t>
          </a:r>
          <a:r>
            <a:rPr kumimoji="1" lang="ja-JP" altLang="en-US" dirty="0">
              <a:solidFill>
                <a:srgbClr val="FF0000"/>
              </a:solidFill>
            </a:rPr>
            <a:t>関係</a:t>
          </a:r>
          <a:r>
            <a:rPr kumimoji="1" lang="ja-JP" altLang="en-US" dirty="0"/>
            <a:t>を必ず記載</a:t>
          </a:r>
        </a:p>
      </dgm:t>
    </dgm:pt>
    <dgm:pt modelId="{30CEB163-4FC1-408E-843A-D0AA552B960D}" type="parTrans" cxnId="{C21A61ED-9E84-4817-B22D-E63D57964D47}">
      <dgm:prSet/>
      <dgm:spPr/>
      <dgm:t>
        <a:bodyPr/>
        <a:lstStyle/>
        <a:p>
          <a:endParaRPr kumimoji="1" lang="ja-JP" altLang="en-US"/>
        </a:p>
      </dgm:t>
    </dgm:pt>
    <dgm:pt modelId="{709034DB-DF64-477D-8E36-34E503DC734C}" type="sibTrans" cxnId="{C21A61ED-9E84-4817-B22D-E63D57964D47}">
      <dgm:prSet/>
      <dgm:spPr/>
      <dgm:t>
        <a:bodyPr/>
        <a:lstStyle/>
        <a:p>
          <a:endParaRPr kumimoji="1" lang="ja-JP" altLang="en-US"/>
        </a:p>
      </dgm:t>
    </dgm:pt>
    <dgm:pt modelId="{41EBDAE2-BF34-4B53-8C2D-63EE9007D806}" type="pres">
      <dgm:prSet presAssocID="{C3B61563-6A90-4526-927D-A977F692360A}" presName="linear" presStyleCnt="0">
        <dgm:presLayoutVars>
          <dgm:dir/>
          <dgm:animLvl val="lvl"/>
          <dgm:resizeHandles val="exact"/>
        </dgm:presLayoutVars>
      </dgm:prSet>
      <dgm:spPr/>
    </dgm:pt>
    <dgm:pt modelId="{827E4F86-B8C5-4FB3-A2DE-37C8CD38FB85}" type="pres">
      <dgm:prSet presAssocID="{2AB28B11-FA02-45AE-A0C0-05EBF5988D85}" presName="parentLin" presStyleCnt="0"/>
      <dgm:spPr/>
    </dgm:pt>
    <dgm:pt modelId="{CBFB6671-67D1-4B55-9C7E-2BBAB9B02EE1}" type="pres">
      <dgm:prSet presAssocID="{2AB28B11-FA02-45AE-A0C0-05EBF5988D85}" presName="parentLeftMargin" presStyleLbl="node1" presStyleIdx="0" presStyleCnt="1"/>
      <dgm:spPr/>
    </dgm:pt>
    <dgm:pt modelId="{06904873-204C-4C83-8900-75BC21A7EFD5}" type="pres">
      <dgm:prSet presAssocID="{2AB28B11-FA02-45AE-A0C0-05EBF5988D85}" presName="parentText" presStyleLbl="node1" presStyleIdx="0" presStyleCnt="1">
        <dgm:presLayoutVars>
          <dgm:chMax val="0"/>
          <dgm:bulletEnabled val="1"/>
        </dgm:presLayoutVars>
      </dgm:prSet>
      <dgm:spPr/>
    </dgm:pt>
    <dgm:pt modelId="{8F318342-31A6-407F-8418-21E8186BF738}" type="pres">
      <dgm:prSet presAssocID="{2AB28B11-FA02-45AE-A0C0-05EBF5988D85}" presName="negativeSpace" presStyleCnt="0"/>
      <dgm:spPr/>
    </dgm:pt>
    <dgm:pt modelId="{F4305043-8726-4831-BFEA-AA59CC934E4D}" type="pres">
      <dgm:prSet presAssocID="{2AB28B11-FA02-45AE-A0C0-05EBF5988D85}" presName="childText" presStyleLbl="conFgAcc1" presStyleIdx="0" presStyleCnt="1">
        <dgm:presLayoutVars>
          <dgm:bulletEnabled val="1"/>
        </dgm:presLayoutVars>
      </dgm:prSet>
      <dgm:spPr/>
    </dgm:pt>
  </dgm:ptLst>
  <dgm:cxnLst>
    <dgm:cxn modelId="{4CCCAD5D-A4E6-4270-9FCB-654235E5B24C}" type="presOf" srcId="{2AB28B11-FA02-45AE-A0C0-05EBF5988D85}" destId="{CBFB6671-67D1-4B55-9C7E-2BBAB9B02EE1}" srcOrd="0" destOrd="0" presId="urn:microsoft.com/office/officeart/2005/8/layout/list1"/>
    <dgm:cxn modelId="{D46B36AA-8EB0-4C83-85F8-50E254A1E017}" srcId="{2AB28B11-FA02-45AE-A0C0-05EBF5988D85}" destId="{2481A826-FDEF-4AA9-9CA2-DCF7575A0669}" srcOrd="0" destOrd="0" parTransId="{D513EB2D-076B-47FE-B610-A482F9D7C492}" sibTransId="{AFA94D0B-6396-4CDA-B838-36512C2080AE}"/>
    <dgm:cxn modelId="{94CEE1AC-7FBA-438C-ADAA-8584BD70CBE3}" type="presOf" srcId="{114FB2C7-D766-4C64-9C26-FF9CC4643C91}" destId="{F4305043-8726-4831-BFEA-AA59CC934E4D}" srcOrd="0" destOrd="2" presId="urn:microsoft.com/office/officeart/2005/8/layout/list1"/>
    <dgm:cxn modelId="{1D1FF1B6-7B99-48F4-9D3D-DEDA723F1276}" type="presOf" srcId="{4E4A9AC0-9811-4735-9E1D-6BF50A7F3771}" destId="{F4305043-8726-4831-BFEA-AA59CC934E4D}" srcOrd="0" destOrd="1" presId="urn:microsoft.com/office/officeart/2005/8/layout/list1"/>
    <dgm:cxn modelId="{8ED6ACBA-A992-4C2A-AE94-BE2F4F7BAB17}" type="presOf" srcId="{2AB28B11-FA02-45AE-A0C0-05EBF5988D85}" destId="{06904873-204C-4C83-8900-75BC21A7EFD5}" srcOrd="1" destOrd="0" presId="urn:microsoft.com/office/officeart/2005/8/layout/list1"/>
    <dgm:cxn modelId="{EEBF92BC-F044-4DD6-BAC2-C6FBA19925B0}" type="presOf" srcId="{C3B61563-6A90-4526-927D-A977F692360A}" destId="{41EBDAE2-BF34-4B53-8C2D-63EE9007D806}" srcOrd="0" destOrd="0" presId="urn:microsoft.com/office/officeart/2005/8/layout/list1"/>
    <dgm:cxn modelId="{4BB80FC1-C243-4654-A0B7-C25290376EA3}" srcId="{C3B61563-6A90-4526-927D-A977F692360A}" destId="{2AB28B11-FA02-45AE-A0C0-05EBF5988D85}" srcOrd="0" destOrd="0" parTransId="{D3E88A33-35A0-4B3D-BA9A-BA2F29EB4136}" sibTransId="{E45A5849-A9B1-423A-8D2D-B425E923E975}"/>
    <dgm:cxn modelId="{6AF7FAC3-D559-47D8-A703-65B7303F88E0}" type="presOf" srcId="{2481A826-FDEF-4AA9-9CA2-DCF7575A0669}" destId="{F4305043-8726-4831-BFEA-AA59CC934E4D}" srcOrd="0" destOrd="0" presId="urn:microsoft.com/office/officeart/2005/8/layout/list1"/>
    <dgm:cxn modelId="{C21A61ED-9E84-4817-B22D-E63D57964D47}" srcId="{2AB28B11-FA02-45AE-A0C0-05EBF5988D85}" destId="{114FB2C7-D766-4C64-9C26-FF9CC4643C91}" srcOrd="2" destOrd="0" parTransId="{30CEB163-4FC1-408E-843A-D0AA552B960D}" sibTransId="{709034DB-DF64-477D-8E36-34E503DC734C}"/>
    <dgm:cxn modelId="{27B3A4F2-8380-4231-A9BF-82F750A0FAEB}" srcId="{2AB28B11-FA02-45AE-A0C0-05EBF5988D85}" destId="{4E4A9AC0-9811-4735-9E1D-6BF50A7F3771}" srcOrd="1" destOrd="0" parTransId="{32BEF5EA-1668-44A7-B59A-D6B851036B75}" sibTransId="{33DBAB1B-EACE-4D8D-9154-5F75C201ECAF}"/>
    <dgm:cxn modelId="{4FA5BE88-FB10-48D2-A1DC-D4155CCAF44D}" type="presParOf" srcId="{41EBDAE2-BF34-4B53-8C2D-63EE9007D806}" destId="{827E4F86-B8C5-4FB3-A2DE-37C8CD38FB85}" srcOrd="0" destOrd="0" presId="urn:microsoft.com/office/officeart/2005/8/layout/list1"/>
    <dgm:cxn modelId="{CB7C607C-D294-42D3-9EC2-76D4A0BF8C8C}" type="presParOf" srcId="{827E4F86-B8C5-4FB3-A2DE-37C8CD38FB85}" destId="{CBFB6671-67D1-4B55-9C7E-2BBAB9B02EE1}" srcOrd="0" destOrd="0" presId="urn:microsoft.com/office/officeart/2005/8/layout/list1"/>
    <dgm:cxn modelId="{5A8526C9-C3FD-4EB9-A4F4-B954DAD14E6F}" type="presParOf" srcId="{827E4F86-B8C5-4FB3-A2DE-37C8CD38FB85}" destId="{06904873-204C-4C83-8900-75BC21A7EFD5}" srcOrd="1" destOrd="0" presId="urn:microsoft.com/office/officeart/2005/8/layout/list1"/>
    <dgm:cxn modelId="{01AC2FD4-41FA-40E6-948C-E4DB3A5A1CD0}" type="presParOf" srcId="{41EBDAE2-BF34-4B53-8C2D-63EE9007D806}" destId="{8F318342-31A6-407F-8418-21E8186BF738}" srcOrd="1" destOrd="0" presId="urn:microsoft.com/office/officeart/2005/8/layout/list1"/>
    <dgm:cxn modelId="{F917EB02-E274-4DFB-B95A-240C8A2DAAED}" type="presParOf" srcId="{41EBDAE2-BF34-4B53-8C2D-63EE9007D806}" destId="{F4305043-8726-4831-BFEA-AA59CC934E4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3B61563-6A90-4526-927D-A977F692360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2AB28B11-FA02-45AE-A0C0-05EBF5988D85}">
      <dgm:prSet phldrT="[テキスト]"/>
      <dgm:spPr/>
      <dgm:t>
        <a:bodyPr/>
        <a:lstStyle/>
        <a:p>
          <a:r>
            <a:rPr kumimoji="1" lang="ja-JP" altLang="en-US" dirty="0"/>
            <a:t>２）財務内容及び問題点</a:t>
          </a:r>
        </a:p>
      </dgm:t>
    </dgm:pt>
    <dgm:pt modelId="{D3E88A33-35A0-4B3D-BA9A-BA2F29EB4136}" type="parTrans" cxnId="{4BB80FC1-C243-4654-A0B7-C25290376EA3}">
      <dgm:prSet/>
      <dgm:spPr/>
      <dgm:t>
        <a:bodyPr/>
        <a:lstStyle/>
        <a:p>
          <a:endParaRPr kumimoji="1" lang="ja-JP" altLang="en-US"/>
        </a:p>
      </dgm:t>
    </dgm:pt>
    <dgm:pt modelId="{E45A5849-A9B1-423A-8D2D-B425E923E975}" type="sibTrans" cxnId="{4BB80FC1-C243-4654-A0B7-C25290376EA3}">
      <dgm:prSet/>
      <dgm:spPr/>
      <dgm:t>
        <a:bodyPr/>
        <a:lstStyle/>
        <a:p>
          <a:endParaRPr kumimoji="1" lang="ja-JP" altLang="en-US"/>
        </a:p>
      </dgm:t>
    </dgm:pt>
    <dgm:pt modelId="{2481A826-FDEF-4AA9-9CA2-DCF7575A0669}">
      <dgm:prSet/>
      <dgm:spPr/>
      <dgm:t>
        <a:bodyPr/>
        <a:lstStyle/>
        <a:p>
          <a:r>
            <a:rPr kumimoji="1" lang="ja-JP" altLang="en-US" dirty="0"/>
            <a:t>資産の時価評価、簿外債務などの修正すべき項目を要約して記載</a:t>
          </a:r>
        </a:p>
      </dgm:t>
    </dgm:pt>
    <dgm:pt modelId="{D513EB2D-076B-47FE-B610-A482F9D7C492}" type="parTrans" cxnId="{D46B36AA-8EB0-4C83-85F8-50E254A1E017}">
      <dgm:prSet/>
      <dgm:spPr/>
      <dgm:t>
        <a:bodyPr/>
        <a:lstStyle/>
        <a:p>
          <a:endParaRPr kumimoji="1" lang="ja-JP" altLang="en-US"/>
        </a:p>
      </dgm:t>
    </dgm:pt>
    <dgm:pt modelId="{AFA94D0B-6396-4CDA-B838-36512C2080AE}" type="sibTrans" cxnId="{D46B36AA-8EB0-4C83-85F8-50E254A1E017}">
      <dgm:prSet/>
      <dgm:spPr/>
      <dgm:t>
        <a:bodyPr/>
        <a:lstStyle/>
        <a:p>
          <a:endParaRPr kumimoji="1" lang="ja-JP" altLang="en-US"/>
        </a:p>
      </dgm:t>
    </dgm:pt>
    <dgm:pt modelId="{B9254780-2986-4148-9488-A3E8BFD1504D}">
      <dgm:prSet/>
      <dgm:spPr/>
      <dgm:t>
        <a:bodyPr/>
        <a:lstStyle/>
        <a:p>
          <a:r>
            <a:rPr kumimoji="1" lang="ja-JP" altLang="en-US" dirty="0"/>
            <a:t>主要項目コメント及び問題点には、修正内容及び金額を簡潔に記載、問題点には、資金繰り悪化の原因、</a:t>
          </a:r>
          <a:r>
            <a:rPr kumimoji="1" lang="ja-JP" altLang="en-US" dirty="0">
              <a:solidFill>
                <a:srgbClr val="FF0000"/>
              </a:solidFill>
            </a:rPr>
            <a:t>繰越欠損金</a:t>
          </a:r>
          <a:r>
            <a:rPr kumimoji="1" lang="ja-JP" altLang="en-US" dirty="0"/>
            <a:t>、保証人の資力、</a:t>
          </a:r>
          <a:r>
            <a:rPr kumimoji="1" lang="ja-JP" altLang="en-US" dirty="0">
              <a:solidFill>
                <a:srgbClr val="FF0000"/>
              </a:solidFill>
            </a:rPr>
            <a:t>担保提供状況</a:t>
          </a:r>
          <a:r>
            <a:rPr kumimoji="1" lang="ja-JP" altLang="en-US" dirty="0"/>
            <a:t>、などを必要に応じて記載</a:t>
          </a:r>
        </a:p>
      </dgm:t>
    </dgm:pt>
    <dgm:pt modelId="{5C6C1AB4-3D65-4FEC-AB46-901CF51E913B}" type="parTrans" cxnId="{0C8C999C-D468-4ADD-AE6C-6B5505BB2CFB}">
      <dgm:prSet/>
      <dgm:spPr/>
      <dgm:t>
        <a:bodyPr/>
        <a:lstStyle/>
        <a:p>
          <a:endParaRPr kumimoji="1" lang="ja-JP" altLang="en-US"/>
        </a:p>
      </dgm:t>
    </dgm:pt>
    <dgm:pt modelId="{4588E0CE-1706-4B2D-9099-A078BB69D050}" type="sibTrans" cxnId="{0C8C999C-D468-4ADD-AE6C-6B5505BB2CFB}">
      <dgm:prSet/>
      <dgm:spPr/>
      <dgm:t>
        <a:bodyPr/>
        <a:lstStyle/>
        <a:p>
          <a:endParaRPr kumimoji="1" lang="ja-JP" altLang="en-US"/>
        </a:p>
      </dgm:t>
    </dgm:pt>
    <dgm:pt modelId="{FB887085-E1D8-402B-B452-9ACA276574BB}">
      <dgm:prSet/>
      <dgm:spPr/>
      <dgm:t>
        <a:bodyPr/>
        <a:lstStyle/>
        <a:p>
          <a:r>
            <a:rPr kumimoji="1" lang="ja-JP" altLang="en-US" dirty="0"/>
            <a:t>修正項目が後述する計数計画の内容と一致している事を確認</a:t>
          </a:r>
        </a:p>
      </dgm:t>
    </dgm:pt>
    <dgm:pt modelId="{06CBA436-2578-4C22-ACD8-326212A4D115}" type="parTrans" cxnId="{7A733178-4311-4BC9-9555-DFD933C0596B}">
      <dgm:prSet/>
      <dgm:spPr/>
      <dgm:t>
        <a:bodyPr/>
        <a:lstStyle/>
        <a:p>
          <a:endParaRPr kumimoji="1" lang="ja-JP" altLang="en-US"/>
        </a:p>
      </dgm:t>
    </dgm:pt>
    <dgm:pt modelId="{D3A1A5EC-3698-4361-98CF-5126CE67B793}" type="sibTrans" cxnId="{7A733178-4311-4BC9-9555-DFD933C0596B}">
      <dgm:prSet/>
      <dgm:spPr/>
      <dgm:t>
        <a:bodyPr/>
        <a:lstStyle/>
        <a:p>
          <a:endParaRPr kumimoji="1" lang="ja-JP" altLang="en-US"/>
        </a:p>
      </dgm:t>
    </dgm:pt>
    <dgm:pt modelId="{41EBDAE2-BF34-4B53-8C2D-63EE9007D806}" type="pres">
      <dgm:prSet presAssocID="{C3B61563-6A90-4526-927D-A977F692360A}" presName="linear" presStyleCnt="0">
        <dgm:presLayoutVars>
          <dgm:dir/>
          <dgm:animLvl val="lvl"/>
          <dgm:resizeHandles val="exact"/>
        </dgm:presLayoutVars>
      </dgm:prSet>
      <dgm:spPr/>
    </dgm:pt>
    <dgm:pt modelId="{827E4F86-B8C5-4FB3-A2DE-37C8CD38FB85}" type="pres">
      <dgm:prSet presAssocID="{2AB28B11-FA02-45AE-A0C0-05EBF5988D85}" presName="parentLin" presStyleCnt="0"/>
      <dgm:spPr/>
    </dgm:pt>
    <dgm:pt modelId="{CBFB6671-67D1-4B55-9C7E-2BBAB9B02EE1}" type="pres">
      <dgm:prSet presAssocID="{2AB28B11-FA02-45AE-A0C0-05EBF5988D85}" presName="parentLeftMargin" presStyleLbl="node1" presStyleIdx="0" presStyleCnt="1"/>
      <dgm:spPr/>
    </dgm:pt>
    <dgm:pt modelId="{06904873-204C-4C83-8900-75BC21A7EFD5}" type="pres">
      <dgm:prSet presAssocID="{2AB28B11-FA02-45AE-A0C0-05EBF5988D85}" presName="parentText" presStyleLbl="node1" presStyleIdx="0" presStyleCnt="1">
        <dgm:presLayoutVars>
          <dgm:chMax val="0"/>
          <dgm:bulletEnabled val="1"/>
        </dgm:presLayoutVars>
      </dgm:prSet>
      <dgm:spPr/>
    </dgm:pt>
    <dgm:pt modelId="{8F318342-31A6-407F-8418-21E8186BF738}" type="pres">
      <dgm:prSet presAssocID="{2AB28B11-FA02-45AE-A0C0-05EBF5988D85}" presName="negativeSpace" presStyleCnt="0"/>
      <dgm:spPr/>
    </dgm:pt>
    <dgm:pt modelId="{F4305043-8726-4831-BFEA-AA59CC934E4D}" type="pres">
      <dgm:prSet presAssocID="{2AB28B11-FA02-45AE-A0C0-05EBF5988D85}" presName="childText" presStyleLbl="conFgAcc1" presStyleIdx="0" presStyleCnt="1">
        <dgm:presLayoutVars>
          <dgm:bulletEnabled val="1"/>
        </dgm:presLayoutVars>
      </dgm:prSet>
      <dgm:spPr/>
    </dgm:pt>
  </dgm:ptLst>
  <dgm:cxnLst>
    <dgm:cxn modelId="{4CCCAD5D-A4E6-4270-9FCB-654235E5B24C}" type="presOf" srcId="{2AB28B11-FA02-45AE-A0C0-05EBF5988D85}" destId="{CBFB6671-67D1-4B55-9C7E-2BBAB9B02EE1}" srcOrd="0" destOrd="0" presId="urn:microsoft.com/office/officeart/2005/8/layout/list1"/>
    <dgm:cxn modelId="{169FF149-5DDF-44F8-8061-D402C4821BF6}" type="presOf" srcId="{FB887085-E1D8-402B-B452-9ACA276574BB}" destId="{F4305043-8726-4831-BFEA-AA59CC934E4D}" srcOrd="0" destOrd="2" presId="urn:microsoft.com/office/officeart/2005/8/layout/list1"/>
    <dgm:cxn modelId="{7A733178-4311-4BC9-9555-DFD933C0596B}" srcId="{2AB28B11-FA02-45AE-A0C0-05EBF5988D85}" destId="{FB887085-E1D8-402B-B452-9ACA276574BB}" srcOrd="2" destOrd="0" parTransId="{06CBA436-2578-4C22-ACD8-326212A4D115}" sibTransId="{D3A1A5EC-3698-4361-98CF-5126CE67B793}"/>
    <dgm:cxn modelId="{0C8C999C-D468-4ADD-AE6C-6B5505BB2CFB}" srcId="{2AB28B11-FA02-45AE-A0C0-05EBF5988D85}" destId="{B9254780-2986-4148-9488-A3E8BFD1504D}" srcOrd="1" destOrd="0" parTransId="{5C6C1AB4-3D65-4FEC-AB46-901CF51E913B}" sibTransId="{4588E0CE-1706-4B2D-9099-A078BB69D050}"/>
    <dgm:cxn modelId="{D46B36AA-8EB0-4C83-85F8-50E254A1E017}" srcId="{2AB28B11-FA02-45AE-A0C0-05EBF5988D85}" destId="{2481A826-FDEF-4AA9-9CA2-DCF7575A0669}" srcOrd="0" destOrd="0" parTransId="{D513EB2D-076B-47FE-B610-A482F9D7C492}" sibTransId="{AFA94D0B-6396-4CDA-B838-36512C2080AE}"/>
    <dgm:cxn modelId="{8ED6ACBA-A992-4C2A-AE94-BE2F4F7BAB17}" type="presOf" srcId="{2AB28B11-FA02-45AE-A0C0-05EBF5988D85}" destId="{06904873-204C-4C83-8900-75BC21A7EFD5}" srcOrd="1" destOrd="0" presId="urn:microsoft.com/office/officeart/2005/8/layout/list1"/>
    <dgm:cxn modelId="{EEBF92BC-F044-4DD6-BAC2-C6FBA19925B0}" type="presOf" srcId="{C3B61563-6A90-4526-927D-A977F692360A}" destId="{41EBDAE2-BF34-4B53-8C2D-63EE9007D806}" srcOrd="0" destOrd="0" presId="urn:microsoft.com/office/officeart/2005/8/layout/list1"/>
    <dgm:cxn modelId="{4BB80FC1-C243-4654-A0B7-C25290376EA3}" srcId="{C3B61563-6A90-4526-927D-A977F692360A}" destId="{2AB28B11-FA02-45AE-A0C0-05EBF5988D85}" srcOrd="0" destOrd="0" parTransId="{D3E88A33-35A0-4B3D-BA9A-BA2F29EB4136}" sibTransId="{E45A5849-A9B1-423A-8D2D-B425E923E975}"/>
    <dgm:cxn modelId="{6AF7FAC3-D559-47D8-A703-65B7303F88E0}" type="presOf" srcId="{2481A826-FDEF-4AA9-9CA2-DCF7575A0669}" destId="{F4305043-8726-4831-BFEA-AA59CC934E4D}" srcOrd="0" destOrd="0" presId="urn:microsoft.com/office/officeart/2005/8/layout/list1"/>
    <dgm:cxn modelId="{A565BAF1-54E0-4CCC-9C4E-A8F35C111B4E}" type="presOf" srcId="{B9254780-2986-4148-9488-A3E8BFD1504D}" destId="{F4305043-8726-4831-BFEA-AA59CC934E4D}" srcOrd="0" destOrd="1" presId="urn:microsoft.com/office/officeart/2005/8/layout/list1"/>
    <dgm:cxn modelId="{4FA5BE88-FB10-48D2-A1DC-D4155CCAF44D}" type="presParOf" srcId="{41EBDAE2-BF34-4B53-8C2D-63EE9007D806}" destId="{827E4F86-B8C5-4FB3-A2DE-37C8CD38FB85}" srcOrd="0" destOrd="0" presId="urn:microsoft.com/office/officeart/2005/8/layout/list1"/>
    <dgm:cxn modelId="{CB7C607C-D294-42D3-9EC2-76D4A0BF8C8C}" type="presParOf" srcId="{827E4F86-B8C5-4FB3-A2DE-37C8CD38FB85}" destId="{CBFB6671-67D1-4B55-9C7E-2BBAB9B02EE1}" srcOrd="0" destOrd="0" presId="urn:microsoft.com/office/officeart/2005/8/layout/list1"/>
    <dgm:cxn modelId="{5A8526C9-C3FD-4EB9-A4F4-B954DAD14E6F}" type="presParOf" srcId="{827E4F86-B8C5-4FB3-A2DE-37C8CD38FB85}" destId="{06904873-204C-4C83-8900-75BC21A7EFD5}" srcOrd="1" destOrd="0" presId="urn:microsoft.com/office/officeart/2005/8/layout/list1"/>
    <dgm:cxn modelId="{01AC2FD4-41FA-40E6-948C-E4DB3A5A1CD0}" type="presParOf" srcId="{41EBDAE2-BF34-4B53-8C2D-63EE9007D806}" destId="{8F318342-31A6-407F-8418-21E8186BF738}" srcOrd="1" destOrd="0" presId="urn:microsoft.com/office/officeart/2005/8/layout/list1"/>
    <dgm:cxn modelId="{F917EB02-E274-4DFB-B95A-240C8A2DAAED}" type="presParOf" srcId="{41EBDAE2-BF34-4B53-8C2D-63EE9007D806}" destId="{F4305043-8726-4831-BFEA-AA59CC934E4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B61563-6A90-4526-927D-A977F692360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2AB28B11-FA02-45AE-A0C0-05EBF5988D85}">
      <dgm:prSet phldrT="[テキスト]"/>
      <dgm:spPr/>
      <dgm:t>
        <a:bodyPr/>
        <a:lstStyle/>
        <a:p>
          <a:r>
            <a:rPr kumimoji="1" lang="ja-JP" altLang="en-US" dirty="0"/>
            <a:t>３）業績推移等</a:t>
          </a:r>
        </a:p>
      </dgm:t>
    </dgm:pt>
    <dgm:pt modelId="{D3E88A33-35A0-4B3D-BA9A-BA2F29EB4136}" type="parTrans" cxnId="{4BB80FC1-C243-4654-A0B7-C25290376EA3}">
      <dgm:prSet/>
      <dgm:spPr/>
      <dgm:t>
        <a:bodyPr/>
        <a:lstStyle/>
        <a:p>
          <a:endParaRPr kumimoji="1" lang="ja-JP" altLang="en-US"/>
        </a:p>
      </dgm:t>
    </dgm:pt>
    <dgm:pt modelId="{E45A5849-A9B1-423A-8D2D-B425E923E975}" type="sibTrans" cxnId="{4BB80FC1-C243-4654-A0B7-C25290376EA3}">
      <dgm:prSet/>
      <dgm:spPr/>
      <dgm:t>
        <a:bodyPr/>
        <a:lstStyle/>
        <a:p>
          <a:endParaRPr kumimoji="1" lang="ja-JP" altLang="en-US"/>
        </a:p>
      </dgm:t>
    </dgm:pt>
    <dgm:pt modelId="{2481A826-FDEF-4AA9-9CA2-DCF7575A0669}">
      <dgm:prSet/>
      <dgm:spPr/>
      <dgm:t>
        <a:bodyPr/>
        <a:lstStyle/>
        <a:p>
          <a:r>
            <a:rPr kumimoji="1" lang="ja-JP" altLang="en-US" dirty="0"/>
            <a:t>過年度決算に基づき入力⇒数値計画との一致を確認</a:t>
          </a:r>
        </a:p>
      </dgm:t>
    </dgm:pt>
    <dgm:pt modelId="{D513EB2D-076B-47FE-B610-A482F9D7C492}" type="parTrans" cxnId="{D46B36AA-8EB0-4C83-85F8-50E254A1E017}">
      <dgm:prSet/>
      <dgm:spPr/>
      <dgm:t>
        <a:bodyPr/>
        <a:lstStyle/>
        <a:p>
          <a:endParaRPr kumimoji="1" lang="ja-JP" altLang="en-US"/>
        </a:p>
      </dgm:t>
    </dgm:pt>
    <dgm:pt modelId="{AFA94D0B-6396-4CDA-B838-36512C2080AE}" type="sibTrans" cxnId="{D46B36AA-8EB0-4C83-85F8-50E254A1E017}">
      <dgm:prSet/>
      <dgm:spPr/>
      <dgm:t>
        <a:bodyPr/>
        <a:lstStyle/>
        <a:p>
          <a:endParaRPr kumimoji="1" lang="ja-JP" altLang="en-US"/>
        </a:p>
      </dgm:t>
    </dgm:pt>
    <dgm:pt modelId="{E097DA22-EC43-4DF8-804A-E58CC9787821}">
      <dgm:prSet/>
      <dgm:spPr/>
      <dgm:t>
        <a:bodyPr/>
        <a:lstStyle/>
        <a:p>
          <a:r>
            <a:rPr kumimoji="1" lang="ja-JP" altLang="en-US" dirty="0"/>
            <a:t>各項目の増減理由、分析結果を記載⇒①対象先で記載した事業沿革との整合性を確認（減価償却費など）</a:t>
          </a:r>
        </a:p>
      </dgm:t>
    </dgm:pt>
    <dgm:pt modelId="{FC42C35D-B6A1-4551-8637-9C69FF4A174B}" type="parTrans" cxnId="{71B64E88-01E3-4BE3-A817-7697949E3B5E}">
      <dgm:prSet/>
      <dgm:spPr/>
      <dgm:t>
        <a:bodyPr/>
        <a:lstStyle/>
        <a:p>
          <a:endParaRPr kumimoji="1" lang="ja-JP" altLang="en-US"/>
        </a:p>
      </dgm:t>
    </dgm:pt>
    <dgm:pt modelId="{00E93B17-363A-4E7B-A432-18D3F53806B0}" type="sibTrans" cxnId="{71B64E88-01E3-4BE3-A817-7697949E3B5E}">
      <dgm:prSet/>
      <dgm:spPr/>
      <dgm:t>
        <a:bodyPr/>
        <a:lstStyle/>
        <a:p>
          <a:endParaRPr kumimoji="1" lang="ja-JP" altLang="en-US"/>
        </a:p>
      </dgm:t>
    </dgm:pt>
    <dgm:pt modelId="{C8847020-431A-40D2-B4CB-039CA83AE945}">
      <dgm:prSet/>
      <dgm:spPr/>
      <dgm:t>
        <a:bodyPr/>
        <a:lstStyle/>
        <a:p>
          <a:r>
            <a:rPr kumimoji="1" lang="ja-JP" altLang="en-US" dirty="0"/>
            <a:t>分析結果には、実質債務超過に至る原因、信金繰り悪化の原因などを記載</a:t>
          </a:r>
        </a:p>
      </dgm:t>
    </dgm:pt>
    <dgm:pt modelId="{DD69B9F1-74F6-4425-88DA-D83DD5E46FA1}" type="parTrans" cxnId="{08BA2347-95E1-4ED9-8823-07D710F82BE1}">
      <dgm:prSet/>
      <dgm:spPr/>
      <dgm:t>
        <a:bodyPr/>
        <a:lstStyle/>
        <a:p>
          <a:endParaRPr kumimoji="1" lang="ja-JP" altLang="en-US"/>
        </a:p>
      </dgm:t>
    </dgm:pt>
    <dgm:pt modelId="{1F40DF2B-80AA-4147-B698-AA51B65B5110}" type="sibTrans" cxnId="{08BA2347-95E1-4ED9-8823-07D710F82BE1}">
      <dgm:prSet/>
      <dgm:spPr/>
      <dgm:t>
        <a:bodyPr/>
        <a:lstStyle/>
        <a:p>
          <a:endParaRPr kumimoji="1" lang="ja-JP" altLang="en-US"/>
        </a:p>
      </dgm:t>
    </dgm:pt>
    <dgm:pt modelId="{41EBDAE2-BF34-4B53-8C2D-63EE9007D806}" type="pres">
      <dgm:prSet presAssocID="{C3B61563-6A90-4526-927D-A977F692360A}" presName="linear" presStyleCnt="0">
        <dgm:presLayoutVars>
          <dgm:dir/>
          <dgm:animLvl val="lvl"/>
          <dgm:resizeHandles val="exact"/>
        </dgm:presLayoutVars>
      </dgm:prSet>
      <dgm:spPr/>
    </dgm:pt>
    <dgm:pt modelId="{827E4F86-B8C5-4FB3-A2DE-37C8CD38FB85}" type="pres">
      <dgm:prSet presAssocID="{2AB28B11-FA02-45AE-A0C0-05EBF5988D85}" presName="parentLin" presStyleCnt="0"/>
      <dgm:spPr/>
    </dgm:pt>
    <dgm:pt modelId="{CBFB6671-67D1-4B55-9C7E-2BBAB9B02EE1}" type="pres">
      <dgm:prSet presAssocID="{2AB28B11-FA02-45AE-A0C0-05EBF5988D85}" presName="parentLeftMargin" presStyleLbl="node1" presStyleIdx="0" presStyleCnt="1"/>
      <dgm:spPr/>
    </dgm:pt>
    <dgm:pt modelId="{06904873-204C-4C83-8900-75BC21A7EFD5}" type="pres">
      <dgm:prSet presAssocID="{2AB28B11-FA02-45AE-A0C0-05EBF5988D85}" presName="parentText" presStyleLbl="node1" presStyleIdx="0" presStyleCnt="1">
        <dgm:presLayoutVars>
          <dgm:chMax val="0"/>
          <dgm:bulletEnabled val="1"/>
        </dgm:presLayoutVars>
      </dgm:prSet>
      <dgm:spPr/>
    </dgm:pt>
    <dgm:pt modelId="{8F318342-31A6-407F-8418-21E8186BF738}" type="pres">
      <dgm:prSet presAssocID="{2AB28B11-FA02-45AE-A0C0-05EBF5988D85}" presName="negativeSpace" presStyleCnt="0"/>
      <dgm:spPr/>
    </dgm:pt>
    <dgm:pt modelId="{F4305043-8726-4831-BFEA-AA59CC934E4D}" type="pres">
      <dgm:prSet presAssocID="{2AB28B11-FA02-45AE-A0C0-05EBF5988D85}" presName="childText" presStyleLbl="conFgAcc1" presStyleIdx="0" presStyleCnt="1">
        <dgm:presLayoutVars>
          <dgm:bulletEnabled val="1"/>
        </dgm:presLayoutVars>
      </dgm:prSet>
      <dgm:spPr/>
    </dgm:pt>
  </dgm:ptLst>
  <dgm:cxnLst>
    <dgm:cxn modelId="{4CCCAD5D-A4E6-4270-9FCB-654235E5B24C}" type="presOf" srcId="{2AB28B11-FA02-45AE-A0C0-05EBF5988D85}" destId="{CBFB6671-67D1-4B55-9C7E-2BBAB9B02EE1}" srcOrd="0" destOrd="0" presId="urn:microsoft.com/office/officeart/2005/8/layout/list1"/>
    <dgm:cxn modelId="{08BA2347-95E1-4ED9-8823-07D710F82BE1}" srcId="{2AB28B11-FA02-45AE-A0C0-05EBF5988D85}" destId="{C8847020-431A-40D2-B4CB-039CA83AE945}" srcOrd="2" destOrd="0" parTransId="{DD69B9F1-74F6-4425-88DA-D83DD5E46FA1}" sibTransId="{1F40DF2B-80AA-4147-B698-AA51B65B5110}"/>
    <dgm:cxn modelId="{B9787486-B93C-4EF8-AF2A-9CA283D83EE1}" type="presOf" srcId="{E097DA22-EC43-4DF8-804A-E58CC9787821}" destId="{F4305043-8726-4831-BFEA-AA59CC934E4D}" srcOrd="0" destOrd="1" presId="urn:microsoft.com/office/officeart/2005/8/layout/list1"/>
    <dgm:cxn modelId="{71B64E88-01E3-4BE3-A817-7697949E3B5E}" srcId="{2AB28B11-FA02-45AE-A0C0-05EBF5988D85}" destId="{E097DA22-EC43-4DF8-804A-E58CC9787821}" srcOrd="1" destOrd="0" parTransId="{FC42C35D-B6A1-4551-8637-9C69FF4A174B}" sibTransId="{00E93B17-363A-4E7B-A432-18D3F53806B0}"/>
    <dgm:cxn modelId="{D46B36AA-8EB0-4C83-85F8-50E254A1E017}" srcId="{2AB28B11-FA02-45AE-A0C0-05EBF5988D85}" destId="{2481A826-FDEF-4AA9-9CA2-DCF7575A0669}" srcOrd="0" destOrd="0" parTransId="{D513EB2D-076B-47FE-B610-A482F9D7C492}" sibTransId="{AFA94D0B-6396-4CDA-B838-36512C2080AE}"/>
    <dgm:cxn modelId="{8ED6ACBA-A992-4C2A-AE94-BE2F4F7BAB17}" type="presOf" srcId="{2AB28B11-FA02-45AE-A0C0-05EBF5988D85}" destId="{06904873-204C-4C83-8900-75BC21A7EFD5}" srcOrd="1" destOrd="0" presId="urn:microsoft.com/office/officeart/2005/8/layout/list1"/>
    <dgm:cxn modelId="{EEBF92BC-F044-4DD6-BAC2-C6FBA19925B0}" type="presOf" srcId="{C3B61563-6A90-4526-927D-A977F692360A}" destId="{41EBDAE2-BF34-4B53-8C2D-63EE9007D806}" srcOrd="0" destOrd="0" presId="urn:microsoft.com/office/officeart/2005/8/layout/list1"/>
    <dgm:cxn modelId="{4BB80FC1-C243-4654-A0B7-C25290376EA3}" srcId="{C3B61563-6A90-4526-927D-A977F692360A}" destId="{2AB28B11-FA02-45AE-A0C0-05EBF5988D85}" srcOrd="0" destOrd="0" parTransId="{D3E88A33-35A0-4B3D-BA9A-BA2F29EB4136}" sibTransId="{E45A5849-A9B1-423A-8D2D-B425E923E975}"/>
    <dgm:cxn modelId="{6AF7FAC3-D559-47D8-A703-65B7303F88E0}" type="presOf" srcId="{2481A826-FDEF-4AA9-9CA2-DCF7575A0669}" destId="{F4305043-8726-4831-BFEA-AA59CC934E4D}" srcOrd="0" destOrd="0" presId="urn:microsoft.com/office/officeart/2005/8/layout/list1"/>
    <dgm:cxn modelId="{C0AAA8DB-F937-44D3-9E20-7E9A589BDDDF}" type="presOf" srcId="{C8847020-431A-40D2-B4CB-039CA83AE945}" destId="{F4305043-8726-4831-BFEA-AA59CC934E4D}" srcOrd="0" destOrd="2" presId="urn:microsoft.com/office/officeart/2005/8/layout/list1"/>
    <dgm:cxn modelId="{4FA5BE88-FB10-48D2-A1DC-D4155CCAF44D}" type="presParOf" srcId="{41EBDAE2-BF34-4B53-8C2D-63EE9007D806}" destId="{827E4F86-B8C5-4FB3-A2DE-37C8CD38FB85}" srcOrd="0" destOrd="0" presId="urn:microsoft.com/office/officeart/2005/8/layout/list1"/>
    <dgm:cxn modelId="{CB7C607C-D294-42D3-9EC2-76D4A0BF8C8C}" type="presParOf" srcId="{827E4F86-B8C5-4FB3-A2DE-37C8CD38FB85}" destId="{CBFB6671-67D1-4B55-9C7E-2BBAB9B02EE1}" srcOrd="0" destOrd="0" presId="urn:microsoft.com/office/officeart/2005/8/layout/list1"/>
    <dgm:cxn modelId="{5A8526C9-C3FD-4EB9-A4F4-B954DAD14E6F}" type="presParOf" srcId="{827E4F86-B8C5-4FB3-A2DE-37C8CD38FB85}" destId="{06904873-204C-4C83-8900-75BC21A7EFD5}" srcOrd="1" destOrd="0" presId="urn:microsoft.com/office/officeart/2005/8/layout/list1"/>
    <dgm:cxn modelId="{01AC2FD4-41FA-40E6-948C-E4DB3A5A1CD0}" type="presParOf" srcId="{41EBDAE2-BF34-4B53-8C2D-63EE9007D806}" destId="{8F318342-31A6-407F-8418-21E8186BF738}" srcOrd="1" destOrd="0" presId="urn:microsoft.com/office/officeart/2005/8/layout/list1"/>
    <dgm:cxn modelId="{F917EB02-E274-4DFB-B95A-240C8A2DAAED}" type="presParOf" srcId="{41EBDAE2-BF34-4B53-8C2D-63EE9007D806}" destId="{F4305043-8726-4831-BFEA-AA59CC934E4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3B61563-6A90-4526-927D-A977F692360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2AB28B11-FA02-45AE-A0C0-05EBF5988D85}">
      <dgm:prSet phldrT="[テキスト]"/>
      <dgm:spPr/>
      <dgm:t>
        <a:bodyPr/>
        <a:lstStyle/>
        <a:p>
          <a:r>
            <a:rPr kumimoji="1" lang="ja-JP" altLang="en-US" dirty="0"/>
            <a:t>４）銀行取引状況</a:t>
          </a:r>
        </a:p>
      </dgm:t>
    </dgm:pt>
    <dgm:pt modelId="{D3E88A33-35A0-4B3D-BA9A-BA2F29EB4136}" type="parTrans" cxnId="{4BB80FC1-C243-4654-A0B7-C25290376EA3}">
      <dgm:prSet/>
      <dgm:spPr/>
      <dgm:t>
        <a:bodyPr/>
        <a:lstStyle/>
        <a:p>
          <a:endParaRPr kumimoji="1" lang="ja-JP" altLang="en-US"/>
        </a:p>
      </dgm:t>
    </dgm:pt>
    <dgm:pt modelId="{E45A5849-A9B1-423A-8D2D-B425E923E975}" type="sibTrans" cxnId="{4BB80FC1-C243-4654-A0B7-C25290376EA3}">
      <dgm:prSet/>
      <dgm:spPr/>
      <dgm:t>
        <a:bodyPr/>
        <a:lstStyle/>
        <a:p>
          <a:endParaRPr kumimoji="1" lang="ja-JP" altLang="en-US"/>
        </a:p>
      </dgm:t>
    </dgm:pt>
    <dgm:pt modelId="{2481A826-FDEF-4AA9-9CA2-DCF7575A0669}">
      <dgm:prSet/>
      <dgm:spPr/>
      <dgm:t>
        <a:bodyPr/>
        <a:lstStyle/>
        <a:p>
          <a:pPr>
            <a:buFont typeface="Wingdings" panose="05000000000000000000" pitchFamily="2" charset="2"/>
            <a:buChar char="Ø"/>
          </a:pPr>
          <a:r>
            <a:rPr kumimoji="1" lang="ja-JP" altLang="en-US" dirty="0"/>
            <a:t>③の業績推移表と合わせて、金融機関別の借入残高実績推移を記載</a:t>
          </a:r>
        </a:p>
      </dgm:t>
    </dgm:pt>
    <dgm:pt modelId="{D513EB2D-076B-47FE-B610-A482F9D7C492}" type="parTrans" cxnId="{D46B36AA-8EB0-4C83-85F8-50E254A1E017}">
      <dgm:prSet/>
      <dgm:spPr/>
      <dgm:t>
        <a:bodyPr/>
        <a:lstStyle/>
        <a:p>
          <a:endParaRPr kumimoji="1" lang="ja-JP" altLang="en-US"/>
        </a:p>
      </dgm:t>
    </dgm:pt>
    <dgm:pt modelId="{AFA94D0B-6396-4CDA-B838-36512C2080AE}" type="sibTrans" cxnId="{D46B36AA-8EB0-4C83-85F8-50E254A1E017}">
      <dgm:prSet/>
      <dgm:spPr/>
      <dgm:t>
        <a:bodyPr/>
        <a:lstStyle/>
        <a:p>
          <a:endParaRPr kumimoji="1" lang="ja-JP" altLang="en-US"/>
        </a:p>
      </dgm:t>
    </dgm:pt>
    <dgm:pt modelId="{1B73EE97-B8A7-4B10-B9A1-8699F1F76B80}">
      <dgm:prSet/>
      <dgm:spPr/>
      <dgm:t>
        <a:bodyPr/>
        <a:lstStyle/>
        <a:p>
          <a:pPr>
            <a:buFont typeface="Wingdings" panose="05000000000000000000" pitchFamily="2" charset="2"/>
            <a:buChar char="Ø"/>
          </a:pPr>
          <a:r>
            <a:rPr kumimoji="1" lang="ja-JP" altLang="en-US" dirty="0"/>
            <a:t>計画が出来てからまとめる</a:t>
          </a:r>
        </a:p>
      </dgm:t>
    </dgm:pt>
    <dgm:pt modelId="{8F68A497-C276-4EFE-BC6E-7777A3D56ED1}" type="parTrans" cxnId="{2A81290B-3122-4243-8EE7-EB14E0E8ECA2}">
      <dgm:prSet/>
      <dgm:spPr/>
      <dgm:t>
        <a:bodyPr/>
        <a:lstStyle/>
        <a:p>
          <a:endParaRPr kumimoji="1" lang="ja-JP" altLang="en-US"/>
        </a:p>
      </dgm:t>
    </dgm:pt>
    <dgm:pt modelId="{A270084B-E9D2-4A05-8842-EF9E8CB49E45}" type="sibTrans" cxnId="{2A81290B-3122-4243-8EE7-EB14E0E8ECA2}">
      <dgm:prSet/>
      <dgm:spPr/>
      <dgm:t>
        <a:bodyPr/>
        <a:lstStyle/>
        <a:p>
          <a:endParaRPr kumimoji="1" lang="ja-JP" altLang="en-US"/>
        </a:p>
      </dgm:t>
    </dgm:pt>
    <dgm:pt modelId="{BBC61837-56C0-4C4A-A3A4-B9BB87B8C47E}">
      <dgm:prSet/>
      <dgm:spPr/>
      <dgm:t>
        <a:bodyPr/>
        <a:lstStyle/>
        <a:p>
          <a:r>
            <a:rPr kumimoji="1" lang="ja-JP" altLang="en-US" dirty="0"/>
            <a:t>５）現状の課題認識</a:t>
          </a:r>
        </a:p>
      </dgm:t>
    </dgm:pt>
    <dgm:pt modelId="{8378B2D1-508B-48A9-8FED-42CDD5CDF14B}" type="parTrans" cxnId="{83461689-D6D3-41DC-AC73-CC704420F86B}">
      <dgm:prSet/>
      <dgm:spPr/>
      <dgm:t>
        <a:bodyPr/>
        <a:lstStyle/>
        <a:p>
          <a:endParaRPr kumimoji="1" lang="ja-JP" altLang="en-US"/>
        </a:p>
      </dgm:t>
    </dgm:pt>
    <dgm:pt modelId="{CBCFDBBB-DDED-463C-BEBF-DBF9E7695B37}" type="sibTrans" cxnId="{83461689-D6D3-41DC-AC73-CC704420F86B}">
      <dgm:prSet/>
      <dgm:spPr/>
      <dgm:t>
        <a:bodyPr/>
        <a:lstStyle/>
        <a:p>
          <a:endParaRPr kumimoji="1" lang="ja-JP" altLang="en-US"/>
        </a:p>
      </dgm:t>
    </dgm:pt>
    <dgm:pt modelId="{B50B79E7-08E6-4E98-9167-8BF9897A2361}">
      <dgm:prSet/>
      <dgm:spPr/>
      <dgm:t>
        <a:bodyPr/>
        <a:lstStyle/>
        <a:p>
          <a:pPr>
            <a:buFont typeface="Wingdings" panose="05000000000000000000" pitchFamily="2" charset="2"/>
            <a:buChar char="Ø"/>
          </a:pPr>
          <a:r>
            <a:rPr kumimoji="1" lang="ja-JP" altLang="en-US" dirty="0"/>
            <a:t>次頁以降の現状認識を行う</a:t>
          </a:r>
        </a:p>
      </dgm:t>
    </dgm:pt>
    <dgm:pt modelId="{71648A7C-A081-47E8-A762-B4F0584C8DFD}" type="parTrans" cxnId="{93C4E698-C4F3-46BA-B185-37978F4003FE}">
      <dgm:prSet/>
      <dgm:spPr/>
      <dgm:t>
        <a:bodyPr/>
        <a:lstStyle/>
        <a:p>
          <a:endParaRPr kumimoji="1" lang="ja-JP" altLang="en-US"/>
        </a:p>
      </dgm:t>
    </dgm:pt>
    <dgm:pt modelId="{3DEF8203-FD03-487D-B211-B237A15EBD49}" type="sibTrans" cxnId="{93C4E698-C4F3-46BA-B185-37978F4003FE}">
      <dgm:prSet/>
      <dgm:spPr/>
      <dgm:t>
        <a:bodyPr/>
        <a:lstStyle/>
        <a:p>
          <a:endParaRPr kumimoji="1" lang="ja-JP" altLang="en-US"/>
        </a:p>
      </dgm:t>
    </dgm:pt>
    <dgm:pt modelId="{E79097BE-9AE2-46AB-946A-9CE349283D60}">
      <dgm:prSet/>
      <dgm:spPr/>
      <dgm:t>
        <a:bodyPr/>
        <a:lstStyle/>
        <a:p>
          <a:r>
            <a:rPr kumimoji="1" lang="ja-JP" altLang="en-US" dirty="0"/>
            <a:t>６）経営計画策定方針</a:t>
          </a:r>
        </a:p>
      </dgm:t>
    </dgm:pt>
    <dgm:pt modelId="{C0BECA1B-D61C-4C97-A6F7-BE3324D08BC3}" type="parTrans" cxnId="{B4D78669-74F7-4DC4-80A9-A936DF63E617}">
      <dgm:prSet/>
      <dgm:spPr/>
      <dgm:t>
        <a:bodyPr/>
        <a:lstStyle/>
        <a:p>
          <a:endParaRPr kumimoji="1" lang="ja-JP" altLang="en-US"/>
        </a:p>
      </dgm:t>
    </dgm:pt>
    <dgm:pt modelId="{E73AB10B-6AE6-4B8A-86F9-EE87898B8086}" type="sibTrans" cxnId="{B4D78669-74F7-4DC4-80A9-A936DF63E617}">
      <dgm:prSet/>
      <dgm:spPr/>
      <dgm:t>
        <a:bodyPr/>
        <a:lstStyle/>
        <a:p>
          <a:endParaRPr kumimoji="1" lang="ja-JP" altLang="en-US"/>
        </a:p>
      </dgm:t>
    </dgm:pt>
    <dgm:pt modelId="{42823D90-38C4-44A0-8589-047FABCC5209}">
      <dgm:prSet/>
      <dgm:spPr/>
      <dgm:t>
        <a:bodyPr/>
        <a:lstStyle/>
        <a:p>
          <a:pPr>
            <a:buFont typeface="Wingdings" panose="05000000000000000000" pitchFamily="2" charset="2"/>
            <a:buChar char="Ø"/>
          </a:pPr>
          <a:r>
            <a:rPr kumimoji="1" lang="ja-JP" altLang="en-US" dirty="0"/>
            <a:t>数値計画の金融機関別返済計画との一致を確認</a:t>
          </a:r>
        </a:p>
      </dgm:t>
    </dgm:pt>
    <dgm:pt modelId="{756FAE18-99AA-4437-81F4-F8ECEA5C18DF}" type="parTrans" cxnId="{8F3CC5FE-7FEB-4152-9CEC-91EA00EF4962}">
      <dgm:prSet/>
      <dgm:spPr/>
      <dgm:t>
        <a:bodyPr/>
        <a:lstStyle/>
        <a:p>
          <a:endParaRPr kumimoji="1" lang="ja-JP" altLang="en-US"/>
        </a:p>
      </dgm:t>
    </dgm:pt>
    <dgm:pt modelId="{5436C4CA-0506-4C95-A019-81CCE368CB2F}" type="sibTrans" cxnId="{8F3CC5FE-7FEB-4152-9CEC-91EA00EF4962}">
      <dgm:prSet/>
      <dgm:spPr/>
      <dgm:t>
        <a:bodyPr/>
        <a:lstStyle/>
        <a:p>
          <a:endParaRPr kumimoji="1" lang="ja-JP" altLang="en-US"/>
        </a:p>
      </dgm:t>
    </dgm:pt>
    <dgm:pt modelId="{41EBDAE2-BF34-4B53-8C2D-63EE9007D806}" type="pres">
      <dgm:prSet presAssocID="{C3B61563-6A90-4526-927D-A977F692360A}" presName="linear" presStyleCnt="0">
        <dgm:presLayoutVars>
          <dgm:dir/>
          <dgm:animLvl val="lvl"/>
          <dgm:resizeHandles val="exact"/>
        </dgm:presLayoutVars>
      </dgm:prSet>
      <dgm:spPr/>
    </dgm:pt>
    <dgm:pt modelId="{827E4F86-B8C5-4FB3-A2DE-37C8CD38FB85}" type="pres">
      <dgm:prSet presAssocID="{2AB28B11-FA02-45AE-A0C0-05EBF5988D85}" presName="parentLin" presStyleCnt="0"/>
      <dgm:spPr/>
    </dgm:pt>
    <dgm:pt modelId="{CBFB6671-67D1-4B55-9C7E-2BBAB9B02EE1}" type="pres">
      <dgm:prSet presAssocID="{2AB28B11-FA02-45AE-A0C0-05EBF5988D85}" presName="parentLeftMargin" presStyleLbl="node1" presStyleIdx="0" presStyleCnt="3"/>
      <dgm:spPr/>
    </dgm:pt>
    <dgm:pt modelId="{06904873-204C-4C83-8900-75BC21A7EFD5}" type="pres">
      <dgm:prSet presAssocID="{2AB28B11-FA02-45AE-A0C0-05EBF5988D85}" presName="parentText" presStyleLbl="node1" presStyleIdx="0" presStyleCnt="3">
        <dgm:presLayoutVars>
          <dgm:chMax val="0"/>
          <dgm:bulletEnabled val="1"/>
        </dgm:presLayoutVars>
      </dgm:prSet>
      <dgm:spPr/>
    </dgm:pt>
    <dgm:pt modelId="{8F318342-31A6-407F-8418-21E8186BF738}" type="pres">
      <dgm:prSet presAssocID="{2AB28B11-FA02-45AE-A0C0-05EBF5988D85}" presName="negativeSpace" presStyleCnt="0"/>
      <dgm:spPr/>
    </dgm:pt>
    <dgm:pt modelId="{F4305043-8726-4831-BFEA-AA59CC934E4D}" type="pres">
      <dgm:prSet presAssocID="{2AB28B11-FA02-45AE-A0C0-05EBF5988D85}" presName="childText" presStyleLbl="conFgAcc1" presStyleIdx="0" presStyleCnt="3">
        <dgm:presLayoutVars>
          <dgm:bulletEnabled val="1"/>
        </dgm:presLayoutVars>
      </dgm:prSet>
      <dgm:spPr/>
    </dgm:pt>
    <dgm:pt modelId="{798AE7BE-BFB9-4CB1-A8E1-9560CBC20329}" type="pres">
      <dgm:prSet presAssocID="{E45A5849-A9B1-423A-8D2D-B425E923E975}" presName="spaceBetweenRectangles" presStyleCnt="0"/>
      <dgm:spPr/>
    </dgm:pt>
    <dgm:pt modelId="{73D5035D-BAA4-4EA4-BF18-83385EA3DE86}" type="pres">
      <dgm:prSet presAssocID="{BBC61837-56C0-4C4A-A3A4-B9BB87B8C47E}" presName="parentLin" presStyleCnt="0"/>
      <dgm:spPr/>
    </dgm:pt>
    <dgm:pt modelId="{156D5481-CFDD-4D0E-BB34-1AC71632DEC4}" type="pres">
      <dgm:prSet presAssocID="{BBC61837-56C0-4C4A-A3A4-B9BB87B8C47E}" presName="parentLeftMargin" presStyleLbl="node1" presStyleIdx="0" presStyleCnt="3"/>
      <dgm:spPr/>
    </dgm:pt>
    <dgm:pt modelId="{1805B312-48E2-4C38-B366-E888172C1633}" type="pres">
      <dgm:prSet presAssocID="{BBC61837-56C0-4C4A-A3A4-B9BB87B8C47E}" presName="parentText" presStyleLbl="node1" presStyleIdx="1" presStyleCnt="3">
        <dgm:presLayoutVars>
          <dgm:chMax val="0"/>
          <dgm:bulletEnabled val="1"/>
        </dgm:presLayoutVars>
      </dgm:prSet>
      <dgm:spPr/>
    </dgm:pt>
    <dgm:pt modelId="{69597BED-07DE-43CB-87A7-44FC27030A88}" type="pres">
      <dgm:prSet presAssocID="{BBC61837-56C0-4C4A-A3A4-B9BB87B8C47E}" presName="negativeSpace" presStyleCnt="0"/>
      <dgm:spPr/>
    </dgm:pt>
    <dgm:pt modelId="{1ABF1201-AEFC-4766-8283-79DF8941511F}" type="pres">
      <dgm:prSet presAssocID="{BBC61837-56C0-4C4A-A3A4-B9BB87B8C47E}" presName="childText" presStyleLbl="conFgAcc1" presStyleIdx="1" presStyleCnt="3">
        <dgm:presLayoutVars>
          <dgm:bulletEnabled val="1"/>
        </dgm:presLayoutVars>
      </dgm:prSet>
      <dgm:spPr/>
    </dgm:pt>
    <dgm:pt modelId="{3E0C70B2-F1D7-404A-9B9B-9DBF49A8E010}" type="pres">
      <dgm:prSet presAssocID="{CBCFDBBB-DDED-463C-BEBF-DBF9E7695B37}" presName="spaceBetweenRectangles" presStyleCnt="0"/>
      <dgm:spPr/>
    </dgm:pt>
    <dgm:pt modelId="{AEDB22D2-528C-4609-9FE6-4D9565BBB36F}" type="pres">
      <dgm:prSet presAssocID="{E79097BE-9AE2-46AB-946A-9CE349283D60}" presName="parentLin" presStyleCnt="0"/>
      <dgm:spPr/>
    </dgm:pt>
    <dgm:pt modelId="{997A22AB-E5FA-4B2F-8287-55B81073E83F}" type="pres">
      <dgm:prSet presAssocID="{E79097BE-9AE2-46AB-946A-9CE349283D60}" presName="parentLeftMargin" presStyleLbl="node1" presStyleIdx="1" presStyleCnt="3"/>
      <dgm:spPr/>
    </dgm:pt>
    <dgm:pt modelId="{13BCEA79-31ED-44CC-B556-05C6CFB29DCA}" type="pres">
      <dgm:prSet presAssocID="{E79097BE-9AE2-46AB-946A-9CE349283D60}" presName="parentText" presStyleLbl="node1" presStyleIdx="2" presStyleCnt="3">
        <dgm:presLayoutVars>
          <dgm:chMax val="0"/>
          <dgm:bulletEnabled val="1"/>
        </dgm:presLayoutVars>
      </dgm:prSet>
      <dgm:spPr/>
    </dgm:pt>
    <dgm:pt modelId="{BE1B744E-5C0C-4ECB-97CC-ADD273CFAD85}" type="pres">
      <dgm:prSet presAssocID="{E79097BE-9AE2-46AB-946A-9CE349283D60}" presName="negativeSpace" presStyleCnt="0"/>
      <dgm:spPr/>
    </dgm:pt>
    <dgm:pt modelId="{9D279748-9E0F-4328-BC73-99F34745D414}" type="pres">
      <dgm:prSet presAssocID="{E79097BE-9AE2-46AB-946A-9CE349283D60}" presName="childText" presStyleLbl="conFgAcc1" presStyleIdx="2" presStyleCnt="3">
        <dgm:presLayoutVars>
          <dgm:bulletEnabled val="1"/>
        </dgm:presLayoutVars>
      </dgm:prSet>
      <dgm:spPr/>
    </dgm:pt>
  </dgm:ptLst>
  <dgm:cxnLst>
    <dgm:cxn modelId="{61F77C01-32C9-4EBF-B388-75775B4BE518}" type="presOf" srcId="{1B73EE97-B8A7-4B10-B9A1-8699F1F76B80}" destId="{9D279748-9E0F-4328-BC73-99F34745D414}" srcOrd="0" destOrd="0" presId="urn:microsoft.com/office/officeart/2005/8/layout/list1"/>
    <dgm:cxn modelId="{2A81290B-3122-4243-8EE7-EB14E0E8ECA2}" srcId="{E79097BE-9AE2-46AB-946A-9CE349283D60}" destId="{1B73EE97-B8A7-4B10-B9A1-8699F1F76B80}" srcOrd="0" destOrd="0" parTransId="{8F68A497-C276-4EFE-BC6E-7777A3D56ED1}" sibTransId="{A270084B-E9D2-4A05-8842-EF9E8CB49E45}"/>
    <dgm:cxn modelId="{E438F214-9051-41BA-B227-07846ABE7BD1}" type="presOf" srcId="{E79097BE-9AE2-46AB-946A-9CE349283D60}" destId="{13BCEA79-31ED-44CC-B556-05C6CFB29DCA}" srcOrd="1" destOrd="0" presId="urn:microsoft.com/office/officeart/2005/8/layout/list1"/>
    <dgm:cxn modelId="{4CCCAD5D-A4E6-4270-9FCB-654235E5B24C}" type="presOf" srcId="{2AB28B11-FA02-45AE-A0C0-05EBF5988D85}" destId="{CBFB6671-67D1-4B55-9C7E-2BBAB9B02EE1}" srcOrd="0" destOrd="0" presId="urn:microsoft.com/office/officeart/2005/8/layout/list1"/>
    <dgm:cxn modelId="{B4D78669-74F7-4DC4-80A9-A936DF63E617}" srcId="{C3B61563-6A90-4526-927D-A977F692360A}" destId="{E79097BE-9AE2-46AB-946A-9CE349283D60}" srcOrd="2" destOrd="0" parTransId="{C0BECA1B-D61C-4C97-A6F7-BE3324D08BC3}" sibTransId="{E73AB10B-6AE6-4B8A-86F9-EE87898B8086}"/>
    <dgm:cxn modelId="{83461689-D6D3-41DC-AC73-CC704420F86B}" srcId="{C3B61563-6A90-4526-927D-A977F692360A}" destId="{BBC61837-56C0-4C4A-A3A4-B9BB87B8C47E}" srcOrd="1" destOrd="0" parTransId="{8378B2D1-508B-48A9-8FED-42CDD5CDF14B}" sibTransId="{CBCFDBBB-DDED-463C-BEBF-DBF9E7695B37}"/>
    <dgm:cxn modelId="{93C4E698-C4F3-46BA-B185-37978F4003FE}" srcId="{BBC61837-56C0-4C4A-A3A4-B9BB87B8C47E}" destId="{B50B79E7-08E6-4E98-9167-8BF9897A2361}" srcOrd="0" destOrd="0" parTransId="{71648A7C-A081-47E8-A762-B4F0584C8DFD}" sibTransId="{3DEF8203-FD03-487D-B211-B237A15EBD49}"/>
    <dgm:cxn modelId="{F85E82A4-BA7B-44B7-8A4C-3981CBE870C8}" type="presOf" srcId="{BBC61837-56C0-4C4A-A3A4-B9BB87B8C47E}" destId="{156D5481-CFDD-4D0E-BB34-1AC71632DEC4}" srcOrd="0" destOrd="0" presId="urn:microsoft.com/office/officeart/2005/8/layout/list1"/>
    <dgm:cxn modelId="{D46B36AA-8EB0-4C83-85F8-50E254A1E017}" srcId="{2AB28B11-FA02-45AE-A0C0-05EBF5988D85}" destId="{2481A826-FDEF-4AA9-9CA2-DCF7575A0669}" srcOrd="0" destOrd="0" parTransId="{D513EB2D-076B-47FE-B610-A482F9D7C492}" sibTransId="{AFA94D0B-6396-4CDA-B838-36512C2080AE}"/>
    <dgm:cxn modelId="{8ED6ACBA-A992-4C2A-AE94-BE2F4F7BAB17}" type="presOf" srcId="{2AB28B11-FA02-45AE-A0C0-05EBF5988D85}" destId="{06904873-204C-4C83-8900-75BC21A7EFD5}" srcOrd="1" destOrd="0" presId="urn:microsoft.com/office/officeart/2005/8/layout/list1"/>
    <dgm:cxn modelId="{EEBF92BC-F044-4DD6-BAC2-C6FBA19925B0}" type="presOf" srcId="{C3B61563-6A90-4526-927D-A977F692360A}" destId="{41EBDAE2-BF34-4B53-8C2D-63EE9007D806}" srcOrd="0" destOrd="0" presId="urn:microsoft.com/office/officeart/2005/8/layout/list1"/>
    <dgm:cxn modelId="{4BB80FC1-C243-4654-A0B7-C25290376EA3}" srcId="{C3B61563-6A90-4526-927D-A977F692360A}" destId="{2AB28B11-FA02-45AE-A0C0-05EBF5988D85}" srcOrd="0" destOrd="0" parTransId="{D3E88A33-35A0-4B3D-BA9A-BA2F29EB4136}" sibTransId="{E45A5849-A9B1-423A-8D2D-B425E923E975}"/>
    <dgm:cxn modelId="{6AF7FAC3-D559-47D8-A703-65B7303F88E0}" type="presOf" srcId="{2481A826-FDEF-4AA9-9CA2-DCF7575A0669}" destId="{F4305043-8726-4831-BFEA-AA59CC934E4D}" srcOrd="0" destOrd="0" presId="urn:microsoft.com/office/officeart/2005/8/layout/list1"/>
    <dgm:cxn modelId="{07E204C5-E1EA-4944-A819-707D53595A9A}" type="presOf" srcId="{E79097BE-9AE2-46AB-946A-9CE349283D60}" destId="{997A22AB-E5FA-4B2F-8287-55B81073E83F}" srcOrd="0" destOrd="0" presId="urn:microsoft.com/office/officeart/2005/8/layout/list1"/>
    <dgm:cxn modelId="{7CC503F1-447B-4EFB-A174-73A11C83DBB2}" type="presOf" srcId="{B50B79E7-08E6-4E98-9167-8BF9897A2361}" destId="{1ABF1201-AEFC-4766-8283-79DF8941511F}" srcOrd="0" destOrd="0" presId="urn:microsoft.com/office/officeart/2005/8/layout/list1"/>
    <dgm:cxn modelId="{F0EDE8F1-3096-43D5-8436-3C919774DB80}" type="presOf" srcId="{42823D90-38C4-44A0-8589-047FABCC5209}" destId="{F4305043-8726-4831-BFEA-AA59CC934E4D}" srcOrd="0" destOrd="1" presId="urn:microsoft.com/office/officeart/2005/8/layout/list1"/>
    <dgm:cxn modelId="{400209F8-4F05-4364-8488-1CC789D48A43}" type="presOf" srcId="{BBC61837-56C0-4C4A-A3A4-B9BB87B8C47E}" destId="{1805B312-48E2-4C38-B366-E888172C1633}" srcOrd="1" destOrd="0" presId="urn:microsoft.com/office/officeart/2005/8/layout/list1"/>
    <dgm:cxn modelId="{8F3CC5FE-7FEB-4152-9CEC-91EA00EF4962}" srcId="{2AB28B11-FA02-45AE-A0C0-05EBF5988D85}" destId="{42823D90-38C4-44A0-8589-047FABCC5209}" srcOrd="1" destOrd="0" parTransId="{756FAE18-99AA-4437-81F4-F8ECEA5C18DF}" sibTransId="{5436C4CA-0506-4C95-A019-81CCE368CB2F}"/>
    <dgm:cxn modelId="{4FA5BE88-FB10-48D2-A1DC-D4155CCAF44D}" type="presParOf" srcId="{41EBDAE2-BF34-4B53-8C2D-63EE9007D806}" destId="{827E4F86-B8C5-4FB3-A2DE-37C8CD38FB85}" srcOrd="0" destOrd="0" presId="urn:microsoft.com/office/officeart/2005/8/layout/list1"/>
    <dgm:cxn modelId="{CB7C607C-D294-42D3-9EC2-76D4A0BF8C8C}" type="presParOf" srcId="{827E4F86-B8C5-4FB3-A2DE-37C8CD38FB85}" destId="{CBFB6671-67D1-4B55-9C7E-2BBAB9B02EE1}" srcOrd="0" destOrd="0" presId="urn:microsoft.com/office/officeart/2005/8/layout/list1"/>
    <dgm:cxn modelId="{5A8526C9-C3FD-4EB9-A4F4-B954DAD14E6F}" type="presParOf" srcId="{827E4F86-B8C5-4FB3-A2DE-37C8CD38FB85}" destId="{06904873-204C-4C83-8900-75BC21A7EFD5}" srcOrd="1" destOrd="0" presId="urn:microsoft.com/office/officeart/2005/8/layout/list1"/>
    <dgm:cxn modelId="{01AC2FD4-41FA-40E6-948C-E4DB3A5A1CD0}" type="presParOf" srcId="{41EBDAE2-BF34-4B53-8C2D-63EE9007D806}" destId="{8F318342-31A6-407F-8418-21E8186BF738}" srcOrd="1" destOrd="0" presId="urn:microsoft.com/office/officeart/2005/8/layout/list1"/>
    <dgm:cxn modelId="{F917EB02-E274-4DFB-B95A-240C8A2DAAED}" type="presParOf" srcId="{41EBDAE2-BF34-4B53-8C2D-63EE9007D806}" destId="{F4305043-8726-4831-BFEA-AA59CC934E4D}" srcOrd="2" destOrd="0" presId="urn:microsoft.com/office/officeart/2005/8/layout/list1"/>
    <dgm:cxn modelId="{EF92538C-96AB-43D9-8A79-071E4CECE027}" type="presParOf" srcId="{41EBDAE2-BF34-4B53-8C2D-63EE9007D806}" destId="{798AE7BE-BFB9-4CB1-A8E1-9560CBC20329}" srcOrd="3" destOrd="0" presId="urn:microsoft.com/office/officeart/2005/8/layout/list1"/>
    <dgm:cxn modelId="{5274F696-86EE-4D34-895F-6515ACA21647}" type="presParOf" srcId="{41EBDAE2-BF34-4B53-8C2D-63EE9007D806}" destId="{73D5035D-BAA4-4EA4-BF18-83385EA3DE86}" srcOrd="4" destOrd="0" presId="urn:microsoft.com/office/officeart/2005/8/layout/list1"/>
    <dgm:cxn modelId="{92D89554-91DE-45E5-B958-D8DF1097F762}" type="presParOf" srcId="{73D5035D-BAA4-4EA4-BF18-83385EA3DE86}" destId="{156D5481-CFDD-4D0E-BB34-1AC71632DEC4}" srcOrd="0" destOrd="0" presId="urn:microsoft.com/office/officeart/2005/8/layout/list1"/>
    <dgm:cxn modelId="{9B11448A-3B2B-4B4B-806C-2C4EC350E314}" type="presParOf" srcId="{73D5035D-BAA4-4EA4-BF18-83385EA3DE86}" destId="{1805B312-48E2-4C38-B366-E888172C1633}" srcOrd="1" destOrd="0" presId="urn:microsoft.com/office/officeart/2005/8/layout/list1"/>
    <dgm:cxn modelId="{1CF2F854-5A92-4823-BE68-C62F4AD38789}" type="presParOf" srcId="{41EBDAE2-BF34-4B53-8C2D-63EE9007D806}" destId="{69597BED-07DE-43CB-87A7-44FC27030A88}" srcOrd="5" destOrd="0" presId="urn:microsoft.com/office/officeart/2005/8/layout/list1"/>
    <dgm:cxn modelId="{CE0DDE28-E85B-4D7E-9829-E90872CA973A}" type="presParOf" srcId="{41EBDAE2-BF34-4B53-8C2D-63EE9007D806}" destId="{1ABF1201-AEFC-4766-8283-79DF8941511F}" srcOrd="6" destOrd="0" presId="urn:microsoft.com/office/officeart/2005/8/layout/list1"/>
    <dgm:cxn modelId="{1993F78A-BCC0-4BED-AE2B-8D198FBF036C}" type="presParOf" srcId="{41EBDAE2-BF34-4B53-8C2D-63EE9007D806}" destId="{3E0C70B2-F1D7-404A-9B9B-9DBF49A8E010}" srcOrd="7" destOrd="0" presId="urn:microsoft.com/office/officeart/2005/8/layout/list1"/>
    <dgm:cxn modelId="{767BD1A6-3589-4F45-89B5-46798113E108}" type="presParOf" srcId="{41EBDAE2-BF34-4B53-8C2D-63EE9007D806}" destId="{AEDB22D2-528C-4609-9FE6-4D9565BBB36F}" srcOrd="8" destOrd="0" presId="urn:microsoft.com/office/officeart/2005/8/layout/list1"/>
    <dgm:cxn modelId="{16A90A33-2F65-46B7-A8F3-9A33CD5618E9}" type="presParOf" srcId="{AEDB22D2-528C-4609-9FE6-4D9565BBB36F}" destId="{997A22AB-E5FA-4B2F-8287-55B81073E83F}" srcOrd="0" destOrd="0" presId="urn:microsoft.com/office/officeart/2005/8/layout/list1"/>
    <dgm:cxn modelId="{86D45567-6C37-450F-ACF6-D9E5DB87F324}" type="presParOf" srcId="{AEDB22D2-528C-4609-9FE6-4D9565BBB36F}" destId="{13BCEA79-31ED-44CC-B556-05C6CFB29DCA}" srcOrd="1" destOrd="0" presId="urn:microsoft.com/office/officeart/2005/8/layout/list1"/>
    <dgm:cxn modelId="{D9BD3154-EC30-4090-982E-44725C7E3A47}" type="presParOf" srcId="{41EBDAE2-BF34-4B53-8C2D-63EE9007D806}" destId="{BE1B744E-5C0C-4ECB-97CC-ADD273CFAD85}" srcOrd="9" destOrd="0" presId="urn:microsoft.com/office/officeart/2005/8/layout/list1"/>
    <dgm:cxn modelId="{44FAA703-49E7-4E01-B44A-9BABD9F734F3}" type="presParOf" srcId="{41EBDAE2-BF34-4B53-8C2D-63EE9007D806}" destId="{9D279748-9E0F-4328-BC73-99F34745D41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1CFB434-7564-4394-AF5E-256724C361C4}"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AC7394F6-33FE-4BEC-B672-1251DED4D333}">
      <dgm:prSet phldrT="[テキスト]"/>
      <dgm:spPr/>
      <dgm:t>
        <a:bodyPr/>
        <a:lstStyle/>
        <a:p>
          <a:r>
            <a:rPr kumimoji="1" lang="ja-JP" altLang="en-US" dirty="0"/>
            <a:t>１）投資の失敗</a:t>
          </a:r>
        </a:p>
      </dgm:t>
    </dgm:pt>
    <dgm:pt modelId="{90457B27-DA63-4605-B495-836D56FC8B41}" type="parTrans" cxnId="{EFCDEEFC-820C-4520-AEDF-745729B296A0}">
      <dgm:prSet/>
      <dgm:spPr/>
      <dgm:t>
        <a:bodyPr/>
        <a:lstStyle/>
        <a:p>
          <a:endParaRPr kumimoji="1" lang="ja-JP" altLang="en-US"/>
        </a:p>
      </dgm:t>
    </dgm:pt>
    <dgm:pt modelId="{E4D7751B-4DAD-403B-8100-DB38D4FC8C3E}" type="sibTrans" cxnId="{EFCDEEFC-820C-4520-AEDF-745729B296A0}">
      <dgm:prSet/>
      <dgm:spPr/>
      <dgm:t>
        <a:bodyPr/>
        <a:lstStyle/>
        <a:p>
          <a:endParaRPr kumimoji="1" lang="ja-JP" altLang="en-US"/>
        </a:p>
      </dgm:t>
    </dgm:pt>
    <dgm:pt modelId="{65938EBC-BB24-43B7-B124-420C1C7AC857}">
      <dgm:prSet phldrT="[テキスト]"/>
      <dgm:spPr/>
      <dgm:t>
        <a:bodyPr/>
        <a:lstStyle/>
        <a:p>
          <a:r>
            <a:rPr kumimoji="1" lang="ja-JP" altLang="en-US" dirty="0"/>
            <a:t>２）環境変化への未対応</a:t>
          </a:r>
        </a:p>
      </dgm:t>
    </dgm:pt>
    <dgm:pt modelId="{B1A6A686-8B11-4BE8-9DAA-B33F04A9E621}" type="parTrans" cxnId="{8DC00BE0-43C9-4C18-824A-A336A929A9F3}">
      <dgm:prSet/>
      <dgm:spPr/>
      <dgm:t>
        <a:bodyPr/>
        <a:lstStyle/>
        <a:p>
          <a:endParaRPr kumimoji="1" lang="ja-JP" altLang="en-US"/>
        </a:p>
      </dgm:t>
    </dgm:pt>
    <dgm:pt modelId="{626E49E8-09A2-4B1F-AF66-0EB12E30EAC7}" type="sibTrans" cxnId="{8DC00BE0-43C9-4C18-824A-A336A929A9F3}">
      <dgm:prSet/>
      <dgm:spPr/>
      <dgm:t>
        <a:bodyPr/>
        <a:lstStyle/>
        <a:p>
          <a:endParaRPr kumimoji="1" lang="ja-JP" altLang="en-US"/>
        </a:p>
      </dgm:t>
    </dgm:pt>
    <dgm:pt modelId="{F161BE30-2BC8-4BFB-B654-AB64A80CB4BB}">
      <dgm:prSet phldrT="[テキスト]"/>
      <dgm:spPr/>
      <dgm:t>
        <a:bodyPr/>
        <a:lstStyle/>
        <a:p>
          <a:r>
            <a:rPr kumimoji="1" lang="ja-JP" altLang="en-US" dirty="0"/>
            <a:t>３）放漫経営</a:t>
          </a:r>
        </a:p>
      </dgm:t>
    </dgm:pt>
    <dgm:pt modelId="{7079C520-A2C6-4683-9C49-815151EE531C}" type="parTrans" cxnId="{25A2DFA9-6446-4241-B037-B7908E57A11C}">
      <dgm:prSet/>
      <dgm:spPr/>
      <dgm:t>
        <a:bodyPr/>
        <a:lstStyle/>
        <a:p>
          <a:endParaRPr kumimoji="1" lang="ja-JP" altLang="en-US"/>
        </a:p>
      </dgm:t>
    </dgm:pt>
    <dgm:pt modelId="{F16C3B31-8E3A-4A9F-A434-9CEC78FFF127}" type="sibTrans" cxnId="{25A2DFA9-6446-4241-B037-B7908E57A11C}">
      <dgm:prSet/>
      <dgm:spPr/>
      <dgm:t>
        <a:bodyPr/>
        <a:lstStyle/>
        <a:p>
          <a:endParaRPr kumimoji="1" lang="ja-JP" altLang="en-US"/>
        </a:p>
      </dgm:t>
    </dgm:pt>
    <dgm:pt modelId="{7B832900-3880-4A77-97A4-4162597B52D8}">
      <dgm:prSet/>
      <dgm:spPr/>
      <dgm:t>
        <a:bodyPr/>
        <a:lstStyle/>
        <a:p>
          <a:r>
            <a:rPr kumimoji="1" lang="ja-JP" altLang="en-US" dirty="0"/>
            <a:t>環境分析や見積もりの甘さから、設備投資後の環境変化に対応出来ないパターン</a:t>
          </a:r>
        </a:p>
      </dgm:t>
    </dgm:pt>
    <dgm:pt modelId="{EE10419D-5EC0-4540-AE68-8771618EE591}" type="parTrans" cxnId="{467CD4FC-44D6-421F-8C96-7FCE214F4465}">
      <dgm:prSet/>
      <dgm:spPr/>
      <dgm:t>
        <a:bodyPr/>
        <a:lstStyle/>
        <a:p>
          <a:endParaRPr kumimoji="1" lang="ja-JP" altLang="en-US"/>
        </a:p>
      </dgm:t>
    </dgm:pt>
    <dgm:pt modelId="{6C7290FC-DE8E-4FAE-A3FF-1D4E7B219BCF}" type="sibTrans" cxnId="{467CD4FC-44D6-421F-8C96-7FCE214F4465}">
      <dgm:prSet/>
      <dgm:spPr/>
      <dgm:t>
        <a:bodyPr/>
        <a:lstStyle/>
        <a:p>
          <a:endParaRPr kumimoji="1" lang="ja-JP" altLang="en-US"/>
        </a:p>
      </dgm:t>
    </dgm:pt>
    <dgm:pt modelId="{5A3653FE-BA7E-4D05-9CBC-56B6DD1FF8BC}">
      <dgm:prSet/>
      <dgm:spPr/>
      <dgm:t>
        <a:bodyPr/>
        <a:lstStyle/>
        <a:p>
          <a:r>
            <a:rPr kumimoji="1" lang="ja-JP" altLang="en-US" dirty="0"/>
            <a:t>本業以外の投資で失敗⇒投資の失敗は窮境に直結する</a:t>
          </a:r>
        </a:p>
      </dgm:t>
    </dgm:pt>
    <dgm:pt modelId="{50934E6A-4490-494C-B11B-5F62D4013D35}" type="parTrans" cxnId="{2A14F9B9-7493-4F78-B2A3-77A86E9F79FA}">
      <dgm:prSet/>
      <dgm:spPr/>
      <dgm:t>
        <a:bodyPr/>
        <a:lstStyle/>
        <a:p>
          <a:endParaRPr kumimoji="1" lang="ja-JP" altLang="en-US"/>
        </a:p>
      </dgm:t>
    </dgm:pt>
    <dgm:pt modelId="{9E1630C3-04D2-401F-8E15-B4EF58A0B07B}" type="sibTrans" cxnId="{2A14F9B9-7493-4F78-B2A3-77A86E9F79FA}">
      <dgm:prSet/>
      <dgm:spPr/>
      <dgm:t>
        <a:bodyPr/>
        <a:lstStyle/>
        <a:p>
          <a:endParaRPr kumimoji="1" lang="ja-JP" altLang="en-US"/>
        </a:p>
      </dgm:t>
    </dgm:pt>
    <dgm:pt modelId="{4679EAE2-C85A-4B4F-A0D8-4FB4038D9736}">
      <dgm:prSet/>
      <dgm:spPr/>
      <dgm:t>
        <a:bodyPr/>
        <a:lstStyle/>
        <a:p>
          <a:r>
            <a:rPr kumimoji="1" lang="ja-JP" altLang="en-US" dirty="0"/>
            <a:t>顧客や競合の環境変化に対応出来ず、業績悪化</a:t>
          </a:r>
        </a:p>
      </dgm:t>
    </dgm:pt>
    <dgm:pt modelId="{A04018AD-E26F-42CF-B540-A98CD28AFCA7}" type="parTrans" cxnId="{2258CF79-29A0-4DB0-8F28-88D5AE45AFA3}">
      <dgm:prSet/>
      <dgm:spPr/>
      <dgm:t>
        <a:bodyPr/>
        <a:lstStyle/>
        <a:p>
          <a:endParaRPr kumimoji="1" lang="ja-JP" altLang="en-US"/>
        </a:p>
      </dgm:t>
    </dgm:pt>
    <dgm:pt modelId="{E3F2E8CB-2FFE-4E02-B588-36368A1124B7}" type="sibTrans" cxnId="{2258CF79-29A0-4DB0-8F28-88D5AE45AFA3}">
      <dgm:prSet/>
      <dgm:spPr/>
      <dgm:t>
        <a:bodyPr/>
        <a:lstStyle/>
        <a:p>
          <a:endParaRPr kumimoji="1" lang="ja-JP" altLang="en-US"/>
        </a:p>
      </dgm:t>
    </dgm:pt>
    <dgm:pt modelId="{AC830B5B-3223-4270-8B9C-7AED81252DAE}">
      <dgm:prSet/>
      <dgm:spPr/>
      <dgm:t>
        <a:bodyPr/>
        <a:lstStyle/>
        <a:p>
          <a:r>
            <a:rPr kumimoji="1" lang="ja-JP" altLang="en-US" dirty="0"/>
            <a:t>環境変化そのものというよりは、対応の不十分さが原因</a:t>
          </a:r>
        </a:p>
      </dgm:t>
    </dgm:pt>
    <dgm:pt modelId="{8979DEB7-260E-4528-AE15-1F1BDA6DA428}" type="parTrans" cxnId="{F8B87CAB-32E5-4A9D-8AAC-32DF4BCDB30A}">
      <dgm:prSet/>
      <dgm:spPr/>
      <dgm:t>
        <a:bodyPr/>
        <a:lstStyle/>
        <a:p>
          <a:endParaRPr kumimoji="1" lang="ja-JP" altLang="en-US"/>
        </a:p>
      </dgm:t>
    </dgm:pt>
    <dgm:pt modelId="{149DB272-C409-49CE-841A-63E6246BA6A7}" type="sibTrans" cxnId="{F8B87CAB-32E5-4A9D-8AAC-32DF4BCDB30A}">
      <dgm:prSet/>
      <dgm:spPr/>
      <dgm:t>
        <a:bodyPr/>
        <a:lstStyle/>
        <a:p>
          <a:endParaRPr kumimoji="1" lang="ja-JP" altLang="en-US"/>
        </a:p>
      </dgm:t>
    </dgm:pt>
    <dgm:pt modelId="{41AE22CB-F902-4937-A86D-FCC3E26BBCC7}">
      <dgm:prSet/>
      <dgm:spPr/>
      <dgm:t>
        <a:bodyPr/>
        <a:lstStyle/>
        <a:p>
          <a:r>
            <a:rPr kumimoji="1" lang="ja-JP" altLang="en-US" dirty="0"/>
            <a:t>会社財産の私的流用、遊興費使用、愛人雇用など</a:t>
          </a:r>
        </a:p>
      </dgm:t>
    </dgm:pt>
    <dgm:pt modelId="{878AFC71-0620-48D6-8886-413A1F6CA74B}" type="parTrans" cxnId="{59FEDA4C-2766-4862-9433-E5786E88549A}">
      <dgm:prSet/>
      <dgm:spPr/>
      <dgm:t>
        <a:bodyPr/>
        <a:lstStyle/>
        <a:p>
          <a:endParaRPr kumimoji="1" lang="ja-JP" altLang="en-US"/>
        </a:p>
      </dgm:t>
    </dgm:pt>
    <dgm:pt modelId="{9D955C2B-4284-4628-AFDD-49BD3A1BB320}" type="sibTrans" cxnId="{59FEDA4C-2766-4862-9433-E5786E88549A}">
      <dgm:prSet/>
      <dgm:spPr/>
      <dgm:t>
        <a:bodyPr/>
        <a:lstStyle/>
        <a:p>
          <a:endParaRPr kumimoji="1" lang="ja-JP" altLang="en-US"/>
        </a:p>
      </dgm:t>
    </dgm:pt>
    <dgm:pt modelId="{914619DE-7626-4491-AAD9-7BEF2C9D6D1D}">
      <dgm:prSet/>
      <dgm:spPr/>
      <dgm:t>
        <a:bodyPr/>
        <a:lstStyle/>
        <a:p>
          <a:r>
            <a:rPr kumimoji="1" lang="ja-JP" altLang="en-US" dirty="0"/>
            <a:t>同族会社ではガバナンスが欠如しており、放漫経営を止めることは難しい</a:t>
          </a:r>
        </a:p>
      </dgm:t>
    </dgm:pt>
    <dgm:pt modelId="{121A7B98-86D6-4734-AE7B-C411B746913B}" type="parTrans" cxnId="{A3A932AB-6DF3-407B-B44B-DDB57A946FAB}">
      <dgm:prSet/>
      <dgm:spPr/>
      <dgm:t>
        <a:bodyPr/>
        <a:lstStyle/>
        <a:p>
          <a:endParaRPr kumimoji="1" lang="ja-JP" altLang="en-US"/>
        </a:p>
      </dgm:t>
    </dgm:pt>
    <dgm:pt modelId="{ED0C98F8-46AF-4709-A56D-5357BA4986C2}" type="sibTrans" cxnId="{A3A932AB-6DF3-407B-B44B-DDB57A946FAB}">
      <dgm:prSet/>
      <dgm:spPr/>
      <dgm:t>
        <a:bodyPr/>
        <a:lstStyle/>
        <a:p>
          <a:endParaRPr kumimoji="1" lang="ja-JP" altLang="en-US"/>
        </a:p>
      </dgm:t>
    </dgm:pt>
    <dgm:pt modelId="{0D455496-D560-4914-887C-16A3E722CA15}">
      <dgm:prSet/>
      <dgm:spPr/>
      <dgm:t>
        <a:bodyPr/>
        <a:lstStyle/>
        <a:p>
          <a:r>
            <a:rPr kumimoji="1" lang="ja-JP" altLang="en-US" dirty="0"/>
            <a:t>原材料価格、燃料価格の高騰により急激に業績悪化</a:t>
          </a:r>
        </a:p>
      </dgm:t>
    </dgm:pt>
    <dgm:pt modelId="{D2074FC9-E5E3-463E-8A8A-B857D1698B5A}" type="parTrans" cxnId="{1F3545EF-8081-4BF0-A3AD-BD2EDCDA3E8E}">
      <dgm:prSet/>
      <dgm:spPr/>
      <dgm:t>
        <a:bodyPr/>
        <a:lstStyle/>
        <a:p>
          <a:endParaRPr kumimoji="1" lang="ja-JP" altLang="en-US"/>
        </a:p>
      </dgm:t>
    </dgm:pt>
    <dgm:pt modelId="{E782A525-DAC2-4602-8850-91D18E720068}" type="sibTrans" cxnId="{1F3545EF-8081-4BF0-A3AD-BD2EDCDA3E8E}">
      <dgm:prSet/>
      <dgm:spPr/>
      <dgm:t>
        <a:bodyPr/>
        <a:lstStyle/>
        <a:p>
          <a:endParaRPr kumimoji="1" lang="ja-JP" altLang="en-US"/>
        </a:p>
      </dgm:t>
    </dgm:pt>
    <dgm:pt modelId="{DA1A5EE4-7FB1-48D5-9E5F-BD494A1B9B41}">
      <dgm:prSet/>
      <dgm:spPr/>
      <dgm:t>
        <a:bodyPr/>
        <a:lstStyle/>
        <a:p>
          <a:r>
            <a:rPr kumimoji="1" lang="ja-JP" altLang="en-US" dirty="0"/>
            <a:t>４）管理体制の不備</a:t>
          </a:r>
        </a:p>
      </dgm:t>
    </dgm:pt>
    <dgm:pt modelId="{C4E34850-36B1-4B07-921C-35FC5926DE94}" type="parTrans" cxnId="{7A6FDA81-6191-473F-8D78-FFDB6C097346}">
      <dgm:prSet/>
      <dgm:spPr/>
      <dgm:t>
        <a:bodyPr/>
        <a:lstStyle/>
        <a:p>
          <a:endParaRPr kumimoji="1" lang="ja-JP" altLang="en-US"/>
        </a:p>
      </dgm:t>
    </dgm:pt>
    <dgm:pt modelId="{CD692E91-7A9D-4B95-A678-83A28CC7F9BE}" type="sibTrans" cxnId="{7A6FDA81-6191-473F-8D78-FFDB6C097346}">
      <dgm:prSet/>
      <dgm:spPr/>
      <dgm:t>
        <a:bodyPr/>
        <a:lstStyle/>
        <a:p>
          <a:endParaRPr kumimoji="1" lang="ja-JP" altLang="en-US"/>
        </a:p>
      </dgm:t>
    </dgm:pt>
    <dgm:pt modelId="{9885583E-395D-433F-8601-CA3EA92F4AAF}">
      <dgm:prSet/>
      <dgm:spPr/>
      <dgm:t>
        <a:bodyPr/>
        <a:lstStyle/>
        <a:p>
          <a:r>
            <a:rPr kumimoji="1" lang="ja-JP" altLang="en-US" dirty="0"/>
            <a:t>予算管理が出来れおらず、全てにおいてどんぶり勘定</a:t>
          </a:r>
        </a:p>
      </dgm:t>
    </dgm:pt>
    <dgm:pt modelId="{F09B79F3-C7D6-4EFE-8DE0-4A54D9B0826A}" type="parTrans" cxnId="{004B6887-4EFE-47F0-96AE-C97FA4842D52}">
      <dgm:prSet/>
      <dgm:spPr/>
      <dgm:t>
        <a:bodyPr/>
        <a:lstStyle/>
        <a:p>
          <a:endParaRPr kumimoji="1" lang="ja-JP" altLang="en-US"/>
        </a:p>
      </dgm:t>
    </dgm:pt>
    <dgm:pt modelId="{2ED74974-B3F3-4CDE-9285-629F2EC2396D}" type="sibTrans" cxnId="{004B6887-4EFE-47F0-96AE-C97FA4842D52}">
      <dgm:prSet/>
      <dgm:spPr/>
      <dgm:t>
        <a:bodyPr/>
        <a:lstStyle/>
        <a:p>
          <a:endParaRPr kumimoji="1" lang="ja-JP" altLang="en-US"/>
        </a:p>
      </dgm:t>
    </dgm:pt>
    <dgm:pt modelId="{AA8CAB78-CEE8-4D94-B5C8-5F97BE6C2772}">
      <dgm:prSet/>
      <dgm:spPr/>
      <dgm:t>
        <a:bodyPr/>
        <a:lstStyle/>
        <a:p>
          <a:r>
            <a:rPr kumimoji="1" lang="ja-JP" altLang="en-US" dirty="0"/>
            <a:t>５）外部環境の脅威</a:t>
          </a:r>
        </a:p>
      </dgm:t>
    </dgm:pt>
    <dgm:pt modelId="{29AD71DE-C4F6-47EC-85A5-4D7AA39EE05A}" type="parTrans" cxnId="{632A666C-2136-47C0-89E2-5C0A24B6112B}">
      <dgm:prSet/>
      <dgm:spPr/>
      <dgm:t>
        <a:bodyPr/>
        <a:lstStyle/>
        <a:p>
          <a:endParaRPr kumimoji="1" lang="ja-JP" altLang="en-US"/>
        </a:p>
      </dgm:t>
    </dgm:pt>
    <dgm:pt modelId="{8541BB73-C8F1-4963-BD5B-220D3203551C}" type="sibTrans" cxnId="{632A666C-2136-47C0-89E2-5C0A24B6112B}">
      <dgm:prSet/>
      <dgm:spPr/>
      <dgm:t>
        <a:bodyPr/>
        <a:lstStyle/>
        <a:p>
          <a:endParaRPr kumimoji="1" lang="ja-JP" altLang="en-US"/>
        </a:p>
      </dgm:t>
    </dgm:pt>
    <dgm:pt modelId="{796D5D16-5AAC-4317-AA6A-4DE039A73024}">
      <dgm:prSet/>
      <dgm:spPr/>
      <dgm:t>
        <a:bodyPr/>
        <a:lstStyle/>
        <a:p>
          <a:r>
            <a:rPr kumimoji="1" lang="ja-JP" altLang="en-US" dirty="0"/>
            <a:t>属人的な対応で、組織的な体制が構築できていない</a:t>
          </a:r>
        </a:p>
      </dgm:t>
    </dgm:pt>
    <dgm:pt modelId="{3146041D-A7EC-4D9D-8D2C-2141D679B45B}" type="parTrans" cxnId="{EDAE8B60-B444-489C-8580-8E6370AD0AD2}">
      <dgm:prSet/>
      <dgm:spPr/>
      <dgm:t>
        <a:bodyPr/>
        <a:lstStyle/>
        <a:p>
          <a:endParaRPr kumimoji="1" lang="ja-JP" altLang="en-US"/>
        </a:p>
      </dgm:t>
    </dgm:pt>
    <dgm:pt modelId="{866E2F16-C95C-48AE-B055-FCA6A835EEB6}" type="sibTrans" cxnId="{EDAE8B60-B444-489C-8580-8E6370AD0AD2}">
      <dgm:prSet/>
      <dgm:spPr/>
      <dgm:t>
        <a:bodyPr/>
        <a:lstStyle/>
        <a:p>
          <a:endParaRPr kumimoji="1" lang="ja-JP" altLang="en-US"/>
        </a:p>
      </dgm:t>
    </dgm:pt>
    <dgm:pt modelId="{A0172D31-1B11-4ABD-A668-26B74AD7102E}">
      <dgm:prSet/>
      <dgm:spPr/>
      <dgm:t>
        <a:bodyPr/>
        <a:lstStyle/>
        <a:p>
          <a:r>
            <a:rPr kumimoji="1" lang="ja-JP" altLang="en-US" dirty="0"/>
            <a:t>取引先や金融機関の破綻による資金繰りの悪化</a:t>
          </a:r>
        </a:p>
      </dgm:t>
    </dgm:pt>
    <dgm:pt modelId="{B8E5F5C3-5F42-4BFB-9E19-35590AB06358}" type="parTrans" cxnId="{08963AD1-F040-49CC-85EE-BFE31D39BFFA}">
      <dgm:prSet/>
      <dgm:spPr/>
      <dgm:t>
        <a:bodyPr/>
        <a:lstStyle/>
        <a:p>
          <a:endParaRPr kumimoji="1" lang="ja-JP" altLang="en-US"/>
        </a:p>
      </dgm:t>
    </dgm:pt>
    <dgm:pt modelId="{AF055B64-6798-4BFD-8694-AF3D8963CC52}" type="sibTrans" cxnId="{08963AD1-F040-49CC-85EE-BFE31D39BFFA}">
      <dgm:prSet/>
      <dgm:spPr/>
      <dgm:t>
        <a:bodyPr/>
        <a:lstStyle/>
        <a:p>
          <a:endParaRPr kumimoji="1" lang="ja-JP" altLang="en-US"/>
        </a:p>
      </dgm:t>
    </dgm:pt>
    <dgm:pt modelId="{B3A52BF3-E2C0-4E4C-A03F-5C1F55F06DFA}">
      <dgm:prSet/>
      <dgm:spPr/>
      <dgm:t>
        <a:bodyPr/>
        <a:lstStyle/>
        <a:p>
          <a:r>
            <a:rPr kumimoji="1" lang="ja-JP" altLang="en-US" dirty="0"/>
            <a:t>災害、風評被害により売上が激減し、業績悪化</a:t>
          </a:r>
        </a:p>
      </dgm:t>
    </dgm:pt>
    <dgm:pt modelId="{EBBB65E6-1255-43D8-BF24-2AE47F6836DD}" type="parTrans" cxnId="{53D50537-85BE-488D-82C1-0CE332E91F81}">
      <dgm:prSet/>
      <dgm:spPr/>
      <dgm:t>
        <a:bodyPr/>
        <a:lstStyle/>
        <a:p>
          <a:endParaRPr kumimoji="1" lang="ja-JP" altLang="en-US"/>
        </a:p>
      </dgm:t>
    </dgm:pt>
    <dgm:pt modelId="{2C259174-DB88-43B8-8D41-1DCF645F066A}" type="sibTrans" cxnId="{53D50537-85BE-488D-82C1-0CE332E91F81}">
      <dgm:prSet/>
      <dgm:spPr/>
      <dgm:t>
        <a:bodyPr/>
        <a:lstStyle/>
        <a:p>
          <a:endParaRPr kumimoji="1" lang="ja-JP" altLang="en-US"/>
        </a:p>
      </dgm:t>
    </dgm:pt>
    <dgm:pt modelId="{1A164875-233B-497D-B64F-982A43FD0A19}" type="pres">
      <dgm:prSet presAssocID="{81CFB434-7564-4394-AF5E-256724C361C4}" presName="linear" presStyleCnt="0">
        <dgm:presLayoutVars>
          <dgm:dir/>
          <dgm:animLvl val="lvl"/>
          <dgm:resizeHandles val="exact"/>
        </dgm:presLayoutVars>
      </dgm:prSet>
      <dgm:spPr/>
    </dgm:pt>
    <dgm:pt modelId="{33C99F25-B427-4515-826B-32A6D2355639}" type="pres">
      <dgm:prSet presAssocID="{AC7394F6-33FE-4BEC-B672-1251DED4D333}" presName="parentLin" presStyleCnt="0"/>
      <dgm:spPr/>
    </dgm:pt>
    <dgm:pt modelId="{2F4E34D7-6FEB-4E0C-9DD9-2091C7A4B34B}" type="pres">
      <dgm:prSet presAssocID="{AC7394F6-33FE-4BEC-B672-1251DED4D333}" presName="parentLeftMargin" presStyleLbl="node1" presStyleIdx="0" presStyleCnt="5"/>
      <dgm:spPr/>
    </dgm:pt>
    <dgm:pt modelId="{674CE608-4B5E-423F-B67B-72161C5B12C1}" type="pres">
      <dgm:prSet presAssocID="{AC7394F6-33FE-4BEC-B672-1251DED4D333}" presName="parentText" presStyleLbl="node1" presStyleIdx="0" presStyleCnt="5">
        <dgm:presLayoutVars>
          <dgm:chMax val="0"/>
          <dgm:bulletEnabled val="1"/>
        </dgm:presLayoutVars>
      </dgm:prSet>
      <dgm:spPr/>
    </dgm:pt>
    <dgm:pt modelId="{C1FE1F95-6423-42E5-A26D-7C89BD4340BE}" type="pres">
      <dgm:prSet presAssocID="{AC7394F6-33FE-4BEC-B672-1251DED4D333}" presName="negativeSpace" presStyleCnt="0"/>
      <dgm:spPr/>
    </dgm:pt>
    <dgm:pt modelId="{95E44C48-6844-40F1-8099-38C5FB07D8FC}" type="pres">
      <dgm:prSet presAssocID="{AC7394F6-33FE-4BEC-B672-1251DED4D333}" presName="childText" presStyleLbl="conFgAcc1" presStyleIdx="0" presStyleCnt="5">
        <dgm:presLayoutVars>
          <dgm:bulletEnabled val="1"/>
        </dgm:presLayoutVars>
      </dgm:prSet>
      <dgm:spPr/>
    </dgm:pt>
    <dgm:pt modelId="{6BC27A35-F7F9-4E87-849F-D362C6740661}" type="pres">
      <dgm:prSet presAssocID="{E4D7751B-4DAD-403B-8100-DB38D4FC8C3E}" presName="spaceBetweenRectangles" presStyleCnt="0"/>
      <dgm:spPr/>
    </dgm:pt>
    <dgm:pt modelId="{FA0B52A4-5F61-4D54-BA65-54C67F0F4A40}" type="pres">
      <dgm:prSet presAssocID="{65938EBC-BB24-43B7-B124-420C1C7AC857}" presName="parentLin" presStyleCnt="0"/>
      <dgm:spPr/>
    </dgm:pt>
    <dgm:pt modelId="{48B71B08-D1A5-4F81-9D2F-A20606411917}" type="pres">
      <dgm:prSet presAssocID="{65938EBC-BB24-43B7-B124-420C1C7AC857}" presName="parentLeftMargin" presStyleLbl="node1" presStyleIdx="0" presStyleCnt="5"/>
      <dgm:spPr/>
    </dgm:pt>
    <dgm:pt modelId="{117D8E37-325D-4F1A-AE35-FF5154C64162}" type="pres">
      <dgm:prSet presAssocID="{65938EBC-BB24-43B7-B124-420C1C7AC857}" presName="parentText" presStyleLbl="node1" presStyleIdx="1" presStyleCnt="5">
        <dgm:presLayoutVars>
          <dgm:chMax val="0"/>
          <dgm:bulletEnabled val="1"/>
        </dgm:presLayoutVars>
      </dgm:prSet>
      <dgm:spPr/>
    </dgm:pt>
    <dgm:pt modelId="{4756CECB-A54A-45B7-8CC4-8FED81F09945}" type="pres">
      <dgm:prSet presAssocID="{65938EBC-BB24-43B7-B124-420C1C7AC857}" presName="negativeSpace" presStyleCnt="0"/>
      <dgm:spPr/>
    </dgm:pt>
    <dgm:pt modelId="{BA7FEEA8-031A-4660-88F4-9CF598EF7314}" type="pres">
      <dgm:prSet presAssocID="{65938EBC-BB24-43B7-B124-420C1C7AC857}" presName="childText" presStyleLbl="conFgAcc1" presStyleIdx="1" presStyleCnt="5">
        <dgm:presLayoutVars>
          <dgm:bulletEnabled val="1"/>
        </dgm:presLayoutVars>
      </dgm:prSet>
      <dgm:spPr/>
    </dgm:pt>
    <dgm:pt modelId="{48F304D1-36F8-441C-95A3-D8B7A45E3BB2}" type="pres">
      <dgm:prSet presAssocID="{626E49E8-09A2-4B1F-AF66-0EB12E30EAC7}" presName="spaceBetweenRectangles" presStyleCnt="0"/>
      <dgm:spPr/>
    </dgm:pt>
    <dgm:pt modelId="{2E1F4578-4FCB-4190-8BB4-613298FB3AF3}" type="pres">
      <dgm:prSet presAssocID="{F161BE30-2BC8-4BFB-B654-AB64A80CB4BB}" presName="parentLin" presStyleCnt="0"/>
      <dgm:spPr/>
    </dgm:pt>
    <dgm:pt modelId="{289E802D-558D-4478-B6E7-5A6BA627E72D}" type="pres">
      <dgm:prSet presAssocID="{F161BE30-2BC8-4BFB-B654-AB64A80CB4BB}" presName="parentLeftMargin" presStyleLbl="node1" presStyleIdx="1" presStyleCnt="5"/>
      <dgm:spPr/>
    </dgm:pt>
    <dgm:pt modelId="{B6DDFFF8-9D47-4157-86DD-1B7C70B85C21}" type="pres">
      <dgm:prSet presAssocID="{F161BE30-2BC8-4BFB-B654-AB64A80CB4BB}" presName="parentText" presStyleLbl="node1" presStyleIdx="2" presStyleCnt="5">
        <dgm:presLayoutVars>
          <dgm:chMax val="0"/>
          <dgm:bulletEnabled val="1"/>
        </dgm:presLayoutVars>
      </dgm:prSet>
      <dgm:spPr/>
    </dgm:pt>
    <dgm:pt modelId="{CF623C53-DBDC-40A8-B808-C397CAFC00C8}" type="pres">
      <dgm:prSet presAssocID="{F161BE30-2BC8-4BFB-B654-AB64A80CB4BB}" presName="negativeSpace" presStyleCnt="0"/>
      <dgm:spPr/>
    </dgm:pt>
    <dgm:pt modelId="{5B71E7FE-38B9-4854-8E6B-70F912A3B2C5}" type="pres">
      <dgm:prSet presAssocID="{F161BE30-2BC8-4BFB-B654-AB64A80CB4BB}" presName="childText" presStyleLbl="conFgAcc1" presStyleIdx="2" presStyleCnt="5">
        <dgm:presLayoutVars>
          <dgm:bulletEnabled val="1"/>
        </dgm:presLayoutVars>
      </dgm:prSet>
      <dgm:spPr/>
    </dgm:pt>
    <dgm:pt modelId="{C9AA9061-CA5A-4AC2-8177-8B9AC7ACD321}" type="pres">
      <dgm:prSet presAssocID="{F16C3B31-8E3A-4A9F-A434-9CEC78FFF127}" presName="spaceBetweenRectangles" presStyleCnt="0"/>
      <dgm:spPr/>
    </dgm:pt>
    <dgm:pt modelId="{F5ACD1AE-5DF5-407D-97D1-89A8C2588DA4}" type="pres">
      <dgm:prSet presAssocID="{DA1A5EE4-7FB1-48D5-9E5F-BD494A1B9B41}" presName="parentLin" presStyleCnt="0"/>
      <dgm:spPr/>
    </dgm:pt>
    <dgm:pt modelId="{EFDF1F1B-09A2-4F38-BAE9-89086153EBBF}" type="pres">
      <dgm:prSet presAssocID="{DA1A5EE4-7FB1-48D5-9E5F-BD494A1B9B41}" presName="parentLeftMargin" presStyleLbl="node1" presStyleIdx="2" presStyleCnt="5"/>
      <dgm:spPr/>
    </dgm:pt>
    <dgm:pt modelId="{FAE29A76-B1D3-464C-8E3A-6278DE120F91}" type="pres">
      <dgm:prSet presAssocID="{DA1A5EE4-7FB1-48D5-9E5F-BD494A1B9B41}" presName="parentText" presStyleLbl="node1" presStyleIdx="3" presStyleCnt="5">
        <dgm:presLayoutVars>
          <dgm:chMax val="0"/>
          <dgm:bulletEnabled val="1"/>
        </dgm:presLayoutVars>
      </dgm:prSet>
      <dgm:spPr/>
    </dgm:pt>
    <dgm:pt modelId="{9AFC82B0-7B82-420B-9A12-38B9BACF687F}" type="pres">
      <dgm:prSet presAssocID="{DA1A5EE4-7FB1-48D5-9E5F-BD494A1B9B41}" presName="negativeSpace" presStyleCnt="0"/>
      <dgm:spPr/>
    </dgm:pt>
    <dgm:pt modelId="{7A8B5C8B-1A27-49ED-8131-0069E1710F69}" type="pres">
      <dgm:prSet presAssocID="{DA1A5EE4-7FB1-48D5-9E5F-BD494A1B9B41}" presName="childText" presStyleLbl="conFgAcc1" presStyleIdx="3" presStyleCnt="5">
        <dgm:presLayoutVars>
          <dgm:bulletEnabled val="1"/>
        </dgm:presLayoutVars>
      </dgm:prSet>
      <dgm:spPr/>
    </dgm:pt>
    <dgm:pt modelId="{21D247D4-90BE-405D-BA62-4D3AB48A4567}" type="pres">
      <dgm:prSet presAssocID="{CD692E91-7A9D-4B95-A678-83A28CC7F9BE}" presName="spaceBetweenRectangles" presStyleCnt="0"/>
      <dgm:spPr/>
    </dgm:pt>
    <dgm:pt modelId="{E52ADD7C-825B-4CC8-AEF6-7AD9A782E38F}" type="pres">
      <dgm:prSet presAssocID="{AA8CAB78-CEE8-4D94-B5C8-5F97BE6C2772}" presName="parentLin" presStyleCnt="0"/>
      <dgm:spPr/>
    </dgm:pt>
    <dgm:pt modelId="{7CED6AD1-333E-49F2-8ED7-A9FF14C39593}" type="pres">
      <dgm:prSet presAssocID="{AA8CAB78-CEE8-4D94-B5C8-5F97BE6C2772}" presName="parentLeftMargin" presStyleLbl="node1" presStyleIdx="3" presStyleCnt="5"/>
      <dgm:spPr/>
    </dgm:pt>
    <dgm:pt modelId="{4EBD63AC-6119-4999-B7A6-4FEB54C6030A}" type="pres">
      <dgm:prSet presAssocID="{AA8CAB78-CEE8-4D94-B5C8-5F97BE6C2772}" presName="parentText" presStyleLbl="node1" presStyleIdx="4" presStyleCnt="5">
        <dgm:presLayoutVars>
          <dgm:chMax val="0"/>
          <dgm:bulletEnabled val="1"/>
        </dgm:presLayoutVars>
      </dgm:prSet>
      <dgm:spPr/>
    </dgm:pt>
    <dgm:pt modelId="{36E711F8-81A7-43F3-9688-520A7287D507}" type="pres">
      <dgm:prSet presAssocID="{AA8CAB78-CEE8-4D94-B5C8-5F97BE6C2772}" presName="negativeSpace" presStyleCnt="0"/>
      <dgm:spPr/>
    </dgm:pt>
    <dgm:pt modelId="{39874FC5-09F1-49B8-8628-BEC7B98DB293}" type="pres">
      <dgm:prSet presAssocID="{AA8CAB78-CEE8-4D94-B5C8-5F97BE6C2772}" presName="childText" presStyleLbl="conFgAcc1" presStyleIdx="4" presStyleCnt="5">
        <dgm:presLayoutVars>
          <dgm:bulletEnabled val="1"/>
        </dgm:presLayoutVars>
      </dgm:prSet>
      <dgm:spPr/>
    </dgm:pt>
  </dgm:ptLst>
  <dgm:cxnLst>
    <dgm:cxn modelId="{41513C0D-BD8C-4644-B741-5D8DFF67B105}" type="presOf" srcId="{796D5D16-5AAC-4317-AA6A-4DE039A73024}" destId="{7A8B5C8B-1A27-49ED-8131-0069E1710F69}" srcOrd="0" destOrd="1" presId="urn:microsoft.com/office/officeart/2005/8/layout/list1"/>
    <dgm:cxn modelId="{292C7C13-5393-410B-8C6A-A9AAA13C040A}" type="presOf" srcId="{914619DE-7626-4491-AAD9-7BEF2C9D6D1D}" destId="{5B71E7FE-38B9-4854-8E6B-70F912A3B2C5}" srcOrd="0" destOrd="1" presId="urn:microsoft.com/office/officeart/2005/8/layout/list1"/>
    <dgm:cxn modelId="{5B983814-6C57-4DB5-86DD-B50EB0F88FDF}" type="presOf" srcId="{AC830B5B-3223-4270-8B9C-7AED81252DAE}" destId="{BA7FEEA8-031A-4660-88F4-9CF598EF7314}" srcOrd="0" destOrd="1" presId="urn:microsoft.com/office/officeart/2005/8/layout/list1"/>
    <dgm:cxn modelId="{53D50537-85BE-488D-82C1-0CE332E91F81}" srcId="{AA8CAB78-CEE8-4D94-B5C8-5F97BE6C2772}" destId="{B3A52BF3-E2C0-4E4C-A03F-5C1F55F06DFA}" srcOrd="2" destOrd="0" parTransId="{EBBB65E6-1255-43D8-BF24-2AE47F6836DD}" sibTransId="{2C259174-DB88-43B8-8D41-1DCF645F066A}"/>
    <dgm:cxn modelId="{C81D3B3A-491C-4E3B-A0C0-81B482DBFE38}" type="presOf" srcId="{4679EAE2-C85A-4B4F-A0D8-4FB4038D9736}" destId="{BA7FEEA8-031A-4660-88F4-9CF598EF7314}" srcOrd="0" destOrd="0" presId="urn:microsoft.com/office/officeart/2005/8/layout/list1"/>
    <dgm:cxn modelId="{EDAE8B60-B444-489C-8580-8E6370AD0AD2}" srcId="{DA1A5EE4-7FB1-48D5-9E5F-BD494A1B9B41}" destId="{796D5D16-5AAC-4317-AA6A-4DE039A73024}" srcOrd="1" destOrd="0" parTransId="{3146041D-A7EC-4D9D-8D2C-2141D679B45B}" sibTransId="{866E2F16-C95C-48AE-B055-FCA6A835EEB6}"/>
    <dgm:cxn modelId="{82944569-300F-45C8-A3E7-157D32206F2D}" type="presOf" srcId="{41AE22CB-F902-4937-A86D-FCC3E26BBCC7}" destId="{5B71E7FE-38B9-4854-8E6B-70F912A3B2C5}" srcOrd="0" destOrd="0" presId="urn:microsoft.com/office/officeart/2005/8/layout/list1"/>
    <dgm:cxn modelId="{632A666C-2136-47C0-89E2-5C0A24B6112B}" srcId="{81CFB434-7564-4394-AF5E-256724C361C4}" destId="{AA8CAB78-CEE8-4D94-B5C8-5F97BE6C2772}" srcOrd="4" destOrd="0" parTransId="{29AD71DE-C4F6-47EC-85A5-4D7AA39EE05A}" sibTransId="{8541BB73-C8F1-4963-BD5B-220D3203551C}"/>
    <dgm:cxn modelId="{59FEDA4C-2766-4862-9433-E5786E88549A}" srcId="{F161BE30-2BC8-4BFB-B654-AB64A80CB4BB}" destId="{41AE22CB-F902-4937-A86D-FCC3E26BBCC7}" srcOrd="0" destOrd="0" parTransId="{878AFC71-0620-48D6-8886-413A1F6CA74B}" sibTransId="{9D955C2B-4284-4628-AFDD-49BD3A1BB320}"/>
    <dgm:cxn modelId="{DB593570-A3A8-470A-9C4B-7B5580D2927A}" type="presOf" srcId="{65938EBC-BB24-43B7-B124-420C1C7AC857}" destId="{117D8E37-325D-4F1A-AE35-FF5154C64162}" srcOrd="1" destOrd="0" presId="urn:microsoft.com/office/officeart/2005/8/layout/list1"/>
    <dgm:cxn modelId="{694CAD71-5238-4D75-9CF9-1B7E018EA680}" type="presOf" srcId="{DA1A5EE4-7FB1-48D5-9E5F-BD494A1B9B41}" destId="{EFDF1F1B-09A2-4F38-BAE9-89086153EBBF}" srcOrd="0" destOrd="0" presId="urn:microsoft.com/office/officeart/2005/8/layout/list1"/>
    <dgm:cxn modelId="{2258CF79-29A0-4DB0-8F28-88D5AE45AFA3}" srcId="{65938EBC-BB24-43B7-B124-420C1C7AC857}" destId="{4679EAE2-C85A-4B4F-A0D8-4FB4038D9736}" srcOrd="0" destOrd="0" parTransId="{A04018AD-E26F-42CF-B540-A98CD28AFCA7}" sibTransId="{E3F2E8CB-2FFE-4E02-B588-36368A1124B7}"/>
    <dgm:cxn modelId="{9D46CF80-271C-487B-8D3F-8DB10EEA4805}" type="presOf" srcId="{AC7394F6-33FE-4BEC-B672-1251DED4D333}" destId="{2F4E34D7-6FEB-4E0C-9DD9-2091C7A4B34B}" srcOrd="0" destOrd="0" presId="urn:microsoft.com/office/officeart/2005/8/layout/list1"/>
    <dgm:cxn modelId="{7A6FDA81-6191-473F-8D78-FFDB6C097346}" srcId="{81CFB434-7564-4394-AF5E-256724C361C4}" destId="{DA1A5EE4-7FB1-48D5-9E5F-BD494A1B9B41}" srcOrd="3" destOrd="0" parTransId="{C4E34850-36B1-4B07-921C-35FC5926DE94}" sibTransId="{CD692E91-7A9D-4B95-A678-83A28CC7F9BE}"/>
    <dgm:cxn modelId="{004B6887-4EFE-47F0-96AE-C97FA4842D52}" srcId="{DA1A5EE4-7FB1-48D5-9E5F-BD494A1B9B41}" destId="{9885583E-395D-433F-8601-CA3EA92F4AAF}" srcOrd="0" destOrd="0" parTransId="{F09B79F3-C7D6-4EFE-8DE0-4A54D9B0826A}" sibTransId="{2ED74974-B3F3-4CDE-9285-629F2EC2396D}"/>
    <dgm:cxn modelId="{3B4A948E-9F3F-41A7-B6CC-F06CA69A7C46}" type="presOf" srcId="{81CFB434-7564-4394-AF5E-256724C361C4}" destId="{1A164875-233B-497D-B64F-982A43FD0A19}" srcOrd="0" destOrd="0" presId="urn:microsoft.com/office/officeart/2005/8/layout/list1"/>
    <dgm:cxn modelId="{AD300C9E-B4C0-4950-A90D-F01FE6855925}" type="presOf" srcId="{65938EBC-BB24-43B7-B124-420C1C7AC857}" destId="{48B71B08-D1A5-4F81-9D2F-A20606411917}" srcOrd="0" destOrd="0" presId="urn:microsoft.com/office/officeart/2005/8/layout/list1"/>
    <dgm:cxn modelId="{9332589E-7784-467B-8204-FFFD89F800CB}" type="presOf" srcId="{AA8CAB78-CEE8-4D94-B5C8-5F97BE6C2772}" destId="{7CED6AD1-333E-49F2-8ED7-A9FF14C39593}" srcOrd="0" destOrd="0" presId="urn:microsoft.com/office/officeart/2005/8/layout/list1"/>
    <dgm:cxn modelId="{FE1810A8-B6FC-4F2F-ACF0-D7ECD921808F}" type="presOf" srcId="{DA1A5EE4-7FB1-48D5-9E5F-BD494A1B9B41}" destId="{FAE29A76-B1D3-464C-8E3A-6278DE120F91}" srcOrd="1" destOrd="0" presId="urn:microsoft.com/office/officeart/2005/8/layout/list1"/>
    <dgm:cxn modelId="{25A2DFA9-6446-4241-B037-B7908E57A11C}" srcId="{81CFB434-7564-4394-AF5E-256724C361C4}" destId="{F161BE30-2BC8-4BFB-B654-AB64A80CB4BB}" srcOrd="2" destOrd="0" parTransId="{7079C520-A2C6-4683-9C49-815151EE531C}" sibTransId="{F16C3B31-8E3A-4A9F-A434-9CEC78FFF127}"/>
    <dgm:cxn modelId="{A3A932AB-6DF3-407B-B44B-DDB57A946FAB}" srcId="{F161BE30-2BC8-4BFB-B654-AB64A80CB4BB}" destId="{914619DE-7626-4491-AAD9-7BEF2C9D6D1D}" srcOrd="1" destOrd="0" parTransId="{121A7B98-86D6-4734-AE7B-C411B746913B}" sibTransId="{ED0C98F8-46AF-4709-A56D-5357BA4986C2}"/>
    <dgm:cxn modelId="{F8B87CAB-32E5-4A9D-8AAC-32DF4BCDB30A}" srcId="{65938EBC-BB24-43B7-B124-420C1C7AC857}" destId="{AC830B5B-3223-4270-8B9C-7AED81252DAE}" srcOrd="1" destOrd="0" parTransId="{8979DEB7-260E-4528-AE15-1F1BDA6DA428}" sibTransId="{149DB272-C409-49CE-841A-63E6246BA6A7}"/>
    <dgm:cxn modelId="{BA8FC7B4-DEDE-4E0E-9BC4-909CA6755961}" type="presOf" srcId="{AC7394F6-33FE-4BEC-B672-1251DED4D333}" destId="{674CE608-4B5E-423F-B67B-72161C5B12C1}" srcOrd="1" destOrd="0" presId="urn:microsoft.com/office/officeart/2005/8/layout/list1"/>
    <dgm:cxn modelId="{21D723B6-BC10-4528-B6AF-265C144108CB}" type="presOf" srcId="{F161BE30-2BC8-4BFB-B654-AB64A80CB4BB}" destId="{289E802D-558D-4478-B6E7-5A6BA627E72D}" srcOrd="0" destOrd="0" presId="urn:microsoft.com/office/officeart/2005/8/layout/list1"/>
    <dgm:cxn modelId="{5B2076B8-B29B-4CA0-A36B-20EB5F2B75B0}" type="presOf" srcId="{7B832900-3880-4A77-97A4-4162597B52D8}" destId="{95E44C48-6844-40F1-8099-38C5FB07D8FC}" srcOrd="0" destOrd="0" presId="urn:microsoft.com/office/officeart/2005/8/layout/list1"/>
    <dgm:cxn modelId="{2A14F9B9-7493-4F78-B2A3-77A86E9F79FA}" srcId="{AC7394F6-33FE-4BEC-B672-1251DED4D333}" destId="{5A3653FE-BA7E-4D05-9CBC-56B6DD1FF8BC}" srcOrd="1" destOrd="0" parTransId="{50934E6A-4490-494C-B11B-5F62D4013D35}" sibTransId="{9E1630C3-04D2-401F-8E15-B4EF58A0B07B}"/>
    <dgm:cxn modelId="{200C0BCE-091F-4740-9431-25263E8AA728}" type="presOf" srcId="{F161BE30-2BC8-4BFB-B654-AB64A80CB4BB}" destId="{B6DDFFF8-9D47-4157-86DD-1B7C70B85C21}" srcOrd="1" destOrd="0" presId="urn:microsoft.com/office/officeart/2005/8/layout/list1"/>
    <dgm:cxn modelId="{96C5B2CE-5D97-4458-B62F-6C63BBDC85B5}" type="presOf" srcId="{5A3653FE-BA7E-4D05-9CBC-56B6DD1FF8BC}" destId="{95E44C48-6844-40F1-8099-38C5FB07D8FC}" srcOrd="0" destOrd="1" presId="urn:microsoft.com/office/officeart/2005/8/layout/list1"/>
    <dgm:cxn modelId="{08963AD1-F040-49CC-85EE-BFE31D39BFFA}" srcId="{AA8CAB78-CEE8-4D94-B5C8-5F97BE6C2772}" destId="{A0172D31-1B11-4ABD-A668-26B74AD7102E}" srcOrd="1" destOrd="0" parTransId="{B8E5F5C3-5F42-4BFB-9E19-35590AB06358}" sibTransId="{AF055B64-6798-4BFD-8694-AF3D8963CC52}"/>
    <dgm:cxn modelId="{96732DDB-BD40-49C4-96F4-AEA61EA1521D}" type="presOf" srcId="{AA8CAB78-CEE8-4D94-B5C8-5F97BE6C2772}" destId="{4EBD63AC-6119-4999-B7A6-4FEB54C6030A}" srcOrd="1" destOrd="0" presId="urn:microsoft.com/office/officeart/2005/8/layout/list1"/>
    <dgm:cxn modelId="{8DC00BE0-43C9-4C18-824A-A336A929A9F3}" srcId="{81CFB434-7564-4394-AF5E-256724C361C4}" destId="{65938EBC-BB24-43B7-B124-420C1C7AC857}" srcOrd="1" destOrd="0" parTransId="{B1A6A686-8B11-4BE8-9DAA-B33F04A9E621}" sibTransId="{626E49E8-09A2-4B1F-AF66-0EB12E30EAC7}"/>
    <dgm:cxn modelId="{22A360E1-DE61-4A39-A8B6-06C2D938C607}" type="presOf" srcId="{0D455496-D560-4914-887C-16A3E722CA15}" destId="{39874FC5-09F1-49B8-8628-BEC7B98DB293}" srcOrd="0" destOrd="0" presId="urn:microsoft.com/office/officeart/2005/8/layout/list1"/>
    <dgm:cxn modelId="{C81142E6-844F-4EE1-926E-4BBFD1C5A23B}" type="presOf" srcId="{9885583E-395D-433F-8601-CA3EA92F4AAF}" destId="{7A8B5C8B-1A27-49ED-8131-0069E1710F69}" srcOrd="0" destOrd="0" presId="urn:microsoft.com/office/officeart/2005/8/layout/list1"/>
    <dgm:cxn modelId="{2FA822E9-CFBD-4306-980D-0289CAC2C678}" type="presOf" srcId="{A0172D31-1B11-4ABD-A668-26B74AD7102E}" destId="{39874FC5-09F1-49B8-8628-BEC7B98DB293}" srcOrd="0" destOrd="1" presId="urn:microsoft.com/office/officeart/2005/8/layout/list1"/>
    <dgm:cxn modelId="{1F3545EF-8081-4BF0-A3AD-BD2EDCDA3E8E}" srcId="{AA8CAB78-CEE8-4D94-B5C8-5F97BE6C2772}" destId="{0D455496-D560-4914-887C-16A3E722CA15}" srcOrd="0" destOrd="0" parTransId="{D2074FC9-E5E3-463E-8A8A-B857D1698B5A}" sibTransId="{E782A525-DAC2-4602-8850-91D18E720068}"/>
    <dgm:cxn modelId="{754FCEF5-1CFA-4D2E-B356-BF6A668E9D18}" type="presOf" srcId="{B3A52BF3-E2C0-4E4C-A03F-5C1F55F06DFA}" destId="{39874FC5-09F1-49B8-8628-BEC7B98DB293}" srcOrd="0" destOrd="2" presId="urn:microsoft.com/office/officeart/2005/8/layout/list1"/>
    <dgm:cxn modelId="{467CD4FC-44D6-421F-8C96-7FCE214F4465}" srcId="{AC7394F6-33FE-4BEC-B672-1251DED4D333}" destId="{7B832900-3880-4A77-97A4-4162597B52D8}" srcOrd="0" destOrd="0" parTransId="{EE10419D-5EC0-4540-AE68-8771618EE591}" sibTransId="{6C7290FC-DE8E-4FAE-A3FF-1D4E7B219BCF}"/>
    <dgm:cxn modelId="{EFCDEEFC-820C-4520-AEDF-745729B296A0}" srcId="{81CFB434-7564-4394-AF5E-256724C361C4}" destId="{AC7394F6-33FE-4BEC-B672-1251DED4D333}" srcOrd="0" destOrd="0" parTransId="{90457B27-DA63-4605-B495-836D56FC8B41}" sibTransId="{E4D7751B-4DAD-403B-8100-DB38D4FC8C3E}"/>
    <dgm:cxn modelId="{D3270AFA-60C3-4832-98DB-DBF82B5D810F}" type="presParOf" srcId="{1A164875-233B-497D-B64F-982A43FD0A19}" destId="{33C99F25-B427-4515-826B-32A6D2355639}" srcOrd="0" destOrd="0" presId="urn:microsoft.com/office/officeart/2005/8/layout/list1"/>
    <dgm:cxn modelId="{0D954A6D-38A5-402C-9D69-55F7CC920E5F}" type="presParOf" srcId="{33C99F25-B427-4515-826B-32A6D2355639}" destId="{2F4E34D7-6FEB-4E0C-9DD9-2091C7A4B34B}" srcOrd="0" destOrd="0" presId="urn:microsoft.com/office/officeart/2005/8/layout/list1"/>
    <dgm:cxn modelId="{FCA405A5-F02D-4C51-859C-C0482FE92501}" type="presParOf" srcId="{33C99F25-B427-4515-826B-32A6D2355639}" destId="{674CE608-4B5E-423F-B67B-72161C5B12C1}" srcOrd="1" destOrd="0" presId="urn:microsoft.com/office/officeart/2005/8/layout/list1"/>
    <dgm:cxn modelId="{02AAFB5E-05EC-44E8-A177-12D3ECB20266}" type="presParOf" srcId="{1A164875-233B-497D-B64F-982A43FD0A19}" destId="{C1FE1F95-6423-42E5-A26D-7C89BD4340BE}" srcOrd="1" destOrd="0" presId="urn:microsoft.com/office/officeart/2005/8/layout/list1"/>
    <dgm:cxn modelId="{6D22F144-6A0E-48F2-9C84-36F1408C3914}" type="presParOf" srcId="{1A164875-233B-497D-B64F-982A43FD0A19}" destId="{95E44C48-6844-40F1-8099-38C5FB07D8FC}" srcOrd="2" destOrd="0" presId="urn:microsoft.com/office/officeart/2005/8/layout/list1"/>
    <dgm:cxn modelId="{E50F5FE6-A2EB-4AF7-B1E3-DFA5EAFC1A69}" type="presParOf" srcId="{1A164875-233B-497D-B64F-982A43FD0A19}" destId="{6BC27A35-F7F9-4E87-849F-D362C6740661}" srcOrd="3" destOrd="0" presId="urn:microsoft.com/office/officeart/2005/8/layout/list1"/>
    <dgm:cxn modelId="{9507F50C-56B2-430F-92BC-B9F2CE018406}" type="presParOf" srcId="{1A164875-233B-497D-B64F-982A43FD0A19}" destId="{FA0B52A4-5F61-4D54-BA65-54C67F0F4A40}" srcOrd="4" destOrd="0" presId="urn:microsoft.com/office/officeart/2005/8/layout/list1"/>
    <dgm:cxn modelId="{21EA7824-A27F-4B33-BF9E-5EDDD21EA0CE}" type="presParOf" srcId="{FA0B52A4-5F61-4D54-BA65-54C67F0F4A40}" destId="{48B71B08-D1A5-4F81-9D2F-A20606411917}" srcOrd="0" destOrd="0" presId="urn:microsoft.com/office/officeart/2005/8/layout/list1"/>
    <dgm:cxn modelId="{18FFA3F8-413D-42E5-A2C6-9660DE3A8A97}" type="presParOf" srcId="{FA0B52A4-5F61-4D54-BA65-54C67F0F4A40}" destId="{117D8E37-325D-4F1A-AE35-FF5154C64162}" srcOrd="1" destOrd="0" presId="urn:microsoft.com/office/officeart/2005/8/layout/list1"/>
    <dgm:cxn modelId="{8112E663-F61D-4423-A61D-F4545745F4F0}" type="presParOf" srcId="{1A164875-233B-497D-B64F-982A43FD0A19}" destId="{4756CECB-A54A-45B7-8CC4-8FED81F09945}" srcOrd="5" destOrd="0" presId="urn:microsoft.com/office/officeart/2005/8/layout/list1"/>
    <dgm:cxn modelId="{82211BAF-F3AE-4F42-A6FC-D39C6EA5AA2D}" type="presParOf" srcId="{1A164875-233B-497D-B64F-982A43FD0A19}" destId="{BA7FEEA8-031A-4660-88F4-9CF598EF7314}" srcOrd="6" destOrd="0" presId="urn:microsoft.com/office/officeart/2005/8/layout/list1"/>
    <dgm:cxn modelId="{CD5E6C54-B12C-4136-8CB8-C5FF8DC463BF}" type="presParOf" srcId="{1A164875-233B-497D-B64F-982A43FD0A19}" destId="{48F304D1-36F8-441C-95A3-D8B7A45E3BB2}" srcOrd="7" destOrd="0" presId="urn:microsoft.com/office/officeart/2005/8/layout/list1"/>
    <dgm:cxn modelId="{110FB709-4835-4DB8-9C9D-BDC743DB04B3}" type="presParOf" srcId="{1A164875-233B-497D-B64F-982A43FD0A19}" destId="{2E1F4578-4FCB-4190-8BB4-613298FB3AF3}" srcOrd="8" destOrd="0" presId="urn:microsoft.com/office/officeart/2005/8/layout/list1"/>
    <dgm:cxn modelId="{F4456654-381F-4BA6-AF44-3B5CF2E4D5EC}" type="presParOf" srcId="{2E1F4578-4FCB-4190-8BB4-613298FB3AF3}" destId="{289E802D-558D-4478-B6E7-5A6BA627E72D}" srcOrd="0" destOrd="0" presId="urn:microsoft.com/office/officeart/2005/8/layout/list1"/>
    <dgm:cxn modelId="{7BEAFE17-14C7-4731-9B27-E00A6FF0A43E}" type="presParOf" srcId="{2E1F4578-4FCB-4190-8BB4-613298FB3AF3}" destId="{B6DDFFF8-9D47-4157-86DD-1B7C70B85C21}" srcOrd="1" destOrd="0" presId="urn:microsoft.com/office/officeart/2005/8/layout/list1"/>
    <dgm:cxn modelId="{1D4AD5B5-BA45-41D0-8740-DCCC8F72F1C8}" type="presParOf" srcId="{1A164875-233B-497D-B64F-982A43FD0A19}" destId="{CF623C53-DBDC-40A8-B808-C397CAFC00C8}" srcOrd="9" destOrd="0" presId="urn:microsoft.com/office/officeart/2005/8/layout/list1"/>
    <dgm:cxn modelId="{FDABD30C-BF24-4190-8B75-9BD419F82EDC}" type="presParOf" srcId="{1A164875-233B-497D-B64F-982A43FD0A19}" destId="{5B71E7FE-38B9-4854-8E6B-70F912A3B2C5}" srcOrd="10" destOrd="0" presId="urn:microsoft.com/office/officeart/2005/8/layout/list1"/>
    <dgm:cxn modelId="{E2A3626B-F4A7-4E00-AF6E-D4423C5A2D9A}" type="presParOf" srcId="{1A164875-233B-497D-B64F-982A43FD0A19}" destId="{C9AA9061-CA5A-4AC2-8177-8B9AC7ACD321}" srcOrd="11" destOrd="0" presId="urn:microsoft.com/office/officeart/2005/8/layout/list1"/>
    <dgm:cxn modelId="{A2A26F18-8968-492B-80A4-60124CDABB1A}" type="presParOf" srcId="{1A164875-233B-497D-B64F-982A43FD0A19}" destId="{F5ACD1AE-5DF5-407D-97D1-89A8C2588DA4}" srcOrd="12" destOrd="0" presId="urn:microsoft.com/office/officeart/2005/8/layout/list1"/>
    <dgm:cxn modelId="{7F7B2DE5-D5A8-4D62-A976-69C21E8BDCD7}" type="presParOf" srcId="{F5ACD1AE-5DF5-407D-97D1-89A8C2588DA4}" destId="{EFDF1F1B-09A2-4F38-BAE9-89086153EBBF}" srcOrd="0" destOrd="0" presId="urn:microsoft.com/office/officeart/2005/8/layout/list1"/>
    <dgm:cxn modelId="{2096774A-7E99-4930-8C31-90C89321E66B}" type="presParOf" srcId="{F5ACD1AE-5DF5-407D-97D1-89A8C2588DA4}" destId="{FAE29A76-B1D3-464C-8E3A-6278DE120F91}" srcOrd="1" destOrd="0" presId="urn:microsoft.com/office/officeart/2005/8/layout/list1"/>
    <dgm:cxn modelId="{98262263-ADFC-4D3A-923F-FC7B7963D41D}" type="presParOf" srcId="{1A164875-233B-497D-B64F-982A43FD0A19}" destId="{9AFC82B0-7B82-420B-9A12-38B9BACF687F}" srcOrd="13" destOrd="0" presId="urn:microsoft.com/office/officeart/2005/8/layout/list1"/>
    <dgm:cxn modelId="{301A98EF-7049-4109-8996-5F2A77489D84}" type="presParOf" srcId="{1A164875-233B-497D-B64F-982A43FD0A19}" destId="{7A8B5C8B-1A27-49ED-8131-0069E1710F69}" srcOrd="14" destOrd="0" presId="urn:microsoft.com/office/officeart/2005/8/layout/list1"/>
    <dgm:cxn modelId="{40116257-BA56-480E-ABB7-32DE2CCF3E4D}" type="presParOf" srcId="{1A164875-233B-497D-B64F-982A43FD0A19}" destId="{21D247D4-90BE-405D-BA62-4D3AB48A4567}" srcOrd="15" destOrd="0" presId="urn:microsoft.com/office/officeart/2005/8/layout/list1"/>
    <dgm:cxn modelId="{582925E1-981E-474A-8093-347102FE4730}" type="presParOf" srcId="{1A164875-233B-497D-B64F-982A43FD0A19}" destId="{E52ADD7C-825B-4CC8-AEF6-7AD9A782E38F}" srcOrd="16" destOrd="0" presId="urn:microsoft.com/office/officeart/2005/8/layout/list1"/>
    <dgm:cxn modelId="{B4A02CAC-9829-4EF7-8BDA-3C2B42C01D52}" type="presParOf" srcId="{E52ADD7C-825B-4CC8-AEF6-7AD9A782E38F}" destId="{7CED6AD1-333E-49F2-8ED7-A9FF14C39593}" srcOrd="0" destOrd="0" presId="urn:microsoft.com/office/officeart/2005/8/layout/list1"/>
    <dgm:cxn modelId="{A61A0368-3798-411F-BD9A-142F41167158}" type="presParOf" srcId="{E52ADD7C-825B-4CC8-AEF6-7AD9A782E38F}" destId="{4EBD63AC-6119-4999-B7A6-4FEB54C6030A}" srcOrd="1" destOrd="0" presId="urn:microsoft.com/office/officeart/2005/8/layout/list1"/>
    <dgm:cxn modelId="{36996835-CF4E-4078-ACD3-5FA62E6D18D8}" type="presParOf" srcId="{1A164875-233B-497D-B64F-982A43FD0A19}" destId="{36E711F8-81A7-43F3-9688-520A7287D507}" srcOrd="17" destOrd="0" presId="urn:microsoft.com/office/officeart/2005/8/layout/list1"/>
    <dgm:cxn modelId="{27CB3805-3A02-4768-8103-BF6486935811}" type="presParOf" srcId="{1A164875-233B-497D-B64F-982A43FD0A19}" destId="{39874FC5-09F1-49B8-8628-BEC7B98DB293}"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80D18B-351B-4794-919C-7CDC5E92C107}">
      <dsp:nvSpPr>
        <dsp:cNvPr id="0" name=""/>
        <dsp:cNvSpPr/>
      </dsp:nvSpPr>
      <dsp:spPr>
        <a:xfrm>
          <a:off x="0" y="427269"/>
          <a:ext cx="8247179" cy="3351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73" tIns="395732" rIns="640073" bIns="135128" numCol="1" spcCol="1270" anchor="t"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Ø"/>
          </a:pPr>
          <a:r>
            <a:rPr kumimoji="1" lang="ja-JP" altLang="en-US" sz="1900" kern="1200" dirty="0"/>
            <a:t>ベースライン・シナリオ</a:t>
          </a:r>
        </a:p>
        <a:p>
          <a:pPr marL="171450" lvl="1" indent="-171450" algn="l" defTabSz="844550">
            <a:lnSpc>
              <a:spcPct val="90000"/>
            </a:lnSpc>
            <a:spcBef>
              <a:spcPct val="0"/>
            </a:spcBef>
            <a:spcAft>
              <a:spcPct val="15000"/>
            </a:spcAft>
            <a:buFont typeface="Wingdings" panose="05000000000000000000" pitchFamily="2" charset="2"/>
            <a:buNone/>
          </a:pPr>
          <a:r>
            <a:rPr kumimoji="1" lang="ja-JP" altLang="en-US" sz="1900" kern="1200" dirty="0"/>
            <a:t>　設定方法自体はこれまでと不変だが、既に強いストレスが顕在化した状況</a:t>
          </a:r>
        </a:p>
        <a:p>
          <a:pPr marL="171450" lvl="1" indent="-171450" algn="l" defTabSz="844550">
            <a:lnSpc>
              <a:spcPct val="90000"/>
            </a:lnSpc>
            <a:spcBef>
              <a:spcPct val="0"/>
            </a:spcBef>
            <a:spcAft>
              <a:spcPct val="15000"/>
            </a:spcAft>
            <a:buFont typeface="Wingdings" panose="05000000000000000000" pitchFamily="2" charset="2"/>
            <a:buChar char="Ø"/>
          </a:pPr>
          <a:r>
            <a:rPr kumimoji="1" lang="ja-JP" altLang="en-US" sz="1900" kern="1200" dirty="0"/>
            <a:t>鈍化シナリオ</a:t>
          </a:r>
        </a:p>
        <a:p>
          <a:pPr marL="171450" lvl="1" indent="-171450" algn="l" defTabSz="844550">
            <a:lnSpc>
              <a:spcPct val="90000"/>
            </a:lnSpc>
            <a:spcBef>
              <a:spcPct val="0"/>
            </a:spcBef>
            <a:spcAft>
              <a:spcPct val="15000"/>
            </a:spcAft>
            <a:buFont typeface="Wingdings" panose="05000000000000000000" pitchFamily="2" charset="2"/>
            <a:buNone/>
          </a:pPr>
          <a:r>
            <a:rPr kumimoji="1" lang="ja-JP" altLang="en-US" sz="1900" kern="1200" dirty="0"/>
            <a:t>　</a:t>
          </a:r>
          <a:r>
            <a:rPr kumimoji="1" lang="en-US" altLang="en-US" sz="1900" kern="1200" dirty="0"/>
            <a:t>2020</a:t>
          </a:r>
          <a:r>
            <a:rPr kumimoji="1" lang="ja-JP" altLang="en-US" sz="1900" kern="1200" dirty="0"/>
            <a:t>年後半のＧＤＰ成長率がベースライン対比半分にとどまる状況</a:t>
          </a:r>
        </a:p>
        <a:p>
          <a:pPr marL="171450" lvl="1" indent="-171450" algn="l" defTabSz="844550">
            <a:lnSpc>
              <a:spcPct val="90000"/>
            </a:lnSpc>
            <a:spcBef>
              <a:spcPct val="0"/>
            </a:spcBef>
            <a:spcAft>
              <a:spcPct val="15000"/>
            </a:spcAft>
            <a:buFont typeface="Wingdings" panose="05000000000000000000" pitchFamily="2" charset="2"/>
            <a:buChar char="Ø"/>
          </a:pPr>
          <a:r>
            <a:rPr kumimoji="1" lang="ja-JP" altLang="en-US" sz="1900" kern="1200" dirty="0"/>
            <a:t>停滞シナリオ</a:t>
          </a:r>
        </a:p>
        <a:p>
          <a:pPr marL="171450" lvl="1" indent="-171450" algn="l" defTabSz="844550">
            <a:lnSpc>
              <a:spcPct val="90000"/>
            </a:lnSpc>
            <a:spcBef>
              <a:spcPct val="0"/>
            </a:spcBef>
            <a:spcAft>
              <a:spcPct val="15000"/>
            </a:spcAft>
            <a:buFont typeface="Wingdings" panose="05000000000000000000" pitchFamily="2" charset="2"/>
            <a:buNone/>
          </a:pPr>
          <a:r>
            <a:rPr kumimoji="1" lang="ja-JP" altLang="en-US" sz="1900" kern="1200" dirty="0"/>
            <a:t>　通常大きなショックが加わった後に生じるペントアップ需要が、ほとんど発生しないとするきわめて厳しい想定（シミュレーション期間中のＧＤＰ成長率が過去平均並みにとどまる）</a:t>
          </a:r>
        </a:p>
      </dsp:txBody>
      <dsp:txXfrm>
        <a:off x="0" y="427269"/>
        <a:ext cx="8247179" cy="3351600"/>
      </dsp:txXfrm>
    </dsp:sp>
    <dsp:sp modelId="{58C6DD33-1BFC-4D19-8FCB-79D30ED80F5C}">
      <dsp:nvSpPr>
        <dsp:cNvPr id="0" name=""/>
        <dsp:cNvSpPr/>
      </dsp:nvSpPr>
      <dsp:spPr>
        <a:xfrm>
          <a:off x="412358" y="146829"/>
          <a:ext cx="5773025" cy="5608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207" tIns="0" rIns="218207" bIns="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１）実体経済変数シナリオ</a:t>
          </a:r>
        </a:p>
      </dsp:txBody>
      <dsp:txXfrm>
        <a:off x="439738" y="174209"/>
        <a:ext cx="5718265" cy="506120"/>
      </dsp:txXfrm>
    </dsp:sp>
    <dsp:sp modelId="{D34FE440-39F2-456D-8F70-6BCD2591B766}">
      <dsp:nvSpPr>
        <dsp:cNvPr id="0" name=""/>
        <dsp:cNvSpPr/>
      </dsp:nvSpPr>
      <dsp:spPr>
        <a:xfrm>
          <a:off x="0" y="4161909"/>
          <a:ext cx="8247179" cy="11072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73" tIns="395732" rIns="640073" bIns="135128" numCol="1" spcCol="1270" anchor="t"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Ø"/>
          </a:pPr>
          <a:r>
            <a:rPr kumimoji="1" lang="ja-JP" altLang="en-US" sz="1900" kern="1200" dirty="0"/>
            <a:t>株価でみると、「ダウンサイド」でリーマンショック時の概ね半分程度、「厳しい市場ダウンサイド」で概ねリーマンショック並みの反応</a:t>
          </a:r>
        </a:p>
      </dsp:txBody>
      <dsp:txXfrm>
        <a:off x="0" y="4161909"/>
        <a:ext cx="8247179" cy="1107225"/>
      </dsp:txXfrm>
    </dsp:sp>
    <dsp:sp modelId="{F6087C9C-BCFF-4CB7-A4D4-381464B49126}">
      <dsp:nvSpPr>
        <dsp:cNvPr id="0" name=""/>
        <dsp:cNvSpPr/>
      </dsp:nvSpPr>
      <dsp:spPr>
        <a:xfrm>
          <a:off x="412358" y="3881469"/>
          <a:ext cx="5773025" cy="5608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207" tIns="0" rIns="218207" bIns="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２）金融変数シナリオ</a:t>
          </a:r>
        </a:p>
      </dsp:txBody>
      <dsp:txXfrm>
        <a:off x="439738" y="3908849"/>
        <a:ext cx="5718265" cy="5061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C95CEF-C4E7-41E9-9D2A-2A7CE2954895}">
      <dsp:nvSpPr>
        <dsp:cNvPr id="0" name=""/>
        <dsp:cNvSpPr/>
      </dsp:nvSpPr>
      <dsp:spPr>
        <a:xfrm>
          <a:off x="0" y="276483"/>
          <a:ext cx="8363272"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083" tIns="374904" rIns="649083"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ＦＣＦ＝営業利益によるＣＦ＋投資活動によるＣＦ</a:t>
          </a:r>
        </a:p>
        <a:p>
          <a:pPr marL="171450" lvl="1" indent="-171450" algn="l" defTabSz="800100">
            <a:lnSpc>
              <a:spcPct val="90000"/>
            </a:lnSpc>
            <a:spcBef>
              <a:spcPct val="0"/>
            </a:spcBef>
            <a:spcAft>
              <a:spcPct val="15000"/>
            </a:spcAft>
            <a:buChar char="•"/>
          </a:pPr>
          <a:r>
            <a:rPr kumimoji="1" lang="ja-JP" altLang="en-US" sz="1800" kern="1200" dirty="0"/>
            <a:t>これが原則（</a:t>
          </a:r>
          <a:r>
            <a:rPr kumimoji="1" lang="ja-JP" altLang="en-US" sz="1800" kern="1200" dirty="0">
              <a:solidFill>
                <a:srgbClr val="FF0000"/>
              </a:solidFill>
            </a:rPr>
            <a:t>本業の損益改善</a:t>
          </a:r>
          <a:r>
            <a:rPr kumimoji="1" lang="ja-JP" altLang="en-US" sz="1800" kern="1200" dirty="0"/>
            <a:t>と</a:t>
          </a:r>
          <a:r>
            <a:rPr kumimoji="1" lang="ja-JP" altLang="en-US" sz="1800" kern="1200" dirty="0">
              <a:solidFill>
                <a:srgbClr val="FF0000"/>
              </a:solidFill>
            </a:rPr>
            <a:t>資産売却によるＢＳ圧縮</a:t>
          </a:r>
          <a:r>
            <a:rPr kumimoji="1" lang="ja-JP" altLang="en-US" sz="1800" kern="1200" dirty="0"/>
            <a:t>の２面性がある点が重要）</a:t>
          </a:r>
        </a:p>
      </dsp:txBody>
      <dsp:txXfrm>
        <a:off x="0" y="276483"/>
        <a:ext cx="8363272" cy="1360800"/>
      </dsp:txXfrm>
    </dsp:sp>
    <dsp:sp modelId="{0DEA65FC-FD90-46B8-9055-69902D660A9B}">
      <dsp:nvSpPr>
        <dsp:cNvPr id="0" name=""/>
        <dsp:cNvSpPr/>
      </dsp:nvSpPr>
      <dsp:spPr>
        <a:xfrm>
          <a:off x="418163" y="10803"/>
          <a:ext cx="585429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278" tIns="0" rIns="221278"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１）フリーキャッシュフロー</a:t>
          </a:r>
        </a:p>
      </dsp:txBody>
      <dsp:txXfrm>
        <a:off x="444102" y="36742"/>
        <a:ext cx="5802412" cy="479482"/>
      </dsp:txXfrm>
    </dsp:sp>
    <dsp:sp modelId="{FE7E8867-0EFE-49B9-B2FE-938897DC56A2}">
      <dsp:nvSpPr>
        <dsp:cNvPr id="0" name=""/>
        <dsp:cNvSpPr/>
      </dsp:nvSpPr>
      <dsp:spPr>
        <a:xfrm>
          <a:off x="0" y="2000163"/>
          <a:ext cx="8363272"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083" tIns="374904" rIns="649083"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簡易ＣＦ＝税引後当期利益＋減価償却費</a:t>
          </a:r>
        </a:p>
        <a:p>
          <a:pPr marL="171450" lvl="1" indent="-171450" algn="l" defTabSz="800100">
            <a:lnSpc>
              <a:spcPct val="90000"/>
            </a:lnSpc>
            <a:spcBef>
              <a:spcPct val="0"/>
            </a:spcBef>
            <a:spcAft>
              <a:spcPct val="15000"/>
            </a:spcAft>
            <a:buChar char="•"/>
          </a:pPr>
          <a:r>
            <a:rPr kumimoji="1" lang="ja-JP" altLang="en-US" sz="1800" kern="1200" dirty="0"/>
            <a:t>特別損益、投資ＣＦ、運転資本増減がない、もしくは少額の場合に適用可能</a:t>
          </a:r>
        </a:p>
      </dsp:txBody>
      <dsp:txXfrm>
        <a:off x="0" y="2000163"/>
        <a:ext cx="8363272" cy="1360800"/>
      </dsp:txXfrm>
    </dsp:sp>
    <dsp:sp modelId="{7EC7CFBF-0EFE-4E5C-B417-B05ED818652D}">
      <dsp:nvSpPr>
        <dsp:cNvPr id="0" name=""/>
        <dsp:cNvSpPr/>
      </dsp:nvSpPr>
      <dsp:spPr>
        <a:xfrm>
          <a:off x="418163" y="1734483"/>
          <a:ext cx="585429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278" tIns="0" rIns="221278"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２）簡易キャッシュフロー</a:t>
          </a:r>
        </a:p>
      </dsp:txBody>
      <dsp:txXfrm>
        <a:off x="444102" y="1760422"/>
        <a:ext cx="5802412" cy="479482"/>
      </dsp:txXfrm>
    </dsp:sp>
    <dsp:sp modelId="{DB8EFF93-24D6-4DF7-A95C-1C316B07126A}">
      <dsp:nvSpPr>
        <dsp:cNvPr id="0" name=""/>
        <dsp:cNvSpPr/>
      </dsp:nvSpPr>
      <dsp:spPr>
        <a:xfrm>
          <a:off x="0" y="3723844"/>
          <a:ext cx="8363272"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083" tIns="374904" rIns="649083"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利払後ＦＣＦ＝経常利益－法人税等＋減価償却費－設備投資－運転資金増減</a:t>
          </a:r>
        </a:p>
        <a:p>
          <a:pPr marL="171450" lvl="1" indent="-171450" algn="l" defTabSz="800100">
            <a:lnSpc>
              <a:spcPct val="90000"/>
            </a:lnSpc>
            <a:spcBef>
              <a:spcPct val="0"/>
            </a:spcBef>
            <a:spcAft>
              <a:spcPct val="15000"/>
            </a:spcAft>
            <a:buChar char="•"/>
          </a:pPr>
          <a:r>
            <a:rPr kumimoji="1" lang="ja-JP" altLang="en-US" sz="1800" kern="1200" dirty="0"/>
            <a:t>ＣＦ計算書を作成しなくても把握可能⇒金融機関が使用する場合が多い</a:t>
          </a:r>
        </a:p>
      </dsp:txBody>
      <dsp:txXfrm>
        <a:off x="0" y="3723844"/>
        <a:ext cx="8363272" cy="1360800"/>
      </dsp:txXfrm>
    </dsp:sp>
    <dsp:sp modelId="{F2CD473C-98FA-48F2-8EC7-4E900F011F86}">
      <dsp:nvSpPr>
        <dsp:cNvPr id="0" name=""/>
        <dsp:cNvSpPr/>
      </dsp:nvSpPr>
      <dsp:spPr>
        <a:xfrm>
          <a:off x="418163" y="3458164"/>
          <a:ext cx="585429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278" tIns="0" rIns="221278"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３）利払い後フリーキャッシュフロー</a:t>
          </a:r>
        </a:p>
      </dsp:txBody>
      <dsp:txXfrm>
        <a:off x="444102" y="3484103"/>
        <a:ext cx="5802412" cy="47948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DB7E-424D-4BE0-9937-9107FCE9B548}">
      <dsp:nvSpPr>
        <dsp:cNvPr id="0" name=""/>
        <dsp:cNvSpPr/>
      </dsp:nvSpPr>
      <dsp:spPr>
        <a:xfrm>
          <a:off x="0" y="247267"/>
          <a:ext cx="8050560" cy="110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4813" tIns="291592" rIns="624813"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対象企業の事業構造</a:t>
          </a:r>
        </a:p>
        <a:p>
          <a:pPr marL="114300" lvl="1" indent="-114300" algn="l" defTabSz="622300">
            <a:lnSpc>
              <a:spcPct val="90000"/>
            </a:lnSpc>
            <a:spcBef>
              <a:spcPct val="0"/>
            </a:spcBef>
            <a:spcAft>
              <a:spcPct val="15000"/>
            </a:spcAft>
            <a:buChar char="•"/>
          </a:pPr>
          <a:r>
            <a:rPr kumimoji="1" lang="ja-JP" altLang="en-US" sz="1400" kern="1200" dirty="0"/>
            <a:t>収益の獲得先と費用の支払先</a:t>
          </a:r>
        </a:p>
        <a:p>
          <a:pPr marL="114300" lvl="1" indent="-114300" algn="l" defTabSz="622300">
            <a:lnSpc>
              <a:spcPct val="90000"/>
            </a:lnSpc>
            <a:spcBef>
              <a:spcPct val="0"/>
            </a:spcBef>
            <a:spcAft>
              <a:spcPct val="15000"/>
            </a:spcAft>
            <a:buChar char="•"/>
          </a:pPr>
          <a:r>
            <a:rPr kumimoji="1" lang="ja-JP" altLang="en-US" sz="1400" kern="1200" dirty="0"/>
            <a:t>経営上の課題</a:t>
          </a:r>
        </a:p>
      </dsp:txBody>
      <dsp:txXfrm>
        <a:off x="0" y="247267"/>
        <a:ext cx="8050560" cy="1102500"/>
      </dsp:txXfrm>
    </dsp:sp>
    <dsp:sp modelId="{E76520E4-E475-4B8F-82A9-E4508AA30D7B}">
      <dsp:nvSpPr>
        <dsp:cNvPr id="0" name=""/>
        <dsp:cNvSpPr/>
      </dsp:nvSpPr>
      <dsp:spPr>
        <a:xfrm>
          <a:off x="402528" y="40627"/>
          <a:ext cx="5635392"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004" tIns="0" rIns="213004"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１）定義</a:t>
          </a:r>
        </a:p>
      </dsp:txBody>
      <dsp:txXfrm>
        <a:off x="422703" y="60802"/>
        <a:ext cx="5595042" cy="372930"/>
      </dsp:txXfrm>
    </dsp:sp>
    <dsp:sp modelId="{5CA16EC6-BF55-4782-BB00-9A08DBAE15F3}">
      <dsp:nvSpPr>
        <dsp:cNvPr id="0" name=""/>
        <dsp:cNvSpPr/>
      </dsp:nvSpPr>
      <dsp:spPr>
        <a:xfrm>
          <a:off x="0" y="1632008"/>
          <a:ext cx="8050560" cy="110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4813" tIns="291592" rIns="624813"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対象企業を中心に書く⇒上下左右に顧客、仕入先を記載⇒物流や商流を矢印で記載</a:t>
          </a:r>
        </a:p>
        <a:p>
          <a:pPr marL="114300" lvl="1" indent="-114300" algn="l" defTabSz="622300">
            <a:lnSpc>
              <a:spcPct val="90000"/>
            </a:lnSpc>
            <a:spcBef>
              <a:spcPct val="0"/>
            </a:spcBef>
            <a:spcAft>
              <a:spcPct val="15000"/>
            </a:spcAft>
            <a:buChar char="•"/>
          </a:pPr>
          <a:r>
            <a:rPr kumimoji="1" lang="ja-JP" altLang="en-US" sz="1400" kern="1200" dirty="0"/>
            <a:t>グループ会社や親族と取引がある場合も記載する</a:t>
          </a:r>
        </a:p>
        <a:p>
          <a:pPr marL="114300" lvl="1" indent="-114300" algn="l" defTabSz="622300">
            <a:lnSpc>
              <a:spcPct val="90000"/>
            </a:lnSpc>
            <a:spcBef>
              <a:spcPct val="0"/>
            </a:spcBef>
            <a:spcAft>
              <a:spcPct val="15000"/>
            </a:spcAft>
            <a:buChar char="•"/>
          </a:pPr>
          <a:r>
            <a:rPr kumimoji="1" lang="ja-JP" altLang="en-US" sz="1400" kern="1200" dirty="0"/>
            <a:t>必要に応じて、内部情報や外部情報、地域情報、競合他社を記載</a:t>
          </a:r>
        </a:p>
      </dsp:txBody>
      <dsp:txXfrm>
        <a:off x="0" y="1632008"/>
        <a:ext cx="8050560" cy="1102500"/>
      </dsp:txXfrm>
    </dsp:sp>
    <dsp:sp modelId="{469628C2-F14C-4BA3-B781-F2A858FE003B}">
      <dsp:nvSpPr>
        <dsp:cNvPr id="0" name=""/>
        <dsp:cNvSpPr/>
      </dsp:nvSpPr>
      <dsp:spPr>
        <a:xfrm>
          <a:off x="402528" y="1425368"/>
          <a:ext cx="5635392"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004" tIns="0" rIns="213004"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２）策定手順</a:t>
          </a:r>
        </a:p>
      </dsp:txBody>
      <dsp:txXfrm>
        <a:off x="422703" y="1445543"/>
        <a:ext cx="5595042" cy="372930"/>
      </dsp:txXfrm>
    </dsp:sp>
    <dsp:sp modelId="{B7CBCB38-A1AB-47A2-87D8-F6DF31195340}">
      <dsp:nvSpPr>
        <dsp:cNvPr id="0" name=""/>
        <dsp:cNvSpPr/>
      </dsp:nvSpPr>
      <dsp:spPr>
        <a:xfrm>
          <a:off x="0" y="3016748"/>
          <a:ext cx="8050560" cy="110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4813" tIns="291592" rIns="624813"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事前に入手した決算書等から</a:t>
          </a:r>
          <a:r>
            <a:rPr kumimoji="1" lang="ja-JP" altLang="en-US" sz="1400" kern="1200" dirty="0">
              <a:solidFill>
                <a:srgbClr val="FF0000"/>
              </a:solidFill>
            </a:rPr>
            <a:t>ビジネスモデル俯瞰図の骨格を図示</a:t>
          </a:r>
          <a:r>
            <a:rPr kumimoji="1" lang="ja-JP" altLang="en-US" sz="1400" kern="1200" dirty="0"/>
            <a:t>しておく</a:t>
          </a:r>
        </a:p>
        <a:p>
          <a:pPr marL="114300" lvl="1" indent="-114300" algn="l" defTabSz="622300">
            <a:lnSpc>
              <a:spcPct val="90000"/>
            </a:lnSpc>
            <a:spcBef>
              <a:spcPct val="0"/>
            </a:spcBef>
            <a:spcAft>
              <a:spcPct val="15000"/>
            </a:spcAft>
            <a:buChar char="•"/>
          </a:pPr>
          <a:r>
            <a:rPr kumimoji="1" lang="ja-JP" altLang="en-US" sz="1400" kern="1200" dirty="0"/>
            <a:t>ホワイトボード、スケッチブックなどを活用</a:t>
          </a:r>
        </a:p>
        <a:p>
          <a:pPr marL="114300" lvl="1" indent="-114300" algn="l" defTabSz="622300">
            <a:lnSpc>
              <a:spcPct val="90000"/>
            </a:lnSpc>
            <a:spcBef>
              <a:spcPct val="0"/>
            </a:spcBef>
            <a:spcAft>
              <a:spcPct val="15000"/>
            </a:spcAft>
            <a:buChar char="•"/>
          </a:pPr>
          <a:r>
            <a:rPr kumimoji="1" lang="ja-JP" altLang="en-US" sz="1400" kern="1200" dirty="0"/>
            <a:t>対象企業が属する上場企業の有価証券報告書にある</a:t>
          </a:r>
          <a:r>
            <a:rPr kumimoji="1" lang="ja-JP" altLang="en-US" sz="1400" kern="1200" dirty="0">
              <a:solidFill>
                <a:srgbClr val="FF0000"/>
              </a:solidFill>
            </a:rPr>
            <a:t>「事業統計図」</a:t>
          </a:r>
          <a:r>
            <a:rPr kumimoji="1" lang="ja-JP" altLang="en-US" sz="1400" kern="1200" dirty="0"/>
            <a:t>も参考になる</a:t>
          </a:r>
        </a:p>
      </dsp:txBody>
      <dsp:txXfrm>
        <a:off x="0" y="3016748"/>
        <a:ext cx="8050560" cy="1102500"/>
      </dsp:txXfrm>
    </dsp:sp>
    <dsp:sp modelId="{455C1162-C7EF-48C6-BCF1-312C76B20558}">
      <dsp:nvSpPr>
        <dsp:cNvPr id="0" name=""/>
        <dsp:cNvSpPr/>
      </dsp:nvSpPr>
      <dsp:spPr>
        <a:xfrm>
          <a:off x="402528" y="2810108"/>
          <a:ext cx="5635392"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004" tIns="0" rIns="213004"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３）留意点</a:t>
          </a:r>
        </a:p>
      </dsp:txBody>
      <dsp:txXfrm>
        <a:off x="422703" y="2830283"/>
        <a:ext cx="5595042" cy="372930"/>
      </dsp:txXfrm>
    </dsp:sp>
    <dsp:sp modelId="{C7E6FA3B-2FBC-4942-B8C9-441455CBDB67}">
      <dsp:nvSpPr>
        <dsp:cNvPr id="0" name=""/>
        <dsp:cNvSpPr/>
      </dsp:nvSpPr>
      <dsp:spPr>
        <a:xfrm>
          <a:off x="0" y="4401488"/>
          <a:ext cx="8050560" cy="110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4813" tIns="291592" rIns="624813"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対象企業のビジネスモデルを金融機関と共有できる</a:t>
          </a:r>
        </a:p>
        <a:p>
          <a:pPr marL="114300" lvl="1" indent="-114300" algn="l" defTabSz="622300">
            <a:lnSpc>
              <a:spcPct val="90000"/>
            </a:lnSpc>
            <a:spcBef>
              <a:spcPct val="0"/>
            </a:spcBef>
            <a:spcAft>
              <a:spcPct val="15000"/>
            </a:spcAft>
            <a:buChar char="•"/>
          </a:pPr>
          <a:r>
            <a:rPr kumimoji="1" lang="ja-JP" altLang="en-US" sz="1400" kern="1200" dirty="0"/>
            <a:t>経営者がビジネスモデルを見直すきっかけとる</a:t>
          </a:r>
        </a:p>
        <a:p>
          <a:pPr marL="114300" lvl="1" indent="-114300" algn="l" defTabSz="622300">
            <a:lnSpc>
              <a:spcPct val="90000"/>
            </a:lnSpc>
            <a:spcBef>
              <a:spcPct val="0"/>
            </a:spcBef>
            <a:spcAft>
              <a:spcPct val="15000"/>
            </a:spcAft>
            <a:buChar char="•"/>
          </a:pPr>
          <a:r>
            <a:rPr kumimoji="1" lang="ja-JP" altLang="en-US" sz="1400" kern="1200" dirty="0"/>
            <a:t>経営者との間で経営課題や経営改善等に関するコミュニケーションを図る事ができる</a:t>
          </a:r>
        </a:p>
      </dsp:txBody>
      <dsp:txXfrm>
        <a:off x="0" y="4401488"/>
        <a:ext cx="8050560" cy="1102500"/>
      </dsp:txXfrm>
    </dsp:sp>
    <dsp:sp modelId="{98CC0212-C51B-4C5B-B002-80F2D39385F4}">
      <dsp:nvSpPr>
        <dsp:cNvPr id="0" name=""/>
        <dsp:cNvSpPr/>
      </dsp:nvSpPr>
      <dsp:spPr>
        <a:xfrm>
          <a:off x="402528" y="4194848"/>
          <a:ext cx="5635392"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004" tIns="0" rIns="213004"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４）効果</a:t>
          </a:r>
        </a:p>
      </dsp:txBody>
      <dsp:txXfrm>
        <a:off x="422703" y="4215023"/>
        <a:ext cx="5595042" cy="37293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E35249-B519-4B70-AB90-5B7178CA9682}">
      <dsp:nvSpPr>
        <dsp:cNvPr id="0" name=""/>
        <dsp:cNvSpPr/>
      </dsp:nvSpPr>
      <dsp:spPr>
        <a:xfrm>
          <a:off x="0" y="162959"/>
          <a:ext cx="8165450" cy="960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主たる顧客（売上構成、売上推移）</a:t>
          </a:r>
        </a:p>
        <a:p>
          <a:pPr marL="57150" lvl="1" indent="-57150" algn="l" defTabSz="444500">
            <a:lnSpc>
              <a:spcPct val="90000"/>
            </a:lnSpc>
            <a:spcBef>
              <a:spcPct val="0"/>
            </a:spcBef>
            <a:spcAft>
              <a:spcPct val="15000"/>
            </a:spcAft>
            <a:buChar char="•"/>
          </a:pPr>
          <a:r>
            <a:rPr kumimoji="1" lang="ja-JP" altLang="en-US" sz="1000" kern="1200" dirty="0"/>
            <a:t>受注形態（個別受注、繰り返し受注、一部見込み生産）</a:t>
          </a:r>
        </a:p>
        <a:p>
          <a:pPr marL="57150" lvl="1" indent="-57150" algn="l" defTabSz="444500">
            <a:lnSpc>
              <a:spcPct val="90000"/>
            </a:lnSpc>
            <a:spcBef>
              <a:spcPct val="0"/>
            </a:spcBef>
            <a:spcAft>
              <a:spcPct val="15000"/>
            </a:spcAft>
            <a:buChar char="•"/>
          </a:pPr>
          <a:r>
            <a:rPr kumimoji="1" lang="ja-JP" altLang="en-US" sz="1000" kern="1200" dirty="0"/>
            <a:t>顧客の製品動向（≒顧客の生産計画）</a:t>
          </a:r>
        </a:p>
        <a:p>
          <a:pPr marL="57150" lvl="1" indent="-57150" algn="l" defTabSz="444500">
            <a:lnSpc>
              <a:spcPct val="90000"/>
            </a:lnSpc>
            <a:spcBef>
              <a:spcPct val="0"/>
            </a:spcBef>
            <a:spcAft>
              <a:spcPct val="15000"/>
            </a:spcAft>
            <a:buChar char="•"/>
          </a:pPr>
          <a:r>
            <a:rPr kumimoji="1" lang="ja-JP" altLang="en-US" sz="1000" kern="1200" dirty="0"/>
            <a:t>範囲と特性（何㎞圏内か？所得層は？道路、河川、用途地域等の地理的条件）</a:t>
          </a:r>
        </a:p>
      </dsp:txBody>
      <dsp:txXfrm>
        <a:off x="0" y="162959"/>
        <a:ext cx="8165450" cy="960750"/>
      </dsp:txXfrm>
    </dsp:sp>
    <dsp:sp modelId="{F1175D21-41D4-40C7-AF6B-E880261AED2B}">
      <dsp:nvSpPr>
        <dsp:cNvPr id="0" name=""/>
        <dsp:cNvSpPr/>
      </dsp:nvSpPr>
      <dsp:spPr>
        <a:xfrm>
          <a:off x="408272" y="1535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売上高</a:t>
          </a:r>
        </a:p>
      </dsp:txBody>
      <dsp:txXfrm>
        <a:off x="422682" y="29769"/>
        <a:ext cx="5686995" cy="266380"/>
      </dsp:txXfrm>
    </dsp:sp>
    <dsp:sp modelId="{23CBB6B1-0592-456F-BA46-F8D225CBDD13}">
      <dsp:nvSpPr>
        <dsp:cNvPr id="0" name=""/>
        <dsp:cNvSpPr/>
      </dsp:nvSpPr>
      <dsp:spPr>
        <a:xfrm>
          <a:off x="0" y="1325309"/>
          <a:ext cx="8165450" cy="960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原価の主要要素（材料費、労務費、加工費などの推移）</a:t>
          </a:r>
        </a:p>
        <a:p>
          <a:pPr marL="57150" lvl="1" indent="-57150" algn="l" defTabSz="444500">
            <a:lnSpc>
              <a:spcPct val="90000"/>
            </a:lnSpc>
            <a:spcBef>
              <a:spcPct val="0"/>
            </a:spcBef>
            <a:spcAft>
              <a:spcPct val="15000"/>
            </a:spcAft>
            <a:buChar char="•"/>
          </a:pPr>
          <a:r>
            <a:rPr kumimoji="1" lang="ja-JP" altLang="en-US" sz="1000" kern="1200" dirty="0"/>
            <a:t>主たる加工外注費、部品購入先（子会社の場合は取引の妥当性）</a:t>
          </a:r>
        </a:p>
        <a:p>
          <a:pPr marL="57150" lvl="1" indent="-57150" algn="l" defTabSz="444500">
            <a:lnSpc>
              <a:spcPct val="90000"/>
            </a:lnSpc>
            <a:spcBef>
              <a:spcPct val="0"/>
            </a:spcBef>
            <a:spcAft>
              <a:spcPct val="15000"/>
            </a:spcAft>
            <a:buChar char="•"/>
          </a:pPr>
          <a:r>
            <a:rPr kumimoji="1" lang="ja-JP" altLang="en-US" sz="1000" kern="1200" dirty="0"/>
            <a:t>原価計算の方法</a:t>
          </a:r>
        </a:p>
        <a:p>
          <a:pPr marL="57150" lvl="1" indent="-57150" algn="l" defTabSz="444500">
            <a:lnSpc>
              <a:spcPct val="90000"/>
            </a:lnSpc>
            <a:spcBef>
              <a:spcPct val="0"/>
            </a:spcBef>
            <a:spcAft>
              <a:spcPct val="15000"/>
            </a:spcAft>
            <a:buChar char="•"/>
          </a:pPr>
          <a:r>
            <a:rPr kumimoji="1" lang="ja-JP" altLang="en-US" sz="1000" kern="1200" dirty="0"/>
            <a:t>棚卸資産の動き（物流、回転率、滞留品、不良品など）</a:t>
          </a:r>
        </a:p>
      </dsp:txBody>
      <dsp:txXfrm>
        <a:off x="0" y="1325309"/>
        <a:ext cx="8165450" cy="960750"/>
      </dsp:txXfrm>
    </dsp:sp>
    <dsp:sp modelId="{3BCC54A9-62E6-4E38-9E19-49D01B685AA3}">
      <dsp:nvSpPr>
        <dsp:cNvPr id="0" name=""/>
        <dsp:cNvSpPr/>
      </dsp:nvSpPr>
      <dsp:spPr>
        <a:xfrm>
          <a:off x="408272" y="117770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売上原価・棚卸資産</a:t>
          </a:r>
        </a:p>
      </dsp:txBody>
      <dsp:txXfrm>
        <a:off x="422682" y="1192119"/>
        <a:ext cx="5686995" cy="266380"/>
      </dsp:txXfrm>
    </dsp:sp>
    <dsp:sp modelId="{A1DF11D2-3731-4C94-9A53-01E2614193F1}">
      <dsp:nvSpPr>
        <dsp:cNvPr id="0" name=""/>
        <dsp:cNvSpPr/>
      </dsp:nvSpPr>
      <dsp:spPr>
        <a:xfrm>
          <a:off x="0" y="2487659"/>
          <a:ext cx="8165450" cy="787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人件費（各部門毎の人件費、人員の推移、直間比率）</a:t>
          </a:r>
        </a:p>
        <a:p>
          <a:pPr marL="57150" lvl="1" indent="-57150" algn="l" defTabSz="444500">
            <a:lnSpc>
              <a:spcPct val="90000"/>
            </a:lnSpc>
            <a:spcBef>
              <a:spcPct val="0"/>
            </a:spcBef>
            <a:spcAft>
              <a:spcPct val="15000"/>
            </a:spcAft>
            <a:buChar char="•"/>
          </a:pPr>
          <a:r>
            <a:rPr kumimoji="1" lang="ja-JP" altLang="en-US" sz="1000" kern="1200" dirty="0"/>
            <a:t>物流費の推移、売上との関連性</a:t>
          </a:r>
        </a:p>
        <a:p>
          <a:pPr marL="57150" lvl="1" indent="-57150" algn="l" defTabSz="444500">
            <a:lnSpc>
              <a:spcPct val="90000"/>
            </a:lnSpc>
            <a:spcBef>
              <a:spcPct val="0"/>
            </a:spcBef>
            <a:spcAft>
              <a:spcPct val="15000"/>
            </a:spcAft>
            <a:buChar char="•"/>
          </a:pPr>
          <a:r>
            <a:rPr kumimoji="1" lang="ja-JP" altLang="en-US" sz="1000" kern="1200" dirty="0"/>
            <a:t>構成割合の大きな項目（賃借料、リース料など）の内容</a:t>
          </a:r>
        </a:p>
      </dsp:txBody>
      <dsp:txXfrm>
        <a:off x="0" y="2487659"/>
        <a:ext cx="8165450" cy="787500"/>
      </dsp:txXfrm>
    </dsp:sp>
    <dsp:sp modelId="{A7F4AE27-E276-4B80-9A5F-DD91F9EFAABA}">
      <dsp:nvSpPr>
        <dsp:cNvPr id="0" name=""/>
        <dsp:cNvSpPr/>
      </dsp:nvSpPr>
      <dsp:spPr>
        <a:xfrm>
          <a:off x="408272" y="234005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販売費</a:t>
          </a:r>
        </a:p>
      </dsp:txBody>
      <dsp:txXfrm>
        <a:off x="422682" y="2354469"/>
        <a:ext cx="5686995" cy="266380"/>
      </dsp:txXfrm>
    </dsp:sp>
    <dsp:sp modelId="{EE0C0DF1-9AB3-4613-A178-5C1F6B5F7D14}">
      <dsp:nvSpPr>
        <dsp:cNvPr id="0" name=""/>
        <dsp:cNvSpPr/>
      </dsp:nvSpPr>
      <dsp:spPr>
        <a:xfrm>
          <a:off x="0" y="3476759"/>
          <a:ext cx="8165450" cy="614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関連会社、代表に対する貸付金の有無</a:t>
          </a:r>
        </a:p>
        <a:p>
          <a:pPr marL="57150" lvl="1" indent="-57150" algn="l" defTabSz="444500">
            <a:lnSpc>
              <a:spcPct val="90000"/>
            </a:lnSpc>
            <a:spcBef>
              <a:spcPct val="0"/>
            </a:spcBef>
            <a:spcAft>
              <a:spcPct val="15000"/>
            </a:spcAft>
            <a:buChar char="•"/>
          </a:pPr>
          <a:r>
            <a:rPr kumimoji="1" lang="ja-JP" altLang="en-US" sz="1000" kern="1200" dirty="0"/>
            <a:t>本社ビル、工場の賃貸借契約の条件</a:t>
          </a:r>
        </a:p>
      </dsp:txBody>
      <dsp:txXfrm>
        <a:off x="0" y="3476759"/>
        <a:ext cx="8165450" cy="614250"/>
      </dsp:txXfrm>
    </dsp:sp>
    <dsp:sp modelId="{027BF399-BF6A-4A4D-94BA-3356587982CE}">
      <dsp:nvSpPr>
        <dsp:cNvPr id="0" name=""/>
        <dsp:cNvSpPr/>
      </dsp:nvSpPr>
      <dsp:spPr>
        <a:xfrm>
          <a:off x="408272" y="332915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オーナー取引</a:t>
          </a:r>
        </a:p>
      </dsp:txBody>
      <dsp:txXfrm>
        <a:off x="422682" y="3343569"/>
        <a:ext cx="5686995" cy="266380"/>
      </dsp:txXfrm>
    </dsp:sp>
    <dsp:sp modelId="{62ADB109-051F-442C-958C-6AEF8291B5A7}">
      <dsp:nvSpPr>
        <dsp:cNvPr id="0" name=""/>
        <dsp:cNvSpPr/>
      </dsp:nvSpPr>
      <dsp:spPr>
        <a:xfrm>
          <a:off x="0" y="4292609"/>
          <a:ext cx="8165450" cy="614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取引先からの役員派遣</a:t>
          </a:r>
        </a:p>
        <a:p>
          <a:pPr marL="57150" lvl="1" indent="-57150" algn="l" defTabSz="444500">
            <a:lnSpc>
              <a:spcPct val="90000"/>
            </a:lnSpc>
            <a:spcBef>
              <a:spcPct val="0"/>
            </a:spcBef>
            <a:spcAft>
              <a:spcPct val="15000"/>
            </a:spcAft>
            <a:buChar char="•"/>
          </a:pPr>
          <a:r>
            <a:rPr kumimoji="1" lang="ja-JP" altLang="en-US" sz="1000" kern="1200" dirty="0"/>
            <a:t>該当企業と関係会社の資本関係</a:t>
          </a:r>
        </a:p>
      </dsp:txBody>
      <dsp:txXfrm>
        <a:off x="0" y="4292609"/>
        <a:ext cx="8165450" cy="614250"/>
      </dsp:txXfrm>
    </dsp:sp>
    <dsp:sp modelId="{1D0A3605-B0E9-49E6-A39D-2345CC9986B3}">
      <dsp:nvSpPr>
        <dsp:cNvPr id="0" name=""/>
        <dsp:cNvSpPr/>
      </dsp:nvSpPr>
      <dsp:spPr>
        <a:xfrm>
          <a:off x="408272" y="414500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資本・人的取引</a:t>
          </a:r>
        </a:p>
      </dsp:txBody>
      <dsp:txXfrm>
        <a:off x="422682" y="4159419"/>
        <a:ext cx="5686995" cy="266380"/>
      </dsp:txXfrm>
    </dsp:sp>
    <dsp:sp modelId="{14E6845E-9D5A-4457-AE0F-03A8BFCA798A}">
      <dsp:nvSpPr>
        <dsp:cNvPr id="0" name=""/>
        <dsp:cNvSpPr/>
      </dsp:nvSpPr>
      <dsp:spPr>
        <a:xfrm>
          <a:off x="0" y="5108459"/>
          <a:ext cx="8165450" cy="4331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3730" tIns="208280" rIns="633730" bIns="71120" numCol="1" spcCol="1270" anchor="t" anchorCtr="0">
          <a:noAutofit/>
        </a:bodyPr>
        <a:lstStyle/>
        <a:p>
          <a:pPr marL="57150" lvl="1" indent="-57150" algn="l" defTabSz="444500">
            <a:lnSpc>
              <a:spcPct val="90000"/>
            </a:lnSpc>
            <a:spcBef>
              <a:spcPct val="0"/>
            </a:spcBef>
            <a:spcAft>
              <a:spcPct val="15000"/>
            </a:spcAft>
            <a:buChar char="•"/>
          </a:pPr>
          <a:r>
            <a:rPr kumimoji="1" lang="ja-JP" altLang="en-US" sz="1000" kern="1200" dirty="0"/>
            <a:t>債務保証、デリバティブ、オペレーティングリース等の有無を記載</a:t>
          </a:r>
        </a:p>
      </dsp:txBody>
      <dsp:txXfrm>
        <a:off x="0" y="5108459"/>
        <a:ext cx="8165450" cy="433125"/>
      </dsp:txXfrm>
    </dsp:sp>
    <dsp:sp modelId="{705F1081-9800-41FC-B8C4-DD547C3782DF}">
      <dsp:nvSpPr>
        <dsp:cNvPr id="0" name=""/>
        <dsp:cNvSpPr/>
      </dsp:nvSpPr>
      <dsp:spPr>
        <a:xfrm>
          <a:off x="408272" y="4960859"/>
          <a:ext cx="5715815" cy="2952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6044" tIns="0" rIns="216044" bIns="0" numCol="1" spcCol="1270" anchor="ctr" anchorCtr="0">
          <a:noAutofit/>
        </a:bodyPr>
        <a:lstStyle/>
        <a:p>
          <a:pPr marL="0" lvl="0" indent="0" algn="l" defTabSz="444500">
            <a:lnSpc>
              <a:spcPct val="90000"/>
            </a:lnSpc>
            <a:spcBef>
              <a:spcPct val="0"/>
            </a:spcBef>
            <a:spcAft>
              <a:spcPct val="35000"/>
            </a:spcAft>
            <a:buNone/>
          </a:pPr>
          <a:r>
            <a:rPr kumimoji="1" lang="ja-JP" altLang="en-US" sz="1000" kern="1200" dirty="0"/>
            <a:t>簿外取引</a:t>
          </a:r>
        </a:p>
      </dsp:txBody>
      <dsp:txXfrm>
        <a:off x="422682" y="4975269"/>
        <a:ext cx="5686995" cy="2663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C5EC4-D75E-4925-A9A2-1466CC2ABCB5}">
      <dsp:nvSpPr>
        <dsp:cNvPr id="0" name=""/>
        <dsp:cNvSpPr/>
      </dsp:nvSpPr>
      <dsp:spPr>
        <a:xfrm>
          <a:off x="0" y="392678"/>
          <a:ext cx="8280920" cy="113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312420" rIns="642691" bIns="106680" numCol="1" spcCol="1270" anchor="t" anchorCtr="0">
          <a:noAutofit/>
        </a:bodyPr>
        <a:lstStyle/>
        <a:p>
          <a:pPr marL="114300" lvl="1" indent="-114300" algn="l" defTabSz="666750">
            <a:lnSpc>
              <a:spcPct val="90000"/>
            </a:lnSpc>
            <a:spcBef>
              <a:spcPct val="0"/>
            </a:spcBef>
            <a:spcAft>
              <a:spcPct val="15000"/>
            </a:spcAft>
            <a:buChar char="•"/>
          </a:pPr>
          <a:r>
            <a:rPr kumimoji="1" lang="ja-JP" altLang="en-US" sz="1500" kern="1200" dirty="0"/>
            <a:t>費用計画⇒自社でコントロールできる余地が大きい⇒費用計画は作成しやすい</a:t>
          </a:r>
        </a:p>
        <a:p>
          <a:pPr marL="114300" lvl="1" indent="-114300" algn="l" defTabSz="666750">
            <a:lnSpc>
              <a:spcPct val="90000"/>
            </a:lnSpc>
            <a:spcBef>
              <a:spcPct val="0"/>
            </a:spcBef>
            <a:spcAft>
              <a:spcPct val="15000"/>
            </a:spcAft>
            <a:buChar char="•"/>
          </a:pPr>
          <a:r>
            <a:rPr kumimoji="1" lang="ja-JP" altLang="en-US" sz="1500" kern="1200" dirty="0"/>
            <a:t>売上計画⇒顧客が購入を判断するので、売上数値計画の作成は難しい⇒売上計画を策定する場合は、</a:t>
          </a:r>
          <a:r>
            <a:rPr kumimoji="1" lang="ja-JP" altLang="en-US" sz="1500" kern="1200" dirty="0">
              <a:solidFill>
                <a:srgbClr val="FF0000"/>
              </a:solidFill>
            </a:rPr>
            <a:t>合理的で説得力のある根拠資料、データに基づく必要</a:t>
          </a:r>
          <a:r>
            <a:rPr kumimoji="1" lang="ja-JP" altLang="en-US" sz="1500" kern="1200" dirty="0"/>
            <a:t>がある</a:t>
          </a:r>
        </a:p>
      </dsp:txBody>
      <dsp:txXfrm>
        <a:off x="0" y="392678"/>
        <a:ext cx="8280920" cy="1134000"/>
      </dsp:txXfrm>
    </dsp:sp>
    <dsp:sp modelId="{FD1D85E2-7A14-4516-9B80-5F480139C1EF}">
      <dsp:nvSpPr>
        <dsp:cNvPr id="0" name=""/>
        <dsp:cNvSpPr/>
      </dsp:nvSpPr>
      <dsp:spPr>
        <a:xfrm>
          <a:off x="414046" y="171278"/>
          <a:ext cx="5796644" cy="442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66750">
            <a:lnSpc>
              <a:spcPct val="90000"/>
            </a:lnSpc>
            <a:spcBef>
              <a:spcPct val="0"/>
            </a:spcBef>
            <a:spcAft>
              <a:spcPct val="35000"/>
            </a:spcAft>
            <a:buNone/>
          </a:pPr>
          <a:r>
            <a:rPr kumimoji="1" lang="ja-JP" altLang="en-US" sz="1500" kern="1200" dirty="0"/>
            <a:t>１）全体像</a:t>
          </a:r>
        </a:p>
      </dsp:txBody>
      <dsp:txXfrm>
        <a:off x="435662" y="192894"/>
        <a:ext cx="5753412" cy="399568"/>
      </dsp:txXfrm>
    </dsp:sp>
    <dsp:sp modelId="{19995EC7-5205-488F-8219-B1C13D5A7A4D}">
      <dsp:nvSpPr>
        <dsp:cNvPr id="0" name=""/>
        <dsp:cNvSpPr/>
      </dsp:nvSpPr>
      <dsp:spPr>
        <a:xfrm>
          <a:off x="0" y="1829078"/>
          <a:ext cx="8280920" cy="1370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312420" rIns="642691" bIns="106680" numCol="1" spcCol="1270" anchor="t" anchorCtr="0">
          <a:noAutofit/>
        </a:bodyPr>
        <a:lstStyle/>
        <a:p>
          <a:pPr marL="114300" lvl="1" indent="-114300" algn="l" defTabSz="666750">
            <a:lnSpc>
              <a:spcPct val="90000"/>
            </a:lnSpc>
            <a:spcBef>
              <a:spcPct val="0"/>
            </a:spcBef>
            <a:spcAft>
              <a:spcPct val="15000"/>
            </a:spcAft>
            <a:buChar char="•"/>
          </a:pPr>
          <a:r>
            <a:rPr kumimoji="1" lang="ja-JP" altLang="en-US" sz="1500" kern="1200" dirty="0"/>
            <a:t>製品、商品、サービス別、得意先別、根拠別、顧客属性等の債務者企業の事業の特徴や損益管理区分に分類</a:t>
          </a:r>
        </a:p>
        <a:p>
          <a:pPr marL="114300" lvl="1" indent="-114300" algn="l" defTabSz="666750">
            <a:lnSpc>
              <a:spcPct val="90000"/>
            </a:lnSpc>
            <a:spcBef>
              <a:spcPct val="0"/>
            </a:spcBef>
            <a:spcAft>
              <a:spcPct val="15000"/>
            </a:spcAft>
            <a:buChar char="•"/>
          </a:pPr>
          <a:r>
            <a:rPr kumimoji="1" lang="ja-JP" altLang="en-US" sz="1500" kern="1200" dirty="0"/>
            <a:t>区分ごとに、過去実績、目標数値、改善施策に基づき、単価、数量を考慮し、売上を積み上げる⇒この合計が売上計画になる</a:t>
          </a:r>
        </a:p>
      </dsp:txBody>
      <dsp:txXfrm>
        <a:off x="0" y="1829078"/>
        <a:ext cx="8280920" cy="1370250"/>
      </dsp:txXfrm>
    </dsp:sp>
    <dsp:sp modelId="{5DA16D8A-7B66-4159-A8A6-6452D8DF10BD}">
      <dsp:nvSpPr>
        <dsp:cNvPr id="0" name=""/>
        <dsp:cNvSpPr/>
      </dsp:nvSpPr>
      <dsp:spPr>
        <a:xfrm>
          <a:off x="414046" y="1607678"/>
          <a:ext cx="5796644" cy="442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66750">
            <a:lnSpc>
              <a:spcPct val="90000"/>
            </a:lnSpc>
            <a:spcBef>
              <a:spcPct val="0"/>
            </a:spcBef>
            <a:spcAft>
              <a:spcPct val="35000"/>
            </a:spcAft>
            <a:buNone/>
          </a:pPr>
          <a:r>
            <a:rPr kumimoji="1" lang="ja-JP" altLang="en-US" sz="1500" kern="1200" dirty="0"/>
            <a:t>２）具体的には・・・</a:t>
          </a:r>
        </a:p>
      </dsp:txBody>
      <dsp:txXfrm>
        <a:off x="435662" y="1629294"/>
        <a:ext cx="5753412" cy="399568"/>
      </dsp:txXfrm>
    </dsp:sp>
    <dsp:sp modelId="{02B16E26-D7DB-4232-BADB-170F336E8061}">
      <dsp:nvSpPr>
        <dsp:cNvPr id="0" name=""/>
        <dsp:cNvSpPr/>
      </dsp:nvSpPr>
      <dsp:spPr>
        <a:xfrm>
          <a:off x="0" y="3501729"/>
          <a:ext cx="8280920" cy="1653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312420" rIns="642691" bIns="106680" numCol="1" spcCol="1270" anchor="t" anchorCtr="0">
          <a:noAutofit/>
        </a:bodyPr>
        <a:lstStyle/>
        <a:p>
          <a:pPr marL="114300" lvl="1" indent="-114300" algn="l" defTabSz="666750">
            <a:lnSpc>
              <a:spcPct val="90000"/>
            </a:lnSpc>
            <a:spcBef>
              <a:spcPct val="0"/>
            </a:spcBef>
            <a:spcAft>
              <a:spcPct val="15000"/>
            </a:spcAft>
            <a:buChar char="•"/>
          </a:pPr>
          <a:r>
            <a:rPr kumimoji="1" lang="ja-JP" altLang="en-US" sz="1500" kern="1200" dirty="0"/>
            <a:t>中小企業基本調査（</a:t>
          </a:r>
          <a:r>
            <a:rPr kumimoji="1" lang="en-US" altLang="ja-JP" sz="1500" kern="1200" dirty="0"/>
            <a:t>e-stat</a:t>
          </a:r>
          <a:r>
            <a:rPr kumimoji="1" lang="ja-JP" altLang="en-US" sz="1500" kern="1200" dirty="0"/>
            <a:t>）⇒</a:t>
          </a:r>
          <a:r>
            <a:rPr kumimoji="1" lang="en-US" altLang="en-US" sz="1500" kern="1200" dirty="0"/>
            <a:t>https://www.e-stat.go.jp/</a:t>
          </a:r>
          <a:endParaRPr kumimoji="1" lang="ja-JP" altLang="en-US" sz="1500" kern="1200" dirty="0"/>
        </a:p>
        <a:p>
          <a:pPr marL="114300" lvl="1" indent="-114300" algn="l" defTabSz="666750">
            <a:lnSpc>
              <a:spcPct val="90000"/>
            </a:lnSpc>
            <a:spcBef>
              <a:spcPct val="0"/>
            </a:spcBef>
            <a:spcAft>
              <a:spcPct val="15000"/>
            </a:spcAft>
            <a:buChar char="•"/>
          </a:pPr>
          <a:r>
            <a:rPr kumimoji="1" lang="ja-JP" altLang="en-US" sz="1500" kern="1200" dirty="0"/>
            <a:t>日本政策金融公庫（小企業の経営等に関する資料）⇒</a:t>
          </a:r>
          <a:r>
            <a:rPr kumimoji="1" lang="en-US" altLang="en-US" sz="1500" kern="1200" dirty="0"/>
            <a:t>https://www.jfc.go.jp/n/findings/sme_findings2.html</a:t>
          </a:r>
          <a:endParaRPr kumimoji="1" lang="ja-JP" altLang="en-US" sz="1500" kern="1200" dirty="0"/>
        </a:p>
        <a:p>
          <a:pPr marL="114300" lvl="1" indent="-114300" algn="l" defTabSz="666750">
            <a:lnSpc>
              <a:spcPct val="90000"/>
            </a:lnSpc>
            <a:spcBef>
              <a:spcPct val="0"/>
            </a:spcBef>
            <a:spcAft>
              <a:spcPct val="15000"/>
            </a:spcAft>
            <a:buChar char="•"/>
          </a:pPr>
          <a:r>
            <a:rPr kumimoji="1" lang="en-US" altLang="ja-JP" sz="1500" kern="1200" dirty="0"/>
            <a:t>TKC</a:t>
          </a:r>
          <a:r>
            <a:rPr kumimoji="1" lang="ja-JP" altLang="en-US" sz="1500" kern="1200" dirty="0"/>
            <a:t>の</a:t>
          </a:r>
          <a:r>
            <a:rPr kumimoji="1" lang="en-US" altLang="ja-JP" sz="1500" kern="1200" dirty="0"/>
            <a:t>BAST</a:t>
          </a:r>
          <a:endParaRPr kumimoji="1" lang="ja-JP" altLang="en-US" sz="1500" kern="1200" dirty="0"/>
        </a:p>
        <a:p>
          <a:pPr marL="114300" lvl="1" indent="-114300" algn="l" defTabSz="666750">
            <a:lnSpc>
              <a:spcPct val="90000"/>
            </a:lnSpc>
            <a:spcBef>
              <a:spcPct val="0"/>
            </a:spcBef>
            <a:spcAft>
              <a:spcPct val="15000"/>
            </a:spcAft>
            <a:buFontTx/>
            <a:buNone/>
          </a:pPr>
          <a:r>
            <a:rPr kumimoji="1" lang="ja-JP" altLang="en-US" sz="1500" kern="1200" dirty="0"/>
            <a:t>　⇒</a:t>
          </a:r>
          <a:r>
            <a:rPr kumimoji="1" lang="en-US" altLang="en-US" sz="1500" kern="1200" dirty="0"/>
            <a:t>https://www.tkc.co.jp/bast/disp_bast.asp?param=site:senkei</a:t>
          </a:r>
          <a:endParaRPr kumimoji="1" lang="ja-JP" altLang="en-US" sz="1500" kern="1200" dirty="0"/>
        </a:p>
      </dsp:txBody>
      <dsp:txXfrm>
        <a:off x="0" y="3501729"/>
        <a:ext cx="8280920" cy="1653750"/>
      </dsp:txXfrm>
    </dsp:sp>
    <dsp:sp modelId="{26AAF38C-2550-48D0-9859-160B90A33CED}">
      <dsp:nvSpPr>
        <dsp:cNvPr id="0" name=""/>
        <dsp:cNvSpPr/>
      </dsp:nvSpPr>
      <dsp:spPr>
        <a:xfrm>
          <a:off x="414046" y="3280329"/>
          <a:ext cx="5796644" cy="442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66750">
            <a:lnSpc>
              <a:spcPct val="90000"/>
            </a:lnSpc>
            <a:spcBef>
              <a:spcPct val="0"/>
            </a:spcBef>
            <a:spcAft>
              <a:spcPct val="35000"/>
            </a:spcAft>
            <a:buNone/>
          </a:pPr>
          <a:r>
            <a:rPr kumimoji="1" lang="ja-JP" altLang="en-US" sz="1500" kern="1200" dirty="0"/>
            <a:t>３）参考資料</a:t>
          </a:r>
        </a:p>
      </dsp:txBody>
      <dsp:txXfrm>
        <a:off x="435662" y="3301945"/>
        <a:ext cx="5753412" cy="39956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80EE15-4B70-4E13-9690-92479CB12FD7}">
      <dsp:nvSpPr>
        <dsp:cNvPr id="0" name=""/>
        <dsp:cNvSpPr/>
      </dsp:nvSpPr>
      <dsp:spPr>
        <a:xfrm>
          <a:off x="1228230" y="792515"/>
          <a:ext cx="1193085" cy="42802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売上</a:t>
          </a:r>
        </a:p>
      </dsp:txBody>
      <dsp:txXfrm>
        <a:off x="1240766" y="805051"/>
        <a:ext cx="1168013" cy="402954"/>
      </dsp:txXfrm>
    </dsp:sp>
    <dsp:sp modelId="{E84CE63A-DA8F-4A13-8F8A-CD5B0EB79F36}">
      <dsp:nvSpPr>
        <dsp:cNvPr id="0" name=""/>
        <dsp:cNvSpPr/>
      </dsp:nvSpPr>
      <dsp:spPr>
        <a:xfrm rot="17421335">
          <a:off x="2187976" y="659693"/>
          <a:ext cx="715594" cy="22763"/>
        </a:xfrm>
        <a:custGeom>
          <a:avLst/>
          <a:gdLst/>
          <a:ahLst/>
          <a:cxnLst/>
          <a:rect l="0" t="0" r="0" b="0"/>
          <a:pathLst>
            <a:path>
              <a:moveTo>
                <a:pt x="0" y="11381"/>
              </a:moveTo>
              <a:lnTo>
                <a:pt x="715594" y="113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527884" y="653185"/>
        <a:ext cx="35779" cy="35779"/>
      </dsp:txXfrm>
    </dsp:sp>
    <dsp:sp modelId="{6211F20F-1018-4509-ADF4-5721821F97F1}">
      <dsp:nvSpPr>
        <dsp:cNvPr id="0" name=""/>
        <dsp:cNvSpPr/>
      </dsp:nvSpPr>
      <dsp:spPr>
        <a:xfrm>
          <a:off x="2670232" y="180049"/>
          <a:ext cx="1051969"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単価</a:t>
          </a:r>
        </a:p>
      </dsp:txBody>
      <dsp:txXfrm>
        <a:off x="2679345" y="189162"/>
        <a:ext cx="1033743" cy="292919"/>
      </dsp:txXfrm>
    </dsp:sp>
    <dsp:sp modelId="{2A83C215-CE6C-4983-A475-BFA70F12C085}">
      <dsp:nvSpPr>
        <dsp:cNvPr id="0" name=""/>
        <dsp:cNvSpPr/>
      </dsp:nvSpPr>
      <dsp:spPr>
        <a:xfrm rot="19457599">
          <a:off x="3693388" y="234786"/>
          <a:ext cx="306541" cy="22763"/>
        </a:xfrm>
        <a:custGeom>
          <a:avLst/>
          <a:gdLst/>
          <a:ahLst/>
          <a:cxnLst/>
          <a:rect l="0" t="0" r="0" b="0"/>
          <a:pathLst>
            <a:path>
              <a:moveTo>
                <a:pt x="0" y="11381"/>
              </a:moveTo>
              <a:lnTo>
                <a:pt x="306541"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38995" y="238504"/>
        <a:ext cx="15327" cy="15327"/>
      </dsp:txXfrm>
    </dsp:sp>
    <dsp:sp modelId="{05A2ECBD-F52C-4E7C-BB97-E2CEE0639938}">
      <dsp:nvSpPr>
        <dsp:cNvPr id="0" name=""/>
        <dsp:cNvSpPr/>
      </dsp:nvSpPr>
      <dsp:spPr>
        <a:xfrm>
          <a:off x="3971117" y="1141"/>
          <a:ext cx="1049865"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買上点数</a:t>
          </a:r>
        </a:p>
      </dsp:txBody>
      <dsp:txXfrm>
        <a:off x="3980230" y="10254"/>
        <a:ext cx="1031639" cy="292919"/>
      </dsp:txXfrm>
    </dsp:sp>
    <dsp:sp modelId="{AC8EBAEA-B5FC-4E33-A642-CD46DDBD6A61}">
      <dsp:nvSpPr>
        <dsp:cNvPr id="0" name=""/>
        <dsp:cNvSpPr/>
      </dsp:nvSpPr>
      <dsp:spPr>
        <a:xfrm rot="2142401">
          <a:off x="3693388" y="413694"/>
          <a:ext cx="306541" cy="22763"/>
        </a:xfrm>
        <a:custGeom>
          <a:avLst/>
          <a:gdLst/>
          <a:ahLst/>
          <a:cxnLst/>
          <a:rect l="0" t="0" r="0" b="0"/>
          <a:pathLst>
            <a:path>
              <a:moveTo>
                <a:pt x="0" y="11381"/>
              </a:moveTo>
              <a:lnTo>
                <a:pt x="306541"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38995" y="417412"/>
        <a:ext cx="15327" cy="15327"/>
      </dsp:txXfrm>
    </dsp:sp>
    <dsp:sp modelId="{FDAF03E0-662B-45F9-8732-148D44D8B154}">
      <dsp:nvSpPr>
        <dsp:cNvPr id="0" name=""/>
        <dsp:cNvSpPr/>
      </dsp:nvSpPr>
      <dsp:spPr>
        <a:xfrm>
          <a:off x="3971117" y="358958"/>
          <a:ext cx="1049865"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商品単価</a:t>
          </a:r>
        </a:p>
      </dsp:txBody>
      <dsp:txXfrm>
        <a:off x="3980230" y="368071"/>
        <a:ext cx="1031639" cy="292919"/>
      </dsp:txXfrm>
    </dsp:sp>
    <dsp:sp modelId="{6B406CB5-6FB8-4095-8B8B-018CEF1CD04E}">
      <dsp:nvSpPr>
        <dsp:cNvPr id="0" name=""/>
        <dsp:cNvSpPr/>
      </dsp:nvSpPr>
      <dsp:spPr>
        <a:xfrm rot="4178665">
          <a:off x="2187976" y="1330600"/>
          <a:ext cx="715594" cy="22763"/>
        </a:xfrm>
        <a:custGeom>
          <a:avLst/>
          <a:gdLst/>
          <a:ahLst/>
          <a:cxnLst/>
          <a:rect l="0" t="0" r="0" b="0"/>
          <a:pathLst>
            <a:path>
              <a:moveTo>
                <a:pt x="0" y="11381"/>
              </a:moveTo>
              <a:lnTo>
                <a:pt x="715594" y="113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527884" y="1324092"/>
        <a:ext cx="35779" cy="35779"/>
      </dsp:txXfrm>
    </dsp:sp>
    <dsp:sp modelId="{7CECDC3D-80AC-4010-B2E7-B3CBD17FCDDE}">
      <dsp:nvSpPr>
        <dsp:cNvPr id="0" name=""/>
        <dsp:cNvSpPr/>
      </dsp:nvSpPr>
      <dsp:spPr>
        <a:xfrm>
          <a:off x="2670232" y="1521863"/>
          <a:ext cx="1051969"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数量</a:t>
          </a:r>
        </a:p>
      </dsp:txBody>
      <dsp:txXfrm>
        <a:off x="2679345" y="1530976"/>
        <a:ext cx="1033743" cy="292919"/>
      </dsp:txXfrm>
    </dsp:sp>
    <dsp:sp modelId="{DE65A371-EEED-4FD5-8623-DACF07345889}">
      <dsp:nvSpPr>
        <dsp:cNvPr id="0" name=""/>
        <dsp:cNvSpPr/>
      </dsp:nvSpPr>
      <dsp:spPr>
        <a:xfrm rot="17945813">
          <a:off x="3590724" y="1442418"/>
          <a:ext cx="511869" cy="22763"/>
        </a:xfrm>
        <a:custGeom>
          <a:avLst/>
          <a:gdLst/>
          <a:ahLst/>
          <a:cxnLst/>
          <a:rect l="0" t="0" r="0" b="0"/>
          <a:pathLst>
            <a:path>
              <a:moveTo>
                <a:pt x="0" y="11381"/>
              </a:moveTo>
              <a:lnTo>
                <a:pt x="511869"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33862" y="1441003"/>
        <a:ext cx="25593" cy="25593"/>
      </dsp:txXfrm>
    </dsp:sp>
    <dsp:sp modelId="{7CBE3DFD-1F8D-4315-B2E6-CD48368E0292}">
      <dsp:nvSpPr>
        <dsp:cNvPr id="0" name=""/>
        <dsp:cNvSpPr/>
      </dsp:nvSpPr>
      <dsp:spPr>
        <a:xfrm>
          <a:off x="3971117" y="1074591"/>
          <a:ext cx="1049865"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客数</a:t>
          </a:r>
        </a:p>
      </dsp:txBody>
      <dsp:txXfrm>
        <a:off x="3980230" y="1083704"/>
        <a:ext cx="1031639" cy="292919"/>
      </dsp:txXfrm>
    </dsp:sp>
    <dsp:sp modelId="{A8303DC8-1A3F-4727-BDE5-A676A17F7BAB}">
      <dsp:nvSpPr>
        <dsp:cNvPr id="0" name=""/>
        <dsp:cNvSpPr/>
      </dsp:nvSpPr>
      <dsp:spPr>
        <a:xfrm rot="18289469">
          <a:off x="4927500" y="1039874"/>
          <a:ext cx="435880" cy="22763"/>
        </a:xfrm>
        <a:custGeom>
          <a:avLst/>
          <a:gdLst/>
          <a:ahLst/>
          <a:cxnLst/>
          <a:rect l="0" t="0" r="0" b="0"/>
          <a:pathLst>
            <a:path>
              <a:moveTo>
                <a:pt x="0" y="11381"/>
              </a:moveTo>
              <a:lnTo>
                <a:pt x="435880"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5134544" y="1040359"/>
        <a:ext cx="21794" cy="21794"/>
      </dsp:txXfrm>
    </dsp:sp>
    <dsp:sp modelId="{49AE38C0-3795-4754-A37E-23A36BA0BC52}">
      <dsp:nvSpPr>
        <dsp:cNvPr id="0" name=""/>
        <dsp:cNvSpPr/>
      </dsp:nvSpPr>
      <dsp:spPr>
        <a:xfrm>
          <a:off x="5269899" y="716775"/>
          <a:ext cx="1206726"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新規</a:t>
          </a:r>
        </a:p>
      </dsp:txBody>
      <dsp:txXfrm>
        <a:off x="5279012" y="725888"/>
        <a:ext cx="1188500" cy="292919"/>
      </dsp:txXfrm>
    </dsp:sp>
    <dsp:sp modelId="{A05992E1-A561-41F1-BF1A-A8082E799B88}">
      <dsp:nvSpPr>
        <dsp:cNvPr id="0" name=""/>
        <dsp:cNvSpPr/>
      </dsp:nvSpPr>
      <dsp:spPr>
        <a:xfrm>
          <a:off x="5020983" y="1218782"/>
          <a:ext cx="248916" cy="22763"/>
        </a:xfrm>
        <a:custGeom>
          <a:avLst/>
          <a:gdLst/>
          <a:ahLst/>
          <a:cxnLst/>
          <a:rect l="0" t="0" r="0" b="0"/>
          <a:pathLst>
            <a:path>
              <a:moveTo>
                <a:pt x="0" y="11381"/>
              </a:moveTo>
              <a:lnTo>
                <a:pt x="248916"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5139218" y="1223941"/>
        <a:ext cx="12445" cy="12445"/>
      </dsp:txXfrm>
    </dsp:sp>
    <dsp:sp modelId="{CBCEC68A-21A6-46A7-A718-11D38172E4FC}">
      <dsp:nvSpPr>
        <dsp:cNvPr id="0" name=""/>
        <dsp:cNvSpPr/>
      </dsp:nvSpPr>
      <dsp:spPr>
        <a:xfrm>
          <a:off x="5269899" y="1074591"/>
          <a:ext cx="1206726"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既存</a:t>
          </a:r>
        </a:p>
      </dsp:txBody>
      <dsp:txXfrm>
        <a:off x="5279012" y="1083704"/>
        <a:ext cx="1188500" cy="292919"/>
      </dsp:txXfrm>
    </dsp:sp>
    <dsp:sp modelId="{19541D26-3FB0-488B-95F1-03C3EDADC970}">
      <dsp:nvSpPr>
        <dsp:cNvPr id="0" name=""/>
        <dsp:cNvSpPr/>
      </dsp:nvSpPr>
      <dsp:spPr>
        <a:xfrm rot="3310531">
          <a:off x="4927500" y="1397691"/>
          <a:ext cx="435880" cy="22763"/>
        </a:xfrm>
        <a:custGeom>
          <a:avLst/>
          <a:gdLst/>
          <a:ahLst/>
          <a:cxnLst/>
          <a:rect l="0" t="0" r="0" b="0"/>
          <a:pathLst>
            <a:path>
              <a:moveTo>
                <a:pt x="0" y="11381"/>
              </a:moveTo>
              <a:lnTo>
                <a:pt x="435880"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5134544" y="1398175"/>
        <a:ext cx="21794" cy="21794"/>
      </dsp:txXfrm>
    </dsp:sp>
    <dsp:sp modelId="{CC4766DB-6F84-4FD6-B503-BB30F4EFCC18}">
      <dsp:nvSpPr>
        <dsp:cNvPr id="0" name=""/>
        <dsp:cNvSpPr/>
      </dsp:nvSpPr>
      <dsp:spPr>
        <a:xfrm>
          <a:off x="5269899" y="1432408"/>
          <a:ext cx="1206726"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過去</a:t>
          </a:r>
        </a:p>
      </dsp:txBody>
      <dsp:txXfrm>
        <a:off x="5279012" y="1441521"/>
        <a:ext cx="1188500" cy="292919"/>
      </dsp:txXfrm>
    </dsp:sp>
    <dsp:sp modelId="{79CA3D18-3C91-4F53-A61A-F80798A0D815}">
      <dsp:nvSpPr>
        <dsp:cNvPr id="0" name=""/>
        <dsp:cNvSpPr/>
      </dsp:nvSpPr>
      <dsp:spPr>
        <a:xfrm rot="3654187">
          <a:off x="3590724" y="1889689"/>
          <a:ext cx="511869" cy="22763"/>
        </a:xfrm>
        <a:custGeom>
          <a:avLst/>
          <a:gdLst/>
          <a:ahLst/>
          <a:cxnLst/>
          <a:rect l="0" t="0" r="0" b="0"/>
          <a:pathLst>
            <a:path>
              <a:moveTo>
                <a:pt x="0" y="11381"/>
              </a:moveTo>
              <a:lnTo>
                <a:pt x="511869"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33862" y="1888274"/>
        <a:ext cx="25593" cy="25593"/>
      </dsp:txXfrm>
    </dsp:sp>
    <dsp:sp modelId="{BE07BD70-3A36-4908-B16A-531DC628B38D}">
      <dsp:nvSpPr>
        <dsp:cNvPr id="0" name=""/>
        <dsp:cNvSpPr/>
      </dsp:nvSpPr>
      <dsp:spPr>
        <a:xfrm>
          <a:off x="3971117" y="1969134"/>
          <a:ext cx="1049865"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リピート率</a:t>
          </a:r>
        </a:p>
      </dsp:txBody>
      <dsp:txXfrm>
        <a:off x="3980230" y="1978247"/>
        <a:ext cx="1031639" cy="292919"/>
      </dsp:txXfrm>
    </dsp:sp>
    <dsp:sp modelId="{5FC37D52-945E-45F8-97D3-ED5F65AE63A4}">
      <dsp:nvSpPr>
        <dsp:cNvPr id="0" name=""/>
        <dsp:cNvSpPr/>
      </dsp:nvSpPr>
      <dsp:spPr>
        <a:xfrm rot="19457599">
          <a:off x="4992170" y="2023870"/>
          <a:ext cx="306541" cy="22763"/>
        </a:xfrm>
        <a:custGeom>
          <a:avLst/>
          <a:gdLst/>
          <a:ahLst/>
          <a:cxnLst/>
          <a:rect l="0" t="0" r="0" b="0"/>
          <a:pathLst>
            <a:path>
              <a:moveTo>
                <a:pt x="0" y="11381"/>
              </a:moveTo>
              <a:lnTo>
                <a:pt x="306541"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5137777" y="2027588"/>
        <a:ext cx="15327" cy="15327"/>
      </dsp:txXfrm>
    </dsp:sp>
    <dsp:sp modelId="{D246550F-3D0D-4EE8-BE78-81176C064414}">
      <dsp:nvSpPr>
        <dsp:cNvPr id="0" name=""/>
        <dsp:cNvSpPr/>
      </dsp:nvSpPr>
      <dsp:spPr>
        <a:xfrm>
          <a:off x="5269899" y="1790225"/>
          <a:ext cx="1206726"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接触頻度</a:t>
          </a:r>
        </a:p>
      </dsp:txBody>
      <dsp:txXfrm>
        <a:off x="5279012" y="1799338"/>
        <a:ext cx="1188500" cy="292919"/>
      </dsp:txXfrm>
    </dsp:sp>
    <dsp:sp modelId="{DCEFFC2D-2BC0-4133-A4AC-A65633FDF961}">
      <dsp:nvSpPr>
        <dsp:cNvPr id="0" name=""/>
        <dsp:cNvSpPr/>
      </dsp:nvSpPr>
      <dsp:spPr>
        <a:xfrm rot="2142401">
          <a:off x="4992170" y="2202779"/>
          <a:ext cx="306541" cy="22763"/>
        </a:xfrm>
        <a:custGeom>
          <a:avLst/>
          <a:gdLst/>
          <a:ahLst/>
          <a:cxnLst/>
          <a:rect l="0" t="0" r="0" b="0"/>
          <a:pathLst>
            <a:path>
              <a:moveTo>
                <a:pt x="0" y="11381"/>
              </a:moveTo>
              <a:lnTo>
                <a:pt x="306541" y="113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5137777" y="2206497"/>
        <a:ext cx="15327" cy="15327"/>
      </dsp:txXfrm>
    </dsp:sp>
    <dsp:sp modelId="{7AC32680-33B7-4FF8-9B99-EC5F82D008E4}">
      <dsp:nvSpPr>
        <dsp:cNvPr id="0" name=""/>
        <dsp:cNvSpPr/>
      </dsp:nvSpPr>
      <dsp:spPr>
        <a:xfrm>
          <a:off x="5269899" y="2148042"/>
          <a:ext cx="1206726" cy="3111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定期購入</a:t>
          </a:r>
        </a:p>
      </dsp:txBody>
      <dsp:txXfrm>
        <a:off x="5279012" y="2157155"/>
        <a:ext cx="1188500" cy="29291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2D2038-7EB8-48FD-AFE5-DD9B494695D7}">
      <dsp:nvSpPr>
        <dsp:cNvPr id="0" name=""/>
        <dsp:cNvSpPr/>
      </dsp:nvSpPr>
      <dsp:spPr>
        <a:xfrm>
          <a:off x="0" y="592695"/>
          <a:ext cx="8229600"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売上高＝変動費＋付加価値（粗利）⇒という事は、</a:t>
          </a:r>
          <a:r>
            <a:rPr kumimoji="1" lang="ja-JP" altLang="en-US" sz="1400" kern="1200" dirty="0">
              <a:solidFill>
                <a:srgbClr val="FF0000"/>
              </a:solidFill>
            </a:rPr>
            <a:t>付加価値の高い商品、サービスが有利</a:t>
          </a:r>
        </a:p>
        <a:p>
          <a:pPr marL="114300" lvl="1" indent="-114300" algn="l" defTabSz="622300">
            <a:lnSpc>
              <a:spcPct val="90000"/>
            </a:lnSpc>
            <a:spcBef>
              <a:spcPct val="0"/>
            </a:spcBef>
            <a:spcAft>
              <a:spcPct val="15000"/>
            </a:spcAft>
            <a:buChar char="•"/>
          </a:pPr>
          <a:r>
            <a:rPr kumimoji="1" lang="ja-JP" altLang="en-US" sz="1400" kern="1200" dirty="0"/>
            <a:t>仕入原価のみならず、物流費等の変動費、マーケティングコストも考慮し、限界利益を確保</a:t>
          </a:r>
        </a:p>
      </dsp:txBody>
      <dsp:txXfrm>
        <a:off x="0" y="592695"/>
        <a:ext cx="8229600" cy="859950"/>
      </dsp:txXfrm>
    </dsp:sp>
    <dsp:sp modelId="{7E10B46F-62C2-4FA2-8F7C-FDBF818B8138}">
      <dsp:nvSpPr>
        <dsp:cNvPr id="0" name=""/>
        <dsp:cNvSpPr/>
      </dsp:nvSpPr>
      <dsp:spPr>
        <a:xfrm>
          <a:off x="411480" y="386055"/>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１）全体像</a:t>
          </a:r>
        </a:p>
      </dsp:txBody>
      <dsp:txXfrm>
        <a:off x="431655" y="406230"/>
        <a:ext cx="5720370" cy="372930"/>
      </dsp:txXfrm>
    </dsp:sp>
    <dsp:sp modelId="{C6365C4C-89AF-4D30-8D54-7E9AD76D1298}">
      <dsp:nvSpPr>
        <dsp:cNvPr id="0" name=""/>
        <dsp:cNvSpPr/>
      </dsp:nvSpPr>
      <dsp:spPr>
        <a:xfrm>
          <a:off x="0" y="1734886"/>
          <a:ext cx="8229600" cy="194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solidFill>
                <a:srgbClr val="FF0000"/>
              </a:solidFill>
            </a:rPr>
            <a:t>下請産業</a:t>
          </a:r>
          <a:r>
            <a:rPr kumimoji="1" lang="ja-JP" altLang="en-US" sz="1400" kern="1200" dirty="0"/>
            <a:t>⇒例えば、製造業の下請け、卸売、小売等⇒変動費（仕入価格）はほぼ一定⇒それ以外の付加価値（スピード、担当者の対応など）で価格が決まる⇒安定的な取引関係が維持できれば、事業存続の可能性は高い</a:t>
          </a:r>
        </a:p>
        <a:p>
          <a:pPr marL="114300" lvl="1" indent="-114300" algn="l" defTabSz="622300">
            <a:lnSpc>
              <a:spcPct val="90000"/>
            </a:lnSpc>
            <a:spcBef>
              <a:spcPct val="0"/>
            </a:spcBef>
            <a:spcAft>
              <a:spcPct val="15000"/>
            </a:spcAft>
            <a:buChar char="•"/>
          </a:pPr>
          <a:r>
            <a:rPr kumimoji="1" lang="ja-JP" altLang="en-US" sz="1400" kern="1200" dirty="0">
              <a:solidFill>
                <a:srgbClr val="FF0000"/>
              </a:solidFill>
            </a:rPr>
            <a:t>元請産業</a:t>
          </a:r>
          <a:r>
            <a:rPr kumimoji="1" lang="ja-JP" altLang="en-US" sz="1400" kern="1200" dirty="0"/>
            <a:t>⇒大量見込生産か？受注生産か？⇒自社の価格設定力が強い⇒但し、事業の寿命が短くなった昨今、①需要の立ち上がり時に参入⇒成熟期前に売却、②再度の１社２社まで勝ち残るのいずれか</a:t>
          </a:r>
        </a:p>
        <a:p>
          <a:pPr marL="114300" lvl="1" indent="-114300" algn="l" defTabSz="622300">
            <a:lnSpc>
              <a:spcPct val="90000"/>
            </a:lnSpc>
            <a:spcBef>
              <a:spcPct val="0"/>
            </a:spcBef>
            <a:spcAft>
              <a:spcPct val="15000"/>
            </a:spcAft>
            <a:buChar char="•"/>
          </a:pPr>
          <a:r>
            <a:rPr kumimoji="1" lang="ja-JP" altLang="en-US" sz="1400" kern="1200" dirty="0"/>
            <a:t>売りモノがなければ、近い将来、価格競争に巻き込まれ業績低迷する</a:t>
          </a:r>
        </a:p>
      </dsp:txBody>
      <dsp:txXfrm>
        <a:off x="0" y="1734886"/>
        <a:ext cx="8229600" cy="1940400"/>
      </dsp:txXfrm>
    </dsp:sp>
    <dsp:sp modelId="{F0BC3274-CECE-4ED1-946F-F4D595FA0731}">
      <dsp:nvSpPr>
        <dsp:cNvPr id="0" name=""/>
        <dsp:cNvSpPr/>
      </dsp:nvSpPr>
      <dsp:spPr>
        <a:xfrm>
          <a:off x="411480" y="1528246"/>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２）自社の売りモノを持っているか？</a:t>
          </a:r>
        </a:p>
      </dsp:txBody>
      <dsp:txXfrm>
        <a:off x="431655" y="1548421"/>
        <a:ext cx="5720370" cy="372930"/>
      </dsp:txXfrm>
    </dsp:sp>
    <dsp:sp modelId="{71AC188A-B0B6-4D8D-B3F1-4BCC06BF9E7E}">
      <dsp:nvSpPr>
        <dsp:cNvPr id="0" name=""/>
        <dsp:cNvSpPr/>
      </dsp:nvSpPr>
      <dsp:spPr>
        <a:xfrm>
          <a:off x="0" y="3957526"/>
          <a:ext cx="8229600" cy="13450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抱き合わせ価格⇒単品での購入よりもまとめ買いで価格を下げる</a:t>
          </a:r>
        </a:p>
        <a:p>
          <a:pPr marL="114300" lvl="1" indent="-114300" algn="l" defTabSz="622300">
            <a:lnSpc>
              <a:spcPct val="90000"/>
            </a:lnSpc>
            <a:spcBef>
              <a:spcPct val="0"/>
            </a:spcBef>
            <a:spcAft>
              <a:spcPct val="15000"/>
            </a:spcAft>
            <a:buChar char="•"/>
          </a:pPr>
          <a:r>
            <a:rPr kumimoji="1" lang="ja-JP" altLang="en-US" sz="1400" kern="1200" dirty="0"/>
            <a:t>期間限定価格⇒単価が小さいものには値引率、大きいものには値引額を示す</a:t>
          </a:r>
        </a:p>
        <a:p>
          <a:pPr marL="114300" lvl="1" indent="-114300" algn="l" defTabSz="622300">
            <a:lnSpc>
              <a:spcPct val="90000"/>
            </a:lnSpc>
            <a:spcBef>
              <a:spcPct val="0"/>
            </a:spcBef>
            <a:spcAft>
              <a:spcPct val="15000"/>
            </a:spcAft>
            <a:buChar char="•"/>
          </a:pPr>
          <a:r>
            <a:rPr kumimoji="1" lang="ja-JP" altLang="en-US" sz="1400" kern="1200" dirty="0"/>
            <a:t>おとり価格⇒目玉商品で集客⇒それ以外の高利率商品を販売</a:t>
          </a:r>
        </a:p>
        <a:p>
          <a:pPr marL="114300" lvl="1" indent="-114300" algn="l" defTabSz="622300">
            <a:lnSpc>
              <a:spcPct val="90000"/>
            </a:lnSpc>
            <a:spcBef>
              <a:spcPct val="0"/>
            </a:spcBef>
            <a:spcAft>
              <a:spcPct val="15000"/>
            </a:spcAft>
            <a:buChar char="•"/>
          </a:pPr>
          <a:r>
            <a:rPr kumimoji="1" lang="ja-JP" altLang="en-US" sz="1400" kern="1200" dirty="0"/>
            <a:t>松竹梅価格⇒３段階のコースを選択できる様にする⇒心理的圧迫を取り除く</a:t>
          </a:r>
        </a:p>
      </dsp:txBody>
      <dsp:txXfrm>
        <a:off x="0" y="3957526"/>
        <a:ext cx="8229600" cy="1345050"/>
      </dsp:txXfrm>
    </dsp:sp>
    <dsp:sp modelId="{E3E0E6ED-6B16-46F8-B894-E11DE5EB10AF}">
      <dsp:nvSpPr>
        <dsp:cNvPr id="0" name=""/>
        <dsp:cNvSpPr/>
      </dsp:nvSpPr>
      <dsp:spPr>
        <a:xfrm>
          <a:off x="411480" y="3750886"/>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３）製品ミックス戦略</a:t>
          </a:r>
        </a:p>
      </dsp:txBody>
      <dsp:txXfrm>
        <a:off x="431655" y="3771061"/>
        <a:ext cx="5720370" cy="37293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A7486-780F-4906-8834-30A033201159}">
      <dsp:nvSpPr>
        <dsp:cNvPr id="0" name=""/>
        <dsp:cNvSpPr/>
      </dsp:nvSpPr>
      <dsp:spPr>
        <a:xfrm>
          <a:off x="3256" y="1168995"/>
          <a:ext cx="1895880" cy="758352"/>
        </a:xfrm>
        <a:prstGeom prst="chevron">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t>見込客</a:t>
          </a:r>
        </a:p>
      </dsp:txBody>
      <dsp:txXfrm>
        <a:off x="382432" y="1168995"/>
        <a:ext cx="1137528" cy="758352"/>
      </dsp:txXfrm>
    </dsp:sp>
    <dsp:sp modelId="{8C20DF86-9E4F-4367-B930-25A71C2F6C25}">
      <dsp:nvSpPr>
        <dsp:cNvPr id="0" name=""/>
        <dsp:cNvSpPr/>
      </dsp:nvSpPr>
      <dsp:spPr>
        <a:xfrm>
          <a:off x="1709549" y="1168995"/>
          <a:ext cx="1895880" cy="758352"/>
        </a:xfrm>
        <a:prstGeom prst="chevron">
          <a:avLst/>
        </a:prstGeom>
        <a:gradFill rotWithShape="0">
          <a:gsLst>
            <a:gs pos="0">
              <a:schemeClr val="accent1">
                <a:alpha val="90000"/>
                <a:hueOff val="0"/>
                <a:satOff val="0"/>
                <a:lumOff val="0"/>
                <a:alphaOff val="-13333"/>
                <a:tint val="50000"/>
                <a:satMod val="300000"/>
              </a:schemeClr>
            </a:gs>
            <a:gs pos="35000">
              <a:schemeClr val="accent1">
                <a:alpha val="90000"/>
                <a:hueOff val="0"/>
                <a:satOff val="0"/>
                <a:lumOff val="0"/>
                <a:alphaOff val="-13333"/>
                <a:tint val="37000"/>
                <a:satMod val="300000"/>
              </a:schemeClr>
            </a:gs>
            <a:gs pos="100000">
              <a:schemeClr val="accent1">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t>追客</a:t>
          </a:r>
        </a:p>
      </dsp:txBody>
      <dsp:txXfrm>
        <a:off x="2088725" y="1168995"/>
        <a:ext cx="1137528" cy="758352"/>
      </dsp:txXfrm>
    </dsp:sp>
    <dsp:sp modelId="{FA0EB294-3E3D-4BDF-8186-19429A19C385}">
      <dsp:nvSpPr>
        <dsp:cNvPr id="0" name=""/>
        <dsp:cNvSpPr/>
      </dsp:nvSpPr>
      <dsp:spPr>
        <a:xfrm>
          <a:off x="3415841" y="1168995"/>
          <a:ext cx="1895880" cy="758352"/>
        </a:xfrm>
        <a:prstGeom prst="chevron">
          <a:avLst/>
        </a:prstGeom>
        <a:gradFill rotWithShape="0">
          <a:gsLst>
            <a:gs pos="0">
              <a:schemeClr val="accent1">
                <a:alpha val="90000"/>
                <a:hueOff val="0"/>
                <a:satOff val="0"/>
                <a:lumOff val="0"/>
                <a:alphaOff val="-26667"/>
                <a:tint val="50000"/>
                <a:satMod val="300000"/>
              </a:schemeClr>
            </a:gs>
            <a:gs pos="35000">
              <a:schemeClr val="accent1">
                <a:alpha val="90000"/>
                <a:hueOff val="0"/>
                <a:satOff val="0"/>
                <a:lumOff val="0"/>
                <a:alphaOff val="-26667"/>
                <a:tint val="37000"/>
                <a:satMod val="300000"/>
              </a:schemeClr>
            </a:gs>
            <a:gs pos="100000">
              <a:schemeClr val="accent1">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t>成約</a:t>
          </a:r>
        </a:p>
      </dsp:txBody>
      <dsp:txXfrm>
        <a:off x="3795017" y="1168995"/>
        <a:ext cx="1137528" cy="758352"/>
      </dsp:txXfrm>
    </dsp:sp>
    <dsp:sp modelId="{796F287A-2360-4E34-8155-F544E8F0E295}">
      <dsp:nvSpPr>
        <dsp:cNvPr id="0" name=""/>
        <dsp:cNvSpPr/>
      </dsp:nvSpPr>
      <dsp:spPr>
        <a:xfrm>
          <a:off x="5122134" y="1168995"/>
          <a:ext cx="1895880" cy="758352"/>
        </a:xfrm>
        <a:prstGeom prst="chevron">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t>リピーター</a:t>
          </a:r>
        </a:p>
      </dsp:txBody>
      <dsp:txXfrm>
        <a:off x="5501310" y="1168995"/>
        <a:ext cx="1137528" cy="75835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9A862F-1138-4A6B-9958-1D2A69FF9C6C}">
      <dsp:nvSpPr>
        <dsp:cNvPr id="0" name=""/>
        <dsp:cNvSpPr/>
      </dsp:nvSpPr>
      <dsp:spPr>
        <a:xfrm>
          <a:off x="0" y="476588"/>
          <a:ext cx="8496944" cy="16443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74904" rIns="659457"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材料費、外注費などの変動費は売上高に連動させる（当たり前だが必ず確認⇒ＥＸＣＥＬの計算式がずれている事もあるので、</a:t>
          </a:r>
          <a:r>
            <a:rPr kumimoji="1" lang="ja-JP" altLang="en-US" sz="1800" kern="1200" dirty="0">
              <a:solidFill>
                <a:srgbClr val="FF0000"/>
              </a:solidFill>
            </a:rPr>
            <a:t>一度は手計算する</a:t>
          </a:r>
          <a:r>
            <a:rPr kumimoji="1" lang="ja-JP" altLang="en-US" sz="1800" kern="1200" dirty="0"/>
            <a:t>）</a:t>
          </a:r>
        </a:p>
        <a:p>
          <a:pPr marL="171450" lvl="1" indent="-171450" algn="l" defTabSz="800100">
            <a:lnSpc>
              <a:spcPct val="90000"/>
            </a:lnSpc>
            <a:spcBef>
              <a:spcPct val="0"/>
            </a:spcBef>
            <a:spcAft>
              <a:spcPct val="15000"/>
            </a:spcAft>
            <a:buChar char="•"/>
          </a:pPr>
          <a:r>
            <a:rPr kumimoji="1" lang="ja-JP" altLang="en-US" sz="1800" kern="1200" dirty="0"/>
            <a:t>固変費分類を確実に行う（運送費、販売手数料（売歩）、成功報酬の広告宣伝費など）⇒製造業を営んでいる場合の水道光熱費の扱いに留意</a:t>
          </a:r>
        </a:p>
      </dsp:txBody>
      <dsp:txXfrm>
        <a:off x="0" y="476588"/>
        <a:ext cx="8496944" cy="1644300"/>
      </dsp:txXfrm>
    </dsp:sp>
    <dsp:sp modelId="{78567678-EF3D-464B-8DBC-9C63497B0BB9}">
      <dsp:nvSpPr>
        <dsp:cNvPr id="0" name=""/>
        <dsp:cNvSpPr/>
      </dsp:nvSpPr>
      <dsp:spPr>
        <a:xfrm>
          <a:off x="424847" y="210908"/>
          <a:ext cx="594786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１）整合性をとる</a:t>
          </a:r>
        </a:p>
      </dsp:txBody>
      <dsp:txXfrm>
        <a:off x="450786" y="236847"/>
        <a:ext cx="5895982" cy="479482"/>
      </dsp:txXfrm>
    </dsp:sp>
    <dsp:sp modelId="{2DADB816-F3D7-4BF3-A78C-93F31D1042F0}">
      <dsp:nvSpPr>
        <dsp:cNvPr id="0" name=""/>
        <dsp:cNvSpPr/>
      </dsp:nvSpPr>
      <dsp:spPr>
        <a:xfrm>
          <a:off x="0" y="2483768"/>
          <a:ext cx="8496944" cy="1048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74904" rIns="659457"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材料費、外注費の単価削減、人件費削減は大幅に損益状況を好転させるが、実現可能性に留意する</a:t>
          </a:r>
        </a:p>
      </dsp:txBody>
      <dsp:txXfrm>
        <a:off x="0" y="2483768"/>
        <a:ext cx="8496944" cy="1048950"/>
      </dsp:txXfrm>
    </dsp:sp>
    <dsp:sp modelId="{647C2D82-044D-4E48-948C-66FA9F494A90}">
      <dsp:nvSpPr>
        <dsp:cNvPr id="0" name=""/>
        <dsp:cNvSpPr/>
      </dsp:nvSpPr>
      <dsp:spPr>
        <a:xfrm>
          <a:off x="424847" y="2218088"/>
          <a:ext cx="594786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２）単価の変動</a:t>
          </a:r>
        </a:p>
      </dsp:txBody>
      <dsp:txXfrm>
        <a:off x="450786" y="2244027"/>
        <a:ext cx="5895982" cy="479482"/>
      </dsp:txXfrm>
    </dsp:sp>
    <dsp:sp modelId="{D2974519-77D2-4E91-93A0-EC532D673521}">
      <dsp:nvSpPr>
        <dsp:cNvPr id="0" name=""/>
        <dsp:cNvSpPr/>
      </dsp:nvSpPr>
      <dsp:spPr>
        <a:xfrm>
          <a:off x="0" y="3895598"/>
          <a:ext cx="8496944" cy="1417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74904" rIns="659457"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金融機関は販管費の削減を好む（自助努力で対応可能な為）</a:t>
          </a:r>
        </a:p>
        <a:p>
          <a:pPr marL="171450" lvl="1" indent="-171450" algn="l" defTabSz="800100">
            <a:lnSpc>
              <a:spcPct val="90000"/>
            </a:lnSpc>
            <a:spcBef>
              <a:spcPct val="0"/>
            </a:spcBef>
            <a:spcAft>
              <a:spcPct val="15000"/>
            </a:spcAft>
            <a:buChar char="•"/>
          </a:pPr>
          <a:r>
            <a:rPr kumimoji="1" lang="ja-JP" altLang="en-US" sz="1800" kern="1200" dirty="0"/>
            <a:t>減価償却の計算は特に正確に（会計ソフトを使用する）</a:t>
          </a:r>
        </a:p>
        <a:p>
          <a:pPr marL="171450" lvl="1" indent="-171450" algn="l" defTabSz="800100">
            <a:lnSpc>
              <a:spcPct val="90000"/>
            </a:lnSpc>
            <a:spcBef>
              <a:spcPct val="0"/>
            </a:spcBef>
            <a:spcAft>
              <a:spcPct val="15000"/>
            </a:spcAft>
            <a:buChar char="•"/>
          </a:pPr>
          <a:r>
            <a:rPr kumimoji="1" lang="ja-JP" altLang="en-US" sz="1800" kern="1200" dirty="0"/>
            <a:t>販管費は前年実績で削減を計画</a:t>
          </a:r>
        </a:p>
      </dsp:txBody>
      <dsp:txXfrm>
        <a:off x="0" y="3895598"/>
        <a:ext cx="8496944" cy="1417500"/>
      </dsp:txXfrm>
    </dsp:sp>
    <dsp:sp modelId="{24A0E50B-C5EB-4528-8BED-05CE8B5D0B31}">
      <dsp:nvSpPr>
        <dsp:cNvPr id="0" name=""/>
        <dsp:cNvSpPr/>
      </dsp:nvSpPr>
      <dsp:spPr>
        <a:xfrm>
          <a:off x="424847" y="3629918"/>
          <a:ext cx="594786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３）前年実績</a:t>
          </a:r>
        </a:p>
      </dsp:txBody>
      <dsp:txXfrm>
        <a:off x="450786" y="3655857"/>
        <a:ext cx="5895982" cy="47948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157D5-7398-4A82-AC03-30D40CC96011}">
      <dsp:nvSpPr>
        <dsp:cNvPr id="0" name=""/>
        <dsp:cNvSpPr/>
      </dsp:nvSpPr>
      <dsp:spPr>
        <a:xfrm>
          <a:off x="0" y="265863"/>
          <a:ext cx="4968551"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5615" tIns="291592" rIns="385615"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購買責任者を確保（仕入のプロをつくる）</a:t>
          </a:r>
        </a:p>
        <a:p>
          <a:pPr marL="114300" lvl="1" indent="-114300" algn="l" defTabSz="622300">
            <a:lnSpc>
              <a:spcPct val="90000"/>
            </a:lnSpc>
            <a:spcBef>
              <a:spcPct val="0"/>
            </a:spcBef>
            <a:spcAft>
              <a:spcPct val="15000"/>
            </a:spcAft>
            <a:buChar char="•"/>
          </a:pPr>
          <a:r>
            <a:rPr kumimoji="1" lang="ja-JP" altLang="en-US" sz="1400" kern="1200" dirty="0"/>
            <a:t>全社に材料に関する情報が行き届いているか？</a:t>
          </a:r>
        </a:p>
      </dsp:txBody>
      <dsp:txXfrm>
        <a:off x="0" y="265863"/>
        <a:ext cx="4968551" cy="859950"/>
      </dsp:txXfrm>
    </dsp:sp>
    <dsp:sp modelId="{DBFE6E01-D749-40D3-88E0-DE67BB97DA8A}">
      <dsp:nvSpPr>
        <dsp:cNvPr id="0" name=""/>
        <dsp:cNvSpPr/>
      </dsp:nvSpPr>
      <dsp:spPr>
        <a:xfrm>
          <a:off x="248427" y="59223"/>
          <a:ext cx="3477985"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1460" tIns="0" rIns="131460"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資材情報の共有化</a:t>
          </a:r>
        </a:p>
      </dsp:txBody>
      <dsp:txXfrm>
        <a:off x="268602" y="79398"/>
        <a:ext cx="3437635" cy="372930"/>
      </dsp:txXfrm>
    </dsp:sp>
    <dsp:sp modelId="{3ED8F455-CFC9-4547-9E9C-5932B513D85C}">
      <dsp:nvSpPr>
        <dsp:cNvPr id="0" name=""/>
        <dsp:cNvSpPr/>
      </dsp:nvSpPr>
      <dsp:spPr>
        <a:xfrm>
          <a:off x="0" y="1408053"/>
          <a:ext cx="4968551"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5615" tIns="291592" rIns="385615"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現金割引、前金割引、数量割引の話は、最後の最後</a:t>
          </a:r>
        </a:p>
        <a:p>
          <a:pPr marL="114300" lvl="1" indent="-114300" algn="l" defTabSz="622300">
            <a:lnSpc>
              <a:spcPct val="90000"/>
            </a:lnSpc>
            <a:spcBef>
              <a:spcPct val="0"/>
            </a:spcBef>
            <a:spcAft>
              <a:spcPct val="15000"/>
            </a:spcAft>
            <a:buChar char="•"/>
          </a:pPr>
          <a:r>
            <a:rPr kumimoji="1" lang="ja-JP" altLang="en-US" sz="1400" kern="1200" dirty="0"/>
            <a:t>相手に多く話をさせて、小さなイエスを積み重ねる</a:t>
          </a:r>
        </a:p>
      </dsp:txBody>
      <dsp:txXfrm>
        <a:off x="0" y="1408053"/>
        <a:ext cx="4968551" cy="859950"/>
      </dsp:txXfrm>
    </dsp:sp>
    <dsp:sp modelId="{A1F7655A-49A4-4C45-89E5-D6174028B283}">
      <dsp:nvSpPr>
        <dsp:cNvPr id="0" name=""/>
        <dsp:cNvSpPr/>
      </dsp:nvSpPr>
      <dsp:spPr>
        <a:xfrm>
          <a:off x="248427" y="1201413"/>
          <a:ext cx="3477985"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1460" tIns="0" rIns="131460"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購買価格の引下げ交渉</a:t>
          </a:r>
        </a:p>
      </dsp:txBody>
      <dsp:txXfrm>
        <a:off x="268602" y="1221588"/>
        <a:ext cx="3437635" cy="372930"/>
      </dsp:txXfrm>
    </dsp:sp>
    <dsp:sp modelId="{E4D975ED-EEB5-4CBF-B164-454F55C88299}">
      <dsp:nvSpPr>
        <dsp:cNvPr id="0" name=""/>
        <dsp:cNvSpPr/>
      </dsp:nvSpPr>
      <dsp:spPr>
        <a:xfrm>
          <a:off x="0" y="2550244"/>
          <a:ext cx="4968551"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5615" tIns="291592" rIns="385615"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ＶＥの概念を取り入れる</a:t>
          </a:r>
        </a:p>
        <a:p>
          <a:pPr marL="114300" lvl="1" indent="-114300" algn="l" defTabSz="622300">
            <a:lnSpc>
              <a:spcPct val="90000"/>
            </a:lnSpc>
            <a:spcBef>
              <a:spcPct val="0"/>
            </a:spcBef>
            <a:spcAft>
              <a:spcPct val="15000"/>
            </a:spcAft>
            <a:buChar char="•"/>
          </a:pPr>
          <a:r>
            <a:rPr kumimoji="1" lang="ja-JP" altLang="en-US" sz="1400" kern="1200" dirty="0"/>
            <a:t>製品分析の実施</a:t>
          </a:r>
        </a:p>
      </dsp:txBody>
      <dsp:txXfrm>
        <a:off x="0" y="2550244"/>
        <a:ext cx="4968551" cy="859950"/>
      </dsp:txXfrm>
    </dsp:sp>
    <dsp:sp modelId="{70E8A996-C39E-4710-9946-BFF30746EF13}">
      <dsp:nvSpPr>
        <dsp:cNvPr id="0" name=""/>
        <dsp:cNvSpPr/>
      </dsp:nvSpPr>
      <dsp:spPr>
        <a:xfrm>
          <a:off x="248427" y="2343603"/>
          <a:ext cx="3477985"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1460" tIns="0" rIns="131460"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仕様の見直し</a:t>
          </a:r>
        </a:p>
      </dsp:txBody>
      <dsp:txXfrm>
        <a:off x="268602" y="2363778"/>
        <a:ext cx="3437635" cy="372930"/>
      </dsp:txXfrm>
    </dsp:sp>
    <dsp:sp modelId="{7D772D77-8B40-495B-BF5E-6E600F55585E}">
      <dsp:nvSpPr>
        <dsp:cNvPr id="0" name=""/>
        <dsp:cNvSpPr/>
      </dsp:nvSpPr>
      <dsp:spPr>
        <a:xfrm>
          <a:off x="0" y="3692434"/>
          <a:ext cx="4968551" cy="158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5615" tIns="291592" rIns="385615"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材料取りの改善</a:t>
          </a:r>
        </a:p>
        <a:p>
          <a:pPr marL="114300" lvl="1" indent="-114300" algn="l" defTabSz="622300">
            <a:lnSpc>
              <a:spcPct val="90000"/>
            </a:lnSpc>
            <a:spcBef>
              <a:spcPct val="0"/>
            </a:spcBef>
            <a:spcAft>
              <a:spcPct val="15000"/>
            </a:spcAft>
            <a:buChar char="•"/>
          </a:pPr>
          <a:r>
            <a:rPr kumimoji="1" lang="ja-JP" altLang="en-US" sz="1400" kern="1200" dirty="0"/>
            <a:t>不良在庫の発生防止</a:t>
          </a:r>
        </a:p>
        <a:p>
          <a:pPr marL="114300" lvl="1" indent="-114300" algn="l" defTabSz="622300">
            <a:lnSpc>
              <a:spcPct val="90000"/>
            </a:lnSpc>
            <a:spcBef>
              <a:spcPct val="0"/>
            </a:spcBef>
            <a:spcAft>
              <a:spcPct val="15000"/>
            </a:spcAft>
            <a:buChar char="•"/>
          </a:pPr>
          <a:r>
            <a:rPr kumimoji="1" lang="ja-JP" altLang="en-US" sz="1400" kern="1200" dirty="0"/>
            <a:t>多少品質が落ちても安価な材料で代替できないか？</a:t>
          </a:r>
        </a:p>
        <a:p>
          <a:pPr marL="114300" lvl="1" indent="-114300" algn="l" defTabSz="622300">
            <a:lnSpc>
              <a:spcPct val="90000"/>
            </a:lnSpc>
            <a:spcBef>
              <a:spcPct val="0"/>
            </a:spcBef>
            <a:spcAft>
              <a:spcPct val="15000"/>
            </a:spcAft>
            <a:buChar char="•"/>
          </a:pPr>
          <a:r>
            <a:rPr kumimoji="1" lang="ja-JP" altLang="en-US" sz="1400" kern="1200"/>
            <a:t>副材料、梱包資材は管理出来ているか？</a:t>
          </a:r>
          <a:endParaRPr kumimoji="1" lang="ja-JP" altLang="en-US" sz="1400" kern="1200" dirty="0"/>
        </a:p>
        <a:p>
          <a:pPr marL="114300" lvl="1" indent="-114300" algn="l" defTabSz="622300">
            <a:lnSpc>
              <a:spcPct val="90000"/>
            </a:lnSpc>
            <a:spcBef>
              <a:spcPct val="0"/>
            </a:spcBef>
            <a:spcAft>
              <a:spcPct val="15000"/>
            </a:spcAft>
            <a:buChar char="•"/>
          </a:pPr>
          <a:r>
            <a:rPr kumimoji="1" lang="ja-JP" altLang="en-US" sz="1400" kern="1200" dirty="0"/>
            <a:t>廃棄ロスが発生⇒処分費の確認</a:t>
          </a:r>
        </a:p>
      </dsp:txBody>
      <dsp:txXfrm>
        <a:off x="0" y="3692434"/>
        <a:ext cx="4968551" cy="1587600"/>
      </dsp:txXfrm>
    </dsp:sp>
    <dsp:sp modelId="{C79E2EA0-8D02-4A2C-A973-D0B7EFD69A9F}">
      <dsp:nvSpPr>
        <dsp:cNvPr id="0" name=""/>
        <dsp:cNvSpPr/>
      </dsp:nvSpPr>
      <dsp:spPr>
        <a:xfrm>
          <a:off x="248427" y="3485794"/>
          <a:ext cx="3477985"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1460" tIns="0" rIns="131460"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その他</a:t>
          </a:r>
        </a:p>
      </dsp:txBody>
      <dsp:txXfrm>
        <a:off x="268602" y="3505969"/>
        <a:ext cx="3437635" cy="37293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157D5-7398-4A82-AC03-30D40CC96011}">
      <dsp:nvSpPr>
        <dsp:cNvPr id="0" name=""/>
        <dsp:cNvSpPr/>
      </dsp:nvSpPr>
      <dsp:spPr>
        <a:xfrm>
          <a:off x="0" y="294894"/>
          <a:ext cx="4412642" cy="16332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470" tIns="354076" rIns="34247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作業改善⇒設備改善の順番で改善</a:t>
          </a:r>
        </a:p>
        <a:p>
          <a:pPr marL="171450" lvl="1" indent="-171450" algn="l" defTabSz="755650">
            <a:lnSpc>
              <a:spcPct val="90000"/>
            </a:lnSpc>
            <a:spcBef>
              <a:spcPct val="0"/>
            </a:spcBef>
            <a:spcAft>
              <a:spcPct val="15000"/>
            </a:spcAft>
            <a:buChar char="•"/>
          </a:pPr>
          <a:r>
            <a:rPr kumimoji="1" lang="ja-JP" altLang="en-US" sz="1700" kern="1200" dirty="0"/>
            <a:t>原価のみを高めている作業を排除</a:t>
          </a:r>
        </a:p>
        <a:p>
          <a:pPr marL="171450" lvl="1" indent="-171450" algn="l" defTabSz="755650">
            <a:lnSpc>
              <a:spcPct val="90000"/>
            </a:lnSpc>
            <a:spcBef>
              <a:spcPct val="0"/>
            </a:spcBef>
            <a:spcAft>
              <a:spcPct val="15000"/>
            </a:spcAft>
            <a:buChar char="•"/>
          </a:pPr>
          <a:r>
            <a:rPr kumimoji="1" lang="ja-JP" altLang="en-US" sz="1700" kern="1200" dirty="0"/>
            <a:t>つくり過ぎは罪悪</a:t>
          </a:r>
        </a:p>
        <a:p>
          <a:pPr marL="171450" lvl="1" indent="-171450" algn="l" defTabSz="755650">
            <a:lnSpc>
              <a:spcPct val="90000"/>
            </a:lnSpc>
            <a:spcBef>
              <a:spcPct val="0"/>
            </a:spcBef>
            <a:spcAft>
              <a:spcPct val="15000"/>
            </a:spcAft>
            <a:buChar char="•"/>
          </a:pPr>
          <a:r>
            <a:rPr kumimoji="1" lang="en-US" altLang="ja-JP" sz="1700" kern="1200" dirty="0"/>
            <a:t>FA</a:t>
          </a:r>
          <a:r>
            <a:rPr kumimoji="1" lang="ja-JP" altLang="en-US" sz="1700" kern="1200" dirty="0"/>
            <a:t>化は必ずしもコスト削減にならない</a:t>
          </a:r>
        </a:p>
      </dsp:txBody>
      <dsp:txXfrm>
        <a:off x="0" y="294894"/>
        <a:ext cx="4412642" cy="1633275"/>
      </dsp:txXfrm>
    </dsp:sp>
    <dsp:sp modelId="{DBFE6E01-D749-40D3-88E0-DE67BB97DA8A}">
      <dsp:nvSpPr>
        <dsp:cNvPr id="0" name=""/>
        <dsp:cNvSpPr/>
      </dsp:nvSpPr>
      <dsp:spPr>
        <a:xfrm>
          <a:off x="220632" y="43974"/>
          <a:ext cx="30888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6751" tIns="0" rIns="116751"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工数低減を図る</a:t>
          </a:r>
        </a:p>
      </dsp:txBody>
      <dsp:txXfrm>
        <a:off x="245130" y="68472"/>
        <a:ext cx="3039853" cy="452844"/>
      </dsp:txXfrm>
    </dsp:sp>
    <dsp:sp modelId="{3ED8F455-CFC9-4547-9E9C-5932B513D85C}">
      <dsp:nvSpPr>
        <dsp:cNvPr id="0" name=""/>
        <dsp:cNvSpPr/>
      </dsp:nvSpPr>
      <dsp:spPr>
        <a:xfrm>
          <a:off x="0" y="2270889"/>
          <a:ext cx="4412642" cy="10442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470" tIns="354076" rIns="34247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非正社員の活用</a:t>
          </a:r>
        </a:p>
        <a:p>
          <a:pPr marL="171450" lvl="1" indent="-171450" algn="l" defTabSz="755650">
            <a:lnSpc>
              <a:spcPct val="90000"/>
            </a:lnSpc>
            <a:spcBef>
              <a:spcPct val="0"/>
            </a:spcBef>
            <a:spcAft>
              <a:spcPct val="15000"/>
            </a:spcAft>
            <a:buChar char="•"/>
          </a:pPr>
          <a:r>
            <a:rPr kumimoji="1" lang="ja-JP" altLang="en-US" sz="1700" kern="1200" dirty="0"/>
            <a:t>高齢者の活用（助成金あり）</a:t>
          </a:r>
        </a:p>
      </dsp:txBody>
      <dsp:txXfrm>
        <a:off x="0" y="2270889"/>
        <a:ext cx="4412642" cy="1044225"/>
      </dsp:txXfrm>
    </dsp:sp>
    <dsp:sp modelId="{A1F7655A-49A4-4C45-89E5-D6174028B283}">
      <dsp:nvSpPr>
        <dsp:cNvPr id="0" name=""/>
        <dsp:cNvSpPr/>
      </dsp:nvSpPr>
      <dsp:spPr>
        <a:xfrm>
          <a:off x="220632" y="2019969"/>
          <a:ext cx="30888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6751" tIns="0" rIns="116751"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賃率低減を図る</a:t>
          </a:r>
        </a:p>
      </dsp:txBody>
      <dsp:txXfrm>
        <a:off x="245130" y="2044467"/>
        <a:ext cx="3039853" cy="452844"/>
      </dsp:txXfrm>
    </dsp:sp>
    <dsp:sp modelId="{E4D975ED-EEB5-4CBF-B164-454F55C88299}">
      <dsp:nvSpPr>
        <dsp:cNvPr id="0" name=""/>
        <dsp:cNvSpPr/>
      </dsp:nvSpPr>
      <dsp:spPr>
        <a:xfrm>
          <a:off x="0" y="3657835"/>
          <a:ext cx="4412642" cy="1338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470" tIns="354076" rIns="34247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a:t>内製か？外注か？</a:t>
          </a:r>
          <a:endParaRPr kumimoji="1" lang="ja-JP" altLang="en-US" sz="1700" kern="1200" dirty="0"/>
        </a:p>
        <a:p>
          <a:pPr marL="171450" lvl="1" indent="-171450" algn="l" defTabSz="755650">
            <a:lnSpc>
              <a:spcPct val="90000"/>
            </a:lnSpc>
            <a:spcBef>
              <a:spcPct val="0"/>
            </a:spcBef>
            <a:spcAft>
              <a:spcPct val="15000"/>
            </a:spcAft>
            <a:buChar char="•"/>
          </a:pPr>
          <a:r>
            <a:rPr kumimoji="1" lang="ja-JP" altLang="en-US" sz="1700" kern="1200" dirty="0"/>
            <a:t>実は販売計画がポイント</a:t>
          </a:r>
        </a:p>
        <a:p>
          <a:pPr marL="171450" lvl="1" indent="-171450" algn="l" defTabSz="755650">
            <a:lnSpc>
              <a:spcPct val="90000"/>
            </a:lnSpc>
            <a:spcBef>
              <a:spcPct val="0"/>
            </a:spcBef>
            <a:spcAft>
              <a:spcPct val="15000"/>
            </a:spcAft>
            <a:buChar char="•"/>
          </a:pPr>
          <a:r>
            <a:rPr kumimoji="1" lang="ja-JP" altLang="en-US" sz="1700" kern="1200" dirty="0"/>
            <a:t>人員配置は思いのほか大変</a:t>
          </a:r>
        </a:p>
      </dsp:txBody>
      <dsp:txXfrm>
        <a:off x="0" y="3657835"/>
        <a:ext cx="4412642" cy="1338750"/>
      </dsp:txXfrm>
    </dsp:sp>
    <dsp:sp modelId="{70E8A996-C39E-4710-9946-BFF30746EF13}">
      <dsp:nvSpPr>
        <dsp:cNvPr id="0" name=""/>
        <dsp:cNvSpPr/>
      </dsp:nvSpPr>
      <dsp:spPr>
        <a:xfrm>
          <a:off x="220632" y="3406915"/>
          <a:ext cx="30888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6751" tIns="0" rIns="116751"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a:t>人件費の変動費化</a:t>
          </a:r>
          <a:endParaRPr kumimoji="1" lang="ja-JP" altLang="en-US" sz="1700" kern="1200" dirty="0"/>
        </a:p>
      </dsp:txBody>
      <dsp:txXfrm>
        <a:off x="245130" y="3431413"/>
        <a:ext cx="3039853"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4F458-C96A-4C9B-B2C1-5DD681962A3C}">
      <dsp:nvSpPr>
        <dsp:cNvPr id="0" name=""/>
        <dsp:cNvSpPr/>
      </dsp:nvSpPr>
      <dsp:spPr>
        <a:xfrm>
          <a:off x="4347610" y="3661506"/>
          <a:ext cx="498669" cy="91440"/>
        </a:xfrm>
        <a:custGeom>
          <a:avLst/>
          <a:gdLst/>
          <a:ahLst/>
          <a:cxnLst/>
          <a:rect l="0" t="0" r="0" b="0"/>
          <a:pathLst>
            <a:path>
              <a:moveTo>
                <a:pt x="0" y="45720"/>
              </a:moveTo>
              <a:lnTo>
                <a:pt x="498669"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4584478" y="3694760"/>
        <a:ext cx="24933" cy="24933"/>
      </dsp:txXfrm>
    </dsp:sp>
    <dsp:sp modelId="{F63AA378-848B-4F11-B051-E43666B45E2E}">
      <dsp:nvSpPr>
        <dsp:cNvPr id="0" name=""/>
        <dsp:cNvSpPr/>
      </dsp:nvSpPr>
      <dsp:spPr>
        <a:xfrm>
          <a:off x="1355592" y="2044361"/>
          <a:ext cx="498669" cy="1662865"/>
        </a:xfrm>
        <a:custGeom>
          <a:avLst/>
          <a:gdLst/>
          <a:ahLst/>
          <a:cxnLst/>
          <a:rect l="0" t="0" r="0" b="0"/>
          <a:pathLst>
            <a:path>
              <a:moveTo>
                <a:pt x="0" y="0"/>
              </a:moveTo>
              <a:lnTo>
                <a:pt x="249334" y="0"/>
              </a:lnTo>
              <a:lnTo>
                <a:pt x="249334" y="1662865"/>
              </a:lnTo>
              <a:lnTo>
                <a:pt x="498669" y="16628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561526" y="2832393"/>
        <a:ext cx="86801" cy="86801"/>
      </dsp:txXfrm>
    </dsp:sp>
    <dsp:sp modelId="{60650B98-11BC-4351-B7FB-03934FDACC98}">
      <dsp:nvSpPr>
        <dsp:cNvPr id="0" name=""/>
        <dsp:cNvSpPr/>
      </dsp:nvSpPr>
      <dsp:spPr>
        <a:xfrm>
          <a:off x="4347610" y="2711298"/>
          <a:ext cx="498669" cy="91440"/>
        </a:xfrm>
        <a:custGeom>
          <a:avLst/>
          <a:gdLst/>
          <a:ahLst/>
          <a:cxnLst/>
          <a:rect l="0" t="0" r="0" b="0"/>
          <a:pathLst>
            <a:path>
              <a:moveTo>
                <a:pt x="0" y="45720"/>
              </a:moveTo>
              <a:lnTo>
                <a:pt x="498669"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4584478" y="2744551"/>
        <a:ext cx="24933" cy="24933"/>
      </dsp:txXfrm>
    </dsp:sp>
    <dsp:sp modelId="{10FF2DD8-159C-4A98-BDAD-CDC7B3141977}">
      <dsp:nvSpPr>
        <dsp:cNvPr id="0" name=""/>
        <dsp:cNvSpPr/>
      </dsp:nvSpPr>
      <dsp:spPr>
        <a:xfrm>
          <a:off x="1355592" y="2044361"/>
          <a:ext cx="498669" cy="712656"/>
        </a:xfrm>
        <a:custGeom>
          <a:avLst/>
          <a:gdLst/>
          <a:ahLst/>
          <a:cxnLst/>
          <a:rect l="0" t="0" r="0" b="0"/>
          <a:pathLst>
            <a:path>
              <a:moveTo>
                <a:pt x="0" y="0"/>
              </a:moveTo>
              <a:lnTo>
                <a:pt x="249334" y="0"/>
              </a:lnTo>
              <a:lnTo>
                <a:pt x="249334" y="712656"/>
              </a:lnTo>
              <a:lnTo>
                <a:pt x="498669" y="7126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83182" y="2378944"/>
        <a:ext cx="43489" cy="43489"/>
      </dsp:txXfrm>
    </dsp:sp>
    <dsp:sp modelId="{30F28F1C-7C00-49B4-BB19-249A889C093E}">
      <dsp:nvSpPr>
        <dsp:cNvPr id="0" name=""/>
        <dsp:cNvSpPr/>
      </dsp:nvSpPr>
      <dsp:spPr>
        <a:xfrm>
          <a:off x="4347610" y="1331704"/>
          <a:ext cx="498669" cy="475104"/>
        </a:xfrm>
        <a:custGeom>
          <a:avLst/>
          <a:gdLst/>
          <a:ahLst/>
          <a:cxnLst/>
          <a:rect l="0" t="0" r="0" b="0"/>
          <a:pathLst>
            <a:path>
              <a:moveTo>
                <a:pt x="0" y="0"/>
              </a:moveTo>
              <a:lnTo>
                <a:pt x="249334" y="0"/>
              </a:lnTo>
              <a:lnTo>
                <a:pt x="249334" y="475104"/>
              </a:lnTo>
              <a:lnTo>
                <a:pt x="498669" y="4751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4579725" y="1552037"/>
        <a:ext cx="34438" cy="34438"/>
      </dsp:txXfrm>
    </dsp:sp>
    <dsp:sp modelId="{2EBEA911-F5BB-4E5F-AE19-7DA6773C61B4}">
      <dsp:nvSpPr>
        <dsp:cNvPr id="0" name=""/>
        <dsp:cNvSpPr/>
      </dsp:nvSpPr>
      <dsp:spPr>
        <a:xfrm>
          <a:off x="4347610" y="856600"/>
          <a:ext cx="498669" cy="475104"/>
        </a:xfrm>
        <a:custGeom>
          <a:avLst/>
          <a:gdLst/>
          <a:ahLst/>
          <a:cxnLst/>
          <a:rect l="0" t="0" r="0" b="0"/>
          <a:pathLst>
            <a:path>
              <a:moveTo>
                <a:pt x="0" y="475104"/>
              </a:moveTo>
              <a:lnTo>
                <a:pt x="249334" y="475104"/>
              </a:lnTo>
              <a:lnTo>
                <a:pt x="249334" y="0"/>
              </a:lnTo>
              <a:lnTo>
                <a:pt x="498669"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4579725" y="1076933"/>
        <a:ext cx="34438" cy="34438"/>
      </dsp:txXfrm>
    </dsp:sp>
    <dsp:sp modelId="{8CA25D23-CA87-45D4-B825-3BD4D6B5F57A}">
      <dsp:nvSpPr>
        <dsp:cNvPr id="0" name=""/>
        <dsp:cNvSpPr/>
      </dsp:nvSpPr>
      <dsp:spPr>
        <a:xfrm>
          <a:off x="1355592" y="1331704"/>
          <a:ext cx="498669" cy="712656"/>
        </a:xfrm>
        <a:custGeom>
          <a:avLst/>
          <a:gdLst/>
          <a:ahLst/>
          <a:cxnLst/>
          <a:rect l="0" t="0" r="0" b="0"/>
          <a:pathLst>
            <a:path>
              <a:moveTo>
                <a:pt x="0" y="712656"/>
              </a:moveTo>
              <a:lnTo>
                <a:pt x="249334" y="712656"/>
              </a:lnTo>
              <a:lnTo>
                <a:pt x="249334" y="0"/>
              </a:lnTo>
              <a:lnTo>
                <a:pt x="49866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83182" y="1666288"/>
        <a:ext cx="43489" cy="43489"/>
      </dsp:txXfrm>
    </dsp:sp>
    <dsp:sp modelId="{DCD6DBCB-17AF-48A2-899C-BA6F50131DE0}">
      <dsp:nvSpPr>
        <dsp:cNvPr id="0" name=""/>
        <dsp:cNvSpPr/>
      </dsp:nvSpPr>
      <dsp:spPr>
        <a:xfrm>
          <a:off x="1355592" y="381496"/>
          <a:ext cx="498669" cy="1662865"/>
        </a:xfrm>
        <a:custGeom>
          <a:avLst/>
          <a:gdLst/>
          <a:ahLst/>
          <a:cxnLst/>
          <a:rect l="0" t="0" r="0" b="0"/>
          <a:pathLst>
            <a:path>
              <a:moveTo>
                <a:pt x="0" y="1662865"/>
              </a:moveTo>
              <a:lnTo>
                <a:pt x="249334" y="1662865"/>
              </a:lnTo>
              <a:lnTo>
                <a:pt x="249334" y="0"/>
              </a:lnTo>
              <a:lnTo>
                <a:pt x="49866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561526" y="1169528"/>
        <a:ext cx="86801" cy="86801"/>
      </dsp:txXfrm>
    </dsp:sp>
    <dsp:sp modelId="{D969293B-643B-40F5-9314-F07522261A35}">
      <dsp:nvSpPr>
        <dsp:cNvPr id="0" name=""/>
        <dsp:cNvSpPr/>
      </dsp:nvSpPr>
      <dsp:spPr>
        <a:xfrm rot="16200000">
          <a:off x="-1024930" y="1664277"/>
          <a:ext cx="4000879"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kumimoji="1" lang="ja-JP" altLang="en-US" sz="3300" kern="1200" dirty="0"/>
            <a:t>事業計画策定目的</a:t>
          </a:r>
        </a:p>
      </dsp:txBody>
      <dsp:txXfrm>
        <a:off x="-1024930" y="1664277"/>
        <a:ext cx="4000879" cy="760167"/>
      </dsp:txXfrm>
    </dsp:sp>
    <dsp:sp modelId="{1546CE15-C55B-4270-9E5F-14CD5D2A2821}">
      <dsp:nvSpPr>
        <dsp:cNvPr id="0" name=""/>
        <dsp:cNvSpPr/>
      </dsp:nvSpPr>
      <dsp:spPr>
        <a:xfrm>
          <a:off x="1854262" y="1412"/>
          <a:ext cx="2493348" cy="760167"/>
        </a:xfrm>
        <a:prstGeom prst="rect">
          <a:avLst/>
        </a:prstGeom>
        <a:solidFill>
          <a:srgbClr val="FFFF00"/>
        </a:solidFill>
        <a:ln>
          <a:solidFill>
            <a:srgbClr val="A8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solidFill>
                <a:schemeClr val="tx1"/>
              </a:solidFill>
            </a:rPr>
            <a:t>経営管理目的</a:t>
          </a:r>
        </a:p>
      </dsp:txBody>
      <dsp:txXfrm>
        <a:off x="1854262" y="1412"/>
        <a:ext cx="2493348" cy="760167"/>
      </dsp:txXfrm>
    </dsp:sp>
    <dsp:sp modelId="{297AF476-4C22-4C2E-8DC8-DAA74D9713E2}">
      <dsp:nvSpPr>
        <dsp:cNvPr id="0" name=""/>
        <dsp:cNvSpPr/>
      </dsp:nvSpPr>
      <dsp:spPr>
        <a:xfrm>
          <a:off x="1854262" y="951621"/>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優遇制度利用目的</a:t>
          </a:r>
        </a:p>
      </dsp:txBody>
      <dsp:txXfrm>
        <a:off x="1854262" y="951621"/>
        <a:ext cx="2493348" cy="760167"/>
      </dsp:txXfrm>
    </dsp:sp>
    <dsp:sp modelId="{B005470A-9784-4A06-B397-1BB6064C6AF4}">
      <dsp:nvSpPr>
        <dsp:cNvPr id="0" name=""/>
        <dsp:cNvSpPr/>
      </dsp:nvSpPr>
      <dsp:spPr>
        <a:xfrm>
          <a:off x="4846279" y="476516"/>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経営革新計画</a:t>
          </a:r>
        </a:p>
      </dsp:txBody>
      <dsp:txXfrm>
        <a:off x="4846279" y="476516"/>
        <a:ext cx="2493348" cy="760167"/>
      </dsp:txXfrm>
    </dsp:sp>
    <dsp:sp modelId="{2E0B38F2-A20D-4246-8203-CCDE1C1CBF23}">
      <dsp:nvSpPr>
        <dsp:cNvPr id="0" name=""/>
        <dsp:cNvSpPr/>
      </dsp:nvSpPr>
      <dsp:spPr>
        <a:xfrm>
          <a:off x="4846279" y="1426725"/>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経営力向上計画</a:t>
          </a:r>
        </a:p>
      </dsp:txBody>
      <dsp:txXfrm>
        <a:off x="4846279" y="1426725"/>
        <a:ext cx="2493348" cy="760167"/>
      </dsp:txXfrm>
    </dsp:sp>
    <dsp:sp modelId="{20CD1FFC-8399-4DD4-BF40-DA39EF227E42}">
      <dsp:nvSpPr>
        <dsp:cNvPr id="0" name=""/>
        <dsp:cNvSpPr/>
      </dsp:nvSpPr>
      <dsp:spPr>
        <a:xfrm>
          <a:off x="1854262" y="2376934"/>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資金調達目的</a:t>
          </a:r>
        </a:p>
      </dsp:txBody>
      <dsp:txXfrm>
        <a:off x="1854262" y="2376934"/>
        <a:ext cx="2493348" cy="760167"/>
      </dsp:txXfrm>
    </dsp:sp>
    <dsp:sp modelId="{6608DB20-E167-4AA6-B2FB-ADE50FECFED5}">
      <dsp:nvSpPr>
        <dsp:cNvPr id="0" name=""/>
        <dsp:cNvSpPr/>
      </dsp:nvSpPr>
      <dsp:spPr>
        <a:xfrm>
          <a:off x="4846279" y="2376934"/>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経営計画</a:t>
          </a:r>
        </a:p>
      </dsp:txBody>
      <dsp:txXfrm>
        <a:off x="4846279" y="2376934"/>
        <a:ext cx="2493348" cy="760167"/>
      </dsp:txXfrm>
    </dsp:sp>
    <dsp:sp modelId="{EC265F38-07DE-4233-868B-6661EB9F58BC}">
      <dsp:nvSpPr>
        <dsp:cNvPr id="0" name=""/>
        <dsp:cNvSpPr/>
      </dsp:nvSpPr>
      <dsp:spPr>
        <a:xfrm>
          <a:off x="1854262" y="3327143"/>
          <a:ext cx="2493348" cy="76016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金融支援目的</a:t>
          </a:r>
        </a:p>
      </dsp:txBody>
      <dsp:txXfrm>
        <a:off x="1854262" y="3327143"/>
        <a:ext cx="2493348" cy="760167"/>
      </dsp:txXfrm>
    </dsp:sp>
    <dsp:sp modelId="{4D048548-C43E-46C1-977C-95A3A3E40805}">
      <dsp:nvSpPr>
        <dsp:cNvPr id="0" name=""/>
        <dsp:cNvSpPr/>
      </dsp:nvSpPr>
      <dsp:spPr>
        <a:xfrm>
          <a:off x="4846279" y="3327143"/>
          <a:ext cx="2493348" cy="760167"/>
        </a:xfrm>
        <a:prstGeom prst="rect">
          <a:avLst/>
        </a:prstGeom>
        <a:solidFill>
          <a:srgbClr val="FFC000"/>
        </a:solidFill>
        <a:ln>
          <a:solidFill>
            <a:srgbClr val="FF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経営改善計画</a:t>
          </a:r>
        </a:p>
      </dsp:txBody>
      <dsp:txXfrm>
        <a:off x="4846279" y="3327143"/>
        <a:ext cx="2493348" cy="76016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157D5-7398-4A82-AC03-30D40CC96011}">
      <dsp:nvSpPr>
        <dsp:cNvPr id="0" name=""/>
        <dsp:cNvSpPr/>
      </dsp:nvSpPr>
      <dsp:spPr>
        <a:xfrm>
          <a:off x="0" y="288212"/>
          <a:ext cx="4446952" cy="1023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5133" tIns="270764" rIns="345133"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取引条件の見直し</a:t>
          </a:r>
        </a:p>
        <a:p>
          <a:pPr marL="114300" lvl="1" indent="-114300" algn="l" defTabSz="577850">
            <a:lnSpc>
              <a:spcPct val="90000"/>
            </a:lnSpc>
            <a:spcBef>
              <a:spcPct val="0"/>
            </a:spcBef>
            <a:spcAft>
              <a:spcPct val="15000"/>
            </a:spcAft>
            <a:buChar char="•"/>
          </a:pPr>
          <a:r>
            <a:rPr kumimoji="1" lang="ja-JP" altLang="en-US" sz="1300" kern="1200" dirty="0"/>
            <a:t>見積もり価格の低減</a:t>
          </a:r>
        </a:p>
        <a:p>
          <a:pPr marL="114300" lvl="1" indent="-114300" algn="l" defTabSz="577850">
            <a:lnSpc>
              <a:spcPct val="90000"/>
            </a:lnSpc>
            <a:spcBef>
              <a:spcPct val="0"/>
            </a:spcBef>
            <a:spcAft>
              <a:spcPct val="15000"/>
            </a:spcAft>
            <a:buChar char="•"/>
          </a:pPr>
          <a:r>
            <a:rPr kumimoji="1" lang="ja-JP" altLang="en-US" sz="1300" kern="1200" dirty="0"/>
            <a:t>発注方式の見直し</a:t>
          </a:r>
        </a:p>
      </dsp:txBody>
      <dsp:txXfrm>
        <a:off x="0" y="288212"/>
        <a:ext cx="4446952" cy="1023750"/>
      </dsp:txXfrm>
    </dsp:sp>
    <dsp:sp modelId="{DBFE6E01-D749-40D3-88E0-DE67BB97DA8A}">
      <dsp:nvSpPr>
        <dsp:cNvPr id="0" name=""/>
        <dsp:cNvSpPr/>
      </dsp:nvSpPr>
      <dsp:spPr>
        <a:xfrm>
          <a:off x="222347" y="96332"/>
          <a:ext cx="3112866" cy="3837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7659" tIns="0" rIns="117659" bIns="0" numCol="1" spcCol="1270" anchor="ctr" anchorCtr="0">
          <a:noAutofit/>
        </a:bodyPr>
        <a:lstStyle/>
        <a:p>
          <a:pPr marL="0" lvl="0" indent="0" algn="l" defTabSz="577850">
            <a:lnSpc>
              <a:spcPct val="90000"/>
            </a:lnSpc>
            <a:spcBef>
              <a:spcPct val="0"/>
            </a:spcBef>
            <a:spcAft>
              <a:spcPct val="35000"/>
            </a:spcAft>
            <a:buNone/>
          </a:pPr>
          <a:r>
            <a:rPr kumimoji="1" lang="ja-JP" altLang="en-US" sz="1300" kern="1200" dirty="0"/>
            <a:t>外注管理の重要性</a:t>
          </a:r>
        </a:p>
      </dsp:txBody>
      <dsp:txXfrm>
        <a:off x="241081" y="115066"/>
        <a:ext cx="3075398" cy="346292"/>
      </dsp:txXfrm>
    </dsp:sp>
    <dsp:sp modelId="{3ED8F455-CFC9-4547-9E9C-5932B513D85C}">
      <dsp:nvSpPr>
        <dsp:cNvPr id="0" name=""/>
        <dsp:cNvSpPr/>
      </dsp:nvSpPr>
      <dsp:spPr>
        <a:xfrm>
          <a:off x="0" y="1574042"/>
          <a:ext cx="4446952" cy="12489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5133" tIns="270764" rIns="345133"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外注であっても自社で単価計算が必要</a:t>
          </a:r>
        </a:p>
        <a:p>
          <a:pPr marL="114300" lvl="1" indent="-114300" algn="l" defTabSz="577850">
            <a:lnSpc>
              <a:spcPct val="90000"/>
            </a:lnSpc>
            <a:spcBef>
              <a:spcPct val="0"/>
            </a:spcBef>
            <a:spcAft>
              <a:spcPct val="15000"/>
            </a:spcAft>
            <a:buChar char="•"/>
          </a:pPr>
          <a:r>
            <a:rPr kumimoji="1" lang="ja-JP" altLang="en-US" sz="1300" kern="1200" dirty="0"/>
            <a:t>材料費⇒端材の売却益も考慮する</a:t>
          </a:r>
        </a:p>
        <a:p>
          <a:pPr marL="114300" lvl="1" indent="-114300" algn="l" defTabSz="577850">
            <a:lnSpc>
              <a:spcPct val="90000"/>
            </a:lnSpc>
            <a:spcBef>
              <a:spcPct val="0"/>
            </a:spcBef>
            <a:spcAft>
              <a:spcPct val="15000"/>
            </a:spcAft>
            <a:buChar char="•"/>
          </a:pPr>
          <a:r>
            <a:rPr kumimoji="1" lang="ja-JP" altLang="en-US" sz="1300" kern="1200" dirty="0"/>
            <a:t>加工賃⇒販管費を加味するかどうか？</a:t>
          </a:r>
        </a:p>
        <a:p>
          <a:pPr marL="114300" lvl="1" indent="-114300" algn="l" defTabSz="577850">
            <a:lnSpc>
              <a:spcPct val="90000"/>
            </a:lnSpc>
            <a:spcBef>
              <a:spcPct val="0"/>
            </a:spcBef>
            <a:spcAft>
              <a:spcPct val="15000"/>
            </a:spcAft>
            <a:buChar char="•"/>
          </a:pPr>
          <a:r>
            <a:rPr kumimoji="1" lang="ja-JP" altLang="en-US" sz="1300" kern="1200" dirty="0"/>
            <a:t>利益⇒この部分が交渉対象</a:t>
          </a:r>
        </a:p>
      </dsp:txBody>
      <dsp:txXfrm>
        <a:off x="0" y="1574042"/>
        <a:ext cx="4446952" cy="1248975"/>
      </dsp:txXfrm>
    </dsp:sp>
    <dsp:sp modelId="{A1F7655A-49A4-4C45-89E5-D6174028B283}">
      <dsp:nvSpPr>
        <dsp:cNvPr id="0" name=""/>
        <dsp:cNvSpPr/>
      </dsp:nvSpPr>
      <dsp:spPr>
        <a:xfrm>
          <a:off x="222347" y="1382162"/>
          <a:ext cx="3112866" cy="3837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7659" tIns="0" rIns="117659" bIns="0" numCol="1" spcCol="1270" anchor="ctr" anchorCtr="0">
          <a:noAutofit/>
        </a:bodyPr>
        <a:lstStyle/>
        <a:p>
          <a:pPr marL="0" lvl="0" indent="0" algn="l" defTabSz="577850">
            <a:lnSpc>
              <a:spcPct val="90000"/>
            </a:lnSpc>
            <a:spcBef>
              <a:spcPct val="0"/>
            </a:spcBef>
            <a:spcAft>
              <a:spcPct val="35000"/>
            </a:spcAft>
            <a:buNone/>
          </a:pPr>
          <a:r>
            <a:rPr kumimoji="1" lang="ja-JP" altLang="en-US" sz="1300" kern="1200" dirty="0"/>
            <a:t>外注単価の算定</a:t>
          </a:r>
        </a:p>
      </dsp:txBody>
      <dsp:txXfrm>
        <a:off x="241081" y="1400896"/>
        <a:ext cx="3075398" cy="346292"/>
      </dsp:txXfrm>
    </dsp:sp>
    <dsp:sp modelId="{E4D975ED-EEB5-4CBF-B164-454F55C88299}">
      <dsp:nvSpPr>
        <dsp:cNvPr id="0" name=""/>
        <dsp:cNvSpPr/>
      </dsp:nvSpPr>
      <dsp:spPr>
        <a:xfrm>
          <a:off x="0" y="3085097"/>
          <a:ext cx="4446952" cy="7985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5133" tIns="270764" rIns="345133"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評価項目が自社で設定されているか？</a:t>
          </a:r>
        </a:p>
        <a:p>
          <a:pPr marL="114300" lvl="1" indent="-114300" algn="l" defTabSz="577850">
            <a:lnSpc>
              <a:spcPct val="90000"/>
            </a:lnSpc>
            <a:spcBef>
              <a:spcPct val="0"/>
            </a:spcBef>
            <a:spcAft>
              <a:spcPct val="15000"/>
            </a:spcAft>
            <a:buChar char="•"/>
          </a:pPr>
          <a:r>
            <a:rPr kumimoji="1" lang="ja-JP" altLang="en-US" sz="1300" kern="1200" dirty="0"/>
            <a:t>外注先を格付けする！</a:t>
          </a:r>
        </a:p>
      </dsp:txBody>
      <dsp:txXfrm>
        <a:off x="0" y="3085097"/>
        <a:ext cx="4446952" cy="798525"/>
      </dsp:txXfrm>
    </dsp:sp>
    <dsp:sp modelId="{70E8A996-C39E-4710-9946-BFF30746EF13}">
      <dsp:nvSpPr>
        <dsp:cNvPr id="0" name=""/>
        <dsp:cNvSpPr/>
      </dsp:nvSpPr>
      <dsp:spPr>
        <a:xfrm>
          <a:off x="222347" y="2893217"/>
          <a:ext cx="3112866" cy="3837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7659" tIns="0" rIns="117659" bIns="0" numCol="1" spcCol="1270" anchor="ctr" anchorCtr="0">
          <a:noAutofit/>
        </a:bodyPr>
        <a:lstStyle/>
        <a:p>
          <a:pPr marL="0" lvl="0" indent="0" algn="l" defTabSz="577850">
            <a:lnSpc>
              <a:spcPct val="90000"/>
            </a:lnSpc>
            <a:spcBef>
              <a:spcPct val="0"/>
            </a:spcBef>
            <a:spcAft>
              <a:spcPct val="35000"/>
            </a:spcAft>
            <a:buNone/>
          </a:pPr>
          <a:r>
            <a:rPr kumimoji="1" lang="ja-JP" altLang="en-US" sz="1300" kern="1200" dirty="0"/>
            <a:t>外注先の選定</a:t>
          </a:r>
        </a:p>
      </dsp:txBody>
      <dsp:txXfrm>
        <a:off x="241081" y="2911951"/>
        <a:ext cx="3075398" cy="346292"/>
      </dsp:txXfrm>
    </dsp:sp>
    <dsp:sp modelId="{7D772D77-8B40-495B-BF5E-6E600F55585E}">
      <dsp:nvSpPr>
        <dsp:cNvPr id="0" name=""/>
        <dsp:cNvSpPr/>
      </dsp:nvSpPr>
      <dsp:spPr>
        <a:xfrm>
          <a:off x="0" y="4145702"/>
          <a:ext cx="4446952" cy="7985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5133" tIns="270764" rIns="345133"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自社の方針を伝える</a:t>
          </a:r>
        </a:p>
        <a:p>
          <a:pPr marL="114300" lvl="1" indent="-114300" algn="l" defTabSz="577850">
            <a:lnSpc>
              <a:spcPct val="90000"/>
            </a:lnSpc>
            <a:spcBef>
              <a:spcPct val="0"/>
            </a:spcBef>
            <a:spcAft>
              <a:spcPct val="15000"/>
            </a:spcAft>
            <a:buChar char="•"/>
          </a:pPr>
          <a:r>
            <a:rPr kumimoji="1" lang="ja-JP" altLang="en-US" sz="1300" kern="1200" dirty="0"/>
            <a:t>共同で問題を解決する</a:t>
          </a:r>
        </a:p>
      </dsp:txBody>
      <dsp:txXfrm>
        <a:off x="0" y="4145702"/>
        <a:ext cx="4446952" cy="798525"/>
      </dsp:txXfrm>
    </dsp:sp>
    <dsp:sp modelId="{C79E2EA0-8D02-4A2C-A973-D0B7EFD69A9F}">
      <dsp:nvSpPr>
        <dsp:cNvPr id="0" name=""/>
        <dsp:cNvSpPr/>
      </dsp:nvSpPr>
      <dsp:spPr>
        <a:xfrm>
          <a:off x="222347" y="3953822"/>
          <a:ext cx="3112866" cy="3837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7659" tIns="0" rIns="117659" bIns="0" numCol="1" spcCol="1270" anchor="ctr" anchorCtr="0">
          <a:noAutofit/>
        </a:bodyPr>
        <a:lstStyle/>
        <a:p>
          <a:pPr marL="0" lvl="0" indent="0" algn="l" defTabSz="577850">
            <a:lnSpc>
              <a:spcPct val="90000"/>
            </a:lnSpc>
            <a:spcBef>
              <a:spcPct val="0"/>
            </a:spcBef>
            <a:spcAft>
              <a:spcPct val="35000"/>
            </a:spcAft>
            <a:buNone/>
          </a:pPr>
          <a:r>
            <a:rPr kumimoji="1" lang="ja-JP" altLang="en-US" sz="1300" kern="1200" dirty="0"/>
            <a:t>外注先の指導、育成</a:t>
          </a:r>
        </a:p>
      </dsp:txBody>
      <dsp:txXfrm>
        <a:off x="241081" y="3972556"/>
        <a:ext cx="3075398" cy="34629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157D5-7398-4A82-AC03-30D40CC96011}">
      <dsp:nvSpPr>
        <dsp:cNvPr id="0" name=""/>
        <dsp:cNvSpPr/>
      </dsp:nvSpPr>
      <dsp:spPr>
        <a:xfrm>
          <a:off x="0" y="353316"/>
          <a:ext cx="4187227" cy="1228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24975" tIns="416560" rIns="324975"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a:t>水は二重にコストが発生</a:t>
          </a:r>
        </a:p>
        <a:p>
          <a:pPr marL="228600" lvl="1" indent="-228600" algn="l" defTabSz="889000">
            <a:lnSpc>
              <a:spcPct val="90000"/>
            </a:lnSpc>
            <a:spcBef>
              <a:spcPct val="0"/>
            </a:spcBef>
            <a:spcAft>
              <a:spcPct val="15000"/>
            </a:spcAft>
            <a:buChar char="•"/>
          </a:pPr>
          <a:r>
            <a:rPr kumimoji="1" lang="ja-JP" altLang="en-US" sz="2000" kern="1200" dirty="0"/>
            <a:t>蒸気配管を点検</a:t>
          </a:r>
        </a:p>
      </dsp:txBody>
      <dsp:txXfrm>
        <a:off x="0" y="353316"/>
        <a:ext cx="4187227" cy="1228500"/>
      </dsp:txXfrm>
    </dsp:sp>
    <dsp:sp modelId="{DBFE6E01-D749-40D3-88E0-DE67BB97DA8A}">
      <dsp:nvSpPr>
        <dsp:cNvPr id="0" name=""/>
        <dsp:cNvSpPr/>
      </dsp:nvSpPr>
      <dsp:spPr>
        <a:xfrm>
          <a:off x="209361" y="58116"/>
          <a:ext cx="2931058" cy="5904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787" tIns="0" rIns="110787" bIns="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a:t>水道代の低減</a:t>
          </a:r>
          <a:endParaRPr kumimoji="1" lang="ja-JP" altLang="en-US" sz="2000" kern="1200" dirty="0"/>
        </a:p>
      </dsp:txBody>
      <dsp:txXfrm>
        <a:off x="238182" y="86937"/>
        <a:ext cx="2873416" cy="532758"/>
      </dsp:txXfrm>
    </dsp:sp>
    <dsp:sp modelId="{E4D975ED-EEB5-4CBF-B164-454F55C88299}">
      <dsp:nvSpPr>
        <dsp:cNvPr id="0" name=""/>
        <dsp:cNvSpPr/>
      </dsp:nvSpPr>
      <dsp:spPr>
        <a:xfrm>
          <a:off x="0" y="1985016"/>
          <a:ext cx="4187227" cy="1575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24975" tIns="416560" rIns="324975"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a:t>整理整頓に尽きる</a:t>
          </a:r>
        </a:p>
        <a:p>
          <a:pPr marL="228600" lvl="1" indent="-228600" algn="l" defTabSz="889000">
            <a:lnSpc>
              <a:spcPct val="90000"/>
            </a:lnSpc>
            <a:spcBef>
              <a:spcPct val="0"/>
            </a:spcBef>
            <a:spcAft>
              <a:spcPct val="15000"/>
            </a:spcAft>
            <a:buChar char="•"/>
          </a:pPr>
          <a:r>
            <a:rPr kumimoji="1" lang="ja-JP" altLang="en-US" sz="2000" kern="1200" dirty="0"/>
            <a:t>専用と共有、発注カードの活用</a:t>
          </a:r>
        </a:p>
        <a:p>
          <a:pPr marL="228600" lvl="1" indent="-228600" algn="l" defTabSz="889000">
            <a:lnSpc>
              <a:spcPct val="90000"/>
            </a:lnSpc>
            <a:spcBef>
              <a:spcPct val="0"/>
            </a:spcBef>
            <a:spcAft>
              <a:spcPct val="15000"/>
            </a:spcAft>
            <a:buChar char="•"/>
          </a:pPr>
          <a:r>
            <a:rPr kumimoji="1" lang="ja-JP" altLang="en-US" sz="2000" kern="1200" dirty="0"/>
            <a:t>用度品単価表示</a:t>
          </a:r>
        </a:p>
      </dsp:txBody>
      <dsp:txXfrm>
        <a:off x="0" y="1985016"/>
        <a:ext cx="4187227" cy="1575000"/>
      </dsp:txXfrm>
    </dsp:sp>
    <dsp:sp modelId="{70E8A996-C39E-4710-9946-BFF30746EF13}">
      <dsp:nvSpPr>
        <dsp:cNvPr id="0" name=""/>
        <dsp:cNvSpPr/>
      </dsp:nvSpPr>
      <dsp:spPr>
        <a:xfrm>
          <a:off x="209361" y="1689816"/>
          <a:ext cx="2931058" cy="5904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787" tIns="0" rIns="110787" bIns="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dirty="0"/>
            <a:t>消耗工具費の低減</a:t>
          </a:r>
        </a:p>
      </dsp:txBody>
      <dsp:txXfrm>
        <a:off x="238182" y="1718637"/>
        <a:ext cx="2873416" cy="532758"/>
      </dsp:txXfrm>
    </dsp:sp>
    <dsp:sp modelId="{7D772D77-8B40-495B-BF5E-6E600F55585E}">
      <dsp:nvSpPr>
        <dsp:cNvPr id="0" name=""/>
        <dsp:cNvSpPr/>
      </dsp:nvSpPr>
      <dsp:spPr>
        <a:xfrm>
          <a:off x="0" y="3963216"/>
          <a:ext cx="4187227" cy="1165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24975" tIns="416560" rIns="324975"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a:t>物流効率は数量ではなく時間単位で計る</a:t>
          </a:r>
        </a:p>
      </dsp:txBody>
      <dsp:txXfrm>
        <a:off x="0" y="3963216"/>
        <a:ext cx="4187227" cy="1165500"/>
      </dsp:txXfrm>
    </dsp:sp>
    <dsp:sp modelId="{C79E2EA0-8D02-4A2C-A973-D0B7EFD69A9F}">
      <dsp:nvSpPr>
        <dsp:cNvPr id="0" name=""/>
        <dsp:cNvSpPr/>
      </dsp:nvSpPr>
      <dsp:spPr>
        <a:xfrm>
          <a:off x="209361" y="3668016"/>
          <a:ext cx="2931058" cy="5904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787" tIns="0" rIns="110787" bIns="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dirty="0"/>
            <a:t>物流費の低減</a:t>
          </a:r>
        </a:p>
      </dsp:txBody>
      <dsp:txXfrm>
        <a:off x="238182" y="3696837"/>
        <a:ext cx="2873416" cy="53275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157D5-7398-4A82-AC03-30D40CC96011}">
      <dsp:nvSpPr>
        <dsp:cNvPr id="0" name=""/>
        <dsp:cNvSpPr/>
      </dsp:nvSpPr>
      <dsp:spPr>
        <a:xfrm>
          <a:off x="0" y="253109"/>
          <a:ext cx="4104456" cy="1579725"/>
        </a:xfrm>
        <a:prstGeom prst="re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8551" tIns="354076" rIns="31855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電気料金＝（基本料金＋量料金）＋消費税</a:t>
          </a:r>
        </a:p>
        <a:p>
          <a:pPr marL="171450" lvl="1" indent="-171450" algn="l" defTabSz="755650">
            <a:lnSpc>
              <a:spcPct val="90000"/>
            </a:lnSpc>
            <a:spcBef>
              <a:spcPct val="0"/>
            </a:spcBef>
            <a:spcAft>
              <a:spcPct val="15000"/>
            </a:spcAft>
            <a:buChar char="•"/>
          </a:pPr>
          <a:r>
            <a:rPr kumimoji="1" lang="ja-JP" altLang="en-US" sz="1700" kern="1200" dirty="0"/>
            <a:t>基本料金は契約電力で決まる</a:t>
          </a:r>
        </a:p>
        <a:p>
          <a:pPr marL="171450" lvl="1" indent="-171450" algn="l" defTabSz="755650">
            <a:lnSpc>
              <a:spcPct val="90000"/>
            </a:lnSpc>
            <a:spcBef>
              <a:spcPct val="0"/>
            </a:spcBef>
            <a:spcAft>
              <a:spcPct val="15000"/>
            </a:spcAft>
            <a:buChar char="•"/>
          </a:pPr>
          <a:r>
            <a:rPr kumimoji="1" lang="ja-JP" altLang="en-US" sz="1700" kern="1200" dirty="0"/>
            <a:t>量料金は使用量で決まる</a:t>
          </a:r>
        </a:p>
      </dsp:txBody>
      <dsp:txXfrm>
        <a:off x="0" y="253109"/>
        <a:ext cx="4104456" cy="1579725"/>
      </dsp:txXfrm>
    </dsp:sp>
    <dsp:sp modelId="{DBFE6E01-D749-40D3-88E0-DE67BB97DA8A}">
      <dsp:nvSpPr>
        <dsp:cNvPr id="0" name=""/>
        <dsp:cNvSpPr/>
      </dsp:nvSpPr>
      <dsp:spPr>
        <a:xfrm>
          <a:off x="205222" y="2189"/>
          <a:ext cx="287311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8597" tIns="0" rIns="108597"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電気代の低減</a:t>
          </a:r>
        </a:p>
      </dsp:txBody>
      <dsp:txXfrm>
        <a:off x="229720" y="26687"/>
        <a:ext cx="2824123" cy="452844"/>
      </dsp:txXfrm>
    </dsp:sp>
    <dsp:sp modelId="{913E92C5-3AE0-44D1-A88D-E38428E29871}">
      <dsp:nvSpPr>
        <dsp:cNvPr id="0" name=""/>
        <dsp:cNvSpPr/>
      </dsp:nvSpPr>
      <dsp:spPr>
        <a:xfrm>
          <a:off x="0" y="2175554"/>
          <a:ext cx="4104456" cy="736312"/>
        </a:xfrm>
        <a:prstGeom prst="re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8551" tIns="354076" rIns="31855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測定箇所と測定把握</a:t>
          </a:r>
        </a:p>
      </dsp:txBody>
      <dsp:txXfrm>
        <a:off x="0" y="2175554"/>
        <a:ext cx="4104456" cy="736312"/>
      </dsp:txXfrm>
    </dsp:sp>
    <dsp:sp modelId="{F623069E-6666-4A00-B7CA-91542A7DC0AC}">
      <dsp:nvSpPr>
        <dsp:cNvPr id="0" name=""/>
        <dsp:cNvSpPr/>
      </dsp:nvSpPr>
      <dsp:spPr>
        <a:xfrm>
          <a:off x="205222" y="1924634"/>
          <a:ext cx="287311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8597" tIns="0" rIns="108597"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電力使用の実態把握</a:t>
          </a:r>
        </a:p>
      </dsp:txBody>
      <dsp:txXfrm>
        <a:off x="229720" y="1949132"/>
        <a:ext cx="2824123" cy="452844"/>
      </dsp:txXfrm>
    </dsp:sp>
    <dsp:sp modelId="{3048D288-3A15-4C7B-8150-17D5D8BA276E}">
      <dsp:nvSpPr>
        <dsp:cNvPr id="0" name=""/>
        <dsp:cNvSpPr/>
      </dsp:nvSpPr>
      <dsp:spPr>
        <a:xfrm>
          <a:off x="0" y="3254586"/>
          <a:ext cx="4104456" cy="1927800"/>
        </a:xfrm>
        <a:prstGeom prst="re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8551" tIns="354076" rIns="31855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負荷設備稼働の平準化</a:t>
          </a:r>
        </a:p>
        <a:p>
          <a:pPr marL="171450" lvl="1" indent="-171450" algn="l" defTabSz="755650">
            <a:lnSpc>
              <a:spcPct val="90000"/>
            </a:lnSpc>
            <a:spcBef>
              <a:spcPct val="0"/>
            </a:spcBef>
            <a:spcAft>
              <a:spcPct val="15000"/>
            </a:spcAft>
            <a:buChar char="•"/>
          </a:pPr>
          <a:r>
            <a:rPr kumimoji="1" lang="ja-JP" altLang="en-US" sz="1700" kern="1200" dirty="0"/>
            <a:t>デマンド計で測定</a:t>
          </a:r>
        </a:p>
        <a:p>
          <a:pPr marL="171450" lvl="1" indent="-171450" algn="l" defTabSz="755650">
            <a:lnSpc>
              <a:spcPct val="90000"/>
            </a:lnSpc>
            <a:spcBef>
              <a:spcPct val="0"/>
            </a:spcBef>
            <a:spcAft>
              <a:spcPct val="15000"/>
            </a:spcAft>
            <a:buChar char="•"/>
          </a:pPr>
          <a:r>
            <a:rPr kumimoji="1" lang="ja-JP" altLang="en-US" sz="1700" kern="1200" dirty="0"/>
            <a:t>深夜電力の利用</a:t>
          </a:r>
        </a:p>
        <a:p>
          <a:pPr marL="171450" lvl="1" indent="-171450" algn="l" defTabSz="755650">
            <a:lnSpc>
              <a:spcPct val="90000"/>
            </a:lnSpc>
            <a:spcBef>
              <a:spcPct val="0"/>
            </a:spcBef>
            <a:spcAft>
              <a:spcPct val="15000"/>
            </a:spcAft>
            <a:buChar char="•"/>
          </a:pPr>
          <a:r>
            <a:rPr kumimoji="1" lang="ja-JP" altLang="en-US" sz="1700" kern="1200" dirty="0"/>
            <a:t>電圧管理</a:t>
          </a:r>
        </a:p>
        <a:p>
          <a:pPr marL="171450" lvl="1" indent="-171450" algn="l" defTabSz="755650">
            <a:lnSpc>
              <a:spcPct val="90000"/>
            </a:lnSpc>
            <a:spcBef>
              <a:spcPct val="0"/>
            </a:spcBef>
            <a:spcAft>
              <a:spcPct val="15000"/>
            </a:spcAft>
            <a:buChar char="•"/>
          </a:pPr>
          <a:r>
            <a:rPr kumimoji="1" lang="ja-JP" altLang="en-US" sz="1700" kern="1200" dirty="0"/>
            <a:t>配電損失管理</a:t>
          </a:r>
        </a:p>
      </dsp:txBody>
      <dsp:txXfrm>
        <a:off x="0" y="3254586"/>
        <a:ext cx="4104456" cy="1927800"/>
      </dsp:txXfrm>
    </dsp:sp>
    <dsp:sp modelId="{C4F98ABB-F2CA-46AC-9ED0-338567F84E73}">
      <dsp:nvSpPr>
        <dsp:cNvPr id="0" name=""/>
        <dsp:cNvSpPr/>
      </dsp:nvSpPr>
      <dsp:spPr>
        <a:xfrm>
          <a:off x="205222" y="3003666"/>
          <a:ext cx="287311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8597" tIns="0" rIns="108597"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具体的低減策</a:t>
          </a:r>
        </a:p>
      </dsp:txBody>
      <dsp:txXfrm>
        <a:off x="229720" y="3028164"/>
        <a:ext cx="2824123" cy="45284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DCEB0-8ED6-4F21-8FB3-B0DBFA2558D6}">
      <dsp:nvSpPr>
        <dsp:cNvPr id="0" name=""/>
        <dsp:cNvSpPr/>
      </dsp:nvSpPr>
      <dsp:spPr>
        <a:xfrm>
          <a:off x="0" y="508721"/>
          <a:ext cx="8352928" cy="16726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現在の雇用環境は経営者にとって厳しい（残業、有給休暇、各種ハラスメント等々）</a:t>
          </a:r>
        </a:p>
        <a:p>
          <a:pPr marL="171450" lvl="1" indent="-171450" algn="l" defTabSz="800100">
            <a:lnSpc>
              <a:spcPct val="90000"/>
            </a:lnSpc>
            <a:spcBef>
              <a:spcPct val="0"/>
            </a:spcBef>
            <a:spcAft>
              <a:spcPct val="15000"/>
            </a:spcAft>
            <a:buChar char="•"/>
          </a:pPr>
          <a:r>
            <a:rPr kumimoji="1" lang="ja-JP" altLang="en-US" sz="1800" kern="1200" dirty="0"/>
            <a:t>コロナ禍で人材は流動的だが、能力の高い人間は・・・？</a:t>
          </a:r>
        </a:p>
        <a:p>
          <a:pPr marL="171450" lvl="1" indent="-171450" algn="l" defTabSz="800100">
            <a:lnSpc>
              <a:spcPct val="90000"/>
            </a:lnSpc>
            <a:spcBef>
              <a:spcPct val="0"/>
            </a:spcBef>
            <a:spcAft>
              <a:spcPct val="15000"/>
            </a:spcAft>
            <a:buChar char="•"/>
          </a:pPr>
          <a:r>
            <a:rPr kumimoji="1" lang="ja-JP" altLang="en-US" sz="1800" kern="1200" dirty="0"/>
            <a:t>可能な限り従業員は雇用せずに業務委託で対応する方がリスクが低い</a:t>
          </a:r>
        </a:p>
      </dsp:txBody>
      <dsp:txXfrm>
        <a:off x="0" y="508721"/>
        <a:ext cx="8352928" cy="1672650"/>
      </dsp:txXfrm>
    </dsp:sp>
    <dsp:sp modelId="{2D4B9A17-20AC-4306-B494-4C32A54C7DDE}">
      <dsp:nvSpPr>
        <dsp:cNvPr id="0" name=""/>
        <dsp:cNvSpPr/>
      </dsp:nvSpPr>
      <dsp:spPr>
        <a:xfrm>
          <a:off x="417646" y="243041"/>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１）当面は・・・</a:t>
          </a:r>
        </a:p>
      </dsp:txBody>
      <dsp:txXfrm>
        <a:off x="443585" y="268980"/>
        <a:ext cx="5795171" cy="479482"/>
      </dsp:txXfrm>
    </dsp:sp>
    <dsp:sp modelId="{975F127D-B79A-4606-B605-6605E770FFE4}">
      <dsp:nvSpPr>
        <dsp:cNvPr id="0" name=""/>
        <dsp:cNvSpPr/>
      </dsp:nvSpPr>
      <dsp:spPr>
        <a:xfrm>
          <a:off x="0" y="2544252"/>
          <a:ext cx="8352928" cy="11056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新卒採用している会社は強い</a:t>
          </a:r>
        </a:p>
        <a:p>
          <a:pPr marL="171450" lvl="1" indent="-171450" algn="l" defTabSz="800100">
            <a:lnSpc>
              <a:spcPct val="90000"/>
            </a:lnSpc>
            <a:spcBef>
              <a:spcPct val="0"/>
            </a:spcBef>
            <a:spcAft>
              <a:spcPct val="15000"/>
            </a:spcAft>
            <a:buChar char="•"/>
          </a:pPr>
          <a:r>
            <a:rPr kumimoji="1" lang="ja-JP" altLang="en-US" sz="1800" kern="1200" dirty="0"/>
            <a:t>雇用する場合は、①労働条件通知書、②雇用契約書を必ず用意</a:t>
          </a:r>
        </a:p>
      </dsp:txBody>
      <dsp:txXfrm>
        <a:off x="0" y="2544252"/>
        <a:ext cx="8352928" cy="1105650"/>
      </dsp:txXfrm>
    </dsp:sp>
    <dsp:sp modelId="{C6962F4D-DBAF-4BF8-8061-AF3B322E4FE9}">
      <dsp:nvSpPr>
        <dsp:cNvPr id="0" name=""/>
        <dsp:cNvSpPr/>
      </dsp:nvSpPr>
      <dsp:spPr>
        <a:xfrm>
          <a:off x="417646" y="2278572"/>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２）それでもいつかは雇用</a:t>
          </a:r>
        </a:p>
      </dsp:txBody>
      <dsp:txXfrm>
        <a:off x="443585" y="2304511"/>
        <a:ext cx="5795171" cy="479482"/>
      </dsp:txXfrm>
    </dsp:sp>
    <dsp:sp modelId="{3DAE304A-FE0B-448F-8A07-99E4C3D8ED2C}">
      <dsp:nvSpPr>
        <dsp:cNvPr id="0" name=""/>
        <dsp:cNvSpPr/>
      </dsp:nvSpPr>
      <dsp:spPr>
        <a:xfrm>
          <a:off x="0" y="4012782"/>
          <a:ext cx="8352928"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モノづくり補助金などは、要件を満たしても支給されるかどうかは分からない</a:t>
          </a:r>
        </a:p>
        <a:p>
          <a:pPr marL="171450" lvl="1" indent="-171450" algn="l" defTabSz="800100">
            <a:lnSpc>
              <a:spcPct val="90000"/>
            </a:lnSpc>
            <a:spcBef>
              <a:spcPct val="0"/>
            </a:spcBef>
            <a:spcAft>
              <a:spcPct val="15000"/>
            </a:spcAft>
            <a:buChar char="•"/>
          </a:pPr>
          <a:r>
            <a:rPr kumimoji="1" lang="ja-JP" altLang="en-US" sz="1800" kern="1200" dirty="0"/>
            <a:t>雇用関係の補助金は、要件を満たせば支給される</a:t>
          </a:r>
        </a:p>
      </dsp:txBody>
      <dsp:txXfrm>
        <a:off x="0" y="4012782"/>
        <a:ext cx="8352928" cy="1360800"/>
      </dsp:txXfrm>
    </dsp:sp>
    <dsp:sp modelId="{5FA5C01A-0957-4D2F-A827-30F6A9CB530D}">
      <dsp:nvSpPr>
        <dsp:cNvPr id="0" name=""/>
        <dsp:cNvSpPr/>
      </dsp:nvSpPr>
      <dsp:spPr>
        <a:xfrm>
          <a:off x="417646" y="3747102"/>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３）補助金活用</a:t>
          </a:r>
        </a:p>
      </dsp:txBody>
      <dsp:txXfrm>
        <a:off x="443585" y="3773041"/>
        <a:ext cx="5795171" cy="47948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DCEB0-8ED6-4F21-8FB3-B0DBFA2558D6}">
      <dsp:nvSpPr>
        <dsp:cNvPr id="0" name=""/>
        <dsp:cNvSpPr/>
      </dsp:nvSpPr>
      <dsp:spPr>
        <a:xfrm>
          <a:off x="0" y="625263"/>
          <a:ext cx="8352928" cy="1209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同一の危機感を感じる／共通の価値観を持つ／自信と信頼がある／感謝の気持ちを持つ／高い目標を自主的に追いかける</a:t>
          </a:r>
          <a:r>
            <a:rPr kumimoji="1" lang="ja-JP" altLang="en-US" sz="1600" kern="1200" dirty="0">
              <a:solidFill>
                <a:srgbClr val="FF0000"/>
              </a:solidFill>
            </a:rPr>
            <a:t>←業務委託では難しい事が多い</a:t>
          </a:r>
        </a:p>
        <a:p>
          <a:pPr marL="171450" lvl="1" indent="-171450" algn="l" defTabSz="711200">
            <a:lnSpc>
              <a:spcPct val="90000"/>
            </a:lnSpc>
            <a:spcBef>
              <a:spcPct val="0"/>
            </a:spcBef>
            <a:spcAft>
              <a:spcPct val="15000"/>
            </a:spcAft>
            <a:buChar char="•"/>
          </a:pPr>
          <a:r>
            <a:rPr kumimoji="1" lang="ja-JP" altLang="en-US" sz="1600" kern="1200" dirty="0">
              <a:solidFill>
                <a:schemeClr val="tx1"/>
              </a:solidFill>
            </a:rPr>
            <a:t>だたし、近年は、遂行責任と業務責任を明確化した管理が効率的と考える</a:t>
          </a:r>
        </a:p>
      </dsp:txBody>
      <dsp:txXfrm>
        <a:off x="0" y="625263"/>
        <a:ext cx="8352928" cy="1209600"/>
      </dsp:txXfrm>
    </dsp:sp>
    <dsp:sp modelId="{2D4B9A17-20AC-4306-B494-4C32A54C7DDE}">
      <dsp:nvSpPr>
        <dsp:cNvPr id="0" name=""/>
        <dsp:cNvSpPr/>
      </dsp:nvSpPr>
      <dsp:spPr>
        <a:xfrm>
          <a:off x="417646" y="389103"/>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１）自走経営に必要な５つの意識共有</a:t>
          </a:r>
        </a:p>
      </dsp:txBody>
      <dsp:txXfrm>
        <a:off x="440703" y="412160"/>
        <a:ext cx="5800935" cy="426206"/>
      </dsp:txXfrm>
    </dsp:sp>
    <dsp:sp modelId="{975F127D-B79A-4606-B605-6605E770FFE4}">
      <dsp:nvSpPr>
        <dsp:cNvPr id="0" name=""/>
        <dsp:cNvSpPr/>
      </dsp:nvSpPr>
      <dsp:spPr>
        <a:xfrm>
          <a:off x="0" y="2157423"/>
          <a:ext cx="8352928" cy="1209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素晴らしいスタッフを揃える⇒①素材を見抜く、②妥協しない</a:t>
          </a:r>
        </a:p>
        <a:p>
          <a:pPr marL="171450" lvl="1" indent="-171450" algn="l" defTabSz="711200">
            <a:lnSpc>
              <a:spcPct val="90000"/>
            </a:lnSpc>
            <a:spcBef>
              <a:spcPct val="0"/>
            </a:spcBef>
            <a:spcAft>
              <a:spcPct val="15000"/>
            </a:spcAft>
            <a:buChar char="•"/>
          </a:pPr>
          <a:r>
            <a:rPr kumimoji="1" lang="ja-JP" altLang="en-US" sz="1600" kern="1200" dirty="0"/>
            <a:t>私が面接で聞く事⇒①この面接の為にどんな準備をしてきましたか？②あなたが、弊社で働くと弊社にどんな良いことがありますか？③将来の夢は何ですか？</a:t>
          </a:r>
        </a:p>
      </dsp:txBody>
      <dsp:txXfrm>
        <a:off x="0" y="2157423"/>
        <a:ext cx="8352928" cy="1209600"/>
      </dsp:txXfrm>
    </dsp:sp>
    <dsp:sp modelId="{C6962F4D-DBAF-4BF8-8061-AF3B322E4FE9}">
      <dsp:nvSpPr>
        <dsp:cNvPr id="0" name=""/>
        <dsp:cNvSpPr/>
      </dsp:nvSpPr>
      <dsp:spPr>
        <a:xfrm>
          <a:off x="417646" y="1921263"/>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２）その為に・・・</a:t>
          </a:r>
        </a:p>
      </dsp:txBody>
      <dsp:txXfrm>
        <a:off x="440703" y="1944320"/>
        <a:ext cx="5800935" cy="426206"/>
      </dsp:txXfrm>
    </dsp:sp>
    <dsp:sp modelId="{3DAE304A-FE0B-448F-8A07-99E4C3D8ED2C}">
      <dsp:nvSpPr>
        <dsp:cNvPr id="0" name=""/>
        <dsp:cNvSpPr/>
      </dsp:nvSpPr>
      <dsp:spPr>
        <a:xfrm>
          <a:off x="0" y="3689583"/>
          <a:ext cx="8352928" cy="176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店舗スタッフ管理には、朝礼、終礼は必須⇒朝礼は理念の確認と今日一日の目標の設定⇒終礼は目標に対しての達成率と一日の業務の振り返り</a:t>
          </a:r>
        </a:p>
        <a:p>
          <a:pPr marL="171450" lvl="1" indent="-171450" algn="l" defTabSz="711200">
            <a:lnSpc>
              <a:spcPct val="90000"/>
            </a:lnSpc>
            <a:spcBef>
              <a:spcPct val="0"/>
            </a:spcBef>
            <a:spcAft>
              <a:spcPct val="15000"/>
            </a:spcAft>
            <a:buChar char="•"/>
          </a:pPr>
          <a:r>
            <a:rPr kumimoji="1" lang="ja-JP" altLang="en-US" sz="1600" kern="1200" dirty="0"/>
            <a:t>朝礼、終礼の主体は経営者ではなく、スタッフ</a:t>
          </a:r>
        </a:p>
        <a:p>
          <a:pPr marL="171450" lvl="1" indent="-171450" algn="l" defTabSz="711200">
            <a:lnSpc>
              <a:spcPct val="90000"/>
            </a:lnSpc>
            <a:spcBef>
              <a:spcPct val="0"/>
            </a:spcBef>
            <a:spcAft>
              <a:spcPct val="15000"/>
            </a:spcAft>
            <a:buChar char="•"/>
          </a:pPr>
          <a:r>
            <a:rPr kumimoji="1" lang="ja-JP" altLang="en-US" sz="1600" kern="1200" dirty="0"/>
            <a:t>店の中で起こったクレーム、問題はその日のうちに反省⇒解決ノートを作る⇒これがノウハウの蓄積になる</a:t>
          </a:r>
        </a:p>
      </dsp:txBody>
      <dsp:txXfrm>
        <a:off x="0" y="3689583"/>
        <a:ext cx="8352928" cy="1764000"/>
      </dsp:txXfrm>
    </dsp:sp>
    <dsp:sp modelId="{5FA5C01A-0957-4D2F-A827-30F6A9CB530D}">
      <dsp:nvSpPr>
        <dsp:cNvPr id="0" name=""/>
        <dsp:cNvSpPr/>
      </dsp:nvSpPr>
      <dsp:spPr>
        <a:xfrm>
          <a:off x="417646" y="3453423"/>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３）仕組みを回す為に・・・</a:t>
          </a:r>
        </a:p>
      </dsp:txBody>
      <dsp:txXfrm>
        <a:off x="440703" y="3476480"/>
        <a:ext cx="5800935" cy="42620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7E6B1-4D30-478D-8B9B-230BED2AC745}">
      <dsp:nvSpPr>
        <dsp:cNvPr id="0" name=""/>
        <dsp:cNvSpPr/>
      </dsp:nvSpPr>
      <dsp:spPr>
        <a:xfrm>
          <a:off x="0" y="253316"/>
          <a:ext cx="8147248" cy="105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2317" tIns="291592" rIns="632317"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過年度業績が良かった時に、自社ビル建設、高価な賃貸オフィスに移転⇒その後、業績悪化の例</a:t>
          </a:r>
        </a:p>
        <a:p>
          <a:pPr marL="114300" lvl="1" indent="-114300" algn="l" defTabSz="622300">
            <a:lnSpc>
              <a:spcPct val="90000"/>
            </a:lnSpc>
            <a:spcBef>
              <a:spcPct val="0"/>
            </a:spcBef>
            <a:spcAft>
              <a:spcPct val="15000"/>
            </a:spcAft>
            <a:buChar char="•"/>
          </a:pPr>
          <a:r>
            <a:rPr kumimoji="1" lang="ja-JP" altLang="en-US" sz="1400" kern="1200" dirty="0"/>
            <a:t>解決方法⇒①移転（ただし、移転コストが問題）、②家賃引下げ交渉、③自社ビル売却</a:t>
          </a:r>
        </a:p>
      </dsp:txBody>
      <dsp:txXfrm>
        <a:off x="0" y="253316"/>
        <a:ext cx="8147248" cy="1058400"/>
      </dsp:txXfrm>
    </dsp:sp>
    <dsp:sp modelId="{951F1BF9-010A-40D6-9DF1-43A0730080E9}">
      <dsp:nvSpPr>
        <dsp:cNvPr id="0" name=""/>
        <dsp:cNvSpPr/>
      </dsp:nvSpPr>
      <dsp:spPr>
        <a:xfrm>
          <a:off x="407362" y="46676"/>
          <a:ext cx="5703073"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563" tIns="0" rIns="215563"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１）本社ビル</a:t>
          </a:r>
        </a:p>
      </dsp:txBody>
      <dsp:txXfrm>
        <a:off x="427537" y="66851"/>
        <a:ext cx="5662723" cy="372930"/>
      </dsp:txXfrm>
    </dsp:sp>
    <dsp:sp modelId="{4E6ADA1E-D0E0-4DF6-A8E2-E37444361BDA}">
      <dsp:nvSpPr>
        <dsp:cNvPr id="0" name=""/>
        <dsp:cNvSpPr/>
      </dsp:nvSpPr>
      <dsp:spPr>
        <a:xfrm>
          <a:off x="0" y="1593956"/>
          <a:ext cx="8147248" cy="105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2317" tIns="291592" rIns="632317"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会社が窮地に陥っている状況で役員の高額な生命保険料を支払い続けて、他の経費、人件費を先に削減した例</a:t>
          </a:r>
        </a:p>
        <a:p>
          <a:pPr marL="114300" lvl="1" indent="-114300" algn="l" defTabSz="622300">
            <a:lnSpc>
              <a:spcPct val="90000"/>
            </a:lnSpc>
            <a:spcBef>
              <a:spcPct val="0"/>
            </a:spcBef>
            <a:spcAft>
              <a:spcPct val="15000"/>
            </a:spcAft>
            <a:buChar char="•"/>
          </a:pPr>
          <a:r>
            <a:rPr kumimoji="1" lang="ja-JP" altLang="en-US" sz="1400" kern="1200" dirty="0"/>
            <a:t>解決方法⇒①保険見直し、②注意点（判断は社長にしてもらう）</a:t>
          </a:r>
        </a:p>
      </dsp:txBody>
      <dsp:txXfrm>
        <a:off x="0" y="1593956"/>
        <a:ext cx="8147248" cy="1058400"/>
      </dsp:txXfrm>
    </dsp:sp>
    <dsp:sp modelId="{7D787A9D-5630-4017-AAA5-EB880A2FFF11}">
      <dsp:nvSpPr>
        <dsp:cNvPr id="0" name=""/>
        <dsp:cNvSpPr/>
      </dsp:nvSpPr>
      <dsp:spPr>
        <a:xfrm>
          <a:off x="407362" y="1387316"/>
          <a:ext cx="5703073"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563" tIns="0" rIns="215563"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２）生命保険</a:t>
          </a:r>
        </a:p>
      </dsp:txBody>
      <dsp:txXfrm>
        <a:off x="427537" y="1407491"/>
        <a:ext cx="5662723" cy="372930"/>
      </dsp:txXfrm>
    </dsp:sp>
    <dsp:sp modelId="{8A3DE86B-A812-41E1-AC78-98D75B13BC0E}">
      <dsp:nvSpPr>
        <dsp:cNvPr id="0" name=""/>
        <dsp:cNvSpPr/>
      </dsp:nvSpPr>
      <dsp:spPr>
        <a:xfrm>
          <a:off x="0" y="2934596"/>
          <a:ext cx="8147248"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2317" tIns="291592" rIns="632317"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自社ビルと同じパターン</a:t>
          </a:r>
        </a:p>
      </dsp:txBody>
      <dsp:txXfrm>
        <a:off x="0" y="2934596"/>
        <a:ext cx="8147248" cy="606375"/>
      </dsp:txXfrm>
    </dsp:sp>
    <dsp:sp modelId="{41505F57-3F9F-48EE-A372-B20A8CDF632A}">
      <dsp:nvSpPr>
        <dsp:cNvPr id="0" name=""/>
        <dsp:cNvSpPr/>
      </dsp:nvSpPr>
      <dsp:spPr>
        <a:xfrm>
          <a:off x="407362" y="2727956"/>
          <a:ext cx="5703073"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563" tIns="0" rIns="215563"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３）車両費</a:t>
          </a:r>
        </a:p>
      </dsp:txBody>
      <dsp:txXfrm>
        <a:off x="427537" y="2748131"/>
        <a:ext cx="5662723" cy="372930"/>
      </dsp:txXfrm>
    </dsp:sp>
    <dsp:sp modelId="{CEFB69E6-A475-4766-87C4-DF305C8653E0}">
      <dsp:nvSpPr>
        <dsp:cNvPr id="0" name=""/>
        <dsp:cNvSpPr/>
      </dsp:nvSpPr>
      <dsp:spPr>
        <a:xfrm>
          <a:off x="0" y="3823211"/>
          <a:ext cx="8147248"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2317" tIns="291592" rIns="632317"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自己保身に走って、役員報酬を下げなかった例</a:t>
          </a:r>
        </a:p>
      </dsp:txBody>
      <dsp:txXfrm>
        <a:off x="0" y="3823211"/>
        <a:ext cx="8147248" cy="606375"/>
      </dsp:txXfrm>
    </dsp:sp>
    <dsp:sp modelId="{A6FC03C3-2076-4608-8B5D-9B4F0DD7DECB}">
      <dsp:nvSpPr>
        <dsp:cNvPr id="0" name=""/>
        <dsp:cNvSpPr/>
      </dsp:nvSpPr>
      <dsp:spPr>
        <a:xfrm>
          <a:off x="407362" y="3616571"/>
          <a:ext cx="5703073"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563" tIns="0" rIns="215563"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４）役員報酬</a:t>
          </a:r>
        </a:p>
      </dsp:txBody>
      <dsp:txXfrm>
        <a:off x="427537" y="3636746"/>
        <a:ext cx="5662723" cy="372930"/>
      </dsp:txXfrm>
    </dsp:sp>
    <dsp:sp modelId="{1C7F0E92-EE53-4B75-9AB1-F30B75D53BAC}">
      <dsp:nvSpPr>
        <dsp:cNvPr id="0" name=""/>
        <dsp:cNvSpPr/>
      </dsp:nvSpPr>
      <dsp:spPr>
        <a:xfrm>
          <a:off x="0" y="4711826"/>
          <a:ext cx="8147248"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2317" tIns="291592" rIns="632317"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事業との関連性が薄い交際費が多額に計上されていた例</a:t>
          </a:r>
        </a:p>
      </dsp:txBody>
      <dsp:txXfrm>
        <a:off x="0" y="4711826"/>
        <a:ext cx="8147248" cy="606375"/>
      </dsp:txXfrm>
    </dsp:sp>
    <dsp:sp modelId="{21AB0849-46EB-4637-8A1F-889EAF34DBA8}">
      <dsp:nvSpPr>
        <dsp:cNvPr id="0" name=""/>
        <dsp:cNvSpPr/>
      </dsp:nvSpPr>
      <dsp:spPr>
        <a:xfrm>
          <a:off x="407362" y="4505186"/>
          <a:ext cx="5703073"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563" tIns="0" rIns="215563"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５</a:t>
          </a:r>
          <a:r>
            <a:rPr kumimoji="1" lang="ja-JP" altLang="en-US" sz="1400" kern="1200"/>
            <a:t>）交際費</a:t>
          </a:r>
          <a:endParaRPr kumimoji="1" lang="ja-JP" altLang="en-US" sz="1400" kern="1200" dirty="0"/>
        </a:p>
      </dsp:txBody>
      <dsp:txXfrm>
        <a:off x="427537" y="4525361"/>
        <a:ext cx="5662723" cy="37293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4F1806-1A2E-4A69-875C-5B519B34AAA1}">
      <dsp:nvSpPr>
        <dsp:cNvPr id="0" name=""/>
        <dsp:cNvSpPr/>
      </dsp:nvSpPr>
      <dsp:spPr>
        <a:xfrm>
          <a:off x="0" y="244919"/>
          <a:ext cx="8507288" cy="1209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0260" tIns="333248" rIns="66026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solidFill>
                <a:srgbClr val="FF0000"/>
              </a:solidFill>
            </a:rPr>
            <a:t>計算式＝利益増加額（税引前利益＋支払利息）</a:t>
          </a:r>
          <a:r>
            <a:rPr kumimoji="1" lang="en-US" altLang="ja-JP" sz="1600" kern="1200" dirty="0">
              <a:solidFill>
                <a:srgbClr val="FF0000"/>
              </a:solidFill>
            </a:rPr>
            <a:t>÷</a:t>
          </a:r>
          <a:r>
            <a:rPr kumimoji="1" lang="ja-JP" altLang="en-US" sz="1600" kern="1200" dirty="0">
              <a:solidFill>
                <a:srgbClr val="FF0000"/>
              </a:solidFill>
            </a:rPr>
            <a:t>（設備投資額＋増加運転資金）</a:t>
          </a:r>
        </a:p>
        <a:p>
          <a:pPr marL="171450" lvl="1" indent="-171450" algn="l" defTabSz="711200">
            <a:lnSpc>
              <a:spcPct val="90000"/>
            </a:lnSpc>
            <a:spcBef>
              <a:spcPct val="0"/>
            </a:spcBef>
            <a:spcAft>
              <a:spcPct val="15000"/>
            </a:spcAft>
            <a:buChar char="•"/>
          </a:pPr>
          <a:r>
            <a:rPr kumimoji="1" lang="ja-JP" altLang="en-US" sz="1600" kern="1200" dirty="0"/>
            <a:t>投資額に対する利益の比率を求め、その比率を借入利子率や目標利益率と比較して投資の採用・不採用を検討する方法</a:t>
          </a:r>
        </a:p>
      </dsp:txBody>
      <dsp:txXfrm>
        <a:off x="0" y="244919"/>
        <a:ext cx="8507288" cy="1209600"/>
      </dsp:txXfrm>
    </dsp:sp>
    <dsp:sp modelId="{2F545AD9-510F-4796-9ADE-B3010976468E}">
      <dsp:nvSpPr>
        <dsp:cNvPr id="0" name=""/>
        <dsp:cNvSpPr/>
      </dsp:nvSpPr>
      <dsp:spPr>
        <a:xfrm>
          <a:off x="425364" y="8759"/>
          <a:ext cx="5955101"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5089" tIns="0" rIns="225089"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１）投資利益率法（</a:t>
          </a:r>
          <a:r>
            <a:rPr kumimoji="1" lang="en-US" altLang="ja-JP" sz="1600" kern="1200" dirty="0"/>
            <a:t>IRR</a:t>
          </a:r>
          <a:r>
            <a:rPr kumimoji="1" lang="ja-JP" altLang="en-US" sz="1600" kern="1200" dirty="0"/>
            <a:t>法：％）</a:t>
          </a:r>
        </a:p>
      </dsp:txBody>
      <dsp:txXfrm>
        <a:off x="448421" y="31816"/>
        <a:ext cx="5908987" cy="426206"/>
      </dsp:txXfrm>
    </dsp:sp>
    <dsp:sp modelId="{AD2A1BB6-6F18-49FC-A077-E9D8864DB437}">
      <dsp:nvSpPr>
        <dsp:cNvPr id="0" name=""/>
        <dsp:cNvSpPr/>
      </dsp:nvSpPr>
      <dsp:spPr>
        <a:xfrm>
          <a:off x="0" y="1777080"/>
          <a:ext cx="8507288" cy="1461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0260" tIns="333248" rIns="66026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solidFill>
                <a:srgbClr val="FF0000"/>
              </a:solidFill>
            </a:rPr>
            <a:t>計算式＝（設備投資額＋増加運転資金）</a:t>
          </a:r>
          <a:r>
            <a:rPr kumimoji="1" lang="en-US" altLang="ja-JP" sz="1600" kern="1200" dirty="0">
              <a:solidFill>
                <a:srgbClr val="FF0000"/>
              </a:solidFill>
            </a:rPr>
            <a:t>÷CF</a:t>
          </a:r>
          <a:r>
            <a:rPr kumimoji="1" lang="ja-JP" altLang="en-US" sz="1600" kern="1200" dirty="0">
              <a:solidFill>
                <a:srgbClr val="FF0000"/>
              </a:solidFill>
            </a:rPr>
            <a:t>増加額（税引後当期純利益＋減価償却費）</a:t>
          </a:r>
        </a:p>
        <a:p>
          <a:pPr marL="171450" lvl="1" indent="-171450" algn="l" defTabSz="711200">
            <a:lnSpc>
              <a:spcPct val="90000"/>
            </a:lnSpc>
            <a:spcBef>
              <a:spcPct val="0"/>
            </a:spcBef>
            <a:spcAft>
              <a:spcPct val="15000"/>
            </a:spcAft>
            <a:buChar char="•"/>
          </a:pPr>
          <a:r>
            <a:rPr kumimoji="1" lang="ja-JP" altLang="en-US" sz="1600" kern="1200" dirty="0"/>
            <a:t>投資額を、その投資からもたらされるキャッシュフローにより何年で回収できるかを求め、回収期間の長短によって投資の採用・不採用を検討する方法</a:t>
          </a:r>
        </a:p>
      </dsp:txBody>
      <dsp:txXfrm>
        <a:off x="0" y="1777080"/>
        <a:ext cx="8507288" cy="1461600"/>
      </dsp:txXfrm>
    </dsp:sp>
    <dsp:sp modelId="{D9AC1FD2-854E-4331-8B22-D670DAA3A2BE}">
      <dsp:nvSpPr>
        <dsp:cNvPr id="0" name=""/>
        <dsp:cNvSpPr/>
      </dsp:nvSpPr>
      <dsp:spPr>
        <a:xfrm>
          <a:off x="425364" y="1540919"/>
          <a:ext cx="5955101"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5089" tIns="0" rIns="225089"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２）回収期間法（（</a:t>
          </a:r>
          <a:r>
            <a:rPr kumimoji="1" lang="en-US" altLang="en-US" sz="1600" kern="1200" dirty="0"/>
            <a:t>Payback Method</a:t>
          </a:r>
          <a:r>
            <a:rPr kumimoji="1" lang="ja-JP" altLang="en-US" sz="1600" kern="1200" dirty="0"/>
            <a:t>：年数）</a:t>
          </a:r>
        </a:p>
      </dsp:txBody>
      <dsp:txXfrm>
        <a:off x="448421" y="1563976"/>
        <a:ext cx="5908987" cy="426206"/>
      </dsp:txXfrm>
    </dsp:sp>
    <dsp:sp modelId="{CCAF771E-3B02-4390-BBB0-59B09A6A3D2F}">
      <dsp:nvSpPr>
        <dsp:cNvPr id="0" name=""/>
        <dsp:cNvSpPr/>
      </dsp:nvSpPr>
      <dsp:spPr>
        <a:xfrm>
          <a:off x="0" y="3561240"/>
          <a:ext cx="8507288" cy="176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0260" tIns="333248" rIns="66026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計算式＝（</a:t>
          </a:r>
          <a:r>
            <a:rPr kumimoji="1" lang="en-US" altLang="ja-JP" sz="1600" kern="1200" dirty="0"/>
            <a:t>R</a:t>
          </a:r>
          <a:r>
            <a:rPr kumimoji="1" lang="ja-JP" altLang="en-US" sz="1600" kern="1200" dirty="0"/>
            <a:t>１</a:t>
          </a:r>
          <a:r>
            <a:rPr kumimoji="1" lang="en-US" altLang="ja-JP" sz="1600" kern="1200" dirty="0"/>
            <a:t>÷</a:t>
          </a:r>
          <a:r>
            <a:rPr kumimoji="1" lang="ja-JP" altLang="en-US" sz="1600" kern="1200" dirty="0"/>
            <a:t>（１＋</a:t>
          </a:r>
          <a:r>
            <a:rPr kumimoji="1" lang="en-US" altLang="ja-JP" sz="1600" kern="1200" dirty="0"/>
            <a:t>r</a:t>
          </a:r>
          <a:r>
            <a:rPr kumimoji="1" lang="ja-JP" altLang="en-US" sz="1600" kern="1200" dirty="0"/>
            <a:t>）＋</a:t>
          </a:r>
          <a:r>
            <a:rPr kumimoji="1" lang="en-US" altLang="ja-JP" sz="1600" kern="1200" dirty="0"/>
            <a:t>R2÷</a:t>
          </a:r>
          <a:r>
            <a:rPr kumimoji="1" lang="ja-JP" altLang="en-US" sz="1600" kern="1200" dirty="0"/>
            <a:t>（１＋</a:t>
          </a:r>
          <a:r>
            <a:rPr kumimoji="1" lang="en-US" altLang="ja-JP" sz="1600" kern="1200" dirty="0"/>
            <a:t>r</a:t>
          </a:r>
          <a:r>
            <a:rPr kumimoji="1" lang="ja-JP" altLang="en-US" sz="1600" kern="1200" dirty="0"/>
            <a:t>）２乗＋・・・＋</a:t>
          </a:r>
          <a:r>
            <a:rPr kumimoji="1" lang="en-US" altLang="ja-JP" sz="1600" kern="1200" dirty="0"/>
            <a:t>Rn÷</a:t>
          </a:r>
          <a:r>
            <a:rPr kumimoji="1" lang="ja-JP" altLang="en-US" sz="1600" kern="1200" dirty="0"/>
            <a:t>（１＋</a:t>
          </a:r>
          <a:r>
            <a:rPr kumimoji="1" lang="en-US" altLang="ja-JP" sz="1600" kern="1200" dirty="0"/>
            <a:t>R</a:t>
          </a:r>
          <a:r>
            <a:rPr kumimoji="1" lang="ja-JP" altLang="en-US" sz="1600" kern="1200" dirty="0"/>
            <a:t>）</a:t>
          </a:r>
          <a:r>
            <a:rPr kumimoji="1" lang="en-US" altLang="ja-JP" sz="1600" kern="1200" dirty="0"/>
            <a:t>n</a:t>
          </a:r>
          <a:r>
            <a:rPr kumimoji="1" lang="ja-JP" altLang="en-US" sz="1600" kern="1200" dirty="0"/>
            <a:t>乗－</a:t>
          </a:r>
          <a:r>
            <a:rPr kumimoji="1" lang="en-US" altLang="ja-JP" sz="1600" kern="1200" dirty="0"/>
            <a:t>C</a:t>
          </a:r>
          <a:endParaRPr kumimoji="1" lang="ja-JP" altLang="en-US" sz="1600" kern="1200" dirty="0"/>
        </a:p>
        <a:p>
          <a:pPr marL="171450" lvl="1" indent="-171450" algn="l" defTabSz="711200">
            <a:lnSpc>
              <a:spcPct val="90000"/>
            </a:lnSpc>
            <a:spcBef>
              <a:spcPct val="0"/>
            </a:spcBef>
            <a:spcAft>
              <a:spcPct val="15000"/>
            </a:spcAft>
            <a:buChar char="•"/>
          </a:pPr>
          <a:r>
            <a:rPr kumimoji="1" lang="en-US" altLang="ja-JP" sz="1600" kern="1200" dirty="0"/>
            <a:t>R</a:t>
          </a:r>
          <a:r>
            <a:rPr kumimoji="1" lang="ja-JP" altLang="en-US" sz="1600" kern="1200" dirty="0"/>
            <a:t>＝年間獲得利益／ｒ＝割引率／ｎ＝投資効果が及ぶ期間／</a:t>
          </a:r>
          <a:r>
            <a:rPr kumimoji="1" lang="en-US" altLang="ja-JP" sz="1600" kern="1200" dirty="0"/>
            <a:t>C</a:t>
          </a:r>
          <a:r>
            <a:rPr kumimoji="1" lang="ja-JP" altLang="en-US" sz="1600" kern="1200" dirty="0"/>
            <a:t>＝設備投資額</a:t>
          </a:r>
        </a:p>
        <a:p>
          <a:pPr marL="171450" lvl="1" indent="-171450" algn="l" defTabSz="711200">
            <a:lnSpc>
              <a:spcPct val="90000"/>
            </a:lnSpc>
            <a:spcBef>
              <a:spcPct val="0"/>
            </a:spcBef>
            <a:spcAft>
              <a:spcPct val="15000"/>
            </a:spcAft>
            <a:buChar char="•"/>
          </a:pPr>
          <a:r>
            <a:rPr kumimoji="1" lang="ja-JP" altLang="en-US" sz="1600" kern="1200" dirty="0"/>
            <a:t>貨幣の時間価値を考慮した計算手法⇒ 正味現在価値 </a:t>
          </a:r>
          <a:r>
            <a:rPr kumimoji="1" lang="en-US" altLang="en-US" sz="1600" kern="1200" dirty="0"/>
            <a:t>&gt; 0</a:t>
          </a:r>
          <a:r>
            <a:rPr kumimoji="1" lang="ja-JP" altLang="en-US" sz="1600" kern="1200" dirty="0"/>
            <a:t>の場合は投資案の採択⇒ 正味現在価値 </a:t>
          </a:r>
          <a:r>
            <a:rPr kumimoji="1" lang="en-US" altLang="en-US" sz="1600" kern="1200" dirty="0"/>
            <a:t>&lt; 0</a:t>
          </a:r>
          <a:r>
            <a:rPr kumimoji="1" lang="ja-JP" altLang="en-US" sz="1600" kern="1200" dirty="0"/>
            <a:t>の場合は投資案の棄却</a:t>
          </a:r>
        </a:p>
        <a:p>
          <a:pPr marL="171450" lvl="1" indent="-171450" algn="l" defTabSz="711200">
            <a:lnSpc>
              <a:spcPct val="90000"/>
            </a:lnSpc>
            <a:spcBef>
              <a:spcPct val="0"/>
            </a:spcBef>
            <a:spcAft>
              <a:spcPct val="15000"/>
            </a:spcAft>
            <a:buChar char="•"/>
          </a:pPr>
          <a:r>
            <a:rPr kumimoji="1" lang="ja-JP" altLang="en-US" sz="1600" kern="1200" dirty="0"/>
            <a:t>割引率には、金利・自社の資本コスト・国債の利回り等が用いられる</a:t>
          </a:r>
        </a:p>
      </dsp:txBody>
      <dsp:txXfrm>
        <a:off x="0" y="3561240"/>
        <a:ext cx="8507288" cy="1764000"/>
      </dsp:txXfrm>
    </dsp:sp>
    <dsp:sp modelId="{BC43E191-87ED-406C-85E6-C622A2DC7E69}">
      <dsp:nvSpPr>
        <dsp:cNvPr id="0" name=""/>
        <dsp:cNvSpPr/>
      </dsp:nvSpPr>
      <dsp:spPr>
        <a:xfrm>
          <a:off x="425364" y="3325080"/>
          <a:ext cx="5955101"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5089" tIns="0" rIns="225089"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３）正味現在価値法（</a:t>
          </a:r>
          <a:r>
            <a:rPr kumimoji="1" lang="en-US" altLang="ja-JP" sz="1600" kern="1200" dirty="0"/>
            <a:t>NPV</a:t>
          </a:r>
          <a:r>
            <a:rPr kumimoji="1" lang="ja-JP" altLang="en-US" sz="1600" kern="1200" dirty="0"/>
            <a:t>法：金額）</a:t>
          </a:r>
        </a:p>
      </dsp:txBody>
      <dsp:txXfrm>
        <a:off x="448421" y="3348137"/>
        <a:ext cx="5908987" cy="42620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A5FB16-1488-4AE2-9382-B05CD11D9A38}">
      <dsp:nvSpPr>
        <dsp:cNvPr id="0" name=""/>
        <dsp:cNvSpPr/>
      </dsp:nvSpPr>
      <dsp:spPr>
        <a:xfrm>
          <a:off x="0" y="330465"/>
          <a:ext cx="8280920" cy="8158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291592" rIns="642691"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営業外損益については、毎期継続的に発生するもの以外は経常しない⇒特に営業外収益には注意（返済原資に影響を与える）</a:t>
          </a:r>
        </a:p>
      </dsp:txBody>
      <dsp:txXfrm>
        <a:off x="0" y="330465"/>
        <a:ext cx="8280920" cy="815850"/>
      </dsp:txXfrm>
    </dsp:sp>
    <dsp:sp modelId="{330251F9-7B5E-475D-B17C-3AFE4AD415A9}">
      <dsp:nvSpPr>
        <dsp:cNvPr id="0" name=""/>
        <dsp:cNvSpPr/>
      </dsp:nvSpPr>
      <dsp:spPr>
        <a:xfrm>
          <a:off x="414046" y="123825"/>
          <a:ext cx="5796644"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１）営業外収益</a:t>
          </a:r>
        </a:p>
      </dsp:txBody>
      <dsp:txXfrm>
        <a:off x="434221" y="144000"/>
        <a:ext cx="5756294" cy="372930"/>
      </dsp:txXfrm>
    </dsp:sp>
    <dsp:sp modelId="{F38F15A2-DFBA-4073-8412-455D8C694DE0}">
      <dsp:nvSpPr>
        <dsp:cNvPr id="0" name=""/>
        <dsp:cNvSpPr/>
      </dsp:nvSpPr>
      <dsp:spPr>
        <a:xfrm>
          <a:off x="0" y="1428555"/>
          <a:ext cx="8280920" cy="12789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291592" rIns="642691"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支払利息は借入金返済計画に基づいて算定する⇒借入金返済計画は通常ＦＣＦの一定割合を返済する事が多い⇒つまり循環計算が発生⇒一旦、現状の利息支払を維持する事を前提として数値を仮置きし、後で調整する</a:t>
          </a:r>
        </a:p>
        <a:p>
          <a:pPr marL="114300" lvl="1" indent="-114300" algn="l" defTabSz="622300">
            <a:lnSpc>
              <a:spcPct val="90000"/>
            </a:lnSpc>
            <a:spcBef>
              <a:spcPct val="0"/>
            </a:spcBef>
            <a:spcAft>
              <a:spcPct val="15000"/>
            </a:spcAft>
            <a:buChar char="•"/>
          </a:pPr>
          <a:r>
            <a:rPr kumimoji="1" lang="ja-JP" altLang="en-US" sz="1400" kern="1200" dirty="0"/>
            <a:t>雑損失も過年度発生金額を参考に計上（保守主義）</a:t>
          </a:r>
        </a:p>
      </dsp:txBody>
      <dsp:txXfrm>
        <a:off x="0" y="1428555"/>
        <a:ext cx="8280920" cy="1278900"/>
      </dsp:txXfrm>
    </dsp:sp>
    <dsp:sp modelId="{E206C825-049E-4F63-A461-595FD97B7154}">
      <dsp:nvSpPr>
        <dsp:cNvPr id="0" name=""/>
        <dsp:cNvSpPr/>
      </dsp:nvSpPr>
      <dsp:spPr>
        <a:xfrm>
          <a:off x="414046" y="1221916"/>
          <a:ext cx="5796644"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２）営業外費用</a:t>
          </a:r>
        </a:p>
      </dsp:txBody>
      <dsp:txXfrm>
        <a:off x="434221" y="1242091"/>
        <a:ext cx="5756294" cy="372930"/>
      </dsp:txXfrm>
    </dsp:sp>
    <dsp:sp modelId="{628B9798-493F-4FE8-AEA9-E04119D6867D}">
      <dsp:nvSpPr>
        <dsp:cNvPr id="0" name=""/>
        <dsp:cNvSpPr/>
      </dsp:nvSpPr>
      <dsp:spPr>
        <a:xfrm>
          <a:off x="0" y="2989696"/>
          <a:ext cx="8280920"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291592" rIns="642691"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補助金の支給など、既に受給が確定しているもののみ計上</a:t>
          </a:r>
        </a:p>
      </dsp:txBody>
      <dsp:txXfrm>
        <a:off x="0" y="2989696"/>
        <a:ext cx="8280920" cy="606375"/>
      </dsp:txXfrm>
    </dsp:sp>
    <dsp:sp modelId="{F9A9128C-E7FF-469A-8661-816D1512C44E}">
      <dsp:nvSpPr>
        <dsp:cNvPr id="0" name=""/>
        <dsp:cNvSpPr/>
      </dsp:nvSpPr>
      <dsp:spPr>
        <a:xfrm>
          <a:off x="414046" y="2783056"/>
          <a:ext cx="5796644"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３）特別利益</a:t>
          </a:r>
        </a:p>
      </dsp:txBody>
      <dsp:txXfrm>
        <a:off x="434221" y="2803231"/>
        <a:ext cx="5756294" cy="372930"/>
      </dsp:txXfrm>
    </dsp:sp>
    <dsp:sp modelId="{F5380AD3-250F-443D-9266-EB6D935D4D86}">
      <dsp:nvSpPr>
        <dsp:cNvPr id="0" name=""/>
        <dsp:cNvSpPr/>
      </dsp:nvSpPr>
      <dsp:spPr>
        <a:xfrm>
          <a:off x="0" y="3878311"/>
          <a:ext cx="8280920"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691" tIns="291592" rIns="642691"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設備取替などで発生する除却損を見積もり計上（保守主義）</a:t>
          </a:r>
        </a:p>
      </dsp:txBody>
      <dsp:txXfrm>
        <a:off x="0" y="3878311"/>
        <a:ext cx="8280920" cy="606375"/>
      </dsp:txXfrm>
    </dsp:sp>
    <dsp:sp modelId="{F3585BC7-6EC3-479C-9E73-AF510E1BDF5D}">
      <dsp:nvSpPr>
        <dsp:cNvPr id="0" name=""/>
        <dsp:cNvSpPr/>
      </dsp:nvSpPr>
      <dsp:spPr>
        <a:xfrm>
          <a:off x="414046" y="3671671"/>
          <a:ext cx="5796644"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9099" tIns="0" rIns="219099"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４）特別損失</a:t>
          </a:r>
        </a:p>
      </dsp:txBody>
      <dsp:txXfrm>
        <a:off x="434221" y="3691846"/>
        <a:ext cx="5756294" cy="3729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D37BC-61EF-4EA5-90E6-06CC6FDA08F5}">
      <dsp:nvSpPr>
        <dsp:cNvPr id="0" name=""/>
        <dsp:cNvSpPr/>
      </dsp:nvSpPr>
      <dsp:spPr>
        <a:xfrm>
          <a:off x="0" y="365418"/>
          <a:ext cx="8497639" cy="2041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74904" rIns="659511" bIns="128016"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Ø"/>
          </a:pPr>
          <a:r>
            <a:rPr kumimoji="1" lang="ja-JP" altLang="en-US" sz="1800" kern="1200" dirty="0"/>
            <a:t>繰り越すことができる期間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2001</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a:t>
          </a:r>
          <a:r>
            <a:rPr kumimoji="1" lang="en-US" altLang="en-US" sz="1800" kern="1200" dirty="0"/>
            <a:t>1</a:t>
          </a:r>
          <a:r>
            <a:rPr kumimoji="1" lang="ja-JP" altLang="en-US" sz="1800" kern="1200" dirty="0"/>
            <a:t>日前に終了した事業年度で生じた欠損金⇒</a:t>
          </a:r>
          <a:r>
            <a:rPr kumimoji="1" lang="en-US" altLang="ja-JP" sz="1800" kern="1200" dirty="0"/>
            <a:t>5</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2001</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a:t>
          </a:r>
          <a:r>
            <a:rPr kumimoji="1" lang="en-US" altLang="ja-JP" sz="1800" kern="1200" dirty="0"/>
            <a:t>2008</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31</a:t>
          </a:r>
          <a:r>
            <a:rPr kumimoji="1" lang="ja-JP" altLang="en-US" sz="1800" kern="1200" dirty="0"/>
            <a:t>日の事業年度で生じた欠損金⇒</a:t>
          </a:r>
          <a:r>
            <a:rPr kumimoji="1" lang="en-US" altLang="ja-JP" sz="1800" kern="1200" dirty="0"/>
            <a:t>7</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2008</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a:t>
          </a:r>
          <a:r>
            <a:rPr kumimoji="1" lang="en-US" altLang="ja-JP" sz="1800" kern="1200" dirty="0"/>
            <a:t>2018</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31</a:t>
          </a:r>
          <a:r>
            <a:rPr kumimoji="1" lang="ja-JP" altLang="en-US" sz="1800" kern="1200" dirty="0"/>
            <a:t>日の事業年度で生じた欠損金⇒</a:t>
          </a:r>
          <a:r>
            <a:rPr kumimoji="1" lang="en-US" altLang="ja-JP" sz="1800" kern="1200" dirty="0"/>
            <a:t>9</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2018</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日以降の事業年度で生じた欠損金⇒</a:t>
          </a:r>
          <a:r>
            <a:rPr kumimoji="1" lang="en-US" altLang="ja-JP" sz="1800" kern="1200" dirty="0"/>
            <a:t>10</a:t>
          </a:r>
          <a:r>
            <a:rPr kumimoji="1" lang="ja-JP" altLang="en-US" sz="1800" kern="1200" dirty="0"/>
            <a:t>年間</a:t>
          </a:r>
        </a:p>
      </dsp:txBody>
      <dsp:txXfrm>
        <a:off x="0" y="365418"/>
        <a:ext cx="8497639" cy="2041200"/>
      </dsp:txXfrm>
    </dsp:sp>
    <dsp:sp modelId="{5093A2F4-C6B9-4EE4-85F4-262E24BDBC49}">
      <dsp:nvSpPr>
        <dsp:cNvPr id="0" name=""/>
        <dsp:cNvSpPr/>
      </dsp:nvSpPr>
      <dsp:spPr>
        <a:xfrm>
          <a:off x="424881" y="99738"/>
          <a:ext cx="5948347"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１）別表</a:t>
          </a:r>
          <a:r>
            <a:rPr kumimoji="1" lang="en-US" altLang="ja-JP" sz="1800" kern="1200" dirty="0"/>
            <a:t>7</a:t>
          </a:r>
          <a:r>
            <a:rPr kumimoji="1" lang="ja-JP" altLang="en-US" sz="1800" kern="1200" dirty="0"/>
            <a:t>で必ず確認</a:t>
          </a:r>
          <a:endParaRPr kumimoji="1" lang="en-US" altLang="ja-JP" sz="1800" kern="1200" dirty="0"/>
        </a:p>
      </dsp:txBody>
      <dsp:txXfrm>
        <a:off x="450820" y="125677"/>
        <a:ext cx="5896469" cy="479482"/>
      </dsp:txXfrm>
    </dsp:sp>
    <dsp:sp modelId="{21ADA9CD-9D56-4DE0-B710-5093FD0B62A0}">
      <dsp:nvSpPr>
        <dsp:cNvPr id="0" name=""/>
        <dsp:cNvSpPr/>
      </dsp:nvSpPr>
      <dsp:spPr>
        <a:xfrm>
          <a:off x="0" y="2769499"/>
          <a:ext cx="8497639" cy="28917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74904" rIns="659511" bIns="128016"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法人税の規定に従い、加減算があるので、会計上の利益にそのまま税率が適用される訳ではないが、ほとんどイコールなので計画上はこれを用いる</a:t>
          </a:r>
        </a:p>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計算式：</a:t>
          </a:r>
          <a:r>
            <a:rPr kumimoji="1" lang="zh-CN" altLang="en-US" sz="1800" kern="1200" dirty="0"/>
            <a:t>法人実効税率</a:t>
          </a:r>
          <a:r>
            <a:rPr kumimoji="1" lang="ja-JP" altLang="en-US" sz="1800" kern="1200" dirty="0"/>
            <a:t>＝（</a:t>
          </a:r>
          <a:r>
            <a:rPr kumimoji="1" lang="zh-CN" altLang="en-US" sz="1800" kern="1200" dirty="0"/>
            <a:t>法人税率</a:t>
          </a:r>
          <a:r>
            <a:rPr kumimoji="1" lang="en-US" altLang="en-US" sz="1800" kern="1200" dirty="0"/>
            <a:t>×</a:t>
          </a:r>
          <a:r>
            <a:rPr kumimoji="1" lang="ja-JP" altLang="en-US" sz="1800" kern="1200" dirty="0"/>
            <a:t>（</a:t>
          </a:r>
          <a:r>
            <a:rPr kumimoji="1" lang="en-US" altLang="en-US" sz="1800" kern="1200" dirty="0"/>
            <a:t>1+</a:t>
          </a:r>
          <a:r>
            <a:rPr kumimoji="1" lang="zh-CN" altLang="en-US" sz="1800" kern="1200" dirty="0"/>
            <a:t>地方法人税率</a:t>
          </a:r>
          <a:r>
            <a:rPr kumimoji="1" lang="en-US" altLang="en-US" sz="1800" kern="1200" dirty="0"/>
            <a:t>+</a:t>
          </a:r>
          <a:r>
            <a:rPr kumimoji="1" lang="zh-CN" altLang="en-US" sz="1800" kern="1200" dirty="0"/>
            <a:t>住民税率</a:t>
          </a:r>
          <a:r>
            <a:rPr kumimoji="1" lang="ja-JP" altLang="en-US" sz="1800" kern="1200" dirty="0"/>
            <a:t>）</a:t>
          </a:r>
          <a:r>
            <a:rPr kumimoji="1" lang="en-US" altLang="en-US" sz="1800" kern="1200" dirty="0"/>
            <a:t>+</a:t>
          </a:r>
          <a:r>
            <a:rPr kumimoji="1" lang="zh-CN" altLang="en-US" sz="1800" kern="1200" dirty="0"/>
            <a:t>事業税率</a:t>
          </a:r>
          <a:r>
            <a:rPr kumimoji="1" lang="ja-JP" altLang="en-US" sz="1800" kern="1200" dirty="0"/>
            <a:t>）</a:t>
          </a:r>
          <a:r>
            <a:rPr kumimoji="1" lang="en-US" altLang="ja-JP" sz="1800" kern="1200" dirty="0"/>
            <a:t>÷</a:t>
          </a:r>
          <a:r>
            <a:rPr kumimoji="1" lang="ja-JP" altLang="en-US" sz="1800" kern="1200" dirty="0"/>
            <a:t>（</a:t>
          </a:r>
          <a:r>
            <a:rPr kumimoji="1" lang="en-US" altLang="en-US" sz="1800" kern="1200" dirty="0"/>
            <a:t>1+</a:t>
          </a:r>
          <a:r>
            <a:rPr kumimoji="1" lang="zh-CN" altLang="en-US" sz="1800" kern="1200" dirty="0"/>
            <a:t>事業税率</a:t>
          </a:r>
          <a:r>
            <a:rPr kumimoji="1" lang="ja-JP" altLang="en-US" sz="1800" kern="1200" dirty="0"/>
            <a:t>）</a:t>
          </a:r>
        </a:p>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資本金１億円以下の普通法人⇒</a:t>
          </a:r>
          <a:r>
            <a:rPr kumimoji="1" lang="ja-JP" altLang="en-US" sz="1800" kern="1200" dirty="0">
              <a:solidFill>
                <a:srgbClr val="FF0000"/>
              </a:solidFill>
            </a:rPr>
            <a:t>年間所得</a:t>
          </a:r>
          <a:r>
            <a:rPr kumimoji="1" lang="en-US" altLang="ja-JP" sz="1800" kern="1200" dirty="0">
              <a:solidFill>
                <a:srgbClr val="FF0000"/>
              </a:solidFill>
            </a:rPr>
            <a:t>800</a:t>
          </a:r>
          <a:r>
            <a:rPr kumimoji="1" lang="ja-JP" altLang="en-US" sz="1800" kern="1200" dirty="0">
              <a:solidFill>
                <a:srgbClr val="FF0000"/>
              </a:solidFill>
            </a:rPr>
            <a:t>万円以下⇒約</a:t>
          </a:r>
          <a:r>
            <a:rPr kumimoji="1" lang="en-US" altLang="ja-JP" sz="1800" kern="1200" dirty="0">
              <a:solidFill>
                <a:srgbClr val="FF0000"/>
              </a:solidFill>
            </a:rPr>
            <a:t>21</a:t>
          </a:r>
          <a:r>
            <a:rPr kumimoji="1" lang="ja-JP" altLang="en-US" sz="1800" kern="1200" dirty="0">
              <a:solidFill>
                <a:srgbClr val="FF0000"/>
              </a:solidFill>
            </a:rPr>
            <a:t>％、</a:t>
          </a:r>
          <a:r>
            <a:rPr kumimoji="1" lang="en-US" altLang="ja-JP" sz="1800" kern="1200" dirty="0">
              <a:solidFill>
                <a:srgbClr val="FF0000"/>
              </a:solidFill>
            </a:rPr>
            <a:t>800</a:t>
          </a:r>
          <a:r>
            <a:rPr kumimoji="1" lang="ja-JP" altLang="en-US" sz="1800" kern="1200" dirty="0">
              <a:solidFill>
                <a:srgbClr val="FF0000"/>
              </a:solidFill>
            </a:rPr>
            <a:t>万円～</a:t>
          </a:r>
          <a:r>
            <a:rPr kumimoji="1" lang="en-US" altLang="ja-JP" sz="1800" kern="1200" dirty="0">
              <a:solidFill>
                <a:srgbClr val="FF0000"/>
              </a:solidFill>
            </a:rPr>
            <a:t>800</a:t>
          </a:r>
          <a:r>
            <a:rPr kumimoji="1" lang="ja-JP" altLang="en-US" sz="1800" kern="1200" dirty="0">
              <a:solidFill>
                <a:srgbClr val="FF0000"/>
              </a:solidFill>
            </a:rPr>
            <a:t>万円⇒約</a:t>
          </a:r>
          <a:r>
            <a:rPr kumimoji="1" lang="en-US" altLang="ja-JP" sz="1800" kern="1200" dirty="0">
              <a:solidFill>
                <a:srgbClr val="FF0000"/>
              </a:solidFill>
            </a:rPr>
            <a:t>23</a:t>
          </a:r>
          <a:r>
            <a:rPr kumimoji="1" lang="ja-JP" altLang="en-US" sz="1800" kern="1200" dirty="0">
              <a:solidFill>
                <a:srgbClr val="FF0000"/>
              </a:solidFill>
            </a:rPr>
            <a:t>％、</a:t>
          </a:r>
          <a:r>
            <a:rPr kumimoji="1" lang="en-US" altLang="ja-JP" sz="1800" kern="1200" dirty="0">
              <a:solidFill>
                <a:srgbClr val="FF0000"/>
              </a:solidFill>
            </a:rPr>
            <a:t>800</a:t>
          </a:r>
          <a:r>
            <a:rPr kumimoji="1" lang="ja-JP" altLang="en-US" sz="1800" kern="1200" dirty="0">
              <a:solidFill>
                <a:srgbClr val="FF0000"/>
              </a:solidFill>
            </a:rPr>
            <a:t>万円超⇒約</a:t>
          </a:r>
          <a:r>
            <a:rPr kumimoji="1" lang="en-US" altLang="ja-JP" sz="1800" kern="1200" dirty="0">
              <a:solidFill>
                <a:srgbClr val="FF0000"/>
              </a:solidFill>
            </a:rPr>
            <a:t>32</a:t>
          </a:r>
          <a:r>
            <a:rPr kumimoji="1" lang="ja-JP" altLang="en-US" sz="1800" kern="1200" dirty="0">
              <a:solidFill>
                <a:srgbClr val="FF0000"/>
              </a:solidFill>
            </a:rPr>
            <a:t>％</a:t>
          </a:r>
          <a:r>
            <a:rPr kumimoji="1" lang="ja-JP" altLang="en-US" sz="1800" kern="1200" dirty="0"/>
            <a:t>を税引前当期純利益に乗じれば概算は</a:t>
          </a:r>
          <a:r>
            <a:rPr kumimoji="1" lang="en-US" altLang="ja-JP" sz="1800" kern="1200" dirty="0"/>
            <a:t>OK</a:t>
          </a:r>
          <a:r>
            <a:rPr kumimoji="1" lang="ja-JP" altLang="en-US" sz="1800" kern="1200" dirty="0"/>
            <a:t>（</a:t>
          </a:r>
          <a:r>
            <a:rPr kumimoji="1" lang="en-US" altLang="ja-JP" sz="1800" kern="1200" dirty="0"/>
            <a:t>800</a:t>
          </a:r>
          <a:r>
            <a:rPr kumimoji="1" lang="ja-JP" altLang="en-US" sz="1800" kern="1200" dirty="0"/>
            <a:t>万円以下</a:t>
          </a:r>
          <a:r>
            <a:rPr kumimoji="1" lang="en-US" altLang="ja-JP" sz="1800" kern="1200" dirty="0"/>
            <a:t>22</a:t>
          </a:r>
          <a:r>
            <a:rPr kumimoji="1" lang="ja-JP" altLang="en-US" sz="1800" kern="1200" dirty="0"/>
            <a:t>％、</a:t>
          </a:r>
          <a:r>
            <a:rPr kumimoji="1" lang="en-US" altLang="ja-JP" sz="1800" kern="1200" dirty="0"/>
            <a:t>800</a:t>
          </a:r>
          <a:r>
            <a:rPr kumimoji="1" lang="ja-JP" altLang="en-US" sz="1800" kern="1200" dirty="0"/>
            <a:t>万円超</a:t>
          </a:r>
          <a:r>
            <a:rPr kumimoji="1" lang="en-US" altLang="ja-JP" sz="1800" kern="1200" dirty="0"/>
            <a:t>32</a:t>
          </a:r>
          <a:r>
            <a:rPr kumimoji="1" lang="ja-JP" altLang="en-US" sz="1800" kern="1200" dirty="0"/>
            <a:t>％でまとめても</a:t>
          </a:r>
          <a:r>
            <a:rPr kumimoji="1" lang="en-US" altLang="ja-JP" sz="1800" kern="1200" dirty="0"/>
            <a:t>OK</a:t>
          </a:r>
          <a:r>
            <a:rPr kumimoji="1" lang="ja-JP" altLang="en-US" sz="1800" kern="1200" dirty="0"/>
            <a:t>）</a:t>
          </a:r>
        </a:p>
      </dsp:txBody>
      <dsp:txXfrm>
        <a:off x="0" y="2769499"/>
        <a:ext cx="8497639" cy="2891700"/>
      </dsp:txXfrm>
    </dsp:sp>
    <dsp:sp modelId="{2FA2C706-25EF-420C-BFF0-B2C8BAF4CF8A}">
      <dsp:nvSpPr>
        <dsp:cNvPr id="0" name=""/>
        <dsp:cNvSpPr/>
      </dsp:nvSpPr>
      <dsp:spPr>
        <a:xfrm>
          <a:off x="424881" y="2503819"/>
          <a:ext cx="5948347"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２）実行税率</a:t>
          </a:r>
        </a:p>
      </dsp:txBody>
      <dsp:txXfrm>
        <a:off x="450820" y="2529758"/>
        <a:ext cx="5896469" cy="47948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E1EED8-C930-48F3-882C-56291C343C3B}">
      <dsp:nvSpPr>
        <dsp:cNvPr id="0" name=""/>
        <dsp:cNvSpPr/>
      </dsp:nvSpPr>
      <dsp:spPr>
        <a:xfrm>
          <a:off x="0" y="398748"/>
          <a:ext cx="8496944" cy="12584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54076" rIns="659457"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取引銀行名、借入金額、借入時期、返済回数、利率、毎月の返済額、計画策定時点での残高、保全状態（保証協会、プロパー、不動産担保等）を一枚の表にする</a:t>
          </a:r>
        </a:p>
      </dsp:txBody>
      <dsp:txXfrm>
        <a:off x="0" y="398748"/>
        <a:ext cx="8496944" cy="1258424"/>
      </dsp:txXfrm>
    </dsp:sp>
    <dsp:sp modelId="{FE149FE5-BC0C-45FA-9C8A-779CF7DB4106}">
      <dsp:nvSpPr>
        <dsp:cNvPr id="0" name=""/>
        <dsp:cNvSpPr/>
      </dsp:nvSpPr>
      <dsp:spPr>
        <a:xfrm>
          <a:off x="424847" y="147828"/>
          <a:ext cx="5947860"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１）金融機関取引一覧表を作成</a:t>
          </a:r>
        </a:p>
      </dsp:txBody>
      <dsp:txXfrm>
        <a:off x="449345" y="172326"/>
        <a:ext cx="5898864" cy="452844"/>
      </dsp:txXfrm>
    </dsp:sp>
    <dsp:sp modelId="{35650389-169E-49DB-B4FA-B483CB3CFD4C}">
      <dsp:nvSpPr>
        <dsp:cNvPr id="0" name=""/>
        <dsp:cNvSpPr/>
      </dsp:nvSpPr>
      <dsp:spPr>
        <a:xfrm>
          <a:off x="0" y="1999893"/>
          <a:ext cx="8496944" cy="12584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54076" rIns="659457"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次頁の資金繰り表を作成⇒損益計画から作成した数値で月末資金が不足する場合⇒①再度、損益計画に戻る、②財務収支でバランスを取るのいずれかで資金不足を回避</a:t>
          </a:r>
        </a:p>
      </dsp:txBody>
      <dsp:txXfrm>
        <a:off x="0" y="1999893"/>
        <a:ext cx="8496944" cy="1258424"/>
      </dsp:txXfrm>
    </dsp:sp>
    <dsp:sp modelId="{77F7C30D-3736-4EF4-A254-A03D8B593831}">
      <dsp:nvSpPr>
        <dsp:cNvPr id="0" name=""/>
        <dsp:cNvSpPr/>
      </dsp:nvSpPr>
      <dsp:spPr>
        <a:xfrm>
          <a:off x="424847" y="1748973"/>
          <a:ext cx="5947860"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２）資金繰り表を作成</a:t>
          </a:r>
        </a:p>
      </dsp:txBody>
      <dsp:txXfrm>
        <a:off x="449345" y="1773471"/>
        <a:ext cx="5898864" cy="452844"/>
      </dsp:txXfrm>
    </dsp:sp>
    <dsp:sp modelId="{68C1B9FF-A3F9-40BE-992A-097D9FDA59E1}">
      <dsp:nvSpPr>
        <dsp:cNvPr id="0" name=""/>
        <dsp:cNvSpPr/>
      </dsp:nvSpPr>
      <dsp:spPr>
        <a:xfrm>
          <a:off x="0" y="3601038"/>
          <a:ext cx="8496944" cy="15797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457" tIns="354076" rIns="659457"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現預金は貸借差額で出す</a:t>
          </a:r>
        </a:p>
        <a:p>
          <a:pPr marL="171450" lvl="1" indent="-171450" algn="l" defTabSz="755650">
            <a:lnSpc>
              <a:spcPct val="90000"/>
            </a:lnSpc>
            <a:spcBef>
              <a:spcPct val="0"/>
            </a:spcBef>
            <a:spcAft>
              <a:spcPct val="15000"/>
            </a:spcAft>
            <a:buChar char="•"/>
          </a:pPr>
          <a:r>
            <a:rPr kumimoji="1" lang="ja-JP" altLang="en-US" sz="1700" kern="1200" dirty="0"/>
            <a:t>償却性資産の減少＝減価償却費計上額とする</a:t>
          </a:r>
        </a:p>
        <a:p>
          <a:pPr marL="171450" lvl="1" indent="-171450" algn="l" defTabSz="755650">
            <a:lnSpc>
              <a:spcPct val="90000"/>
            </a:lnSpc>
            <a:spcBef>
              <a:spcPct val="0"/>
            </a:spcBef>
            <a:spcAft>
              <a:spcPct val="15000"/>
            </a:spcAft>
            <a:buChar char="•"/>
          </a:pPr>
          <a:r>
            <a:rPr kumimoji="1" lang="ja-JP" altLang="en-US" sz="1700" kern="1200" dirty="0"/>
            <a:t>売掛金、受取手形、買掛金、支払手形は取引先別の取引実績、サイトに合わせる</a:t>
          </a:r>
        </a:p>
      </dsp:txBody>
      <dsp:txXfrm>
        <a:off x="0" y="3601038"/>
        <a:ext cx="8496944" cy="1579725"/>
      </dsp:txXfrm>
    </dsp:sp>
    <dsp:sp modelId="{685251A5-9C19-47CD-8ACB-004469607E2B}">
      <dsp:nvSpPr>
        <dsp:cNvPr id="0" name=""/>
        <dsp:cNvSpPr/>
      </dsp:nvSpPr>
      <dsp:spPr>
        <a:xfrm>
          <a:off x="424847" y="3350118"/>
          <a:ext cx="5947860"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15" tIns="0" rIns="22481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３）貸借対照表</a:t>
          </a:r>
        </a:p>
      </dsp:txBody>
      <dsp:txXfrm>
        <a:off x="449345" y="3374616"/>
        <a:ext cx="5898864" cy="452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9CA56-7312-4D42-9698-C453ED02939F}">
      <dsp:nvSpPr>
        <dsp:cNvPr id="0" name=""/>
        <dsp:cNvSpPr/>
      </dsp:nvSpPr>
      <dsp:spPr>
        <a:xfrm>
          <a:off x="11213" y="0"/>
          <a:ext cx="2153812" cy="69770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①経営理念</a:t>
          </a:r>
          <a:endParaRPr kumimoji="1" lang="en-US" altLang="ja-JP" sz="2000" kern="1200" dirty="0"/>
        </a:p>
      </dsp:txBody>
      <dsp:txXfrm>
        <a:off x="31648" y="20435"/>
        <a:ext cx="2112942" cy="656831"/>
      </dsp:txXfrm>
    </dsp:sp>
    <dsp:sp modelId="{5A62B619-C669-4F92-8FCC-89675ABCA287}">
      <dsp:nvSpPr>
        <dsp:cNvPr id="0" name=""/>
        <dsp:cNvSpPr/>
      </dsp:nvSpPr>
      <dsp:spPr>
        <a:xfrm>
          <a:off x="2380407" y="81777"/>
          <a:ext cx="456608" cy="534145"/>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kumimoji="1" lang="ja-JP" altLang="en-US" sz="2400" kern="1200"/>
        </a:p>
      </dsp:txBody>
      <dsp:txXfrm>
        <a:off x="2380407" y="188606"/>
        <a:ext cx="319626" cy="320487"/>
      </dsp:txXfrm>
    </dsp:sp>
    <dsp:sp modelId="{117EF779-0C07-4FF7-AA00-2C78D5EED0BC}">
      <dsp:nvSpPr>
        <dsp:cNvPr id="0" name=""/>
        <dsp:cNvSpPr/>
      </dsp:nvSpPr>
      <dsp:spPr>
        <a:xfrm>
          <a:off x="3026551" y="0"/>
          <a:ext cx="2153812" cy="69770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②経営課題把握</a:t>
          </a:r>
          <a:endParaRPr kumimoji="1" lang="en-US" altLang="ja-JP" sz="2000" kern="1200" dirty="0"/>
        </a:p>
      </dsp:txBody>
      <dsp:txXfrm>
        <a:off x="3046986" y="20435"/>
        <a:ext cx="2112942" cy="656831"/>
      </dsp:txXfrm>
    </dsp:sp>
    <dsp:sp modelId="{46F1F247-2405-4CCA-A094-36580C1C9EA5}">
      <dsp:nvSpPr>
        <dsp:cNvPr id="0" name=""/>
        <dsp:cNvSpPr/>
      </dsp:nvSpPr>
      <dsp:spPr>
        <a:xfrm>
          <a:off x="5395745" y="81777"/>
          <a:ext cx="456608" cy="534145"/>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kumimoji="1" lang="ja-JP" altLang="en-US" sz="2400" kern="1200"/>
        </a:p>
      </dsp:txBody>
      <dsp:txXfrm>
        <a:off x="5395745" y="188606"/>
        <a:ext cx="319626" cy="320487"/>
      </dsp:txXfrm>
    </dsp:sp>
    <dsp:sp modelId="{C170CC64-99BE-4050-B6CD-1590BDFCF20F}">
      <dsp:nvSpPr>
        <dsp:cNvPr id="0" name=""/>
        <dsp:cNvSpPr/>
      </dsp:nvSpPr>
      <dsp:spPr>
        <a:xfrm>
          <a:off x="6041889" y="0"/>
          <a:ext cx="2153812" cy="69770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③経営改善施策の策定</a:t>
          </a:r>
        </a:p>
      </dsp:txBody>
      <dsp:txXfrm>
        <a:off x="6062324" y="20435"/>
        <a:ext cx="2112942" cy="65683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DCFE9-FE67-413E-A313-61D1E6788E35}">
      <dsp:nvSpPr>
        <dsp:cNvPr id="0" name=""/>
        <dsp:cNvSpPr/>
      </dsp:nvSpPr>
      <dsp:spPr>
        <a:xfrm>
          <a:off x="1950" y="1883122"/>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売上向上</a:t>
          </a:r>
        </a:p>
      </dsp:txBody>
      <dsp:txXfrm>
        <a:off x="17120" y="1898292"/>
        <a:ext cx="1005530" cy="487595"/>
      </dsp:txXfrm>
    </dsp:sp>
    <dsp:sp modelId="{A9BF89BC-641E-4111-9064-6EAE11339CD8}">
      <dsp:nvSpPr>
        <dsp:cNvPr id="0" name=""/>
        <dsp:cNvSpPr/>
      </dsp:nvSpPr>
      <dsp:spPr>
        <a:xfrm rot="17945813">
          <a:off x="818963" y="1759650"/>
          <a:ext cx="852063" cy="20346"/>
        </a:xfrm>
        <a:custGeom>
          <a:avLst/>
          <a:gdLst/>
          <a:ahLst/>
          <a:cxnLst/>
          <a:rect l="0" t="0" r="0" b="0"/>
          <a:pathLst>
            <a:path>
              <a:moveTo>
                <a:pt x="0" y="10173"/>
              </a:moveTo>
              <a:lnTo>
                <a:pt x="852063" y="101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223693" y="1748522"/>
        <a:ext cx="42603" cy="42603"/>
      </dsp:txXfrm>
    </dsp:sp>
    <dsp:sp modelId="{4D184C67-1BC1-4571-B06C-0D3C0E1FC188}">
      <dsp:nvSpPr>
        <dsp:cNvPr id="0" name=""/>
        <dsp:cNvSpPr/>
      </dsp:nvSpPr>
      <dsp:spPr>
        <a:xfrm>
          <a:off x="1452169" y="1138590"/>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単価ＵＰ</a:t>
          </a:r>
        </a:p>
      </dsp:txBody>
      <dsp:txXfrm>
        <a:off x="1467339" y="1153760"/>
        <a:ext cx="1005530" cy="487595"/>
      </dsp:txXfrm>
    </dsp:sp>
    <dsp:sp modelId="{DD34F366-9C14-4A53-8ED1-3EE92B10B37A}">
      <dsp:nvSpPr>
        <dsp:cNvPr id="0" name=""/>
        <dsp:cNvSpPr/>
      </dsp:nvSpPr>
      <dsp:spPr>
        <a:xfrm rot="19457599">
          <a:off x="2440078" y="1238478"/>
          <a:ext cx="510271" cy="20346"/>
        </a:xfrm>
        <a:custGeom>
          <a:avLst/>
          <a:gdLst/>
          <a:ahLst/>
          <a:cxnLst/>
          <a:rect l="0" t="0" r="0" b="0"/>
          <a:pathLst>
            <a:path>
              <a:moveTo>
                <a:pt x="0" y="10173"/>
              </a:moveTo>
              <a:lnTo>
                <a:pt x="510271" y="101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682457" y="1235895"/>
        <a:ext cx="25513" cy="25513"/>
      </dsp:txXfrm>
    </dsp:sp>
    <dsp:sp modelId="{7736B73D-9925-439C-BC75-DF33C711EF60}">
      <dsp:nvSpPr>
        <dsp:cNvPr id="0" name=""/>
        <dsp:cNvSpPr/>
      </dsp:nvSpPr>
      <dsp:spPr>
        <a:xfrm>
          <a:off x="2902387" y="840777"/>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新商品開発</a:t>
          </a:r>
        </a:p>
      </dsp:txBody>
      <dsp:txXfrm>
        <a:off x="2917557" y="855947"/>
        <a:ext cx="1005530" cy="487595"/>
      </dsp:txXfrm>
    </dsp:sp>
    <dsp:sp modelId="{A4048568-E3B4-4DB8-A7C1-D71EAA4B86BF}">
      <dsp:nvSpPr>
        <dsp:cNvPr id="0" name=""/>
        <dsp:cNvSpPr/>
      </dsp:nvSpPr>
      <dsp:spPr>
        <a:xfrm rot="2142401">
          <a:off x="2440078" y="1536291"/>
          <a:ext cx="510271" cy="20346"/>
        </a:xfrm>
        <a:custGeom>
          <a:avLst/>
          <a:gdLst/>
          <a:ahLst/>
          <a:cxnLst/>
          <a:rect l="0" t="0" r="0" b="0"/>
          <a:pathLst>
            <a:path>
              <a:moveTo>
                <a:pt x="0" y="10173"/>
              </a:moveTo>
              <a:lnTo>
                <a:pt x="510271" y="101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682457" y="1533707"/>
        <a:ext cx="25513" cy="25513"/>
      </dsp:txXfrm>
    </dsp:sp>
    <dsp:sp modelId="{545299FB-E3C3-4C74-B919-B6AB995A7789}">
      <dsp:nvSpPr>
        <dsp:cNvPr id="0" name=""/>
        <dsp:cNvSpPr/>
      </dsp:nvSpPr>
      <dsp:spPr>
        <a:xfrm>
          <a:off x="2902387" y="1436403"/>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アップセル</a:t>
          </a:r>
        </a:p>
      </dsp:txBody>
      <dsp:txXfrm>
        <a:off x="2917557" y="1451573"/>
        <a:ext cx="1005530" cy="487595"/>
      </dsp:txXfrm>
    </dsp:sp>
    <dsp:sp modelId="{DA8DDF5D-E0FA-4A9F-A7C4-D358DD86C8E2}">
      <dsp:nvSpPr>
        <dsp:cNvPr id="0" name=""/>
        <dsp:cNvSpPr/>
      </dsp:nvSpPr>
      <dsp:spPr>
        <a:xfrm rot="3654187">
          <a:off x="818963" y="2504182"/>
          <a:ext cx="852063" cy="20346"/>
        </a:xfrm>
        <a:custGeom>
          <a:avLst/>
          <a:gdLst/>
          <a:ahLst/>
          <a:cxnLst/>
          <a:rect l="0" t="0" r="0" b="0"/>
          <a:pathLst>
            <a:path>
              <a:moveTo>
                <a:pt x="0" y="10173"/>
              </a:moveTo>
              <a:lnTo>
                <a:pt x="852063" y="101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223693" y="2493054"/>
        <a:ext cx="42603" cy="42603"/>
      </dsp:txXfrm>
    </dsp:sp>
    <dsp:sp modelId="{468EEA64-3AB9-4BE5-A3DF-0614457BCFB9}">
      <dsp:nvSpPr>
        <dsp:cNvPr id="0" name=""/>
        <dsp:cNvSpPr/>
      </dsp:nvSpPr>
      <dsp:spPr>
        <a:xfrm>
          <a:off x="1452169" y="2627654"/>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客数ＵＰ</a:t>
          </a:r>
        </a:p>
      </dsp:txBody>
      <dsp:txXfrm>
        <a:off x="1467339" y="2642824"/>
        <a:ext cx="1005530" cy="487595"/>
      </dsp:txXfrm>
    </dsp:sp>
    <dsp:sp modelId="{18EAC04C-95DD-4597-A16E-4C9A693D8541}">
      <dsp:nvSpPr>
        <dsp:cNvPr id="0" name=""/>
        <dsp:cNvSpPr/>
      </dsp:nvSpPr>
      <dsp:spPr>
        <a:xfrm rot="18289469">
          <a:off x="2332428" y="2578635"/>
          <a:ext cx="725571" cy="20346"/>
        </a:xfrm>
        <a:custGeom>
          <a:avLst/>
          <a:gdLst/>
          <a:ahLst/>
          <a:cxnLst/>
          <a:rect l="0" t="0" r="0" b="0"/>
          <a:pathLst>
            <a:path>
              <a:moveTo>
                <a:pt x="0" y="10173"/>
              </a:moveTo>
              <a:lnTo>
                <a:pt x="725571" y="101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677074" y="2570669"/>
        <a:ext cx="36278" cy="36278"/>
      </dsp:txXfrm>
    </dsp:sp>
    <dsp:sp modelId="{588038D2-7CDC-43C5-84EA-00F7421965ED}">
      <dsp:nvSpPr>
        <dsp:cNvPr id="0" name=""/>
        <dsp:cNvSpPr/>
      </dsp:nvSpPr>
      <dsp:spPr>
        <a:xfrm>
          <a:off x="2902387" y="2032028"/>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見込客増加</a:t>
          </a:r>
        </a:p>
      </dsp:txBody>
      <dsp:txXfrm>
        <a:off x="2917557" y="2047198"/>
        <a:ext cx="1005530" cy="487595"/>
      </dsp:txXfrm>
    </dsp:sp>
    <dsp:sp modelId="{F638040C-7BFC-470F-BF6C-327E557650E9}">
      <dsp:nvSpPr>
        <dsp:cNvPr id="0" name=""/>
        <dsp:cNvSpPr/>
      </dsp:nvSpPr>
      <dsp:spPr>
        <a:xfrm>
          <a:off x="2488039" y="2876448"/>
          <a:ext cx="414348" cy="20346"/>
        </a:xfrm>
        <a:custGeom>
          <a:avLst/>
          <a:gdLst/>
          <a:ahLst/>
          <a:cxnLst/>
          <a:rect l="0" t="0" r="0" b="0"/>
          <a:pathLst>
            <a:path>
              <a:moveTo>
                <a:pt x="0" y="10173"/>
              </a:moveTo>
              <a:lnTo>
                <a:pt x="414348" y="101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684855" y="2876263"/>
        <a:ext cx="20717" cy="20717"/>
      </dsp:txXfrm>
    </dsp:sp>
    <dsp:sp modelId="{8594ABAD-9C83-4957-B576-A02FC6509CF4}">
      <dsp:nvSpPr>
        <dsp:cNvPr id="0" name=""/>
        <dsp:cNvSpPr/>
      </dsp:nvSpPr>
      <dsp:spPr>
        <a:xfrm>
          <a:off x="2902387" y="2627654"/>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成約率ＵＰ</a:t>
          </a:r>
        </a:p>
      </dsp:txBody>
      <dsp:txXfrm>
        <a:off x="2917557" y="2642824"/>
        <a:ext cx="1005530" cy="487595"/>
      </dsp:txXfrm>
    </dsp:sp>
    <dsp:sp modelId="{78CD49BB-B164-47B6-87F4-753F4D3A99BD}">
      <dsp:nvSpPr>
        <dsp:cNvPr id="0" name=""/>
        <dsp:cNvSpPr/>
      </dsp:nvSpPr>
      <dsp:spPr>
        <a:xfrm rot="3310531">
          <a:off x="2332428" y="3174261"/>
          <a:ext cx="725571" cy="20346"/>
        </a:xfrm>
        <a:custGeom>
          <a:avLst/>
          <a:gdLst/>
          <a:ahLst/>
          <a:cxnLst/>
          <a:rect l="0" t="0" r="0" b="0"/>
          <a:pathLst>
            <a:path>
              <a:moveTo>
                <a:pt x="0" y="10173"/>
              </a:moveTo>
              <a:lnTo>
                <a:pt x="725571" y="101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677074" y="3166295"/>
        <a:ext cx="36278" cy="36278"/>
      </dsp:txXfrm>
    </dsp:sp>
    <dsp:sp modelId="{B1BC2537-5FA7-4DF7-B700-04F8310AA1DA}">
      <dsp:nvSpPr>
        <dsp:cNvPr id="0" name=""/>
        <dsp:cNvSpPr/>
      </dsp:nvSpPr>
      <dsp:spPr>
        <a:xfrm>
          <a:off x="2902387" y="3223279"/>
          <a:ext cx="1035870" cy="5179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t>リピーター増加</a:t>
          </a:r>
        </a:p>
      </dsp:txBody>
      <dsp:txXfrm>
        <a:off x="2917557" y="3238449"/>
        <a:ext cx="1005530" cy="4875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D66A5-552F-43C4-94D1-9871709F2FD4}">
      <dsp:nvSpPr>
        <dsp:cNvPr id="0" name=""/>
        <dsp:cNvSpPr/>
      </dsp:nvSpPr>
      <dsp:spPr>
        <a:xfrm>
          <a:off x="0" y="366401"/>
          <a:ext cx="8075240" cy="126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6728" tIns="333248" rIns="626728"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現状把握（保有する経営資源の確認と分析）</a:t>
          </a:r>
        </a:p>
        <a:p>
          <a:pPr marL="171450" lvl="1" indent="-171450" algn="l" defTabSz="711200">
            <a:lnSpc>
              <a:spcPct val="90000"/>
            </a:lnSpc>
            <a:spcBef>
              <a:spcPct val="0"/>
            </a:spcBef>
            <a:spcAft>
              <a:spcPct val="15000"/>
            </a:spcAft>
            <a:buChar char="•"/>
          </a:pPr>
          <a:r>
            <a:rPr kumimoji="1" lang="ja-JP" altLang="en-US" sz="1600" kern="1200" dirty="0"/>
            <a:t>課題の抽出</a:t>
          </a:r>
        </a:p>
        <a:p>
          <a:pPr marL="171450" lvl="1" indent="-171450" algn="l" defTabSz="711200">
            <a:lnSpc>
              <a:spcPct val="90000"/>
            </a:lnSpc>
            <a:spcBef>
              <a:spcPct val="0"/>
            </a:spcBef>
            <a:spcAft>
              <a:spcPct val="15000"/>
            </a:spcAft>
            <a:buChar char="•"/>
          </a:pPr>
          <a:r>
            <a:rPr kumimoji="1" lang="ja-JP" altLang="en-US" sz="1600" kern="1200" dirty="0"/>
            <a:t>活用可能な経営資源で課題を解消できるかの判断</a:t>
          </a:r>
        </a:p>
      </dsp:txBody>
      <dsp:txXfrm>
        <a:off x="0" y="366401"/>
        <a:ext cx="8075240" cy="1260000"/>
      </dsp:txXfrm>
    </dsp:sp>
    <dsp:sp modelId="{E97AA79E-4B19-49FF-9452-142DCFDA7262}">
      <dsp:nvSpPr>
        <dsp:cNvPr id="0" name=""/>
        <dsp:cNvSpPr/>
      </dsp:nvSpPr>
      <dsp:spPr>
        <a:xfrm>
          <a:off x="403762" y="130241"/>
          <a:ext cx="5652668"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657" tIns="0" rIns="213657"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１）目的⇒</a:t>
          </a:r>
          <a:r>
            <a:rPr lang="ja-JP" altLang="en-US" sz="1800" kern="1200" dirty="0">
              <a:solidFill>
                <a:srgbClr val="FF0000"/>
              </a:solidFill>
            </a:rPr>
            <a:t>一言でいうと、</a:t>
          </a:r>
          <a:r>
            <a:rPr kumimoji="1" lang="ja-JP" altLang="en-US" sz="1800" kern="1200" dirty="0">
              <a:solidFill>
                <a:srgbClr val="FF0000"/>
              </a:solidFill>
            </a:rPr>
            <a:t>頭の中を整理する為</a:t>
          </a:r>
          <a:endParaRPr kumimoji="1" lang="ja-JP" altLang="en-US" sz="1800" kern="1200" dirty="0"/>
        </a:p>
      </dsp:txBody>
      <dsp:txXfrm>
        <a:off x="426819" y="153298"/>
        <a:ext cx="5606554" cy="426206"/>
      </dsp:txXfrm>
    </dsp:sp>
    <dsp:sp modelId="{37469D2F-3749-4EFA-9ED2-860F1C595E29}">
      <dsp:nvSpPr>
        <dsp:cNvPr id="0" name=""/>
        <dsp:cNvSpPr/>
      </dsp:nvSpPr>
      <dsp:spPr>
        <a:xfrm>
          <a:off x="0" y="1948961"/>
          <a:ext cx="8075240" cy="1537199"/>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6728" tIns="333248" rIns="626728"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限られた時間の中で効果的、かつ、効率的に収集する</a:t>
          </a:r>
        </a:p>
        <a:p>
          <a:pPr marL="171450" lvl="1" indent="-171450" algn="l" defTabSz="711200">
            <a:lnSpc>
              <a:spcPct val="90000"/>
            </a:lnSpc>
            <a:spcBef>
              <a:spcPct val="0"/>
            </a:spcBef>
            <a:spcAft>
              <a:spcPct val="15000"/>
            </a:spcAft>
            <a:buChar char="•"/>
          </a:pPr>
          <a:r>
            <a:rPr kumimoji="1" lang="ja-JP" altLang="en-US" sz="1600" kern="1200" dirty="0"/>
            <a:t>仮説思考を持つ</a:t>
          </a:r>
        </a:p>
        <a:p>
          <a:pPr marL="171450" lvl="1" indent="-171450" algn="l" defTabSz="711200">
            <a:lnSpc>
              <a:spcPct val="90000"/>
            </a:lnSpc>
            <a:spcBef>
              <a:spcPct val="0"/>
            </a:spcBef>
            <a:spcAft>
              <a:spcPct val="15000"/>
            </a:spcAft>
            <a:buChar char="•"/>
          </a:pPr>
          <a:r>
            <a:rPr kumimoji="1" lang="ja-JP" altLang="en-US" sz="1600" kern="1200" dirty="0"/>
            <a:t>情報収集自体を目的化しない</a:t>
          </a:r>
        </a:p>
        <a:p>
          <a:pPr marL="171450" lvl="1" indent="-171450" algn="l" defTabSz="711200">
            <a:lnSpc>
              <a:spcPct val="90000"/>
            </a:lnSpc>
            <a:spcBef>
              <a:spcPct val="0"/>
            </a:spcBef>
            <a:spcAft>
              <a:spcPct val="15000"/>
            </a:spcAft>
            <a:buChar char="•"/>
          </a:pPr>
          <a:r>
            <a:rPr kumimoji="1" lang="ja-JP" altLang="en-US" sz="1600" kern="1200" dirty="0"/>
            <a:t>少しでも疑問があれば、確認する（知ったかぶりをしない）</a:t>
          </a:r>
        </a:p>
      </dsp:txBody>
      <dsp:txXfrm>
        <a:off x="0" y="1948961"/>
        <a:ext cx="8075240" cy="1537199"/>
      </dsp:txXfrm>
    </dsp:sp>
    <dsp:sp modelId="{A93C0953-276C-410C-96B2-85FD474B1A13}">
      <dsp:nvSpPr>
        <dsp:cNvPr id="0" name=""/>
        <dsp:cNvSpPr/>
      </dsp:nvSpPr>
      <dsp:spPr>
        <a:xfrm>
          <a:off x="403762" y="1712801"/>
          <a:ext cx="5652668"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657" tIns="0" rIns="213657"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２）留意点</a:t>
          </a:r>
        </a:p>
      </dsp:txBody>
      <dsp:txXfrm>
        <a:off x="426819" y="1735858"/>
        <a:ext cx="5606554" cy="426206"/>
      </dsp:txXfrm>
    </dsp:sp>
    <dsp:sp modelId="{75B19C94-48DD-425B-A29F-C6BE09401FCE}">
      <dsp:nvSpPr>
        <dsp:cNvPr id="0" name=""/>
        <dsp:cNvSpPr/>
      </dsp:nvSpPr>
      <dsp:spPr>
        <a:xfrm>
          <a:off x="0" y="3808721"/>
          <a:ext cx="8075240" cy="126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6728" tIns="333248" rIns="626728"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財務諸表分析</a:t>
          </a:r>
        </a:p>
        <a:p>
          <a:pPr marL="171450" lvl="1" indent="-171450" algn="l" defTabSz="711200">
            <a:lnSpc>
              <a:spcPct val="90000"/>
            </a:lnSpc>
            <a:spcBef>
              <a:spcPct val="0"/>
            </a:spcBef>
            <a:spcAft>
              <a:spcPct val="15000"/>
            </a:spcAft>
            <a:buChar char="•"/>
          </a:pPr>
          <a:r>
            <a:rPr kumimoji="1" lang="ja-JP" altLang="en-US" sz="1600" kern="1200" dirty="0"/>
            <a:t>業界分析</a:t>
          </a:r>
        </a:p>
        <a:p>
          <a:pPr marL="171450" lvl="1" indent="-171450" algn="l" defTabSz="711200">
            <a:lnSpc>
              <a:spcPct val="90000"/>
            </a:lnSpc>
            <a:spcBef>
              <a:spcPct val="0"/>
            </a:spcBef>
            <a:spcAft>
              <a:spcPct val="15000"/>
            </a:spcAft>
            <a:buChar char="•"/>
          </a:pPr>
          <a:r>
            <a:rPr kumimoji="1" lang="ja-JP" altLang="en-US" sz="1600" kern="1200" dirty="0"/>
            <a:t>店舗訪問</a:t>
          </a:r>
        </a:p>
      </dsp:txBody>
      <dsp:txXfrm>
        <a:off x="0" y="3808721"/>
        <a:ext cx="8075240" cy="1260000"/>
      </dsp:txXfrm>
    </dsp:sp>
    <dsp:sp modelId="{E2792680-5F92-46D1-960C-D5D1570142B0}">
      <dsp:nvSpPr>
        <dsp:cNvPr id="0" name=""/>
        <dsp:cNvSpPr/>
      </dsp:nvSpPr>
      <dsp:spPr>
        <a:xfrm>
          <a:off x="403762" y="3572561"/>
          <a:ext cx="5652668"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657" tIns="0" rIns="213657"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３）事前準備</a:t>
          </a:r>
        </a:p>
      </dsp:txBody>
      <dsp:txXfrm>
        <a:off x="426819" y="3595618"/>
        <a:ext cx="5606554" cy="4262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05043-8726-4831-BFEA-AA59CC934E4D}">
      <dsp:nvSpPr>
        <dsp:cNvPr id="0" name=""/>
        <dsp:cNvSpPr/>
      </dsp:nvSpPr>
      <dsp:spPr>
        <a:xfrm>
          <a:off x="0" y="320073"/>
          <a:ext cx="8229600" cy="19514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437388" rIns="638708" bIns="149352"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t>定款、株主名簿、商業登記簿謄本、決算書、組織図、会社案内などを参考に記載</a:t>
          </a:r>
        </a:p>
        <a:p>
          <a:pPr marL="228600" lvl="1" indent="-228600" algn="l" defTabSz="933450">
            <a:lnSpc>
              <a:spcPct val="90000"/>
            </a:lnSpc>
            <a:spcBef>
              <a:spcPct val="0"/>
            </a:spcBef>
            <a:spcAft>
              <a:spcPct val="15000"/>
            </a:spcAft>
            <a:buChar char="•"/>
          </a:pPr>
          <a:r>
            <a:rPr kumimoji="1" lang="ja-JP" altLang="en-US" sz="2100" kern="1200" dirty="0"/>
            <a:t>現状に至った経緯が分かる様に事業の沿革を記載</a:t>
          </a:r>
        </a:p>
        <a:p>
          <a:pPr marL="228600" lvl="1" indent="-228600" algn="l" defTabSz="933450">
            <a:lnSpc>
              <a:spcPct val="90000"/>
            </a:lnSpc>
            <a:spcBef>
              <a:spcPct val="0"/>
            </a:spcBef>
            <a:spcAft>
              <a:spcPct val="15000"/>
            </a:spcAft>
            <a:buChar char="•"/>
          </a:pPr>
          <a:r>
            <a:rPr kumimoji="1" lang="ja-JP" altLang="en-US" sz="2100" kern="1200" dirty="0"/>
            <a:t>株主、役員には、その</a:t>
          </a:r>
          <a:r>
            <a:rPr kumimoji="1" lang="ja-JP" altLang="en-US" sz="2100" kern="1200" dirty="0">
              <a:solidFill>
                <a:srgbClr val="FF0000"/>
              </a:solidFill>
            </a:rPr>
            <a:t>関係</a:t>
          </a:r>
          <a:r>
            <a:rPr kumimoji="1" lang="ja-JP" altLang="en-US" sz="2100" kern="1200" dirty="0"/>
            <a:t>を必ず記載</a:t>
          </a:r>
        </a:p>
      </dsp:txBody>
      <dsp:txXfrm>
        <a:off x="0" y="320073"/>
        <a:ext cx="8229600" cy="1951425"/>
      </dsp:txXfrm>
    </dsp:sp>
    <dsp:sp modelId="{06904873-204C-4C83-8900-75BC21A7EFD5}">
      <dsp:nvSpPr>
        <dsp:cNvPr id="0" name=""/>
        <dsp:cNvSpPr/>
      </dsp:nvSpPr>
      <dsp:spPr>
        <a:xfrm>
          <a:off x="411480" y="10113"/>
          <a:ext cx="5760720" cy="6199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１）対象先・概要</a:t>
          </a:r>
        </a:p>
      </dsp:txBody>
      <dsp:txXfrm>
        <a:off x="441742" y="40375"/>
        <a:ext cx="5700196" cy="559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05043-8726-4831-BFEA-AA59CC934E4D}">
      <dsp:nvSpPr>
        <dsp:cNvPr id="0" name=""/>
        <dsp:cNvSpPr/>
      </dsp:nvSpPr>
      <dsp:spPr>
        <a:xfrm>
          <a:off x="0" y="281395"/>
          <a:ext cx="8229600" cy="1984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74904" rIns="638708"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資産の時価評価、簿外債務などの修正すべき項目を要約して記載</a:t>
          </a:r>
        </a:p>
        <a:p>
          <a:pPr marL="171450" lvl="1" indent="-171450" algn="l" defTabSz="800100">
            <a:lnSpc>
              <a:spcPct val="90000"/>
            </a:lnSpc>
            <a:spcBef>
              <a:spcPct val="0"/>
            </a:spcBef>
            <a:spcAft>
              <a:spcPct val="15000"/>
            </a:spcAft>
            <a:buChar char="•"/>
          </a:pPr>
          <a:r>
            <a:rPr kumimoji="1" lang="ja-JP" altLang="en-US" sz="1800" kern="1200" dirty="0"/>
            <a:t>主要項目コメント及び問題点には、修正内容及び金額を簡潔に記載、問題点には、資金繰り悪化の原因、</a:t>
          </a:r>
          <a:r>
            <a:rPr kumimoji="1" lang="ja-JP" altLang="en-US" sz="1800" kern="1200" dirty="0">
              <a:solidFill>
                <a:srgbClr val="FF0000"/>
              </a:solidFill>
            </a:rPr>
            <a:t>繰越欠損金</a:t>
          </a:r>
          <a:r>
            <a:rPr kumimoji="1" lang="ja-JP" altLang="en-US" sz="1800" kern="1200" dirty="0"/>
            <a:t>、保証人の資力、</a:t>
          </a:r>
          <a:r>
            <a:rPr kumimoji="1" lang="ja-JP" altLang="en-US" sz="1800" kern="1200" dirty="0">
              <a:solidFill>
                <a:srgbClr val="FF0000"/>
              </a:solidFill>
            </a:rPr>
            <a:t>担保提供状況</a:t>
          </a:r>
          <a:r>
            <a:rPr kumimoji="1" lang="ja-JP" altLang="en-US" sz="1800" kern="1200" dirty="0"/>
            <a:t>、などを必要に応じて記載</a:t>
          </a:r>
        </a:p>
        <a:p>
          <a:pPr marL="171450" lvl="1" indent="-171450" algn="l" defTabSz="800100">
            <a:lnSpc>
              <a:spcPct val="90000"/>
            </a:lnSpc>
            <a:spcBef>
              <a:spcPct val="0"/>
            </a:spcBef>
            <a:spcAft>
              <a:spcPct val="15000"/>
            </a:spcAft>
            <a:buChar char="•"/>
          </a:pPr>
          <a:r>
            <a:rPr kumimoji="1" lang="ja-JP" altLang="en-US" sz="1800" kern="1200" dirty="0"/>
            <a:t>修正項目が後述する計数計画の内容と一致している事を確認</a:t>
          </a:r>
        </a:p>
      </dsp:txBody>
      <dsp:txXfrm>
        <a:off x="0" y="281395"/>
        <a:ext cx="8229600" cy="1984500"/>
      </dsp:txXfrm>
    </dsp:sp>
    <dsp:sp modelId="{06904873-204C-4C83-8900-75BC21A7EFD5}">
      <dsp:nvSpPr>
        <dsp:cNvPr id="0" name=""/>
        <dsp:cNvSpPr/>
      </dsp:nvSpPr>
      <dsp:spPr>
        <a:xfrm>
          <a:off x="411480" y="15715"/>
          <a:ext cx="576072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２）財務内容及び問題点</a:t>
          </a:r>
        </a:p>
      </dsp:txBody>
      <dsp:txXfrm>
        <a:off x="437419" y="41654"/>
        <a:ext cx="5708842" cy="4794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05043-8726-4831-BFEA-AA59CC934E4D}">
      <dsp:nvSpPr>
        <dsp:cNvPr id="0" name=""/>
        <dsp:cNvSpPr/>
      </dsp:nvSpPr>
      <dsp:spPr>
        <a:xfrm>
          <a:off x="0" y="281395"/>
          <a:ext cx="8229600" cy="1984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74904" rIns="638708"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過年度決算に基づき入力⇒数値計画との一致を確認</a:t>
          </a:r>
        </a:p>
        <a:p>
          <a:pPr marL="171450" lvl="1" indent="-171450" algn="l" defTabSz="800100">
            <a:lnSpc>
              <a:spcPct val="90000"/>
            </a:lnSpc>
            <a:spcBef>
              <a:spcPct val="0"/>
            </a:spcBef>
            <a:spcAft>
              <a:spcPct val="15000"/>
            </a:spcAft>
            <a:buChar char="•"/>
          </a:pPr>
          <a:r>
            <a:rPr kumimoji="1" lang="ja-JP" altLang="en-US" sz="1800" kern="1200" dirty="0"/>
            <a:t>各項目の増減理由、分析結果を記載⇒①対象先で記載した事業沿革との整合性を確認（減価償却費など）</a:t>
          </a:r>
        </a:p>
        <a:p>
          <a:pPr marL="171450" lvl="1" indent="-171450" algn="l" defTabSz="800100">
            <a:lnSpc>
              <a:spcPct val="90000"/>
            </a:lnSpc>
            <a:spcBef>
              <a:spcPct val="0"/>
            </a:spcBef>
            <a:spcAft>
              <a:spcPct val="15000"/>
            </a:spcAft>
            <a:buChar char="•"/>
          </a:pPr>
          <a:r>
            <a:rPr kumimoji="1" lang="ja-JP" altLang="en-US" sz="1800" kern="1200" dirty="0"/>
            <a:t>分析結果には、実質債務超過に至る原因、信金繰り悪化の原因などを記載</a:t>
          </a:r>
        </a:p>
      </dsp:txBody>
      <dsp:txXfrm>
        <a:off x="0" y="281395"/>
        <a:ext cx="8229600" cy="1984500"/>
      </dsp:txXfrm>
    </dsp:sp>
    <dsp:sp modelId="{06904873-204C-4C83-8900-75BC21A7EFD5}">
      <dsp:nvSpPr>
        <dsp:cNvPr id="0" name=""/>
        <dsp:cNvSpPr/>
      </dsp:nvSpPr>
      <dsp:spPr>
        <a:xfrm>
          <a:off x="411480" y="15715"/>
          <a:ext cx="5760720"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３）業績推移等</a:t>
          </a:r>
        </a:p>
      </dsp:txBody>
      <dsp:txXfrm>
        <a:off x="437419" y="41654"/>
        <a:ext cx="5708842" cy="4794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05043-8726-4831-BFEA-AA59CC934E4D}">
      <dsp:nvSpPr>
        <dsp:cNvPr id="0" name=""/>
        <dsp:cNvSpPr/>
      </dsp:nvSpPr>
      <dsp:spPr>
        <a:xfrm>
          <a:off x="0" y="260903"/>
          <a:ext cx="8229600"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Font typeface="Wingdings" panose="05000000000000000000" pitchFamily="2" charset="2"/>
            <a:buChar char="Ø"/>
          </a:pPr>
          <a:r>
            <a:rPr kumimoji="1" lang="ja-JP" altLang="en-US" sz="1400" kern="1200" dirty="0"/>
            <a:t>③の業績推移表と合わせて、金融機関別の借入残高実績推移を記載</a:t>
          </a:r>
        </a:p>
        <a:p>
          <a:pPr marL="114300" lvl="1" indent="-114300" algn="l" defTabSz="622300">
            <a:lnSpc>
              <a:spcPct val="90000"/>
            </a:lnSpc>
            <a:spcBef>
              <a:spcPct val="0"/>
            </a:spcBef>
            <a:spcAft>
              <a:spcPct val="15000"/>
            </a:spcAft>
            <a:buFont typeface="Wingdings" panose="05000000000000000000" pitchFamily="2" charset="2"/>
            <a:buChar char="Ø"/>
          </a:pPr>
          <a:r>
            <a:rPr kumimoji="1" lang="ja-JP" altLang="en-US" sz="1400" kern="1200" dirty="0"/>
            <a:t>数値計画の金融機関別返済計画との一致を確認</a:t>
          </a:r>
        </a:p>
      </dsp:txBody>
      <dsp:txXfrm>
        <a:off x="0" y="260903"/>
        <a:ext cx="8229600" cy="859950"/>
      </dsp:txXfrm>
    </dsp:sp>
    <dsp:sp modelId="{06904873-204C-4C83-8900-75BC21A7EFD5}">
      <dsp:nvSpPr>
        <dsp:cNvPr id="0" name=""/>
        <dsp:cNvSpPr/>
      </dsp:nvSpPr>
      <dsp:spPr>
        <a:xfrm>
          <a:off x="411480" y="54263"/>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４）銀行取引状況</a:t>
          </a:r>
        </a:p>
      </dsp:txBody>
      <dsp:txXfrm>
        <a:off x="431655" y="74438"/>
        <a:ext cx="5720370" cy="372930"/>
      </dsp:txXfrm>
    </dsp:sp>
    <dsp:sp modelId="{1ABF1201-AEFC-4766-8283-79DF8941511F}">
      <dsp:nvSpPr>
        <dsp:cNvPr id="0" name=""/>
        <dsp:cNvSpPr/>
      </dsp:nvSpPr>
      <dsp:spPr>
        <a:xfrm>
          <a:off x="0" y="1403094"/>
          <a:ext cx="8229600"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Font typeface="Wingdings" panose="05000000000000000000" pitchFamily="2" charset="2"/>
            <a:buChar char="Ø"/>
          </a:pPr>
          <a:r>
            <a:rPr kumimoji="1" lang="ja-JP" altLang="en-US" sz="1400" kern="1200" dirty="0"/>
            <a:t>次頁以降の現状認識を行う</a:t>
          </a:r>
        </a:p>
      </dsp:txBody>
      <dsp:txXfrm>
        <a:off x="0" y="1403094"/>
        <a:ext cx="8229600" cy="606375"/>
      </dsp:txXfrm>
    </dsp:sp>
    <dsp:sp modelId="{1805B312-48E2-4C38-B366-E888172C1633}">
      <dsp:nvSpPr>
        <dsp:cNvPr id="0" name=""/>
        <dsp:cNvSpPr/>
      </dsp:nvSpPr>
      <dsp:spPr>
        <a:xfrm>
          <a:off x="411480" y="1196454"/>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５）現状の課題認識</a:t>
          </a:r>
        </a:p>
      </dsp:txBody>
      <dsp:txXfrm>
        <a:off x="431655" y="1216629"/>
        <a:ext cx="5720370" cy="372930"/>
      </dsp:txXfrm>
    </dsp:sp>
    <dsp:sp modelId="{9D279748-9E0F-4328-BC73-99F34745D414}">
      <dsp:nvSpPr>
        <dsp:cNvPr id="0" name=""/>
        <dsp:cNvSpPr/>
      </dsp:nvSpPr>
      <dsp:spPr>
        <a:xfrm>
          <a:off x="0" y="2291709"/>
          <a:ext cx="8229600"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91592" rIns="638708" bIns="99568" numCol="1" spcCol="1270" anchor="t" anchorCtr="0">
          <a:noAutofit/>
        </a:bodyPr>
        <a:lstStyle/>
        <a:p>
          <a:pPr marL="114300" lvl="1" indent="-114300" algn="l" defTabSz="622300">
            <a:lnSpc>
              <a:spcPct val="90000"/>
            </a:lnSpc>
            <a:spcBef>
              <a:spcPct val="0"/>
            </a:spcBef>
            <a:spcAft>
              <a:spcPct val="15000"/>
            </a:spcAft>
            <a:buFont typeface="Wingdings" panose="05000000000000000000" pitchFamily="2" charset="2"/>
            <a:buChar char="Ø"/>
          </a:pPr>
          <a:r>
            <a:rPr kumimoji="1" lang="ja-JP" altLang="en-US" sz="1400" kern="1200" dirty="0"/>
            <a:t>計画が出来てからまとめる</a:t>
          </a:r>
        </a:p>
      </dsp:txBody>
      <dsp:txXfrm>
        <a:off x="0" y="2291709"/>
        <a:ext cx="8229600" cy="606375"/>
      </dsp:txXfrm>
    </dsp:sp>
    <dsp:sp modelId="{13BCEA79-31ED-44CC-B556-05C6CFB29DCA}">
      <dsp:nvSpPr>
        <dsp:cNvPr id="0" name=""/>
        <dsp:cNvSpPr/>
      </dsp:nvSpPr>
      <dsp:spPr>
        <a:xfrm>
          <a:off x="411480" y="2085069"/>
          <a:ext cx="5760720"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６）経営計画策定方針</a:t>
          </a:r>
        </a:p>
      </dsp:txBody>
      <dsp:txXfrm>
        <a:off x="431655" y="2105244"/>
        <a:ext cx="5720370" cy="3729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44C48-6844-40F1-8099-38C5FB07D8FC}">
      <dsp:nvSpPr>
        <dsp:cNvPr id="0" name=""/>
        <dsp:cNvSpPr/>
      </dsp:nvSpPr>
      <dsp:spPr>
        <a:xfrm>
          <a:off x="0" y="379649"/>
          <a:ext cx="8435280" cy="737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49936" rIns="654671" bIns="85344"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a:t>環境分析や見積もりの甘さから、設備投資後の環境変化に対応出来ないパターン</a:t>
          </a:r>
        </a:p>
        <a:p>
          <a:pPr marL="114300" lvl="1" indent="-114300" algn="l" defTabSz="533400">
            <a:lnSpc>
              <a:spcPct val="90000"/>
            </a:lnSpc>
            <a:spcBef>
              <a:spcPct val="0"/>
            </a:spcBef>
            <a:spcAft>
              <a:spcPct val="15000"/>
            </a:spcAft>
            <a:buChar char="•"/>
          </a:pPr>
          <a:r>
            <a:rPr kumimoji="1" lang="ja-JP" altLang="en-US" sz="1200" kern="1200" dirty="0"/>
            <a:t>本業以外の投資で失敗⇒投資の失敗は窮境に直結する</a:t>
          </a:r>
        </a:p>
      </dsp:txBody>
      <dsp:txXfrm>
        <a:off x="0" y="379649"/>
        <a:ext cx="8435280" cy="737100"/>
      </dsp:txXfrm>
    </dsp:sp>
    <dsp:sp modelId="{674CE608-4B5E-423F-B67B-72161C5B12C1}">
      <dsp:nvSpPr>
        <dsp:cNvPr id="0" name=""/>
        <dsp:cNvSpPr/>
      </dsp:nvSpPr>
      <dsp:spPr>
        <a:xfrm>
          <a:off x="421764" y="202529"/>
          <a:ext cx="5904696" cy="3542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183" tIns="0" rIns="223183" bIns="0" numCol="1" spcCol="1270" anchor="ctr" anchorCtr="0">
          <a:noAutofit/>
        </a:bodyPr>
        <a:lstStyle/>
        <a:p>
          <a:pPr marL="0" lvl="0" indent="0" algn="l" defTabSz="533400">
            <a:lnSpc>
              <a:spcPct val="90000"/>
            </a:lnSpc>
            <a:spcBef>
              <a:spcPct val="0"/>
            </a:spcBef>
            <a:spcAft>
              <a:spcPct val="35000"/>
            </a:spcAft>
            <a:buNone/>
          </a:pPr>
          <a:r>
            <a:rPr kumimoji="1" lang="ja-JP" altLang="en-US" sz="1200" kern="1200" dirty="0"/>
            <a:t>１）投資の失敗</a:t>
          </a:r>
        </a:p>
      </dsp:txBody>
      <dsp:txXfrm>
        <a:off x="439057" y="219822"/>
        <a:ext cx="5870110" cy="319654"/>
      </dsp:txXfrm>
    </dsp:sp>
    <dsp:sp modelId="{BA7FEEA8-031A-4660-88F4-9CF598EF7314}">
      <dsp:nvSpPr>
        <dsp:cNvPr id="0" name=""/>
        <dsp:cNvSpPr/>
      </dsp:nvSpPr>
      <dsp:spPr>
        <a:xfrm>
          <a:off x="0" y="1358669"/>
          <a:ext cx="8435280" cy="737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49936" rIns="654671" bIns="85344"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a:t>顧客や競合の環境変化に対応出来ず、業績悪化</a:t>
          </a:r>
        </a:p>
        <a:p>
          <a:pPr marL="114300" lvl="1" indent="-114300" algn="l" defTabSz="533400">
            <a:lnSpc>
              <a:spcPct val="90000"/>
            </a:lnSpc>
            <a:spcBef>
              <a:spcPct val="0"/>
            </a:spcBef>
            <a:spcAft>
              <a:spcPct val="15000"/>
            </a:spcAft>
            <a:buChar char="•"/>
          </a:pPr>
          <a:r>
            <a:rPr kumimoji="1" lang="ja-JP" altLang="en-US" sz="1200" kern="1200" dirty="0"/>
            <a:t>環境変化そのものというよりは、対応の不十分さが原因</a:t>
          </a:r>
        </a:p>
      </dsp:txBody>
      <dsp:txXfrm>
        <a:off x="0" y="1358669"/>
        <a:ext cx="8435280" cy="737100"/>
      </dsp:txXfrm>
    </dsp:sp>
    <dsp:sp modelId="{117D8E37-325D-4F1A-AE35-FF5154C64162}">
      <dsp:nvSpPr>
        <dsp:cNvPr id="0" name=""/>
        <dsp:cNvSpPr/>
      </dsp:nvSpPr>
      <dsp:spPr>
        <a:xfrm>
          <a:off x="421764" y="1181549"/>
          <a:ext cx="5904696" cy="3542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183" tIns="0" rIns="223183" bIns="0" numCol="1" spcCol="1270" anchor="ctr" anchorCtr="0">
          <a:noAutofit/>
        </a:bodyPr>
        <a:lstStyle/>
        <a:p>
          <a:pPr marL="0" lvl="0" indent="0" algn="l" defTabSz="533400">
            <a:lnSpc>
              <a:spcPct val="90000"/>
            </a:lnSpc>
            <a:spcBef>
              <a:spcPct val="0"/>
            </a:spcBef>
            <a:spcAft>
              <a:spcPct val="35000"/>
            </a:spcAft>
            <a:buNone/>
          </a:pPr>
          <a:r>
            <a:rPr kumimoji="1" lang="ja-JP" altLang="en-US" sz="1200" kern="1200" dirty="0"/>
            <a:t>２）環境変化への未対応</a:t>
          </a:r>
        </a:p>
      </dsp:txBody>
      <dsp:txXfrm>
        <a:off x="439057" y="1198842"/>
        <a:ext cx="5870110" cy="319654"/>
      </dsp:txXfrm>
    </dsp:sp>
    <dsp:sp modelId="{5B71E7FE-38B9-4854-8E6B-70F912A3B2C5}">
      <dsp:nvSpPr>
        <dsp:cNvPr id="0" name=""/>
        <dsp:cNvSpPr/>
      </dsp:nvSpPr>
      <dsp:spPr>
        <a:xfrm>
          <a:off x="0" y="2337689"/>
          <a:ext cx="8435280" cy="737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49936" rIns="654671" bIns="85344"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a:t>会社財産の私的流用、遊興費使用、愛人雇用など</a:t>
          </a:r>
        </a:p>
        <a:p>
          <a:pPr marL="114300" lvl="1" indent="-114300" algn="l" defTabSz="533400">
            <a:lnSpc>
              <a:spcPct val="90000"/>
            </a:lnSpc>
            <a:spcBef>
              <a:spcPct val="0"/>
            </a:spcBef>
            <a:spcAft>
              <a:spcPct val="15000"/>
            </a:spcAft>
            <a:buChar char="•"/>
          </a:pPr>
          <a:r>
            <a:rPr kumimoji="1" lang="ja-JP" altLang="en-US" sz="1200" kern="1200" dirty="0"/>
            <a:t>同族会社ではガバナンスが欠如しており、放漫経営を止めることは難しい</a:t>
          </a:r>
        </a:p>
      </dsp:txBody>
      <dsp:txXfrm>
        <a:off x="0" y="2337689"/>
        <a:ext cx="8435280" cy="737100"/>
      </dsp:txXfrm>
    </dsp:sp>
    <dsp:sp modelId="{B6DDFFF8-9D47-4157-86DD-1B7C70B85C21}">
      <dsp:nvSpPr>
        <dsp:cNvPr id="0" name=""/>
        <dsp:cNvSpPr/>
      </dsp:nvSpPr>
      <dsp:spPr>
        <a:xfrm>
          <a:off x="421764" y="2160569"/>
          <a:ext cx="5904696" cy="3542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183" tIns="0" rIns="223183" bIns="0" numCol="1" spcCol="1270" anchor="ctr" anchorCtr="0">
          <a:noAutofit/>
        </a:bodyPr>
        <a:lstStyle/>
        <a:p>
          <a:pPr marL="0" lvl="0" indent="0" algn="l" defTabSz="533400">
            <a:lnSpc>
              <a:spcPct val="90000"/>
            </a:lnSpc>
            <a:spcBef>
              <a:spcPct val="0"/>
            </a:spcBef>
            <a:spcAft>
              <a:spcPct val="35000"/>
            </a:spcAft>
            <a:buNone/>
          </a:pPr>
          <a:r>
            <a:rPr kumimoji="1" lang="ja-JP" altLang="en-US" sz="1200" kern="1200" dirty="0"/>
            <a:t>３）放漫経営</a:t>
          </a:r>
        </a:p>
      </dsp:txBody>
      <dsp:txXfrm>
        <a:off x="439057" y="2177862"/>
        <a:ext cx="5870110" cy="319654"/>
      </dsp:txXfrm>
    </dsp:sp>
    <dsp:sp modelId="{7A8B5C8B-1A27-49ED-8131-0069E1710F69}">
      <dsp:nvSpPr>
        <dsp:cNvPr id="0" name=""/>
        <dsp:cNvSpPr/>
      </dsp:nvSpPr>
      <dsp:spPr>
        <a:xfrm>
          <a:off x="0" y="3316709"/>
          <a:ext cx="8435280" cy="737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49936" rIns="654671" bIns="85344"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a:t>予算管理が出来れおらず、全てにおいてどんぶり勘定</a:t>
          </a:r>
        </a:p>
        <a:p>
          <a:pPr marL="114300" lvl="1" indent="-114300" algn="l" defTabSz="533400">
            <a:lnSpc>
              <a:spcPct val="90000"/>
            </a:lnSpc>
            <a:spcBef>
              <a:spcPct val="0"/>
            </a:spcBef>
            <a:spcAft>
              <a:spcPct val="15000"/>
            </a:spcAft>
            <a:buChar char="•"/>
          </a:pPr>
          <a:r>
            <a:rPr kumimoji="1" lang="ja-JP" altLang="en-US" sz="1200" kern="1200" dirty="0"/>
            <a:t>属人的な対応で、組織的な体制が構築できていない</a:t>
          </a:r>
        </a:p>
      </dsp:txBody>
      <dsp:txXfrm>
        <a:off x="0" y="3316709"/>
        <a:ext cx="8435280" cy="737100"/>
      </dsp:txXfrm>
    </dsp:sp>
    <dsp:sp modelId="{FAE29A76-B1D3-464C-8E3A-6278DE120F91}">
      <dsp:nvSpPr>
        <dsp:cNvPr id="0" name=""/>
        <dsp:cNvSpPr/>
      </dsp:nvSpPr>
      <dsp:spPr>
        <a:xfrm>
          <a:off x="421764" y="3139589"/>
          <a:ext cx="5904696" cy="3542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183" tIns="0" rIns="223183" bIns="0" numCol="1" spcCol="1270" anchor="ctr" anchorCtr="0">
          <a:noAutofit/>
        </a:bodyPr>
        <a:lstStyle/>
        <a:p>
          <a:pPr marL="0" lvl="0" indent="0" algn="l" defTabSz="533400">
            <a:lnSpc>
              <a:spcPct val="90000"/>
            </a:lnSpc>
            <a:spcBef>
              <a:spcPct val="0"/>
            </a:spcBef>
            <a:spcAft>
              <a:spcPct val="35000"/>
            </a:spcAft>
            <a:buNone/>
          </a:pPr>
          <a:r>
            <a:rPr kumimoji="1" lang="ja-JP" altLang="en-US" sz="1200" kern="1200" dirty="0"/>
            <a:t>４）管理体制の不備</a:t>
          </a:r>
        </a:p>
      </dsp:txBody>
      <dsp:txXfrm>
        <a:off x="439057" y="3156882"/>
        <a:ext cx="5870110" cy="319654"/>
      </dsp:txXfrm>
    </dsp:sp>
    <dsp:sp modelId="{39874FC5-09F1-49B8-8628-BEC7B98DB293}">
      <dsp:nvSpPr>
        <dsp:cNvPr id="0" name=""/>
        <dsp:cNvSpPr/>
      </dsp:nvSpPr>
      <dsp:spPr>
        <a:xfrm>
          <a:off x="0" y="4295729"/>
          <a:ext cx="8435280" cy="945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49936" rIns="654671" bIns="85344"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a:t>原材料価格、燃料価格の高騰により急激に業績悪化</a:t>
          </a:r>
        </a:p>
        <a:p>
          <a:pPr marL="114300" lvl="1" indent="-114300" algn="l" defTabSz="533400">
            <a:lnSpc>
              <a:spcPct val="90000"/>
            </a:lnSpc>
            <a:spcBef>
              <a:spcPct val="0"/>
            </a:spcBef>
            <a:spcAft>
              <a:spcPct val="15000"/>
            </a:spcAft>
            <a:buChar char="•"/>
          </a:pPr>
          <a:r>
            <a:rPr kumimoji="1" lang="ja-JP" altLang="en-US" sz="1200" kern="1200" dirty="0"/>
            <a:t>取引先や金融機関の破綻による資金繰りの悪化</a:t>
          </a:r>
        </a:p>
        <a:p>
          <a:pPr marL="114300" lvl="1" indent="-114300" algn="l" defTabSz="533400">
            <a:lnSpc>
              <a:spcPct val="90000"/>
            </a:lnSpc>
            <a:spcBef>
              <a:spcPct val="0"/>
            </a:spcBef>
            <a:spcAft>
              <a:spcPct val="15000"/>
            </a:spcAft>
            <a:buChar char="•"/>
          </a:pPr>
          <a:r>
            <a:rPr kumimoji="1" lang="ja-JP" altLang="en-US" sz="1200" kern="1200" dirty="0"/>
            <a:t>災害、風評被害により売上が激減し、業績悪化</a:t>
          </a:r>
        </a:p>
      </dsp:txBody>
      <dsp:txXfrm>
        <a:off x="0" y="4295729"/>
        <a:ext cx="8435280" cy="945000"/>
      </dsp:txXfrm>
    </dsp:sp>
    <dsp:sp modelId="{4EBD63AC-6119-4999-B7A6-4FEB54C6030A}">
      <dsp:nvSpPr>
        <dsp:cNvPr id="0" name=""/>
        <dsp:cNvSpPr/>
      </dsp:nvSpPr>
      <dsp:spPr>
        <a:xfrm>
          <a:off x="421764" y="4118609"/>
          <a:ext cx="5904696" cy="3542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183" tIns="0" rIns="223183" bIns="0" numCol="1" spcCol="1270" anchor="ctr" anchorCtr="0">
          <a:noAutofit/>
        </a:bodyPr>
        <a:lstStyle/>
        <a:p>
          <a:pPr marL="0" lvl="0" indent="0" algn="l" defTabSz="533400">
            <a:lnSpc>
              <a:spcPct val="90000"/>
            </a:lnSpc>
            <a:spcBef>
              <a:spcPct val="0"/>
            </a:spcBef>
            <a:spcAft>
              <a:spcPct val="35000"/>
            </a:spcAft>
            <a:buNone/>
          </a:pPr>
          <a:r>
            <a:rPr kumimoji="1" lang="ja-JP" altLang="en-US" sz="1200" kern="1200" dirty="0"/>
            <a:t>５）外部環境の脅威</a:t>
          </a:r>
        </a:p>
      </dsp:txBody>
      <dsp:txXfrm>
        <a:off x="439057" y="4135902"/>
        <a:ext cx="5870110" cy="3196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F9A2883-308B-4DB9-AB1E-539C02DA57BE}"/>
              </a:ext>
            </a:extLst>
          </p:cNvPr>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t"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10243" name="Rectangle 3">
            <a:extLst>
              <a:ext uri="{FF2B5EF4-FFF2-40B4-BE49-F238E27FC236}">
                <a16:creationId xmlns:a16="http://schemas.microsoft.com/office/drawing/2014/main" id="{5699ACB4-8CC5-4486-8BAA-F83DA8EA2DA3}"/>
              </a:ext>
            </a:extLst>
          </p:cNvPr>
          <p:cNvSpPr>
            <a:spLocks noGrp="1" noChangeArrowheads="1"/>
          </p:cNvSpPr>
          <p:nvPr>
            <p:ph type="dt" sz="quarter" idx="1"/>
          </p:nvPr>
        </p:nvSpPr>
        <p:spPr bwMode="auto">
          <a:xfrm>
            <a:off x="3814763" y="0"/>
            <a:ext cx="2919412"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t" anchorCtr="0" compatLnSpc="1">
            <a:prstTxWarp prst="textNoShape">
              <a:avLst/>
            </a:prstTxWarp>
          </a:bodyPr>
          <a:lstStyle>
            <a:lvl1pPr algn="r" eaLnBrk="1" hangingPunct="1">
              <a:defRPr sz="1200">
                <a:latin typeface="Arial" pitchFamily="34" charset="0"/>
              </a:defRPr>
            </a:lvl1pPr>
          </a:lstStyle>
          <a:p>
            <a:pPr>
              <a:defRPr/>
            </a:pPr>
            <a:endParaRPr lang="en-US" altLang="ja-JP" dirty="0"/>
          </a:p>
        </p:txBody>
      </p:sp>
      <p:sp>
        <p:nvSpPr>
          <p:cNvPr id="10244" name="Rectangle 4">
            <a:extLst>
              <a:ext uri="{FF2B5EF4-FFF2-40B4-BE49-F238E27FC236}">
                <a16:creationId xmlns:a16="http://schemas.microsoft.com/office/drawing/2014/main" id="{8E440DE7-9F73-4410-A3A4-AA5F1A7A3DC9}"/>
              </a:ext>
            </a:extLst>
          </p:cNvPr>
          <p:cNvSpPr>
            <a:spLocks noGrp="1" noChangeArrowheads="1"/>
          </p:cNvSpPr>
          <p:nvPr>
            <p:ph type="ftr" sz="quarter" idx="2"/>
          </p:nvPr>
        </p:nvSpPr>
        <p:spPr bwMode="auto">
          <a:xfrm>
            <a:off x="0" y="9371013"/>
            <a:ext cx="29194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b"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10245" name="Rectangle 5">
            <a:extLst>
              <a:ext uri="{FF2B5EF4-FFF2-40B4-BE49-F238E27FC236}">
                <a16:creationId xmlns:a16="http://schemas.microsoft.com/office/drawing/2014/main" id="{9EE2595D-2D71-4458-84AB-A7384A46E397}"/>
              </a:ext>
            </a:extLst>
          </p:cNvPr>
          <p:cNvSpPr>
            <a:spLocks noGrp="1" noChangeArrowheads="1"/>
          </p:cNvSpPr>
          <p:nvPr>
            <p:ph type="sldNum" sz="quarter" idx="3"/>
          </p:nvPr>
        </p:nvSpPr>
        <p:spPr bwMode="auto">
          <a:xfrm>
            <a:off x="3814763" y="9371013"/>
            <a:ext cx="2919412"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b" anchorCtr="0" compatLnSpc="1">
            <a:prstTxWarp prst="textNoShape">
              <a:avLst/>
            </a:prstTxWarp>
          </a:bodyPr>
          <a:lstStyle>
            <a:lvl1pPr algn="r" eaLnBrk="1" hangingPunct="1">
              <a:defRPr sz="1200"/>
            </a:lvl1pPr>
          </a:lstStyle>
          <a:p>
            <a:fld id="{01519600-CE01-4A22-9CD8-51AB18675597}" type="slidenum">
              <a:rPr lang="en-US" altLang="ja-JP"/>
              <a:pPr/>
              <a:t>‹#›</a:t>
            </a:fld>
            <a:endParaRPr lang="en-US" altLang="ja-JP"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FB112179-A6A4-4E9C-8C0B-0433DED425E0}"/>
              </a:ext>
            </a:extLst>
          </p:cNvPr>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t"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9219" name="Rectangle 3">
            <a:extLst>
              <a:ext uri="{FF2B5EF4-FFF2-40B4-BE49-F238E27FC236}">
                <a16:creationId xmlns:a16="http://schemas.microsoft.com/office/drawing/2014/main" id="{E0194CF0-7DAA-42E7-96AA-11F84412F091}"/>
              </a:ext>
            </a:extLst>
          </p:cNvPr>
          <p:cNvSpPr>
            <a:spLocks noGrp="1" noChangeArrowheads="1"/>
          </p:cNvSpPr>
          <p:nvPr>
            <p:ph type="dt" idx="1"/>
          </p:nvPr>
        </p:nvSpPr>
        <p:spPr bwMode="auto">
          <a:xfrm>
            <a:off x="3814763" y="0"/>
            <a:ext cx="2919412"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t" anchorCtr="0" compatLnSpc="1">
            <a:prstTxWarp prst="textNoShape">
              <a:avLst/>
            </a:prstTxWarp>
          </a:bodyPr>
          <a:lstStyle>
            <a:lvl1pPr algn="r" eaLnBrk="1" hangingPunct="1">
              <a:defRPr sz="1200">
                <a:latin typeface="Arial" pitchFamily="34" charset="0"/>
              </a:defRPr>
            </a:lvl1pPr>
          </a:lstStyle>
          <a:p>
            <a:pPr>
              <a:defRPr/>
            </a:pPr>
            <a:endParaRPr lang="en-US" altLang="ja-JP" dirty="0"/>
          </a:p>
        </p:txBody>
      </p:sp>
      <p:sp>
        <p:nvSpPr>
          <p:cNvPr id="3076" name="Rectangle 4">
            <a:extLst>
              <a:ext uri="{FF2B5EF4-FFF2-40B4-BE49-F238E27FC236}">
                <a16:creationId xmlns:a16="http://schemas.microsoft.com/office/drawing/2014/main" id="{CBCAB490-CBC8-4B5F-8B42-311B30F0C426}"/>
              </a:ext>
            </a:extLst>
          </p:cNvPr>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0729B2E4-E44F-4F82-A729-A33C8420A799}"/>
              </a:ext>
            </a:extLst>
          </p:cNvPr>
          <p:cNvSpPr>
            <a:spLocks noGrp="1" noChangeArrowheads="1"/>
          </p:cNvSpPr>
          <p:nvPr>
            <p:ph type="body" sz="quarter" idx="3"/>
          </p:nvPr>
        </p:nvSpPr>
        <p:spPr bwMode="auto">
          <a:xfrm>
            <a:off x="673100" y="4686300"/>
            <a:ext cx="5389563" cy="444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a:extLst>
              <a:ext uri="{FF2B5EF4-FFF2-40B4-BE49-F238E27FC236}">
                <a16:creationId xmlns:a16="http://schemas.microsoft.com/office/drawing/2014/main" id="{ADCBB456-A9F1-497D-A0D5-2A2B977018F1}"/>
              </a:ext>
            </a:extLst>
          </p:cNvPr>
          <p:cNvSpPr>
            <a:spLocks noGrp="1" noChangeArrowheads="1"/>
          </p:cNvSpPr>
          <p:nvPr>
            <p:ph type="ftr" sz="quarter" idx="4"/>
          </p:nvPr>
        </p:nvSpPr>
        <p:spPr bwMode="auto">
          <a:xfrm>
            <a:off x="0" y="9371013"/>
            <a:ext cx="29194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b"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9223" name="Rectangle 7">
            <a:extLst>
              <a:ext uri="{FF2B5EF4-FFF2-40B4-BE49-F238E27FC236}">
                <a16:creationId xmlns:a16="http://schemas.microsoft.com/office/drawing/2014/main" id="{C9433AB5-E611-4F8A-8AD7-313F2382F8CC}"/>
              </a:ext>
            </a:extLst>
          </p:cNvPr>
          <p:cNvSpPr>
            <a:spLocks noGrp="1" noChangeArrowheads="1"/>
          </p:cNvSpPr>
          <p:nvPr>
            <p:ph type="sldNum" sz="quarter" idx="5"/>
          </p:nvPr>
        </p:nvSpPr>
        <p:spPr bwMode="auto">
          <a:xfrm>
            <a:off x="3814763" y="9371013"/>
            <a:ext cx="2919412"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6" tIns="45713" rIns="91426" bIns="45713" numCol="1" anchor="b" anchorCtr="0" compatLnSpc="1">
            <a:prstTxWarp prst="textNoShape">
              <a:avLst/>
            </a:prstTxWarp>
          </a:bodyPr>
          <a:lstStyle>
            <a:lvl1pPr algn="r" eaLnBrk="1" hangingPunct="1">
              <a:defRPr sz="1200"/>
            </a:lvl1pPr>
          </a:lstStyle>
          <a:p>
            <a:fld id="{94AB2B6E-F1A2-4D61-95E1-613E82A2C79B}" type="slidenum">
              <a:rPr lang="en-US" altLang="ja-JP"/>
              <a:pPr/>
              <a:t>‹#›</a:t>
            </a:fld>
            <a:endParaRPr lang="en-US" altLang="ja-JP"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a:extLst>
              <a:ext uri="{FF2B5EF4-FFF2-40B4-BE49-F238E27FC236}">
                <a16:creationId xmlns:a16="http://schemas.microsoft.com/office/drawing/2014/main" id="{819938EE-EFE2-4920-8DB7-E10D895A6E38}"/>
              </a:ext>
            </a:extLst>
          </p:cNvPr>
          <p:cNvSpPr>
            <a:spLocks noGrp="1" noRot="1" noChangeAspect="1" noChangeArrowheads="1" noTextEdit="1"/>
          </p:cNvSpPr>
          <p:nvPr>
            <p:ph type="sldImg"/>
          </p:nvPr>
        </p:nvSpPr>
        <p:spPr>
          <a:ln/>
        </p:spPr>
      </p:sp>
      <p:sp>
        <p:nvSpPr>
          <p:cNvPr id="6147" name="ノート プレースホルダー 2">
            <a:extLst>
              <a:ext uri="{FF2B5EF4-FFF2-40B4-BE49-F238E27FC236}">
                <a16:creationId xmlns:a16="http://schemas.microsoft.com/office/drawing/2014/main" id="{06408AF4-F3F8-49B4-97F1-870F92D81BF1}"/>
              </a:ext>
            </a:extLst>
          </p:cNvPr>
          <p:cNvSpPr>
            <a:spLocks noGrp="1" noChangeArrowheads="1"/>
          </p:cNvSpPr>
          <p:nvPr>
            <p:ph type="body" idx="1"/>
          </p:nvPr>
        </p:nvSpPr>
        <p:spPr>
          <a:noFill/>
        </p:spPr>
        <p:txBody>
          <a:bodyPr/>
          <a:lstStyle/>
          <a:p>
            <a:endParaRPr lang="ja-JP" altLang="en-US" dirty="0"/>
          </a:p>
        </p:txBody>
      </p:sp>
      <p:sp>
        <p:nvSpPr>
          <p:cNvPr id="6148" name="スライド番号プレースホルダー 3">
            <a:extLst>
              <a:ext uri="{FF2B5EF4-FFF2-40B4-BE49-F238E27FC236}">
                <a16:creationId xmlns:a16="http://schemas.microsoft.com/office/drawing/2014/main" id="{3A37BDE7-C0E7-4D52-89FE-5BEEA22311AA}"/>
              </a:ext>
            </a:extLst>
          </p:cNvPr>
          <p:cNvSpPr>
            <a:spLocks noGrp="1"/>
          </p:cNvSpPr>
          <p:nvPr>
            <p:ph type="sldNum" sz="quarter" idx="5"/>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36600" indent="-282575">
              <a:defRPr kumimoji="1">
                <a:solidFill>
                  <a:schemeClr val="tx1"/>
                </a:solidFill>
                <a:latin typeface="Arial" panose="020B0604020202020204" pitchFamily="34" charset="0"/>
                <a:ea typeface="ＭＳ Ｐゴシック" panose="020B0600070205080204" pitchFamily="50" charset="-128"/>
              </a:defRPr>
            </a:lvl2pPr>
            <a:lvl3pPr marL="1133475" indent="-225425">
              <a:defRPr kumimoji="1">
                <a:solidFill>
                  <a:schemeClr val="tx1"/>
                </a:solidFill>
                <a:latin typeface="Arial" panose="020B0604020202020204" pitchFamily="34" charset="0"/>
                <a:ea typeface="ＭＳ Ｐゴシック" panose="020B0600070205080204" pitchFamily="50" charset="-128"/>
              </a:defRPr>
            </a:lvl3pPr>
            <a:lvl4pPr marL="1587500" indent="-225425">
              <a:defRPr kumimoji="1">
                <a:solidFill>
                  <a:schemeClr val="tx1"/>
                </a:solidFill>
                <a:latin typeface="Arial" panose="020B0604020202020204" pitchFamily="34" charset="0"/>
                <a:ea typeface="ＭＳ Ｐゴシック" panose="020B0600070205080204" pitchFamily="50" charset="-128"/>
              </a:defRPr>
            </a:lvl4pPr>
            <a:lvl5pPr marL="2041525" indent="-225425">
              <a:defRPr kumimoji="1">
                <a:solidFill>
                  <a:schemeClr val="tx1"/>
                </a:solidFill>
                <a:latin typeface="Arial" panose="020B0604020202020204" pitchFamily="34" charset="0"/>
                <a:ea typeface="ＭＳ Ｐゴシック" panose="020B0600070205080204" pitchFamily="50"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F1D238A8-01AB-41E5-AACC-EEE27532D1F3}" type="slidenum">
              <a:rPr lang="en-US" altLang="ja-JP"/>
              <a:pPr/>
              <a:t>0</a:t>
            </a:fld>
            <a:endParaRPr lang="en-US" altLang="ja-JP"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a:p>
            <a:r>
              <a:rPr kumimoji="1" lang="ja-JP" altLang="en-US" dirty="0"/>
              <a:t>金融仲介に関しては、迅速な資金繰り支援に加え、貸出先企業の経営の持続可能性をしっかり見極めていくこと、そのうえで、</a:t>
            </a:r>
          </a:p>
          <a:p>
            <a:r>
              <a:rPr kumimoji="1" lang="ja-JP" altLang="en-US" dirty="0"/>
              <a:t>本業や金融面での支援、事業の承継・譲渡・再編など企業の実情に応じた有効な支援を行っていくことが一層重要になってい</a:t>
            </a:r>
          </a:p>
          <a:p>
            <a:r>
              <a:rPr kumimoji="1" lang="ja-JP" altLang="en-US" dirty="0"/>
              <a:t>く。金融機関がこれらの役割を担っていくには、金融機関自身が財務健全性を維持していることが前提であり、以下の経営課</a:t>
            </a:r>
          </a:p>
          <a:p>
            <a:r>
              <a:rPr kumimoji="1" lang="ja-JP" altLang="en-US" dirty="0"/>
              <a:t>題に取り組んでいく必要。</a:t>
            </a:r>
          </a:p>
          <a:p>
            <a:r>
              <a:rPr kumimoji="1" lang="ja-JP" altLang="en-US" dirty="0"/>
              <a:t>１．リスクテイクを積極化する分野での管理力の強化</a:t>
            </a:r>
          </a:p>
          <a:p>
            <a:r>
              <a:rPr kumimoji="1" lang="ja-JP" altLang="en-US" dirty="0"/>
              <a:t>２．的確なリスクの把握と貸出先企業の経営の持続可能性を踏まえた適切な引当の実施</a:t>
            </a:r>
          </a:p>
          <a:p>
            <a:r>
              <a:rPr kumimoji="1" lang="ja-JP" altLang="en-US" dirty="0"/>
              <a:t>３．先行きの不確実性を勘案した資本政策の策定</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a:t>
            </a:fld>
            <a:endParaRPr lang="en-US" altLang="ja-JP" dirty="0"/>
          </a:p>
        </p:txBody>
      </p:sp>
    </p:spTree>
    <p:extLst>
      <p:ext uri="{BB962C8B-B14F-4D97-AF65-F5344CB8AC3E}">
        <p14:creationId xmlns:p14="http://schemas.microsoft.com/office/powerpoint/2010/main" val="220153916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13:10</a:t>
            </a:r>
            <a:r>
              <a:rPr kumimoji="1" lang="ja-JP" altLang="en-US" dirty="0"/>
              <a:t>～</a:t>
            </a:r>
            <a:r>
              <a:rPr kumimoji="1" lang="en-US" altLang="ja-JP" dirty="0"/>
              <a:t>13:15</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99</a:t>
            </a:fld>
            <a:endParaRPr kumimoji="1" lang="ja-JP" altLang="en-US" dirty="0"/>
          </a:p>
        </p:txBody>
      </p:sp>
    </p:spTree>
    <p:extLst>
      <p:ext uri="{BB962C8B-B14F-4D97-AF65-F5344CB8AC3E}">
        <p14:creationId xmlns:p14="http://schemas.microsoft.com/office/powerpoint/2010/main" val="158413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10</a:t>
            </a:fld>
            <a:endParaRPr lang="en-US" altLang="ja-JP" dirty="0"/>
          </a:p>
        </p:txBody>
      </p:sp>
    </p:spTree>
    <p:extLst>
      <p:ext uri="{BB962C8B-B14F-4D97-AF65-F5344CB8AC3E}">
        <p14:creationId xmlns:p14="http://schemas.microsoft.com/office/powerpoint/2010/main" val="4046218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11</a:t>
            </a:fld>
            <a:endParaRPr lang="en-US" altLang="ja-JP" dirty="0"/>
          </a:p>
        </p:txBody>
      </p:sp>
    </p:spTree>
    <p:extLst>
      <p:ext uri="{BB962C8B-B14F-4D97-AF65-F5344CB8AC3E}">
        <p14:creationId xmlns:p14="http://schemas.microsoft.com/office/powerpoint/2010/main" val="3140809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12</a:t>
            </a:fld>
            <a:endParaRPr lang="en-US" altLang="ja-JP" dirty="0"/>
          </a:p>
        </p:txBody>
      </p:sp>
    </p:spTree>
    <p:extLst>
      <p:ext uri="{BB962C8B-B14F-4D97-AF65-F5344CB8AC3E}">
        <p14:creationId xmlns:p14="http://schemas.microsoft.com/office/powerpoint/2010/main" val="1917621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13</a:t>
            </a:fld>
            <a:endParaRPr lang="en-US" altLang="ja-JP" dirty="0"/>
          </a:p>
        </p:txBody>
      </p:sp>
    </p:spTree>
    <p:extLst>
      <p:ext uri="{BB962C8B-B14F-4D97-AF65-F5344CB8AC3E}">
        <p14:creationId xmlns:p14="http://schemas.microsoft.com/office/powerpoint/2010/main" val="3884894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a:t>
            </a:r>
            <a:r>
              <a:rPr kumimoji="1" lang="ja-JP" altLang="en-US" dirty="0"/>
              <a:t>時</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14</a:t>
            </a:fld>
            <a:endParaRPr lang="en-US" altLang="ja-JP" dirty="0"/>
          </a:p>
        </p:txBody>
      </p:sp>
    </p:spTree>
    <p:extLst>
      <p:ext uri="{BB962C8B-B14F-4D97-AF65-F5344CB8AC3E}">
        <p14:creationId xmlns:p14="http://schemas.microsoft.com/office/powerpoint/2010/main" val="33763516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13:30</a:t>
            </a:r>
            <a:r>
              <a:rPr kumimoji="1" lang="ja-JP" altLang="en-US" dirty="0"/>
              <a:t>～</a:t>
            </a:r>
            <a:r>
              <a:rPr kumimoji="1" lang="en-US" altLang="ja-JP" dirty="0"/>
              <a:t>13:50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15</a:t>
            </a:fld>
            <a:endParaRPr kumimoji="1" lang="ja-JP" altLang="en-US" dirty="0"/>
          </a:p>
        </p:txBody>
      </p:sp>
    </p:spTree>
    <p:extLst>
      <p:ext uri="{BB962C8B-B14F-4D97-AF65-F5344CB8AC3E}">
        <p14:creationId xmlns:p14="http://schemas.microsoft.com/office/powerpoint/2010/main" val="1560542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14:20</a:t>
            </a:r>
            <a:r>
              <a:rPr kumimoji="1" lang="ja-JP" altLang="en-US" dirty="0"/>
              <a:t>～</a:t>
            </a:r>
            <a:r>
              <a:rPr kumimoji="1" lang="en-US" altLang="ja-JP" dirty="0"/>
              <a:t>14:25</a:t>
            </a:r>
          </a:p>
          <a:p>
            <a:r>
              <a:rPr kumimoji="1" lang="ja-JP" altLang="en-US" dirty="0"/>
              <a:t>・依頼資料は、訪問時において作業を効果的、効率的に行うためのもの⇒訪問前に提示し、事前に入手⇒分析、仮説構築していく事が望ましい</a:t>
            </a:r>
            <a:endParaRPr kumimoji="1" lang="en-US" altLang="ja-JP" dirty="0"/>
          </a:p>
          <a:p>
            <a:r>
              <a:rPr kumimoji="1" lang="ja-JP" altLang="en-US" dirty="0"/>
              <a:t>・入手形式はＥＸＣＥＬ⇒事業計画にそのまま使える（西川のＥＸＣＥＬ開示）</a:t>
            </a:r>
            <a:endParaRPr kumimoji="1" lang="en-US" altLang="ja-JP" dirty="0"/>
          </a:p>
          <a:p>
            <a:r>
              <a:rPr kumimoji="1" lang="ja-JP" altLang="en-US" dirty="0"/>
              <a:t>・実際は、用意されていないものも多い⇒その場で作成する事も多い</a:t>
            </a:r>
            <a:endParaRPr kumimoji="1" lang="en-US" altLang="ja-JP" dirty="0"/>
          </a:p>
          <a:p>
            <a:r>
              <a:rPr kumimoji="1" lang="ja-JP" altLang="en-US" dirty="0"/>
              <a:t>・予算主義の良否</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16</a:t>
            </a:fld>
            <a:endParaRPr kumimoji="1" lang="ja-JP" altLang="en-US" dirty="0"/>
          </a:p>
        </p:txBody>
      </p:sp>
    </p:spTree>
    <p:extLst>
      <p:ext uri="{BB962C8B-B14F-4D97-AF65-F5344CB8AC3E}">
        <p14:creationId xmlns:p14="http://schemas.microsoft.com/office/powerpoint/2010/main" val="599601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14:20</a:t>
            </a:r>
            <a:r>
              <a:rPr kumimoji="1" lang="ja-JP" altLang="en-US" dirty="0"/>
              <a:t>～</a:t>
            </a:r>
            <a:r>
              <a:rPr kumimoji="1" lang="en-US" altLang="ja-JP" dirty="0"/>
              <a:t>14:25</a:t>
            </a:r>
          </a:p>
          <a:p>
            <a:r>
              <a:rPr kumimoji="1" lang="ja-JP" altLang="en-US" dirty="0"/>
              <a:t>・依頼資料は、訪問時において作業を効果的、効率的に行うためのもの⇒訪問前に提示し、事前に入手⇒分析、仮説構築していく事が望ましい</a:t>
            </a:r>
            <a:endParaRPr kumimoji="1" lang="en-US" altLang="ja-JP" dirty="0"/>
          </a:p>
          <a:p>
            <a:r>
              <a:rPr kumimoji="1" lang="ja-JP" altLang="en-US" dirty="0"/>
              <a:t>・入手形式はＥＸＣＥＬ⇒事業計画にそのまま使える（西川のＥＸＣＥＬ開示）</a:t>
            </a:r>
            <a:endParaRPr kumimoji="1" lang="en-US" altLang="ja-JP" dirty="0"/>
          </a:p>
          <a:p>
            <a:r>
              <a:rPr kumimoji="1" lang="ja-JP" altLang="en-US" dirty="0"/>
              <a:t>・実際は、用意されていないものも多い⇒その場で作成する事も多い</a:t>
            </a:r>
            <a:endParaRPr kumimoji="1" lang="en-US" altLang="ja-JP" dirty="0"/>
          </a:p>
          <a:p>
            <a:r>
              <a:rPr kumimoji="1" lang="ja-JP" altLang="en-US" dirty="0"/>
              <a:t>・予算主義の良否</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17</a:t>
            </a:fld>
            <a:endParaRPr kumimoji="1" lang="ja-JP" altLang="en-US" dirty="0"/>
          </a:p>
        </p:txBody>
      </p:sp>
    </p:spTree>
    <p:extLst>
      <p:ext uri="{BB962C8B-B14F-4D97-AF65-F5344CB8AC3E}">
        <p14:creationId xmlns:p14="http://schemas.microsoft.com/office/powerpoint/2010/main" val="1925117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14:25</a:t>
            </a:r>
            <a:r>
              <a:rPr kumimoji="1" lang="ja-JP" altLang="en-US" dirty="0"/>
              <a:t>～</a:t>
            </a:r>
            <a:r>
              <a:rPr kumimoji="1" lang="en-US" altLang="ja-JP" dirty="0"/>
              <a:t>14:30</a:t>
            </a:r>
          </a:p>
          <a:p>
            <a:r>
              <a:rPr kumimoji="1" lang="ja-JP" altLang="en-US" dirty="0"/>
              <a:t>・それぞれを説明</a:t>
            </a:r>
            <a:endParaRPr kumimoji="1" lang="en-US" altLang="ja-JP" dirty="0"/>
          </a:p>
          <a:p>
            <a:r>
              <a:rPr kumimoji="1" lang="ja-JP" altLang="en-US" dirty="0"/>
              <a:t>・会計事務所だと月次処理で預かっているものも多い</a:t>
            </a:r>
            <a:endParaRPr kumimoji="1" lang="en-US" altLang="ja-JP" dirty="0"/>
          </a:p>
          <a:p>
            <a:r>
              <a:rPr kumimoji="1" lang="ja-JP" altLang="en-US" dirty="0"/>
              <a:t>・保険証券⇒必要保障額の算定⇒利益の繰延で加入する事の可否⇒経営者であれば、保有資産の最大化を目指すべき（複数年で繰延の</a:t>
            </a:r>
            <a:r>
              <a:rPr kumimoji="1" lang="en-US" altLang="ja-JP" dirty="0"/>
              <a:t>30</a:t>
            </a:r>
            <a:r>
              <a:rPr kumimoji="1" lang="ja-JP" altLang="en-US" dirty="0"/>
              <a:t>％の利益を埋めるか？）</a:t>
            </a:r>
            <a:endParaRPr kumimoji="1" lang="en-US" altLang="ja-JP" dirty="0"/>
          </a:p>
          <a:p>
            <a:r>
              <a:rPr kumimoji="1" lang="ja-JP" altLang="en-US" dirty="0"/>
              <a:t>・リース会社も債権者だが、</a:t>
            </a:r>
            <a:r>
              <a:rPr kumimoji="1" lang="en-US" altLang="ja-JP" dirty="0"/>
              <a:t>405</a:t>
            </a:r>
            <a:r>
              <a:rPr kumimoji="1" lang="ja-JP" altLang="en-US" dirty="0"/>
              <a:t>には呼ばない⇒金融支援を目的としていない為⇒リースのリスケは難しい</a:t>
            </a:r>
            <a:endParaRPr kumimoji="1" lang="en-US" altLang="ja-JP" dirty="0"/>
          </a:p>
          <a:p>
            <a:r>
              <a:rPr kumimoji="1" lang="ja-JP" altLang="en-US" dirty="0"/>
              <a:t>・保証債務は必ず確認⇒たまにある⇒ダメージ大</a:t>
            </a:r>
            <a:endParaRPr kumimoji="1" lang="en-US" altLang="ja-JP" dirty="0"/>
          </a:p>
          <a:p>
            <a:endParaRPr kumimoji="1" lang="en-US" altLang="ja-JP" dirty="0"/>
          </a:p>
          <a:p>
            <a:r>
              <a:rPr kumimoji="1" lang="ja-JP" altLang="en-US" dirty="0">
                <a:solidFill>
                  <a:srgbClr val="FF0000"/>
                </a:solidFill>
              </a:rPr>
              <a:t>８月８日はここまで</a:t>
            </a:r>
            <a:endParaRPr kumimoji="1" lang="en-US" altLang="ja-JP" dirty="0">
              <a:solidFill>
                <a:srgbClr val="FF0000"/>
              </a:solidFill>
            </a:endParaRP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18</a:t>
            </a:fld>
            <a:endParaRPr kumimoji="1" lang="ja-JP" altLang="en-US" dirty="0"/>
          </a:p>
        </p:txBody>
      </p:sp>
    </p:spTree>
    <p:extLst>
      <p:ext uri="{BB962C8B-B14F-4D97-AF65-F5344CB8AC3E}">
        <p14:creationId xmlns:p14="http://schemas.microsoft.com/office/powerpoint/2010/main" val="123818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a:t>
            </a:fld>
            <a:endParaRPr lang="en-US" altLang="ja-JP" dirty="0"/>
          </a:p>
        </p:txBody>
      </p:sp>
    </p:spTree>
    <p:extLst>
      <p:ext uri="{BB962C8B-B14F-4D97-AF65-F5344CB8AC3E}">
        <p14:creationId xmlns:p14="http://schemas.microsoft.com/office/powerpoint/2010/main" val="2004790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a:t>
            </a:r>
            <a:r>
              <a:rPr kumimoji="1" lang="ja-JP" altLang="en-US" dirty="0"/>
              <a:t>～</a:t>
            </a:r>
            <a:r>
              <a:rPr kumimoji="1" lang="en-US" altLang="ja-JP" dirty="0"/>
              <a:t>13:40</a:t>
            </a:r>
          </a:p>
          <a:p>
            <a:r>
              <a:rPr kumimoji="1" lang="ja-JP" altLang="en-US" dirty="0"/>
              <a:t>いつもの現在地⇒目的地の図を記載する</a:t>
            </a:r>
            <a:endParaRPr kumimoji="1" lang="en-US" altLang="ja-JP" dirty="0"/>
          </a:p>
          <a:p>
            <a:r>
              <a:rPr kumimoji="1" lang="ja-JP" altLang="en-US" dirty="0"/>
              <a:t>経営革新計画⇒中小企業新事業活動促進法⇒各都道府県が認定⇒特許ではなくＡ＋Ｂ</a:t>
            </a:r>
            <a:endParaRPr kumimoji="1" lang="en-US" altLang="ja-JP" dirty="0"/>
          </a:p>
          <a:p>
            <a:r>
              <a:rPr kumimoji="1" lang="ja-JP" altLang="en-US" dirty="0"/>
              <a:t>経営力向上計画⇒中小企業等経営強化法⇒国が認定⇒出せば通る</a:t>
            </a:r>
            <a:endParaRPr kumimoji="1" lang="en-US" altLang="ja-JP" dirty="0"/>
          </a:p>
          <a:p>
            <a:r>
              <a:rPr kumimoji="1" lang="ja-JP" altLang="en-US" dirty="0"/>
              <a:t>資金調達目的</a:t>
            </a:r>
            <a:endParaRPr kumimoji="1" lang="en-US" altLang="ja-JP" dirty="0"/>
          </a:p>
          <a:p>
            <a:r>
              <a:rPr kumimoji="1" lang="ja-JP" altLang="en-US" dirty="0"/>
              <a:t>⇒担保・保証に必要以上に依拠しない融資の実行（平成</a:t>
            </a:r>
            <a:r>
              <a:rPr kumimoji="1" lang="en-US" altLang="ja-JP" dirty="0"/>
              <a:t>27</a:t>
            </a:r>
            <a:r>
              <a:rPr kumimoji="1" lang="ja-JP" altLang="en-US" dirty="0"/>
              <a:t>年</a:t>
            </a:r>
            <a:r>
              <a:rPr kumimoji="1" lang="en-US" altLang="ja-JP" dirty="0"/>
              <a:t>7</a:t>
            </a:r>
            <a:r>
              <a:rPr kumimoji="1" lang="ja-JP" altLang="en-US" dirty="0"/>
              <a:t>月）⇒つまり事業性評価⇒㈱Ｄのシェアハウスの例（</a:t>
            </a:r>
            <a:r>
              <a:rPr kumimoji="1" lang="en-US" altLang="ja-JP" dirty="0"/>
              <a:t>130</a:t>
            </a:r>
            <a:r>
              <a:rPr kumimoji="1" lang="ja-JP" altLang="en-US" dirty="0"/>
              <a:t>Ｍ調達）⇒今後重要</a:t>
            </a:r>
            <a:endParaRPr kumimoji="1" lang="en-US" altLang="ja-JP" dirty="0"/>
          </a:p>
          <a:p>
            <a:pPr marL="0" indent="0">
              <a:buNone/>
            </a:pPr>
            <a:r>
              <a:rPr lang="ja-JP" altLang="en-US" dirty="0"/>
              <a:t>金融機関対応</a:t>
            </a:r>
            <a:endParaRPr lang="en-US" altLang="ja-JP" dirty="0"/>
          </a:p>
          <a:p>
            <a:pPr marL="0" indent="0">
              <a:buNone/>
            </a:pPr>
            <a:r>
              <a:rPr lang="ja-JP" altLang="en-US" dirty="0"/>
              <a:t>社内統一</a:t>
            </a:r>
            <a:endParaRPr lang="en-US" altLang="ja-JP" dirty="0"/>
          </a:p>
          <a:p>
            <a:pPr marL="0" indent="0">
              <a:buNone/>
            </a:pPr>
            <a:endParaRPr lang="en-US" altLang="ja-JP" dirty="0"/>
          </a:p>
          <a:p>
            <a:pPr marL="0" indent="0">
              <a:buNone/>
            </a:pPr>
            <a:r>
              <a:rPr lang="ja-JP" altLang="en-US" dirty="0"/>
              <a:t>社是が、顧客第一主義⇒会議では、「売上取ってこい！○○さんなら押し込める！」と自社中心⇒これではうまくいかない例</a:t>
            </a:r>
            <a:endParaRPr lang="en-US" altLang="ja-JP" dirty="0"/>
          </a:p>
          <a:p>
            <a:pPr marL="0" indent="0">
              <a:buNone/>
            </a:pPr>
            <a:endParaRPr lang="en-US" altLang="ja-JP" dirty="0"/>
          </a:p>
          <a:p>
            <a:pPr marL="0" indent="0">
              <a:buNone/>
            </a:pPr>
            <a:r>
              <a:rPr lang="ja-JP" altLang="en-US" dirty="0"/>
              <a:t>従業員は執行責任⇒つまりやる事をキチンとやっているか？</a:t>
            </a:r>
            <a:endParaRPr lang="en-US" altLang="ja-JP" dirty="0"/>
          </a:p>
          <a:p>
            <a:pPr marL="0" indent="0">
              <a:buNone/>
            </a:pPr>
            <a:r>
              <a:rPr lang="ja-JP" altLang="en-US" dirty="0"/>
              <a:t>社長は業績の結果責任</a:t>
            </a:r>
            <a:endParaRPr lang="en-US" altLang="ja-JP" dirty="0"/>
          </a:p>
          <a:p>
            <a:pPr marL="0" indent="0">
              <a:buNone/>
            </a:pPr>
            <a:endParaRPr lang="en-US" altLang="ja-JP" dirty="0"/>
          </a:p>
          <a:p>
            <a:pPr marL="0" indent="0">
              <a:buNone/>
            </a:pPr>
            <a:r>
              <a:rPr lang="ja-JP" altLang="en-US" dirty="0"/>
              <a:t>従業員のモチベーションを上げ、業績を伸ばす為に社員の自主性を重んじる</a:t>
            </a:r>
            <a:endParaRPr lang="en-US" altLang="ja-JP" dirty="0"/>
          </a:p>
          <a:p>
            <a:pPr marL="0" indent="0">
              <a:buNone/>
            </a:pPr>
            <a:r>
              <a:rPr lang="ja-JP" altLang="en-US" dirty="0"/>
              <a:t>権限を与えなければやる気を出さない</a:t>
            </a:r>
            <a:endParaRPr lang="en-US" altLang="ja-JP" dirty="0"/>
          </a:p>
          <a:p>
            <a:pPr marL="0" indent="0">
              <a:buNone/>
            </a:pPr>
            <a:r>
              <a:rPr lang="ja-JP" altLang="en-US" dirty="0"/>
              <a:t>⇒これらは大企業⇒中小零細企業では、机上の空論（従業員はお客様に対して責任を持たない人種）</a:t>
            </a:r>
            <a:endParaRPr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19</a:t>
            </a:fld>
            <a:endParaRPr kumimoji="1" lang="ja-JP" altLang="en-US" dirty="0"/>
          </a:p>
        </p:txBody>
      </p:sp>
    </p:spTree>
    <p:extLst>
      <p:ext uri="{BB962C8B-B14F-4D97-AF65-F5344CB8AC3E}">
        <p14:creationId xmlns:p14="http://schemas.microsoft.com/office/powerpoint/2010/main" val="571478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14:00</a:t>
            </a:r>
            <a:r>
              <a:rPr kumimoji="1" lang="ja-JP" altLang="en-US" dirty="0"/>
              <a:t>～</a:t>
            </a:r>
            <a:r>
              <a:rPr kumimoji="1" lang="en-US" altLang="ja-JP" dirty="0"/>
              <a:t>14:03</a:t>
            </a:r>
          </a:p>
          <a:p>
            <a:r>
              <a:rPr kumimoji="1" lang="ja-JP" altLang="en-US" dirty="0"/>
              <a:t>・この順番で考える⇒まずは、実態把握⇒改善策⇒数値</a:t>
            </a:r>
            <a:endParaRPr kumimoji="1" lang="en-US" altLang="ja-JP" dirty="0"/>
          </a:p>
          <a:p>
            <a:r>
              <a:rPr kumimoji="1" lang="ja-JP" altLang="en-US" dirty="0"/>
              <a:t>・数値ありきではない</a:t>
            </a:r>
            <a:endParaRPr kumimoji="1" lang="en-US" altLang="ja-JP" dirty="0"/>
          </a:p>
          <a:p>
            <a:r>
              <a:rPr kumimoji="1" lang="ja-JP" altLang="en-US" dirty="0"/>
              <a:t>・この順番で考える⇒数字から入っては絶対にダメ⇒頭を整理する為に、概況表を作成する</a:t>
            </a:r>
            <a:endParaRPr kumimoji="1" lang="en-US" altLang="ja-JP" dirty="0"/>
          </a:p>
          <a:p>
            <a:r>
              <a:rPr kumimoji="1" lang="ja-JP" altLang="en-US" dirty="0"/>
              <a:t>・２⇒情報収集⇒現状分析⇒窮境原因、課題把握</a:t>
            </a:r>
            <a:endParaRPr kumimoji="1" lang="en-US" altLang="ja-JP" dirty="0"/>
          </a:p>
          <a:p>
            <a:r>
              <a:rPr kumimoji="1" lang="ja-JP" altLang="en-US" dirty="0"/>
              <a:t>・３⇒経営改善施策立案⇒アクションプラン（これが大切）</a:t>
            </a:r>
            <a:endParaRPr kumimoji="1" lang="en-US" altLang="ja-JP" dirty="0"/>
          </a:p>
          <a:p>
            <a:r>
              <a:rPr kumimoji="1" lang="ja-JP" altLang="en-US" dirty="0"/>
              <a:t>・４⇒目標数値設定⇒財務３表</a:t>
            </a:r>
            <a:endParaRPr kumimoji="1" lang="en-US" altLang="ja-JP" dirty="0"/>
          </a:p>
          <a:p>
            <a:r>
              <a:rPr kumimoji="1" lang="ja-JP" altLang="en-US" dirty="0"/>
              <a:t>・５⇒資金繰り表⇒返済計画（年割と月割の差）</a:t>
            </a:r>
            <a:endParaRPr kumimoji="1" lang="en-US" altLang="ja-JP" dirty="0"/>
          </a:p>
          <a:p>
            <a:r>
              <a:rPr kumimoji="1" lang="ja-JP" altLang="en-US" dirty="0"/>
              <a:t>・認定支援機関には、計画立案よりもモニタリング機能が強く求められる</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20</a:t>
            </a:fld>
            <a:endParaRPr kumimoji="1" lang="ja-JP" altLang="en-US" dirty="0"/>
          </a:p>
        </p:txBody>
      </p:sp>
    </p:spTree>
    <p:extLst>
      <p:ext uri="{BB962C8B-B14F-4D97-AF65-F5344CB8AC3E}">
        <p14:creationId xmlns:p14="http://schemas.microsoft.com/office/powerpoint/2010/main" val="3796928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10:55</a:t>
            </a:r>
            <a:r>
              <a:rPr kumimoji="1" lang="ja-JP" altLang="en-US" dirty="0"/>
              <a:t>～</a:t>
            </a:r>
            <a:r>
              <a:rPr kumimoji="1" lang="en-US" altLang="ja-JP" dirty="0"/>
              <a:t>11:00</a:t>
            </a:r>
          </a:p>
          <a:p>
            <a:r>
              <a:rPr kumimoji="1" lang="ja-JP" altLang="en-US" dirty="0"/>
              <a:t>・</a:t>
            </a:r>
            <a:r>
              <a:rPr kumimoji="1" lang="en-US" altLang="ja-JP" dirty="0"/>
              <a:t>405</a:t>
            </a:r>
            <a:r>
              <a:rPr kumimoji="1" lang="ja-JP" altLang="en-US" dirty="0"/>
              <a:t>の債務者概況表</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21</a:t>
            </a:fld>
            <a:endParaRPr kumimoji="1" lang="ja-JP" altLang="en-US" dirty="0"/>
          </a:p>
        </p:txBody>
      </p:sp>
    </p:spTree>
    <p:extLst>
      <p:ext uri="{BB962C8B-B14F-4D97-AF65-F5344CB8AC3E}">
        <p14:creationId xmlns:p14="http://schemas.microsoft.com/office/powerpoint/2010/main" val="2736461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14:15</a:t>
            </a:r>
            <a:r>
              <a:rPr kumimoji="1" lang="ja-JP" altLang="en-US" dirty="0"/>
              <a:t>～</a:t>
            </a:r>
            <a:r>
              <a:rPr kumimoji="1" lang="en-US" altLang="ja-JP" dirty="0"/>
              <a:t>14:20</a:t>
            </a:r>
          </a:p>
          <a:p>
            <a:pPr lvl="0"/>
            <a:r>
              <a:rPr kumimoji="1" lang="ja-JP" altLang="en-US" dirty="0"/>
              <a:t>・作業効率を重視する（遅い</a:t>
            </a:r>
            <a:r>
              <a:rPr kumimoji="1" lang="en-US" altLang="ja-JP" dirty="0"/>
              <a:t>100</a:t>
            </a:r>
            <a:r>
              <a:rPr kumimoji="1" lang="ja-JP" altLang="en-US" dirty="0"/>
              <a:t>％よりも早い</a:t>
            </a:r>
            <a:r>
              <a:rPr kumimoji="1" lang="en-US" altLang="ja-JP" dirty="0"/>
              <a:t>60</a:t>
            </a:r>
            <a:r>
              <a:rPr kumimoji="1" lang="ja-JP" altLang="en-US" dirty="0"/>
              <a:t>％）</a:t>
            </a:r>
            <a:endParaRPr kumimoji="1" lang="en-US" altLang="ja-JP" dirty="0"/>
          </a:p>
          <a:p>
            <a:r>
              <a:rPr kumimoji="1" lang="ja-JP" altLang="en-US" dirty="0"/>
              <a:t>・一言で言うと経営者に一目置かれる</a:t>
            </a:r>
            <a:endParaRPr kumimoji="1" lang="en-US" altLang="ja-JP" dirty="0"/>
          </a:p>
          <a:p>
            <a:r>
              <a:rPr kumimoji="1" lang="ja-JP" altLang="en-US" dirty="0"/>
              <a:t>・初対面のインタビューとなるので、必ず仮説を立てる⇒出来るけどしないと出来ないは全く違う</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22</a:t>
            </a:fld>
            <a:endParaRPr kumimoji="1" lang="ja-JP" altLang="en-US" dirty="0"/>
          </a:p>
        </p:txBody>
      </p:sp>
    </p:spTree>
    <p:extLst>
      <p:ext uri="{BB962C8B-B14F-4D97-AF65-F5344CB8AC3E}">
        <p14:creationId xmlns:p14="http://schemas.microsoft.com/office/powerpoint/2010/main" val="39435033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11:00</a:t>
            </a:r>
            <a:r>
              <a:rPr kumimoji="1" lang="ja-JP" altLang="en-US" dirty="0"/>
              <a:t>～</a:t>
            </a:r>
            <a:r>
              <a:rPr kumimoji="1" lang="en-US" altLang="ja-JP" dirty="0"/>
              <a:t>11:05</a:t>
            </a:r>
          </a:p>
          <a:p>
            <a:r>
              <a:rPr kumimoji="1" lang="ja-JP" altLang="en-US" dirty="0"/>
              <a:t>・血縁関係、関係会社は必ず記載（資金流用、担保保全）</a:t>
            </a:r>
            <a:endParaRPr kumimoji="1" lang="en-US" altLang="ja-JP" dirty="0"/>
          </a:p>
          <a:p>
            <a:r>
              <a:rPr kumimoji="1" lang="ja-JP" altLang="en-US" dirty="0"/>
              <a:t>・須田一族との記載もあり</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23</a:t>
            </a:fld>
            <a:endParaRPr kumimoji="1" lang="ja-JP" altLang="en-US" dirty="0"/>
          </a:p>
        </p:txBody>
      </p:sp>
    </p:spTree>
    <p:extLst>
      <p:ext uri="{BB962C8B-B14F-4D97-AF65-F5344CB8AC3E}">
        <p14:creationId xmlns:p14="http://schemas.microsoft.com/office/powerpoint/2010/main" val="2149200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11:05</a:t>
            </a:r>
            <a:r>
              <a:rPr kumimoji="1" lang="ja-JP" altLang="en-US" dirty="0"/>
              <a:t>～</a:t>
            </a:r>
            <a:r>
              <a:rPr kumimoji="1" lang="en-US" altLang="ja-JP" dirty="0"/>
              <a:t>11:10</a:t>
            </a:r>
          </a:p>
          <a:p>
            <a:r>
              <a:rPr kumimoji="1" lang="ja-JP" altLang="en-US" dirty="0"/>
              <a:t>・担保提供状況⇒リスケをするに際して担保提供してくれ！と金融機関から言われたら？⇒ＮＯ！⇒債権者平等の原則／資金調達に活用したい</a:t>
            </a:r>
            <a:endParaRPr kumimoji="1" lang="en-US" altLang="ja-JP" dirty="0"/>
          </a:p>
          <a:p>
            <a:r>
              <a:rPr kumimoji="1" lang="ja-JP" altLang="en-US" dirty="0"/>
              <a:t>・修正項目については３回目で説明</a:t>
            </a:r>
            <a:endParaRPr kumimoji="1" lang="en-US" altLang="ja-JP" dirty="0"/>
          </a:p>
          <a:p>
            <a:r>
              <a:rPr kumimoji="1" lang="ja-JP" altLang="en-US" dirty="0"/>
              <a:t>・その他の数値計画と金額が一致しているかどうかは必ず確認する事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24</a:t>
            </a:fld>
            <a:endParaRPr kumimoji="1" lang="ja-JP" altLang="en-US" dirty="0"/>
          </a:p>
        </p:txBody>
      </p:sp>
    </p:spTree>
    <p:extLst>
      <p:ext uri="{BB962C8B-B14F-4D97-AF65-F5344CB8AC3E}">
        <p14:creationId xmlns:p14="http://schemas.microsoft.com/office/powerpoint/2010/main" val="1385335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11:10</a:t>
            </a:r>
            <a:r>
              <a:rPr kumimoji="1" lang="ja-JP" altLang="en-US" dirty="0"/>
              <a:t>～</a:t>
            </a:r>
            <a:r>
              <a:rPr kumimoji="1" lang="en-US" altLang="ja-JP" dirty="0"/>
              <a:t>11:15</a:t>
            </a:r>
          </a:p>
          <a:p>
            <a:r>
              <a:rPr kumimoji="1" lang="ja-JP" altLang="en-US" dirty="0"/>
              <a:t>・収益弁済原資は様々な考え方があるが、ここでは、簡易ＣＦ（経常利益＋減価償却費）</a:t>
            </a:r>
            <a:endParaRPr kumimoji="1" lang="en-US" altLang="ja-JP" dirty="0"/>
          </a:p>
          <a:p>
            <a:r>
              <a:rPr kumimoji="1" lang="ja-JP" altLang="en-US" dirty="0"/>
              <a:t>・コンサルティングで関与する場合は、</a:t>
            </a:r>
            <a:r>
              <a:rPr kumimoji="1" lang="en-US" altLang="ja-JP" dirty="0"/>
              <a:t>10</a:t>
            </a:r>
            <a:r>
              <a:rPr kumimoji="1" lang="ja-JP" altLang="en-US" dirty="0"/>
              <a:t>年程度の図表を作成すると分かりやすい</a:t>
            </a:r>
            <a:endParaRPr kumimoji="1" lang="en-US" altLang="ja-JP" dirty="0"/>
          </a:p>
          <a:p>
            <a:r>
              <a:rPr kumimoji="1" lang="ja-JP" altLang="en-US" dirty="0"/>
              <a:t>・債務償還年数は計数計画の結果と合わせる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25</a:t>
            </a:fld>
            <a:endParaRPr kumimoji="1" lang="ja-JP" altLang="en-US" dirty="0"/>
          </a:p>
        </p:txBody>
      </p:sp>
    </p:spTree>
    <p:extLst>
      <p:ext uri="{BB962C8B-B14F-4D97-AF65-F5344CB8AC3E}">
        <p14:creationId xmlns:p14="http://schemas.microsoft.com/office/powerpoint/2010/main" val="41842867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11:15</a:t>
            </a:r>
            <a:r>
              <a:rPr kumimoji="1" lang="ja-JP" altLang="en-US" dirty="0"/>
              <a:t>～</a:t>
            </a:r>
            <a:r>
              <a:rPr kumimoji="1" lang="en-US" altLang="ja-JP" dirty="0"/>
              <a:t>11:20</a:t>
            </a:r>
          </a:p>
          <a:p>
            <a:r>
              <a:rPr kumimoji="1" lang="ja-JP" altLang="en-US" dirty="0"/>
              <a:t>・必ず金融機関の返済計画表から転記（決算書が間違っている事もある）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26</a:t>
            </a:fld>
            <a:endParaRPr kumimoji="1" lang="ja-JP" altLang="en-US" dirty="0"/>
          </a:p>
        </p:txBody>
      </p:sp>
    </p:spTree>
    <p:extLst>
      <p:ext uri="{BB962C8B-B14F-4D97-AF65-F5344CB8AC3E}">
        <p14:creationId xmlns:p14="http://schemas.microsoft.com/office/powerpoint/2010/main" val="18249195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14:05</a:t>
            </a:r>
            <a:r>
              <a:rPr kumimoji="1" lang="ja-JP" altLang="en-US" dirty="0"/>
              <a:t>～</a:t>
            </a:r>
            <a:r>
              <a:rPr kumimoji="1" lang="en-US" altLang="ja-JP" dirty="0"/>
              <a:t>14:10</a:t>
            </a:r>
          </a:p>
          <a:p>
            <a:r>
              <a:rPr kumimoji="1" lang="ja-JP" altLang="en-US" dirty="0"/>
              <a:t>・窮境パターンを知っておく事が効果的⇒パターンか出来る⇒次のページ</a:t>
            </a:r>
            <a:endParaRPr kumimoji="1" lang="en-US" altLang="ja-JP" dirty="0"/>
          </a:p>
          <a:p>
            <a:r>
              <a:rPr kumimoji="1" lang="ja-JP" altLang="en-US" dirty="0"/>
              <a:t>・お金なくなる４つの理由⇒①サイトの差、②固定資産に滞留、③本業赤字、④借入返済大きい</a:t>
            </a:r>
            <a:endParaRPr kumimoji="1" lang="en-US" altLang="ja-JP" dirty="0"/>
          </a:p>
          <a:p>
            <a:r>
              <a:rPr kumimoji="1" lang="ja-JP" altLang="en-US" dirty="0"/>
              <a:t>・分析方法はたくさんあるが、これは重要ではない⇒ただし、</a:t>
            </a:r>
            <a:r>
              <a:rPr kumimoji="1" lang="en-US" altLang="ja-JP" dirty="0"/>
              <a:t>SWOT</a:t>
            </a:r>
            <a:r>
              <a:rPr kumimoji="1" lang="ja-JP" altLang="en-US" dirty="0"/>
              <a:t>は金融機関も欲しがるので、記載する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27</a:t>
            </a:fld>
            <a:endParaRPr kumimoji="1" lang="ja-JP" altLang="en-US" dirty="0"/>
          </a:p>
        </p:txBody>
      </p:sp>
    </p:spTree>
    <p:extLst>
      <p:ext uri="{BB962C8B-B14F-4D97-AF65-F5344CB8AC3E}">
        <p14:creationId xmlns:p14="http://schemas.microsoft.com/office/powerpoint/2010/main" val="24905179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10:45</a:t>
            </a:r>
            <a:r>
              <a:rPr kumimoji="1" lang="ja-JP" altLang="en-US" dirty="0"/>
              <a:t>～</a:t>
            </a:r>
            <a:r>
              <a:rPr kumimoji="1" lang="en-US" altLang="ja-JP" dirty="0"/>
              <a:t>10:50</a:t>
            </a:r>
          </a:p>
          <a:p>
            <a:r>
              <a:rPr kumimoji="1" lang="ja-JP" altLang="en-US" dirty="0"/>
              <a:t>・お客様と言い争わない⇒顧客と戦うのが目的ではない⇒武田さんの例（大豊水産）</a:t>
            </a:r>
            <a:endParaRPr kumimoji="1" lang="en-US" altLang="ja-JP" dirty="0"/>
          </a:p>
          <a:p>
            <a:r>
              <a:rPr kumimoji="1" lang="ja-JP" altLang="en-US" dirty="0"/>
              <a:t>・専門性を実感⇒メモを見ない、裏側の話をしてあげる、他社の取組を伝える</a:t>
            </a:r>
            <a:endParaRPr kumimoji="1" lang="en-US" altLang="ja-JP" dirty="0"/>
          </a:p>
          <a:p>
            <a:r>
              <a:rPr kumimoji="1" lang="ja-JP" altLang="en-US" dirty="0"/>
              <a:t>・とにかく経営者にしゃべらせる</a:t>
            </a:r>
            <a:endParaRPr kumimoji="1" lang="en-US" altLang="ja-JP" dirty="0"/>
          </a:p>
          <a:p>
            <a:r>
              <a:rPr kumimoji="1" lang="ja-JP" altLang="en-US" dirty="0"/>
              <a:t>・①に言葉の定義付けを確認するを入れる（不良率⇒投入に対する不良率？完成に対する不良率？）</a:t>
            </a:r>
            <a:endParaRPr kumimoji="1" lang="en-US" altLang="ja-JP" dirty="0"/>
          </a:p>
          <a:p>
            <a:r>
              <a:rPr kumimoji="1" lang="ja-JP" altLang="en-US" dirty="0"/>
              <a:t>・図は最初から詳細を書かない⇒大雑把に物の流れとお金の流れを記載⇒肉付けしていく</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28</a:t>
            </a:fld>
            <a:endParaRPr kumimoji="1" lang="ja-JP" altLang="en-US" dirty="0"/>
          </a:p>
        </p:txBody>
      </p:sp>
    </p:spTree>
    <p:extLst>
      <p:ext uri="{BB962C8B-B14F-4D97-AF65-F5344CB8AC3E}">
        <p14:creationId xmlns:p14="http://schemas.microsoft.com/office/powerpoint/2010/main" val="2381537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2</a:t>
            </a:fld>
            <a:endParaRPr lang="en-US" altLang="ja-JP" dirty="0"/>
          </a:p>
        </p:txBody>
      </p:sp>
    </p:spTree>
    <p:extLst>
      <p:ext uri="{BB962C8B-B14F-4D97-AF65-F5344CB8AC3E}">
        <p14:creationId xmlns:p14="http://schemas.microsoft.com/office/powerpoint/2010/main" val="3323916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10:50</a:t>
            </a:r>
            <a:r>
              <a:rPr kumimoji="1" lang="ja-JP" altLang="en-US" dirty="0"/>
              <a:t>～</a:t>
            </a:r>
            <a:r>
              <a:rPr kumimoji="1" lang="en-US" altLang="ja-JP" dirty="0"/>
              <a:t>10:55</a:t>
            </a:r>
          </a:p>
          <a:p>
            <a:r>
              <a:rPr kumimoji="1" lang="ja-JP" altLang="en-US" dirty="0"/>
              <a:t>・経営課題の把握は、ヒト、モノ、カネ、情報の４つの切り口から整理していく</a:t>
            </a:r>
            <a:endParaRPr kumimoji="1" lang="en-US" altLang="ja-JP" dirty="0"/>
          </a:p>
          <a:p>
            <a:r>
              <a:rPr kumimoji="1" lang="ja-JP" altLang="en-US" dirty="0"/>
              <a:t>・非常時の対応⇒止める順番⇒①金融機関、②租税公課、③買掛債務、④人件費</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29</a:t>
            </a:fld>
            <a:endParaRPr kumimoji="1" lang="ja-JP" altLang="en-US" dirty="0"/>
          </a:p>
        </p:txBody>
      </p:sp>
    </p:spTree>
    <p:extLst>
      <p:ext uri="{BB962C8B-B14F-4D97-AF65-F5344CB8AC3E}">
        <p14:creationId xmlns:p14="http://schemas.microsoft.com/office/powerpoint/2010/main" val="3524900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11:35</a:t>
            </a:r>
            <a:r>
              <a:rPr kumimoji="1" lang="ja-JP" altLang="en-US" dirty="0"/>
              <a:t>～</a:t>
            </a:r>
            <a:r>
              <a:rPr kumimoji="1" lang="en-US" altLang="ja-JP" dirty="0"/>
              <a:t>11:45</a:t>
            </a:r>
          </a:p>
          <a:p>
            <a:r>
              <a:rPr kumimoji="1" lang="ja-JP" altLang="en-US" dirty="0"/>
              <a:t>・投資の失敗⇒製造業に多い（平和実業の倉庫の例）</a:t>
            </a:r>
            <a:endParaRPr kumimoji="1" lang="en-US" altLang="ja-JP" dirty="0"/>
          </a:p>
          <a:p>
            <a:r>
              <a:rPr kumimoji="1" lang="ja-JP" altLang="en-US" dirty="0"/>
              <a:t>・環境変化未対応⇒隅田会計事務所の例</a:t>
            </a:r>
            <a:endParaRPr kumimoji="1" lang="en-US" altLang="ja-JP" dirty="0"/>
          </a:p>
          <a:p>
            <a:r>
              <a:rPr kumimoji="1" lang="ja-JP" altLang="en-US" dirty="0"/>
              <a:t>・放漫経営⇒ロックスの例</a:t>
            </a:r>
            <a:endParaRPr kumimoji="1" lang="en-US" altLang="ja-JP" dirty="0"/>
          </a:p>
          <a:p>
            <a:r>
              <a:rPr kumimoji="1" lang="ja-JP" altLang="en-US" dirty="0"/>
              <a:t>・管理体制の不備⇒飯沼本家の例</a:t>
            </a:r>
            <a:endParaRPr kumimoji="1" lang="en-US" altLang="ja-JP" dirty="0"/>
          </a:p>
          <a:p>
            <a:r>
              <a:rPr kumimoji="1" lang="ja-JP" altLang="en-US" dirty="0"/>
              <a:t>・外部環境の脅威⇒澤田運輸の例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30</a:t>
            </a:fld>
            <a:endParaRPr kumimoji="1" lang="ja-JP" altLang="en-US" dirty="0"/>
          </a:p>
        </p:txBody>
      </p:sp>
    </p:spTree>
    <p:extLst>
      <p:ext uri="{BB962C8B-B14F-4D97-AF65-F5344CB8AC3E}">
        <p14:creationId xmlns:p14="http://schemas.microsoft.com/office/powerpoint/2010/main" val="14098920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11:45</a:t>
            </a:r>
            <a:r>
              <a:rPr kumimoji="1" lang="ja-JP" altLang="en-US" dirty="0"/>
              <a:t>～</a:t>
            </a:r>
            <a:r>
              <a:rPr kumimoji="1" lang="en-US" altLang="ja-JP" dirty="0"/>
              <a:t>11:55</a:t>
            </a:r>
          </a:p>
          <a:p>
            <a:r>
              <a:rPr kumimoji="1" lang="ja-JP" altLang="en-US" dirty="0"/>
              <a:t>・新規出店の失敗⇒Ｋ２の例</a:t>
            </a:r>
            <a:endParaRPr kumimoji="1" lang="en-US" altLang="ja-JP" dirty="0"/>
          </a:p>
          <a:p>
            <a:r>
              <a:rPr kumimoji="1" lang="ja-JP" altLang="en-US" dirty="0"/>
              <a:t>・不採算店撤退⇒堺喜庵の例</a:t>
            </a:r>
            <a:endParaRPr kumimoji="1" lang="en-US" altLang="ja-JP" dirty="0"/>
          </a:p>
          <a:p>
            <a:r>
              <a:rPr kumimoji="1" lang="ja-JP" altLang="en-US" dirty="0"/>
              <a:t>・原価管理不十分⇒姫路の一次下請けの例</a:t>
            </a:r>
            <a:endParaRPr kumimoji="1" lang="en-US" altLang="ja-JP" dirty="0"/>
          </a:p>
          <a:p>
            <a:r>
              <a:rPr kumimoji="1" lang="ja-JP" altLang="en-US" dirty="0"/>
              <a:t>・過剰設備⇒進栄化工の例</a:t>
            </a:r>
            <a:endParaRPr kumimoji="1" lang="en-US" altLang="ja-JP" dirty="0"/>
          </a:p>
          <a:p>
            <a:r>
              <a:rPr kumimoji="1" lang="ja-JP" altLang="en-US" dirty="0"/>
              <a:t>・工事原価見積もり甘さ⇒ワイズプロの例</a:t>
            </a:r>
            <a:endParaRPr kumimoji="1" lang="en-US" altLang="ja-JP" dirty="0"/>
          </a:p>
          <a:p>
            <a:r>
              <a:rPr kumimoji="1" lang="ja-JP" altLang="en-US" dirty="0"/>
              <a:t>・ガバナンス欠如⇒ワイズプロの例</a:t>
            </a:r>
            <a:endParaRPr kumimoji="1" lang="en-US" altLang="ja-JP" dirty="0"/>
          </a:p>
          <a:p>
            <a:r>
              <a:rPr kumimoji="1" lang="ja-JP" altLang="en-US" dirty="0"/>
              <a:t>・経営者を追い詰めない</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31</a:t>
            </a:fld>
            <a:endParaRPr kumimoji="1" lang="ja-JP" altLang="en-US" dirty="0"/>
          </a:p>
        </p:txBody>
      </p:sp>
    </p:spTree>
    <p:extLst>
      <p:ext uri="{BB962C8B-B14F-4D97-AF65-F5344CB8AC3E}">
        <p14:creationId xmlns:p14="http://schemas.microsoft.com/office/powerpoint/2010/main" val="23842821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11:55</a:t>
            </a:r>
            <a:r>
              <a:rPr kumimoji="1" lang="ja-JP" altLang="en-US" dirty="0"/>
              <a:t>～</a:t>
            </a:r>
            <a:r>
              <a:rPr kumimoji="1" lang="en-US" altLang="ja-JP" dirty="0"/>
              <a:t>12:00</a:t>
            </a:r>
          </a:p>
          <a:p>
            <a:r>
              <a:rPr kumimoji="1" lang="ja-JP" altLang="en-US" dirty="0"/>
              <a:t>・環境分析は楽しい⇒目的は経営改善なので深みにはまらない</a:t>
            </a:r>
            <a:endParaRPr kumimoji="1" lang="en-US" altLang="ja-JP" dirty="0"/>
          </a:p>
          <a:p>
            <a:r>
              <a:rPr kumimoji="1" lang="ja-JP" altLang="en-US" dirty="0"/>
              <a:t>・上記の他にも４Ｐ４Ｃなどいろいろあるが、銀行員はＳＷＯＴぐらいしか分からない（各分析方法のつながりが把握できない）</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32</a:t>
            </a:fld>
            <a:endParaRPr kumimoji="1" lang="ja-JP" altLang="en-US" dirty="0"/>
          </a:p>
        </p:txBody>
      </p:sp>
    </p:spTree>
    <p:extLst>
      <p:ext uri="{BB962C8B-B14F-4D97-AF65-F5344CB8AC3E}">
        <p14:creationId xmlns:p14="http://schemas.microsoft.com/office/powerpoint/2010/main" val="16124038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14:30</a:t>
            </a:r>
            <a:r>
              <a:rPr kumimoji="1" lang="ja-JP" altLang="en-US" dirty="0"/>
              <a:t>～</a:t>
            </a:r>
            <a:r>
              <a:rPr kumimoji="1" lang="en-US" altLang="ja-JP" dirty="0"/>
              <a:t>14:35</a:t>
            </a:r>
          </a:p>
          <a:p>
            <a:r>
              <a:rPr kumimoji="1" lang="ja-JP" altLang="en-US" dirty="0"/>
              <a:t>・金融機関はＢＳ圧縮の観点からは、撤退縮小戦略を望む</a:t>
            </a:r>
            <a:endParaRPr kumimoji="1" lang="en-US" altLang="ja-JP" dirty="0"/>
          </a:p>
          <a:p>
            <a:r>
              <a:rPr kumimoji="1" lang="ja-JP" altLang="en-US" dirty="0"/>
              <a:t>・ＳＷＯＴ⇒現在も将来も直接的にも間接的にも「収益力」につながらない場合、ほとんどの場合、それは強みではなく、「経営者の自己満足」</a:t>
            </a:r>
            <a:endParaRPr kumimoji="1" lang="en-US" altLang="ja-JP" dirty="0"/>
          </a:p>
          <a:p>
            <a:r>
              <a:rPr kumimoji="1" lang="ja-JP" altLang="en-US" dirty="0"/>
              <a:t>①なげやりタイプ、考えた事がなかった経営者</a:t>
            </a:r>
            <a:endParaRPr kumimoji="1" lang="en-US" altLang="ja-JP" dirty="0"/>
          </a:p>
          <a:p>
            <a:r>
              <a:rPr kumimoji="1" lang="ja-JP" altLang="en-US" dirty="0"/>
              <a:t>②うちの小豆パンは日本一⇒月にいくら売れている？⇒分からない！</a:t>
            </a:r>
            <a:endParaRPr kumimoji="1" lang="en-US" altLang="ja-JP" dirty="0"/>
          </a:p>
          <a:p>
            <a:r>
              <a:rPr kumimoji="1" lang="ja-JP" altLang="en-US" dirty="0"/>
              <a:t>③サンドリームのスチーム洗剤の例</a:t>
            </a:r>
            <a:endParaRPr kumimoji="1" lang="en-US" altLang="ja-JP" dirty="0"/>
          </a:p>
          <a:p>
            <a:endParaRPr kumimoji="1" lang="en-US" altLang="ja-JP" dirty="0"/>
          </a:p>
          <a:p>
            <a:r>
              <a:rPr kumimoji="1" lang="ja-JP" altLang="en-US" dirty="0"/>
              <a:t>そもそも中小企業に強みはあるのか？</a:t>
            </a:r>
            <a:endParaRPr kumimoji="1" lang="en-US" altLang="ja-JP" dirty="0"/>
          </a:p>
          <a:p>
            <a:pPr algn="l"/>
            <a:r>
              <a:rPr kumimoji="1" lang="ja-JP" altLang="en-US" dirty="0">
                <a:solidFill>
                  <a:srgbClr val="FF0000"/>
                </a:solidFill>
              </a:rPr>
              <a:t>ニッチ市場への対応⇒</a:t>
            </a:r>
            <a:r>
              <a:rPr lang="ja-JP" altLang="en-US" dirty="0">
                <a:solidFill>
                  <a:schemeClr val="tx1"/>
                </a:solidFill>
              </a:rPr>
              <a:t>・地域に根差した介護施設の例</a:t>
            </a:r>
            <a:r>
              <a:rPr kumimoji="1" lang="ja-JP" altLang="en-US" dirty="0"/>
              <a:t>⇒Ｓ＆Ｄの例</a:t>
            </a:r>
            <a:endParaRPr kumimoji="1" lang="ja-JP" altLang="en-US" dirty="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solidFill>
                  <a:srgbClr val="FF0000"/>
                </a:solidFill>
              </a:rPr>
              <a:t>きめ細やかな対応</a:t>
            </a:r>
            <a:r>
              <a:rPr lang="ja-JP" altLang="en-US" dirty="0">
                <a:solidFill>
                  <a:schemeClr val="tx1"/>
                </a:solidFill>
              </a:rPr>
              <a:t>・会社のみならず個人の相談も受けるコンサルティング会社の例</a:t>
            </a:r>
            <a:r>
              <a:rPr kumimoji="1" lang="ja-JP" altLang="en-US" dirty="0"/>
              <a:t>⇒イージスコンサルティングの例</a:t>
            </a:r>
            <a:endParaRPr kumimoji="1" lang="ja-JP" altLang="en-US" dirty="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solidFill>
                  <a:srgbClr val="FF0000"/>
                </a:solidFill>
              </a:rPr>
              <a:t>柔軟な顧客対応</a:t>
            </a:r>
            <a:r>
              <a:rPr lang="ja-JP" altLang="en-US" dirty="0">
                <a:solidFill>
                  <a:schemeClr val="tx1"/>
                </a:solidFill>
              </a:rPr>
              <a:t>・フルオーダーの機械製作会社</a:t>
            </a:r>
            <a:r>
              <a:rPr kumimoji="1" lang="ja-JP" altLang="en-US" dirty="0"/>
              <a:t>⇒マルチプライ（機械製造が主業ではなく、お困りごと解決）</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solidFill>
                  <a:srgbClr val="FF0000"/>
                </a:solidFill>
              </a:rPr>
              <a:t>迅速な意思決定と行動</a:t>
            </a:r>
            <a:r>
              <a:rPr lang="ja-JP" altLang="en-US" dirty="0">
                <a:solidFill>
                  <a:schemeClr val="tx1"/>
                </a:solidFill>
              </a:rPr>
              <a:t>・ワンマン社長の自動車屋さん</a:t>
            </a:r>
            <a:r>
              <a:rPr kumimoji="1" lang="ja-JP" altLang="en-US" dirty="0"/>
              <a:t>⇒橿原自工</a:t>
            </a:r>
            <a:endParaRPr lang="en-US" altLang="ja-JP" dirty="0">
              <a:solidFill>
                <a:schemeClr val="tx1"/>
              </a:solidFill>
            </a:endParaRPr>
          </a:p>
          <a:p>
            <a:pPr algn="l"/>
            <a:endParaRPr kumimoji="1" lang="en-US" altLang="ja-JP" dirty="0"/>
          </a:p>
          <a:p>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33</a:t>
            </a:fld>
            <a:endParaRPr kumimoji="1" lang="ja-JP" altLang="en-US" dirty="0"/>
          </a:p>
        </p:txBody>
      </p:sp>
    </p:spTree>
    <p:extLst>
      <p:ext uri="{BB962C8B-B14F-4D97-AF65-F5344CB8AC3E}">
        <p14:creationId xmlns:p14="http://schemas.microsoft.com/office/powerpoint/2010/main" val="24017395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13:50</a:t>
            </a:r>
            <a:r>
              <a:rPr kumimoji="1" lang="ja-JP" altLang="en-US" dirty="0"/>
              <a:t>～</a:t>
            </a:r>
            <a:r>
              <a:rPr kumimoji="1" lang="en-US" altLang="ja-JP" dirty="0"/>
              <a:t>14:00</a:t>
            </a:r>
          </a:p>
          <a:p>
            <a:r>
              <a:rPr kumimoji="1" lang="ja-JP" altLang="en-US" dirty="0"/>
              <a:t>・</a:t>
            </a:r>
            <a:r>
              <a:rPr kumimoji="1" lang="en-US" altLang="ja-JP" dirty="0"/>
              <a:t>405</a:t>
            </a:r>
            <a:r>
              <a:rPr kumimoji="1" lang="ja-JP" altLang="en-US" dirty="0"/>
              <a:t>事業はこれらを満たす必要はない⇒マニュアルＰ</a:t>
            </a:r>
            <a:r>
              <a:rPr kumimoji="1" lang="en-US" altLang="ja-JP" dirty="0"/>
              <a:t>12</a:t>
            </a:r>
            <a:r>
              <a:rPr kumimoji="1" lang="ja-JP" altLang="en-US" dirty="0"/>
              <a:t>⇒ただし、金融機関は望む傾向にある</a:t>
            </a:r>
            <a:endParaRPr kumimoji="1" lang="en-US" altLang="ja-JP" dirty="0"/>
          </a:p>
          <a:p>
            <a:r>
              <a:rPr kumimoji="1" lang="ja-JP" altLang="en-US" dirty="0"/>
              <a:t>・簡易版事業計画を使用出来るのは、Ｐ</a:t>
            </a:r>
            <a:r>
              <a:rPr kumimoji="1" lang="en-US" altLang="ja-JP" dirty="0"/>
              <a:t>15</a:t>
            </a:r>
            <a:r>
              <a:rPr kumimoji="1" lang="ja-JP" altLang="en-US" dirty="0"/>
              <a:t>のＢＳ・ＣＦの３要件を満たす場合⇒</a:t>
            </a:r>
            <a:r>
              <a:rPr kumimoji="1" lang="en-US" altLang="ja-JP" dirty="0"/>
              <a:t>405</a:t>
            </a:r>
            <a:r>
              <a:rPr kumimoji="1" lang="ja-JP" altLang="en-US" dirty="0"/>
              <a:t>で行う場合は、実抜、合実に合わせる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34</a:t>
            </a:fld>
            <a:endParaRPr kumimoji="1" lang="ja-JP" altLang="en-US" dirty="0"/>
          </a:p>
        </p:txBody>
      </p:sp>
    </p:spTree>
    <p:extLst>
      <p:ext uri="{BB962C8B-B14F-4D97-AF65-F5344CB8AC3E}">
        <p14:creationId xmlns:p14="http://schemas.microsoft.com/office/powerpoint/2010/main" val="38141256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14:00</a:t>
            </a:r>
            <a:r>
              <a:rPr kumimoji="1" lang="ja-JP" altLang="en-US" dirty="0"/>
              <a:t>～</a:t>
            </a:r>
            <a:r>
              <a:rPr kumimoji="1" lang="en-US" altLang="ja-JP" dirty="0"/>
              <a:t>14:05</a:t>
            </a:r>
          </a:p>
          <a:p>
            <a:r>
              <a:rPr kumimoji="1" lang="ja-JP" altLang="en-US" dirty="0"/>
              <a:t>・適正な引当金を計上</a:t>
            </a:r>
            <a:endParaRPr kumimoji="1" lang="en-US" altLang="ja-JP" dirty="0"/>
          </a:p>
          <a:p>
            <a:r>
              <a:rPr kumimoji="1" lang="ja-JP" altLang="en-US" dirty="0">
                <a:effectLst/>
              </a:rPr>
              <a:t>・具体例をイメージして説明</a:t>
            </a:r>
            <a:endParaRPr kumimoji="1" lang="en-US" altLang="ja-JP" dirty="0">
              <a:effectLst/>
            </a:endParaRPr>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35</a:t>
            </a:fld>
            <a:endParaRPr kumimoji="1" lang="ja-JP" altLang="en-US" dirty="0"/>
          </a:p>
        </p:txBody>
      </p:sp>
    </p:spTree>
    <p:extLst>
      <p:ext uri="{BB962C8B-B14F-4D97-AF65-F5344CB8AC3E}">
        <p14:creationId xmlns:p14="http://schemas.microsoft.com/office/powerpoint/2010/main" val="23744210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14:05</a:t>
            </a:r>
            <a:r>
              <a:rPr kumimoji="1" lang="ja-JP" altLang="en-US" dirty="0"/>
              <a:t>～</a:t>
            </a:r>
            <a:r>
              <a:rPr kumimoji="1" lang="en-US" altLang="ja-JP" dirty="0"/>
              <a:t>14:10</a:t>
            </a:r>
          </a:p>
          <a:p>
            <a:r>
              <a:rPr kumimoji="1" lang="ja-JP" altLang="en-US" dirty="0"/>
              <a:t>・合実、実抜における数値基準は３つ</a:t>
            </a:r>
            <a:endParaRPr kumimoji="1" lang="en-US" altLang="ja-JP" dirty="0"/>
          </a:p>
          <a:p>
            <a:r>
              <a:rPr kumimoji="1" lang="ja-JP" altLang="en-US" dirty="0"/>
              <a:t>・暫定リスケ計画には明確な数値基準はない</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36</a:t>
            </a:fld>
            <a:endParaRPr kumimoji="1" lang="ja-JP" altLang="en-US" dirty="0"/>
          </a:p>
        </p:txBody>
      </p:sp>
    </p:spTree>
    <p:extLst>
      <p:ext uri="{BB962C8B-B14F-4D97-AF65-F5344CB8AC3E}">
        <p14:creationId xmlns:p14="http://schemas.microsoft.com/office/powerpoint/2010/main" val="20928043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13:30</a:t>
            </a:r>
            <a:r>
              <a:rPr kumimoji="1" lang="ja-JP" altLang="en-US" dirty="0"/>
              <a:t>～</a:t>
            </a:r>
            <a:r>
              <a:rPr kumimoji="1" lang="en-US" altLang="ja-JP" dirty="0"/>
              <a:t>13:50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37</a:t>
            </a:fld>
            <a:endParaRPr kumimoji="1" lang="ja-JP" altLang="en-US" dirty="0"/>
          </a:p>
        </p:txBody>
      </p:sp>
    </p:spTree>
    <p:extLst>
      <p:ext uri="{BB962C8B-B14F-4D97-AF65-F5344CB8AC3E}">
        <p14:creationId xmlns:p14="http://schemas.microsoft.com/office/powerpoint/2010/main" val="6589469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16:00</a:t>
            </a:r>
            <a:r>
              <a:rPr kumimoji="1" lang="ja-JP" altLang="en-US" dirty="0"/>
              <a:t>～</a:t>
            </a:r>
            <a:r>
              <a:rPr kumimoji="1" lang="en-US" altLang="ja-JP" dirty="0"/>
              <a:t>16:05</a:t>
            </a:r>
          </a:p>
          <a:p>
            <a:r>
              <a:rPr kumimoji="1" lang="ja-JP" altLang="en-US" dirty="0"/>
              <a:t>・決算書には様々な利用目的がある⇒これを一つで対応する事に問題がある</a:t>
            </a:r>
            <a:endParaRPr kumimoji="1" lang="en-US" altLang="ja-JP" dirty="0"/>
          </a:p>
          <a:p>
            <a:r>
              <a:rPr kumimoji="1" lang="ja-JP" altLang="en-US" dirty="0"/>
              <a:t>・正しい決算書かどうかは３つの視点</a:t>
            </a:r>
            <a:endParaRPr kumimoji="1" lang="en-US" altLang="ja-JP" dirty="0"/>
          </a:p>
          <a:p>
            <a:r>
              <a:rPr kumimoji="1" lang="ja-JP" altLang="en-US" dirty="0"/>
              <a:t>・粉飾決算はなぜ悪い？⇒過去の融資意思決定の根拠が間違っていた⇒期限の利益喪失の可能性あり⇒関西では実例あり</a:t>
            </a:r>
          </a:p>
          <a:p>
            <a:r>
              <a:rPr kumimoji="1" lang="ja-JP" altLang="en-US" dirty="0"/>
              <a:t>再生フェーズでは、実態債務超過解消５年が目安だが、その正確な数値が判断できない為</a:t>
            </a:r>
          </a:p>
          <a:p>
            <a:r>
              <a:rPr kumimoji="1" lang="ja-JP" altLang="en-US" dirty="0"/>
              <a:t>保証協会に起訴された税理士の話⇒税理士にも大きなリスクあり</a:t>
            </a:r>
          </a:p>
          <a:p>
            <a:r>
              <a:rPr kumimoji="1" lang="ja-JP" altLang="en-US" dirty="0"/>
              <a:t>所得税法・法人税法⇒一般的に</a:t>
            </a:r>
            <a:r>
              <a:rPr kumimoji="1" lang="en-US" altLang="ja-JP" dirty="0"/>
              <a:t>10</a:t>
            </a:r>
            <a:r>
              <a:rPr kumimoji="1" lang="ja-JP" altLang="en-US" dirty="0"/>
              <a:t>年以下の懲役もしくは</a:t>
            </a:r>
            <a:r>
              <a:rPr kumimoji="1" lang="en-US" altLang="ja-JP" dirty="0"/>
              <a:t>1000</a:t>
            </a:r>
            <a:r>
              <a:rPr kumimoji="1" lang="ja-JP" altLang="en-US" dirty="0"/>
              <a:t>万円以下の罰金に処せられる（併科あり）</a:t>
            </a:r>
          </a:p>
          <a:p>
            <a:r>
              <a:rPr kumimoji="1" lang="ja-JP" altLang="en-US" dirty="0"/>
              <a:t>経理自由の原則と粉飾の境界線は？</a:t>
            </a:r>
          </a:p>
          <a:p>
            <a:r>
              <a:rPr kumimoji="1" lang="ja-JP" altLang="en-US" dirty="0"/>
              <a:t>会計事務所のジレンマ</a:t>
            </a:r>
            <a:endParaRPr kumimoji="1" lang="en-US" altLang="ja-JP" dirty="0"/>
          </a:p>
          <a:p>
            <a:pPr lvl="0"/>
            <a:r>
              <a:rPr kumimoji="1" lang="ja-JP" altLang="en-US" dirty="0"/>
              <a:t>１）粉飾決算の処理方法</a:t>
            </a:r>
            <a:endParaRPr kumimoji="1" lang="en-US" altLang="ja-JP" dirty="0"/>
          </a:p>
          <a:p>
            <a:pPr lvl="0"/>
            <a:r>
              <a:rPr kumimoji="1" lang="ja-JP" altLang="en-US" dirty="0"/>
              <a:t>決算書が１通の場合と複数の場合</a:t>
            </a:r>
          </a:p>
          <a:p>
            <a:pPr lvl="0"/>
            <a:r>
              <a:rPr kumimoji="1" lang="ja-JP" altLang="en-US" dirty="0"/>
              <a:t>売上債権を用いた架空売上計上⇒売掛金／売上の仕訳</a:t>
            </a:r>
          </a:p>
          <a:p>
            <a:pPr lvl="0"/>
            <a:r>
              <a:rPr kumimoji="1" lang="ja-JP" altLang="en-US" dirty="0"/>
              <a:t>棚卸資産を用いた在庫水増し⇒商品／期末商品棚卸高（こちらが多い）</a:t>
            </a:r>
          </a:p>
          <a:p>
            <a:pPr lvl="0"/>
            <a:r>
              <a:rPr kumimoji="1" lang="ja-JP" altLang="en-US" dirty="0"/>
              <a:t>債務の未計上⇒期末債務を計上しない（もしくは仮払金で処理）</a:t>
            </a:r>
          </a:p>
          <a:p>
            <a:pPr lvl="0"/>
            <a:r>
              <a:rPr kumimoji="1" lang="ja-JP" altLang="en-US" dirty="0"/>
              <a:t>減価償却未計上</a:t>
            </a:r>
          </a:p>
          <a:p>
            <a:pPr lvl="0"/>
            <a:r>
              <a:rPr kumimoji="1" lang="ja-JP" altLang="en-US" u="none" dirty="0"/>
              <a:t>２）どこに現れる？</a:t>
            </a:r>
            <a:endParaRPr kumimoji="1" lang="en-US" altLang="ja-JP" u="none" dirty="0"/>
          </a:p>
          <a:p>
            <a:pPr lvl="0"/>
            <a:r>
              <a:rPr kumimoji="1" lang="ja-JP" altLang="en-US" u="none" dirty="0"/>
              <a:t>現金残高が多い、又は仮払金、立替金が多い</a:t>
            </a:r>
            <a:endParaRPr kumimoji="1" lang="ja-JP" altLang="en-US" dirty="0"/>
          </a:p>
          <a:p>
            <a:pPr lvl="0"/>
            <a:r>
              <a:rPr kumimoji="1" lang="ja-JP" altLang="en-US" u="none" dirty="0"/>
              <a:t>売上が下がっているのに売掛金が増加している</a:t>
            </a:r>
          </a:p>
          <a:p>
            <a:pPr lvl="0"/>
            <a:r>
              <a:rPr kumimoji="1" lang="ja-JP" altLang="en-US" u="none" dirty="0"/>
              <a:t>流動負債が大幅に減少している</a:t>
            </a:r>
            <a:endParaRPr kumimoji="1" lang="en-US" altLang="ja-JP" u="none"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none" dirty="0"/>
              <a:t>前年度と売上が同レベルにも関わらず、粗利率が上昇している・・・等々</a:t>
            </a:r>
            <a:endParaRPr kumimoji="1" lang="ja-JP" altLang="en-US" dirty="0"/>
          </a:p>
          <a:p>
            <a:pPr lvl="0"/>
            <a:endParaRPr kumimoji="1" lang="ja-JP" altLang="en-US" u="none" dirty="0"/>
          </a:p>
          <a:p>
            <a:pPr lvl="0"/>
            <a:r>
              <a:rPr kumimoji="1" lang="ja-JP" altLang="en-US" u="none" dirty="0"/>
              <a:t>３）時系列でみる</a:t>
            </a:r>
            <a:endParaRPr kumimoji="1" lang="en-US" altLang="ja-JP" u="none"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none" dirty="0"/>
              <a:t>長期間のデータを時系列でみる⇒例えば、売上高と売掛金、棚卸資産の推移</a:t>
            </a:r>
            <a:endParaRPr kumimoji="1" lang="en-US" altLang="ja-JP" u="none" dirty="0"/>
          </a:p>
          <a:p>
            <a:pPr lvl="0"/>
            <a:endParaRPr kumimoji="1" lang="en-US" altLang="ja-JP" dirty="0"/>
          </a:p>
          <a:p>
            <a:pPr lvl="0"/>
            <a:r>
              <a:rPr kumimoji="1" lang="ja-JP" altLang="en-US" dirty="0"/>
              <a:t>４）比率で見る</a:t>
            </a:r>
            <a:endParaRPr kumimoji="1" lang="en-US" altLang="ja-JP" dirty="0"/>
          </a:p>
          <a:p>
            <a:pPr lvl="0"/>
            <a:r>
              <a:rPr kumimoji="1" lang="ja-JP" altLang="en-US" dirty="0"/>
              <a:t>在庫回転率＝在庫金額</a:t>
            </a:r>
            <a:r>
              <a:rPr kumimoji="1" lang="en-US" altLang="ja-JP" dirty="0"/>
              <a:t>÷</a:t>
            </a:r>
            <a:r>
              <a:rPr kumimoji="1" lang="ja-JP" altLang="en-US" dirty="0"/>
              <a:t>売上原価（又は売上高）</a:t>
            </a:r>
            <a:r>
              <a:rPr kumimoji="1" lang="en-US" altLang="ja-JP" dirty="0"/>
              <a:t>÷365</a:t>
            </a:r>
            <a:r>
              <a:rPr kumimoji="1" lang="ja-JP" altLang="en-US" dirty="0"/>
              <a:t>日</a:t>
            </a:r>
          </a:p>
          <a:p>
            <a:pPr lvl="0"/>
            <a:r>
              <a:rPr kumimoji="1" lang="ja-JP" altLang="en-US" dirty="0"/>
              <a:t>売掛債権回転率＝売掛債権</a:t>
            </a:r>
            <a:r>
              <a:rPr kumimoji="1" lang="en-US" altLang="ja-JP" dirty="0"/>
              <a:t>÷</a:t>
            </a:r>
            <a:r>
              <a:rPr kumimoji="1" lang="ja-JP" altLang="en-US" dirty="0"/>
              <a:t>売上高</a:t>
            </a:r>
            <a:r>
              <a:rPr kumimoji="1" lang="en-US" altLang="ja-JP" dirty="0"/>
              <a:t>÷365</a:t>
            </a:r>
            <a:r>
              <a:rPr kumimoji="1" lang="ja-JP" altLang="en-US" dirty="0"/>
              <a:t>日</a:t>
            </a:r>
          </a:p>
          <a:p>
            <a:pPr lvl="0"/>
            <a:r>
              <a:rPr kumimoji="1" lang="ja-JP" altLang="en-US" dirty="0"/>
              <a:t>赤字継続を粉飾している会社⇒どんどん数値が大きくなる</a:t>
            </a:r>
          </a:p>
          <a:p>
            <a:pPr lvl="0"/>
            <a:r>
              <a:rPr kumimoji="1" lang="ja-JP" altLang="en-US" dirty="0"/>
              <a:t>赤字と黒字を繰り返している会社⇒増減を繰り返す</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５）架空と不良は似て非なる</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架空＝そもそも存在しない／不良＝存在はするが換金価値がない</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en-US" u="none"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38</a:t>
            </a:fld>
            <a:endParaRPr kumimoji="1" lang="ja-JP" altLang="en-US" dirty="0"/>
          </a:p>
        </p:txBody>
      </p:sp>
    </p:spTree>
    <p:extLst>
      <p:ext uri="{BB962C8B-B14F-4D97-AF65-F5344CB8AC3E}">
        <p14:creationId xmlns:p14="http://schemas.microsoft.com/office/powerpoint/2010/main" val="352599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13:30~13:35</a:t>
            </a:r>
          </a:p>
          <a:p>
            <a:r>
              <a:rPr kumimoji="1" lang="ja-JP" altLang="en-US" dirty="0"/>
              <a:t>・</a:t>
            </a:r>
            <a:r>
              <a:rPr kumimoji="1" lang="en-US" altLang="ja-JP" dirty="0"/>
              <a:t>1</a:t>
            </a:r>
            <a:r>
              <a:rPr kumimoji="1" lang="ja-JP" altLang="en-US" dirty="0"/>
              <a:t>点目：資金繰り支援⇒これまでの制度融資を含め資金はかなり行き渡ったが追加でできることがないかを検討する</a:t>
            </a:r>
            <a:endParaRPr kumimoji="1" lang="en-US" altLang="ja-JP" dirty="0"/>
          </a:p>
          <a:p>
            <a:r>
              <a:rPr kumimoji="1" lang="ja-JP" altLang="en-US" dirty="0"/>
              <a:t>・</a:t>
            </a:r>
            <a:r>
              <a:rPr kumimoji="1" lang="en-US" altLang="ja-JP" dirty="0"/>
              <a:t>2</a:t>
            </a:r>
            <a:r>
              <a:rPr kumimoji="1" lang="ja-JP" altLang="en-US" dirty="0"/>
              <a:t>点目：経営改善や事業再生⇒コロナで先が見通せないのに絵を描こうといっても難しい面があるが、そこをどうサポートするかがバンカーとしての一番の仕事だ</a:t>
            </a:r>
          </a:p>
          <a:p>
            <a:r>
              <a:rPr kumimoji="1" lang="ja-JP" altLang="en-US" dirty="0"/>
              <a:t>・</a:t>
            </a:r>
            <a:r>
              <a:rPr kumimoji="1" lang="en-US" altLang="ja-JP" dirty="0"/>
              <a:t>3</a:t>
            </a:r>
            <a:r>
              <a:rPr kumimoji="1" lang="ja-JP" altLang="en-US" dirty="0"/>
              <a:t>点目：コロナ後の経済社会はコロナ後に対応して新しい成長の道を見いだす経済と、コロナの後始末に手間取って停滞を続ける経済の</a:t>
            </a:r>
            <a:r>
              <a:rPr kumimoji="1" lang="en-US" altLang="ja-JP" dirty="0"/>
              <a:t>2</a:t>
            </a:r>
            <a:r>
              <a:rPr kumimoji="1" lang="ja-JP" altLang="en-US" dirty="0"/>
              <a:t>つに分かれる⇒日本は最初のグループに入らないといけない</a:t>
            </a:r>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3</a:t>
            </a:fld>
            <a:endParaRPr lang="en-US" altLang="ja-JP" dirty="0"/>
          </a:p>
        </p:txBody>
      </p:sp>
    </p:spTree>
    <p:extLst>
      <p:ext uri="{BB962C8B-B14F-4D97-AF65-F5344CB8AC3E}">
        <p14:creationId xmlns:p14="http://schemas.microsoft.com/office/powerpoint/2010/main" val="42040950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16:15</a:t>
            </a:r>
            <a:r>
              <a:rPr kumimoji="1" lang="ja-JP" altLang="en-US" dirty="0"/>
              <a:t>～</a:t>
            </a:r>
            <a:r>
              <a:rPr kumimoji="1" lang="en-US" altLang="ja-JP" dirty="0"/>
              <a:t>16:20</a:t>
            </a:r>
          </a:p>
          <a:p>
            <a:r>
              <a:rPr kumimoji="1" lang="ja-JP" altLang="en-US" dirty="0"/>
              <a:t>・飯沼本家⇒在庫が山盛りある⇒物もあるし、不適応化しているとも一概に言えない⇒どうするか？</a:t>
            </a:r>
            <a:endParaRPr kumimoji="1" lang="en-US" altLang="ja-JP" dirty="0"/>
          </a:p>
          <a:p>
            <a:r>
              <a:rPr kumimoji="1" lang="ja-JP" altLang="en-US" dirty="0"/>
              <a:t>・井上鋲螺⇒西区の土地⇒取得価格５Ｍ⇒簿価</a:t>
            </a:r>
            <a:r>
              <a:rPr kumimoji="1" lang="en-US" altLang="ja-JP" dirty="0"/>
              <a:t>500</a:t>
            </a:r>
            <a:r>
              <a:rPr kumimoji="1" lang="ja-JP" altLang="en-US" dirty="0"/>
              <a:t>Ｍの例</a:t>
            </a:r>
            <a:endParaRPr kumimoji="1" lang="en-US" altLang="ja-JP" dirty="0"/>
          </a:p>
          <a:p>
            <a:r>
              <a:rPr kumimoji="1" lang="ja-JP" altLang="en-US" dirty="0"/>
              <a:t>・ビジネスとして進めるのであれば、結局は金融機関との相談</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39</a:t>
            </a:fld>
            <a:endParaRPr kumimoji="1" lang="ja-JP" altLang="en-US" dirty="0"/>
          </a:p>
        </p:txBody>
      </p:sp>
    </p:spTree>
    <p:extLst>
      <p:ext uri="{BB962C8B-B14F-4D97-AF65-F5344CB8AC3E}">
        <p14:creationId xmlns:p14="http://schemas.microsoft.com/office/powerpoint/2010/main" val="15884020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16:20</a:t>
            </a:r>
            <a:r>
              <a:rPr kumimoji="1" lang="ja-JP" altLang="en-US" dirty="0"/>
              <a:t>～</a:t>
            </a:r>
            <a:r>
              <a:rPr kumimoji="1" lang="en-US" altLang="ja-JP" dirty="0"/>
              <a:t>16:25</a:t>
            </a:r>
          </a:p>
          <a:p>
            <a:r>
              <a:rPr kumimoji="1" lang="ja-JP" altLang="en-US" dirty="0"/>
              <a:t>・大別すると</a:t>
            </a:r>
            <a:endParaRPr kumimoji="1" lang="en-US" altLang="ja-JP" dirty="0"/>
          </a:p>
          <a:p>
            <a:r>
              <a:rPr kumimoji="1" lang="ja-JP" altLang="en-US" dirty="0"/>
              <a:t>　①粉飾、誤り</a:t>
            </a:r>
            <a:endParaRPr kumimoji="1" lang="en-US" altLang="ja-JP" dirty="0"/>
          </a:p>
          <a:p>
            <a:r>
              <a:rPr kumimoji="1" lang="ja-JP" altLang="en-US" dirty="0"/>
              <a:t>　②資産負債の評価</a:t>
            </a:r>
            <a:endParaRPr kumimoji="1" lang="en-US" altLang="ja-JP" dirty="0"/>
          </a:p>
          <a:p>
            <a:r>
              <a:rPr kumimoji="1" lang="ja-JP" altLang="en-US" dirty="0"/>
              <a:t>　③中小企業特性の３点</a:t>
            </a:r>
            <a:endParaRPr kumimoji="1" lang="en-US" altLang="ja-JP" dirty="0"/>
          </a:p>
          <a:p>
            <a:r>
              <a:rPr kumimoji="1" lang="ja-JP" altLang="en-US" dirty="0"/>
              <a:t>・滞留売掛金と架空在庫はのちほど説明</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40</a:t>
            </a:fld>
            <a:endParaRPr kumimoji="1" lang="ja-JP" altLang="en-US" dirty="0"/>
          </a:p>
        </p:txBody>
      </p:sp>
    </p:spTree>
    <p:extLst>
      <p:ext uri="{BB962C8B-B14F-4D97-AF65-F5344CB8AC3E}">
        <p14:creationId xmlns:p14="http://schemas.microsoft.com/office/powerpoint/2010/main" val="6230828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16:20</a:t>
            </a:r>
            <a:r>
              <a:rPr kumimoji="1" lang="ja-JP" altLang="en-US" dirty="0"/>
              <a:t>～</a:t>
            </a:r>
            <a:r>
              <a:rPr kumimoji="1" lang="en-US" altLang="ja-JP" dirty="0"/>
              <a:t>16:25</a:t>
            </a:r>
          </a:p>
          <a:p>
            <a:r>
              <a:rPr kumimoji="1" lang="ja-JP" altLang="en-US"/>
              <a:t>・大別すると</a:t>
            </a:r>
            <a:endParaRPr kumimoji="1" lang="en-US" altLang="ja-JP"/>
          </a:p>
          <a:p>
            <a:r>
              <a:rPr kumimoji="1" lang="ja-JP" altLang="en-US"/>
              <a:t>　①粉飾、誤り</a:t>
            </a:r>
            <a:endParaRPr kumimoji="1" lang="en-US" altLang="ja-JP"/>
          </a:p>
          <a:p>
            <a:r>
              <a:rPr kumimoji="1" lang="ja-JP" altLang="en-US"/>
              <a:t>　②資産負債の評価</a:t>
            </a:r>
            <a:endParaRPr kumimoji="1" lang="en-US" altLang="ja-JP"/>
          </a:p>
          <a:p>
            <a:r>
              <a:rPr kumimoji="1" lang="ja-JP" altLang="en-US"/>
              <a:t>　③中小企業特性の３点</a:t>
            </a:r>
            <a:endParaRPr kumimoji="1" lang="en-US" altLang="ja-JP"/>
          </a:p>
          <a:p>
            <a:r>
              <a:rPr kumimoji="1" lang="ja-JP" altLang="en-US"/>
              <a:t>・滞留売掛金と架空在庫はのちほど説明</a:t>
            </a:r>
            <a:endParaRPr kumimoji="1" lang="en-US" altLang="ja-JP"/>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41</a:t>
            </a:fld>
            <a:endParaRPr kumimoji="1" lang="ja-JP" altLang="en-US" dirty="0"/>
          </a:p>
        </p:txBody>
      </p:sp>
    </p:spTree>
    <p:extLst>
      <p:ext uri="{BB962C8B-B14F-4D97-AF65-F5344CB8AC3E}">
        <p14:creationId xmlns:p14="http://schemas.microsoft.com/office/powerpoint/2010/main" val="34218646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16:20</a:t>
            </a:r>
            <a:r>
              <a:rPr kumimoji="1" lang="ja-JP" altLang="en-US" dirty="0"/>
              <a:t>～</a:t>
            </a:r>
            <a:r>
              <a:rPr kumimoji="1" lang="en-US" altLang="ja-JP" dirty="0"/>
              <a:t>16:25</a:t>
            </a:r>
          </a:p>
          <a:p>
            <a:r>
              <a:rPr kumimoji="1" lang="ja-JP" altLang="en-US" dirty="0"/>
              <a:t>・大別すると</a:t>
            </a:r>
            <a:endParaRPr kumimoji="1" lang="en-US" altLang="ja-JP" dirty="0"/>
          </a:p>
          <a:p>
            <a:r>
              <a:rPr kumimoji="1" lang="ja-JP" altLang="en-US" dirty="0"/>
              <a:t>　①粉飾、誤り</a:t>
            </a:r>
            <a:endParaRPr kumimoji="1" lang="en-US" altLang="ja-JP" dirty="0"/>
          </a:p>
          <a:p>
            <a:r>
              <a:rPr kumimoji="1" lang="ja-JP" altLang="en-US" dirty="0"/>
              <a:t>　②資産負債の評価</a:t>
            </a:r>
            <a:endParaRPr kumimoji="1" lang="en-US" altLang="ja-JP" dirty="0"/>
          </a:p>
          <a:p>
            <a:r>
              <a:rPr kumimoji="1" lang="ja-JP" altLang="en-US" dirty="0"/>
              <a:t>　③中小企業特性の３点</a:t>
            </a:r>
            <a:endParaRPr kumimoji="1" lang="en-US" altLang="ja-JP" dirty="0"/>
          </a:p>
          <a:p>
            <a:r>
              <a:rPr kumimoji="1" lang="ja-JP" altLang="en-US" dirty="0"/>
              <a:t>・滞留売掛金と架空在庫はのちほど説明</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42</a:t>
            </a:fld>
            <a:endParaRPr kumimoji="1" lang="ja-JP" altLang="en-US" dirty="0"/>
          </a:p>
        </p:txBody>
      </p:sp>
    </p:spTree>
    <p:extLst>
      <p:ext uri="{BB962C8B-B14F-4D97-AF65-F5344CB8AC3E}">
        <p14:creationId xmlns:p14="http://schemas.microsoft.com/office/powerpoint/2010/main" val="25500464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16:25</a:t>
            </a:r>
            <a:r>
              <a:rPr kumimoji="1" lang="ja-JP" altLang="en-US" dirty="0"/>
              <a:t>～</a:t>
            </a:r>
            <a:r>
              <a:rPr kumimoji="1" lang="en-US" altLang="ja-JP" dirty="0"/>
              <a:t>16:30</a:t>
            </a:r>
          </a:p>
          <a:p>
            <a:r>
              <a:rPr kumimoji="1" lang="ja-JP" altLang="en-US" dirty="0"/>
              <a:t>・ＢＳだけではなく、ＰＬも修正して正常収益力を開示する</a:t>
            </a:r>
            <a:endParaRPr kumimoji="1" lang="en-US" altLang="ja-JP" dirty="0"/>
          </a:p>
          <a:p>
            <a:r>
              <a:rPr kumimoji="1" lang="ja-JP" altLang="en-US" dirty="0"/>
              <a:t>・正常収益力の開示が必要な理由⇒ディーマンの台風保険金、キャリアアップ助成金の例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43</a:t>
            </a:fld>
            <a:endParaRPr kumimoji="1" lang="ja-JP" altLang="en-US" dirty="0"/>
          </a:p>
        </p:txBody>
      </p:sp>
    </p:spTree>
    <p:extLst>
      <p:ext uri="{BB962C8B-B14F-4D97-AF65-F5344CB8AC3E}">
        <p14:creationId xmlns:p14="http://schemas.microsoft.com/office/powerpoint/2010/main" val="4927330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16:25</a:t>
            </a:r>
            <a:r>
              <a:rPr kumimoji="1" lang="ja-JP" altLang="en-US" dirty="0"/>
              <a:t>～</a:t>
            </a:r>
            <a:r>
              <a:rPr kumimoji="1" lang="en-US" altLang="ja-JP" dirty="0"/>
              <a:t>16:30</a:t>
            </a:r>
          </a:p>
          <a:p>
            <a:r>
              <a:rPr kumimoji="1" lang="ja-JP" altLang="en-US" dirty="0"/>
              <a:t>・ＢＳだけではなく、ＰＬも修正して正常収益力を開示する</a:t>
            </a:r>
            <a:endParaRPr kumimoji="1" lang="en-US" altLang="ja-JP" dirty="0"/>
          </a:p>
          <a:p>
            <a:r>
              <a:rPr kumimoji="1" lang="ja-JP" altLang="en-US" dirty="0"/>
              <a:t>・正常収益力の開示が必要な理由⇒ディーマンの台風保険金、キャリアアップ助成金の例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44</a:t>
            </a:fld>
            <a:endParaRPr kumimoji="1" lang="ja-JP" altLang="en-US" dirty="0"/>
          </a:p>
        </p:txBody>
      </p:sp>
    </p:spTree>
    <p:extLst>
      <p:ext uri="{BB962C8B-B14F-4D97-AF65-F5344CB8AC3E}">
        <p14:creationId xmlns:p14="http://schemas.microsoft.com/office/powerpoint/2010/main" val="32953154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16:25</a:t>
            </a:r>
            <a:r>
              <a:rPr kumimoji="1" lang="ja-JP" altLang="en-US" dirty="0"/>
              <a:t>～</a:t>
            </a:r>
            <a:r>
              <a:rPr kumimoji="1" lang="en-US" altLang="ja-JP" dirty="0"/>
              <a:t>16:30</a:t>
            </a:r>
          </a:p>
          <a:p>
            <a:r>
              <a:rPr kumimoji="1" lang="ja-JP" altLang="en-US" dirty="0"/>
              <a:t>・ＢＳだけではなく、ＰＬも修正して正常収益力を開示する</a:t>
            </a:r>
            <a:endParaRPr kumimoji="1" lang="en-US" altLang="ja-JP" dirty="0"/>
          </a:p>
          <a:p>
            <a:r>
              <a:rPr kumimoji="1" lang="ja-JP" altLang="en-US" dirty="0"/>
              <a:t>・正常収益力の開示が必要な理由⇒ディーマンの台風保険金、キャリアアップ助成金の例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45</a:t>
            </a:fld>
            <a:endParaRPr kumimoji="1" lang="ja-JP" altLang="en-US" dirty="0"/>
          </a:p>
        </p:txBody>
      </p:sp>
    </p:spTree>
    <p:extLst>
      <p:ext uri="{BB962C8B-B14F-4D97-AF65-F5344CB8AC3E}">
        <p14:creationId xmlns:p14="http://schemas.microsoft.com/office/powerpoint/2010/main" val="20454588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dirty="0">
                <a:solidFill>
                  <a:schemeClr val="tx1"/>
                </a:solidFill>
              </a:rPr>
              <a:t>いくら貸借の改善が出来ても、慢性的な赤字体質を改善しなければ、会社は存続できない</a:t>
            </a:r>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46</a:t>
            </a:fld>
            <a:endParaRPr lang="en-US" altLang="ja-JP" dirty="0"/>
          </a:p>
        </p:txBody>
      </p:sp>
    </p:spTree>
    <p:extLst>
      <p:ext uri="{BB962C8B-B14F-4D97-AF65-F5344CB8AC3E}">
        <p14:creationId xmlns:p14="http://schemas.microsoft.com/office/powerpoint/2010/main" val="42904337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13:50</a:t>
            </a:r>
            <a:r>
              <a:rPr kumimoji="1" lang="ja-JP" altLang="en-US" dirty="0"/>
              <a:t>～</a:t>
            </a:r>
            <a:r>
              <a:rPr kumimoji="1" lang="en-US" altLang="ja-JP" dirty="0"/>
              <a:t>13:55</a:t>
            </a:r>
          </a:p>
          <a:p>
            <a:r>
              <a:rPr kumimoji="1" lang="ja-JP" altLang="en-US" dirty="0"/>
              <a:t>・一番大切な利益⇒粗利（付加価値）</a:t>
            </a:r>
            <a:endParaRPr kumimoji="1" lang="en-US" altLang="ja-JP" dirty="0"/>
          </a:p>
          <a:p>
            <a:r>
              <a:rPr kumimoji="1" lang="ja-JP" altLang="en-US" dirty="0"/>
              <a:t>・売上か利益か？⇒売上３億円までは売上でこれを超えれば利益⇒保証協会</a:t>
            </a:r>
            <a:r>
              <a:rPr kumimoji="1" lang="en-US" altLang="ja-JP" dirty="0"/>
              <a:t>80</a:t>
            </a:r>
            <a:r>
              <a:rPr kumimoji="1" lang="ja-JP" altLang="en-US" dirty="0"/>
              <a:t>Ｍの話⇒要は利益のみで借入金返済をする事は難しい⇒金融機関とのつながりが切っても切れない⇒ハネ資金の話（</a:t>
            </a:r>
            <a:r>
              <a:rPr kumimoji="1" lang="en-US" altLang="ja-JP" dirty="0"/>
              <a:t>HB</a:t>
            </a:r>
            <a:r>
              <a:rPr kumimoji="1" lang="ja-JP" altLang="en-US" dirty="0"/>
              <a:t>記載）</a:t>
            </a:r>
            <a:endParaRPr kumimoji="1" lang="en-US" altLang="ja-JP" dirty="0"/>
          </a:p>
          <a:p>
            <a:r>
              <a:rPr kumimoji="1" lang="ja-JP" altLang="en-US" dirty="0"/>
              <a:t>・減価償却を返済原資にいれない（三菱</a:t>
            </a:r>
            <a:r>
              <a:rPr kumimoji="1" lang="en-US" altLang="ja-JP" dirty="0"/>
              <a:t>UFJ</a:t>
            </a:r>
            <a:r>
              <a:rPr kumimoji="1" lang="ja-JP" altLang="en-US" dirty="0"/>
              <a:t>銀行　目黒支店）</a:t>
            </a:r>
            <a:endParaRPr kumimoji="1" lang="en-US" altLang="ja-JP" dirty="0"/>
          </a:p>
          <a:p>
            <a:r>
              <a:rPr kumimoji="1" lang="ja-JP" altLang="en-US" dirty="0"/>
              <a:t>・経営の観点からは一番下の記載とも言える</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47</a:t>
            </a:fld>
            <a:endParaRPr kumimoji="1" lang="ja-JP" altLang="en-US" dirty="0"/>
          </a:p>
        </p:txBody>
      </p:sp>
    </p:spTree>
    <p:extLst>
      <p:ext uri="{BB962C8B-B14F-4D97-AF65-F5344CB8AC3E}">
        <p14:creationId xmlns:p14="http://schemas.microsoft.com/office/powerpoint/2010/main" val="29374913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13:45</a:t>
            </a:r>
            <a:r>
              <a:rPr kumimoji="1" lang="ja-JP" altLang="en-US" dirty="0"/>
              <a:t>～</a:t>
            </a:r>
            <a:r>
              <a:rPr kumimoji="1" lang="en-US" altLang="ja-JP" dirty="0"/>
              <a:t>13:50</a:t>
            </a:r>
          </a:p>
          <a:p>
            <a:r>
              <a:rPr kumimoji="1" lang="ja-JP" altLang="en-US" dirty="0"/>
              <a:t>・原則ＦＣＦは意味深い（２面性）⇒ＣＦ計算書を作成する⇒しなければ資金繰り表で考えても良い</a:t>
            </a:r>
            <a:endParaRPr kumimoji="1" lang="en-US" altLang="ja-JP" dirty="0"/>
          </a:p>
          <a:p>
            <a:r>
              <a:rPr kumimoji="1" lang="ja-JP" altLang="en-US" dirty="0"/>
              <a:t>・簡易ＣＦが一番使用されている</a:t>
            </a:r>
            <a:endParaRPr kumimoji="1" lang="en-US" altLang="ja-JP" dirty="0"/>
          </a:p>
          <a:p>
            <a:r>
              <a:rPr kumimoji="1" lang="ja-JP" altLang="en-US" dirty="0"/>
              <a:t>・自社に自社にとって一番よい数値が出るかで選択するのもあり</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48</a:t>
            </a:fld>
            <a:endParaRPr kumimoji="1" lang="ja-JP" altLang="en-US" dirty="0"/>
          </a:p>
        </p:txBody>
      </p:sp>
    </p:spTree>
    <p:extLst>
      <p:ext uri="{BB962C8B-B14F-4D97-AF65-F5344CB8AC3E}">
        <p14:creationId xmlns:p14="http://schemas.microsoft.com/office/powerpoint/2010/main" val="1242595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a:p>
            <a:r>
              <a:rPr kumimoji="1" lang="ja-JP" altLang="en-US" dirty="0"/>
              <a:t>・この用語が一般的になったのは、母子手帳の中に、乳児の身長、体重の平均値しか記載されていない時代があり、我が子が平均値以下だと、異常だと思う母親が多かったので、９割の乳児は有意差を</a:t>
            </a:r>
            <a:r>
              <a:rPr kumimoji="1" lang="en-US" altLang="ja-JP" dirty="0"/>
              <a:t>5%</a:t>
            </a:r>
            <a:r>
              <a:rPr kumimoji="1" lang="ja-JP" altLang="en-US" dirty="0"/>
              <a:t>として、</a:t>
            </a:r>
            <a:r>
              <a:rPr kumimoji="1" lang="en-US" altLang="ja-JP" dirty="0"/>
              <a:t>5-95</a:t>
            </a:r>
            <a:r>
              <a:rPr kumimoji="1" lang="ja-JP" altLang="en-US" dirty="0"/>
              <a:t>％タイル値の間にあれば、特に問題はありませんとしてからです。</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a:t>
            </a:fld>
            <a:endParaRPr lang="en-US" altLang="ja-JP" dirty="0"/>
          </a:p>
        </p:txBody>
      </p:sp>
    </p:spTree>
    <p:extLst>
      <p:ext uri="{BB962C8B-B14F-4D97-AF65-F5344CB8AC3E}">
        <p14:creationId xmlns:p14="http://schemas.microsoft.com/office/powerpoint/2010/main" val="1105091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14:35</a:t>
            </a:r>
            <a:r>
              <a:rPr kumimoji="1" lang="ja-JP" altLang="en-US" dirty="0"/>
              <a:t>～</a:t>
            </a:r>
            <a:r>
              <a:rPr kumimoji="1" lang="en-US" altLang="ja-JP" dirty="0"/>
              <a:t>14:40</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・内部情報の例⇒業務プロセス、人材、設備など</a:t>
            </a:r>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49</a:t>
            </a:fld>
            <a:endParaRPr kumimoji="1" lang="ja-JP" altLang="en-US" dirty="0"/>
          </a:p>
        </p:txBody>
      </p:sp>
    </p:spTree>
    <p:extLst>
      <p:ext uri="{BB962C8B-B14F-4D97-AF65-F5344CB8AC3E}">
        <p14:creationId xmlns:p14="http://schemas.microsoft.com/office/powerpoint/2010/main" val="11942674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14:50</a:t>
            </a:r>
            <a:r>
              <a:rPr kumimoji="1" lang="ja-JP" altLang="en-US" dirty="0"/>
              <a:t>～</a:t>
            </a:r>
            <a:r>
              <a:rPr kumimoji="1" lang="en-US" altLang="ja-JP" dirty="0"/>
              <a:t>14:55</a:t>
            </a:r>
          </a:p>
          <a:p>
            <a:r>
              <a:rPr kumimoji="1" lang="ja-JP" altLang="en-US" dirty="0"/>
              <a:t>・イメージ⇒名古屋精工</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50</a:t>
            </a:fld>
            <a:endParaRPr kumimoji="1" lang="ja-JP" altLang="en-US" dirty="0"/>
          </a:p>
        </p:txBody>
      </p:sp>
    </p:spTree>
    <p:extLst>
      <p:ext uri="{BB962C8B-B14F-4D97-AF65-F5344CB8AC3E}">
        <p14:creationId xmlns:p14="http://schemas.microsoft.com/office/powerpoint/2010/main" val="25066781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14:55</a:t>
            </a:r>
            <a:r>
              <a:rPr kumimoji="1" lang="ja-JP" altLang="en-US" dirty="0"/>
              <a:t>～</a:t>
            </a:r>
            <a:r>
              <a:rPr kumimoji="1" lang="en-US" altLang="ja-JP" dirty="0"/>
              <a:t>15:00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51</a:t>
            </a:fld>
            <a:endParaRPr kumimoji="1" lang="ja-JP" altLang="en-US" dirty="0"/>
          </a:p>
        </p:txBody>
      </p:sp>
    </p:spTree>
    <p:extLst>
      <p:ext uri="{BB962C8B-B14F-4D97-AF65-F5344CB8AC3E}">
        <p14:creationId xmlns:p14="http://schemas.microsoft.com/office/powerpoint/2010/main" val="206975007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14:42</a:t>
            </a:r>
          </a:p>
          <a:p>
            <a:r>
              <a:rPr kumimoji="1" lang="ja-JP" altLang="en-US" dirty="0"/>
              <a:t>・有価証券報告書の事業統計図などが参考になるかも？</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52</a:t>
            </a:fld>
            <a:endParaRPr kumimoji="1" lang="ja-JP" altLang="en-US" dirty="0"/>
          </a:p>
        </p:txBody>
      </p:sp>
    </p:spTree>
    <p:extLst>
      <p:ext uri="{BB962C8B-B14F-4D97-AF65-F5344CB8AC3E}">
        <p14:creationId xmlns:p14="http://schemas.microsoft.com/office/powerpoint/2010/main" val="6196386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14:42</a:t>
            </a:r>
          </a:p>
          <a:p>
            <a:r>
              <a:rPr kumimoji="1" lang="ja-JP" altLang="en-US" dirty="0"/>
              <a:t>・有価証券報告書の事業統計図などが参考になるかも？</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53</a:t>
            </a:fld>
            <a:endParaRPr kumimoji="1" lang="ja-JP" altLang="en-US" dirty="0"/>
          </a:p>
        </p:txBody>
      </p:sp>
    </p:spTree>
    <p:extLst>
      <p:ext uri="{BB962C8B-B14F-4D97-AF65-F5344CB8AC3E}">
        <p14:creationId xmlns:p14="http://schemas.microsoft.com/office/powerpoint/2010/main" val="3207225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14:50</a:t>
            </a:r>
            <a:r>
              <a:rPr kumimoji="1" lang="ja-JP" altLang="en-US" dirty="0"/>
              <a:t>～</a:t>
            </a:r>
            <a:endParaRPr kumimoji="1" lang="en-US" altLang="ja-JP" dirty="0"/>
          </a:p>
          <a:p>
            <a:r>
              <a:rPr kumimoji="1" lang="ja-JP" altLang="en-US" dirty="0"/>
              <a:t>・資料は自社にとってより良いものを使い分ける⇒日本政策金融公庫、</a:t>
            </a:r>
            <a:r>
              <a:rPr kumimoji="1" lang="en-US" altLang="ja-JP" dirty="0"/>
              <a:t>BAST</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54</a:t>
            </a:fld>
            <a:endParaRPr kumimoji="1" lang="ja-JP" altLang="en-US" dirty="0"/>
          </a:p>
        </p:txBody>
      </p:sp>
    </p:spTree>
    <p:extLst>
      <p:ext uri="{BB962C8B-B14F-4D97-AF65-F5344CB8AC3E}">
        <p14:creationId xmlns:p14="http://schemas.microsoft.com/office/powerpoint/2010/main" val="8227505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14:55</a:t>
            </a:r>
            <a:r>
              <a:rPr kumimoji="1" lang="ja-JP" altLang="en-US" dirty="0"/>
              <a:t>～</a:t>
            </a:r>
            <a:endParaRPr kumimoji="1" lang="en-US" altLang="ja-JP" dirty="0"/>
          </a:p>
          <a:p>
            <a:r>
              <a:rPr kumimoji="1" lang="ja-JP" altLang="en-US" dirty="0"/>
              <a:t>・時間調整</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55</a:t>
            </a:fld>
            <a:endParaRPr kumimoji="1" lang="ja-JP" altLang="en-US" dirty="0"/>
          </a:p>
        </p:txBody>
      </p:sp>
    </p:spTree>
    <p:extLst>
      <p:ext uri="{BB962C8B-B14F-4D97-AF65-F5344CB8AC3E}">
        <p14:creationId xmlns:p14="http://schemas.microsoft.com/office/powerpoint/2010/main" val="413918073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14:42</a:t>
            </a:r>
          </a:p>
          <a:p>
            <a:r>
              <a:rPr kumimoji="1" lang="ja-JP" altLang="en-US" dirty="0"/>
              <a:t>・有価証券報告書の事業統計図などが参考になるかも？</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56</a:t>
            </a:fld>
            <a:endParaRPr kumimoji="1" lang="ja-JP" altLang="en-US" dirty="0"/>
          </a:p>
        </p:txBody>
      </p:sp>
    </p:spTree>
    <p:extLst>
      <p:ext uri="{BB962C8B-B14F-4D97-AF65-F5344CB8AC3E}">
        <p14:creationId xmlns:p14="http://schemas.microsoft.com/office/powerpoint/2010/main" val="21548282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14:42</a:t>
            </a:r>
          </a:p>
          <a:p>
            <a:r>
              <a:rPr kumimoji="1" lang="ja-JP" altLang="en-US" dirty="0"/>
              <a:t>・有価証券報告書の事業統計図などが参考になるかも？</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57</a:t>
            </a:fld>
            <a:endParaRPr kumimoji="1" lang="ja-JP" altLang="en-US" dirty="0"/>
          </a:p>
        </p:txBody>
      </p:sp>
    </p:spTree>
    <p:extLst>
      <p:ext uri="{BB962C8B-B14F-4D97-AF65-F5344CB8AC3E}">
        <p14:creationId xmlns:p14="http://schemas.microsoft.com/office/powerpoint/2010/main" val="10867250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15:10</a:t>
            </a:r>
            <a:r>
              <a:rPr kumimoji="1" lang="ja-JP" altLang="en-US" dirty="0"/>
              <a:t>～</a:t>
            </a:r>
            <a:r>
              <a:rPr kumimoji="1" lang="en-US" altLang="ja-JP" dirty="0"/>
              <a:t>15:20</a:t>
            </a:r>
          </a:p>
          <a:p>
            <a:r>
              <a:rPr kumimoji="1" lang="ja-JP" altLang="en-US" dirty="0"/>
              <a:t>・各項目がどの程度全体にインパクトを与えるか？を常に意識する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58</a:t>
            </a:fld>
            <a:endParaRPr kumimoji="1" lang="ja-JP" altLang="en-US" dirty="0"/>
          </a:p>
        </p:txBody>
      </p:sp>
    </p:spTree>
    <p:extLst>
      <p:ext uri="{BB962C8B-B14F-4D97-AF65-F5344CB8AC3E}">
        <p14:creationId xmlns:p14="http://schemas.microsoft.com/office/powerpoint/2010/main" val="3198330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a:p>
            <a:r>
              <a:rPr kumimoji="1" lang="ja-JP" altLang="en-US" dirty="0"/>
              <a:t>・</a:t>
            </a:r>
            <a:r>
              <a:rPr kumimoji="1" lang="en-US" altLang="ja-JP" dirty="0"/>
              <a:t>2015</a:t>
            </a:r>
            <a:r>
              <a:rPr kumimoji="1" lang="ja-JP" altLang="en-US" dirty="0"/>
              <a:t>年をピークに収益悪化</a:t>
            </a:r>
            <a:endParaRPr kumimoji="1" lang="en-US" altLang="ja-JP" dirty="0"/>
          </a:p>
          <a:p>
            <a:r>
              <a:rPr kumimoji="1" lang="ja-JP" altLang="en-US" dirty="0"/>
              <a:t>・地方銀行</a:t>
            </a:r>
            <a:r>
              <a:rPr kumimoji="1" lang="en-US" altLang="ja-JP" dirty="0"/>
              <a:t>103</a:t>
            </a:r>
            <a:r>
              <a:rPr kumimoji="1" lang="ja-JP" altLang="en-US" dirty="0"/>
              <a:t>行の</a:t>
            </a:r>
            <a:endParaRPr kumimoji="1" lang="en-US" altLang="ja-JP" dirty="0"/>
          </a:p>
          <a:p>
            <a:r>
              <a:rPr kumimoji="1" lang="ja-JP" altLang="en-US" dirty="0"/>
              <a:t>・コア業務純益＝銀行の本業（貸出業務、為替業務、金融商 品販売業務等）による収支から、経費（人件費・物件費等）を差し引き、一時的な変動要因等を除いたもの</a:t>
            </a:r>
            <a:endParaRPr kumimoji="1" lang="en-US" altLang="ja-JP" dirty="0"/>
          </a:p>
          <a:p>
            <a:r>
              <a:rPr kumimoji="1" lang="ja-JP" altLang="en-US" dirty="0"/>
              <a:t>・業務純益＝銀行が預金や融資等の本来の業務からどれだけの利益を上げたかを示す銀行業特有の利益指標のこと（一般企業の営業利益）</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a:t>
            </a:fld>
            <a:endParaRPr lang="en-US" altLang="ja-JP" dirty="0"/>
          </a:p>
        </p:txBody>
      </p:sp>
    </p:spTree>
    <p:extLst>
      <p:ext uri="{BB962C8B-B14F-4D97-AF65-F5344CB8AC3E}">
        <p14:creationId xmlns:p14="http://schemas.microsoft.com/office/powerpoint/2010/main" val="2558117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15:25</a:t>
            </a:r>
            <a:r>
              <a:rPr kumimoji="1" lang="ja-JP" altLang="en-US" dirty="0"/>
              <a:t>～</a:t>
            </a:r>
            <a:r>
              <a:rPr kumimoji="1" lang="en-US" altLang="ja-JP" dirty="0"/>
              <a:t>15:30</a:t>
            </a:r>
          </a:p>
          <a:p>
            <a:r>
              <a:rPr kumimoji="1" lang="ja-JP" altLang="en-US" dirty="0"/>
              <a:t>・マーケティングコスト⇒</a:t>
            </a:r>
            <a:r>
              <a:rPr kumimoji="1" lang="en-US" altLang="ja-JP" dirty="0"/>
              <a:t>FI</a:t>
            </a:r>
            <a:r>
              <a:rPr kumimoji="1" lang="ja-JP" altLang="en-US" dirty="0"/>
              <a:t>の月額</a:t>
            </a:r>
            <a:r>
              <a:rPr kumimoji="1" lang="en-US" altLang="ja-JP" dirty="0"/>
              <a:t>600</a:t>
            </a:r>
            <a:r>
              <a:rPr kumimoji="1" lang="ja-JP" altLang="en-US" dirty="0"/>
              <a:t>万円の例</a:t>
            </a:r>
            <a:endParaRPr kumimoji="1" lang="en-US" altLang="ja-JP" dirty="0"/>
          </a:p>
          <a:p>
            <a:r>
              <a:rPr kumimoji="1" lang="ja-JP" altLang="en-US" dirty="0"/>
              <a:t>・高価格路線⇒学校販売の東大寺学園の例／低価格路線⇒良くはないが現実的に多い</a:t>
            </a:r>
            <a:endParaRPr kumimoji="1" lang="en-US" altLang="ja-JP" dirty="0"/>
          </a:p>
          <a:p>
            <a:r>
              <a:rPr kumimoji="1" lang="ja-JP" altLang="en-US" dirty="0"/>
              <a:t>・抱き合わせ⇒パン屋の例／期間限定⇒率と額を使い分ける（車検とオイル交換の例）／おとり⇒グランドストア田原本の例／松竹梅⇒人間は考えるより選択するのが楽</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59</a:t>
            </a:fld>
            <a:endParaRPr kumimoji="1" lang="ja-JP" altLang="en-US" dirty="0"/>
          </a:p>
        </p:txBody>
      </p:sp>
    </p:spTree>
    <p:extLst>
      <p:ext uri="{BB962C8B-B14F-4D97-AF65-F5344CB8AC3E}">
        <p14:creationId xmlns:p14="http://schemas.microsoft.com/office/powerpoint/2010/main" val="13708274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15:30</a:t>
            </a:r>
            <a:r>
              <a:rPr kumimoji="1" lang="ja-JP" altLang="en-US" dirty="0"/>
              <a:t>～</a:t>
            </a:r>
            <a:r>
              <a:rPr kumimoji="1" lang="en-US" altLang="ja-JP" dirty="0"/>
              <a:t>15:40</a:t>
            </a:r>
          </a:p>
          <a:p>
            <a:r>
              <a:rPr kumimoji="1" lang="ja-JP" altLang="en-US" dirty="0"/>
              <a:t>・中小企業は市場規模が分かりにくいのでトップダウン方式は取りにくい</a:t>
            </a:r>
            <a:endParaRPr kumimoji="1" lang="en-US" altLang="ja-JP" dirty="0"/>
          </a:p>
          <a:p>
            <a:r>
              <a:rPr kumimoji="1" lang="ja-JP" altLang="en-US" dirty="0"/>
              <a:t>・税理士事務所が多いのは④の過去実績バージョン</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60</a:t>
            </a:fld>
            <a:endParaRPr kumimoji="1" lang="ja-JP" altLang="en-US" dirty="0"/>
          </a:p>
        </p:txBody>
      </p:sp>
    </p:spTree>
    <p:extLst>
      <p:ext uri="{BB962C8B-B14F-4D97-AF65-F5344CB8AC3E}">
        <p14:creationId xmlns:p14="http://schemas.microsoft.com/office/powerpoint/2010/main" val="63298476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16:50</a:t>
            </a:r>
            <a:r>
              <a:rPr kumimoji="1" lang="ja-JP" altLang="en-US" dirty="0"/>
              <a:t>～</a:t>
            </a:r>
            <a:r>
              <a:rPr kumimoji="1" lang="en-US" altLang="ja-JP" dirty="0"/>
              <a:t>17:00</a:t>
            </a:r>
          </a:p>
          <a:p>
            <a:r>
              <a:rPr kumimoji="1" lang="ja-JP" altLang="en-US" dirty="0"/>
              <a:t>・継続率が難しい</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61</a:t>
            </a:fld>
            <a:endParaRPr lang="en-US" altLang="ja-JP" dirty="0"/>
          </a:p>
        </p:txBody>
      </p:sp>
    </p:spTree>
    <p:extLst>
      <p:ext uri="{BB962C8B-B14F-4D97-AF65-F5344CB8AC3E}">
        <p14:creationId xmlns:p14="http://schemas.microsoft.com/office/powerpoint/2010/main" val="17511017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14:35</a:t>
            </a:r>
            <a:r>
              <a:rPr kumimoji="1" lang="ja-JP" altLang="en-US" dirty="0"/>
              <a:t>～</a:t>
            </a:r>
            <a:r>
              <a:rPr kumimoji="1" lang="en-US" altLang="ja-JP" dirty="0"/>
              <a:t>14:40</a:t>
            </a:r>
          </a:p>
          <a:p>
            <a:r>
              <a:rPr kumimoji="1" lang="ja-JP" altLang="en-US" dirty="0"/>
              <a:t>・スズキ機械サービスの例</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62</a:t>
            </a:fld>
            <a:endParaRPr kumimoji="1" lang="ja-JP" altLang="en-US" dirty="0"/>
          </a:p>
        </p:txBody>
      </p:sp>
    </p:spTree>
    <p:extLst>
      <p:ext uri="{BB962C8B-B14F-4D97-AF65-F5344CB8AC3E}">
        <p14:creationId xmlns:p14="http://schemas.microsoft.com/office/powerpoint/2010/main" val="326648413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10:35</a:t>
            </a:r>
            <a:r>
              <a:rPr kumimoji="1" lang="ja-JP" altLang="en-US" dirty="0"/>
              <a:t>～</a:t>
            </a:r>
            <a:r>
              <a:rPr kumimoji="1" lang="en-US" altLang="ja-JP" dirty="0"/>
              <a:t>10:40</a:t>
            </a:r>
          </a:p>
          <a:p>
            <a:r>
              <a:rPr kumimoji="1" lang="ja-JP" altLang="en-US" dirty="0"/>
              <a:t>・会社の一番大切な目標は？⇒企業継続⇒その為には３つが必要</a:t>
            </a:r>
            <a:endParaRPr kumimoji="1" lang="en-US" altLang="ja-JP" dirty="0"/>
          </a:p>
          <a:p>
            <a:r>
              <a:rPr kumimoji="1" lang="ja-JP" altLang="en-US" dirty="0"/>
              <a:t>・適正利益を確保する一番現実的な方法⇒製造原価のダウン</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63</a:t>
            </a:fld>
            <a:endParaRPr kumimoji="1" lang="ja-JP" altLang="en-US" dirty="0"/>
          </a:p>
        </p:txBody>
      </p:sp>
    </p:spTree>
    <p:extLst>
      <p:ext uri="{BB962C8B-B14F-4D97-AF65-F5344CB8AC3E}">
        <p14:creationId xmlns:p14="http://schemas.microsoft.com/office/powerpoint/2010/main" val="36085869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16:00</a:t>
            </a:r>
            <a:r>
              <a:rPr kumimoji="1" lang="ja-JP" altLang="en-US" dirty="0"/>
              <a:t>～</a:t>
            </a:r>
            <a:endParaRPr kumimoji="1" lang="en-US" altLang="ja-JP" dirty="0"/>
          </a:p>
          <a:p>
            <a:r>
              <a:rPr kumimoji="1" lang="ja-JP" altLang="en-US" dirty="0"/>
              <a:t>・会社の業績を回復するには、①収益を増やす②経費を減らす</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64</a:t>
            </a:fld>
            <a:endParaRPr kumimoji="1" lang="ja-JP" altLang="en-US" dirty="0"/>
          </a:p>
        </p:txBody>
      </p:sp>
    </p:spTree>
    <p:extLst>
      <p:ext uri="{BB962C8B-B14F-4D97-AF65-F5344CB8AC3E}">
        <p14:creationId xmlns:p14="http://schemas.microsoft.com/office/powerpoint/2010/main" val="36085869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10:50</a:t>
            </a:r>
            <a:r>
              <a:rPr kumimoji="1" lang="ja-JP" altLang="en-US" dirty="0"/>
              <a:t>～</a:t>
            </a:r>
            <a:r>
              <a:rPr kumimoji="1" lang="en-US" altLang="ja-JP" dirty="0"/>
              <a:t>11:00</a:t>
            </a:r>
          </a:p>
          <a:p>
            <a:r>
              <a:rPr kumimoji="1" lang="ja-JP" altLang="en-US" dirty="0"/>
              <a:t>・社長がクレーム処理を行っている例</a:t>
            </a:r>
            <a:endParaRPr kumimoji="1" lang="en-US" altLang="ja-JP" dirty="0"/>
          </a:p>
          <a:p>
            <a:r>
              <a:rPr kumimoji="1" lang="ja-JP" altLang="en-US" dirty="0"/>
              <a:t>・見えないコストも含めて利益を設定（売価を設定）</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65</a:t>
            </a:fld>
            <a:endParaRPr kumimoji="1" lang="ja-JP" altLang="en-US" dirty="0"/>
          </a:p>
        </p:txBody>
      </p:sp>
    </p:spTree>
    <p:extLst>
      <p:ext uri="{BB962C8B-B14F-4D97-AF65-F5344CB8AC3E}">
        <p14:creationId xmlns:p14="http://schemas.microsoft.com/office/powerpoint/2010/main" val="289234592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11:00</a:t>
            </a:r>
            <a:r>
              <a:rPr kumimoji="1" lang="ja-JP" altLang="en-US" dirty="0"/>
              <a:t>～</a:t>
            </a:r>
            <a:r>
              <a:rPr kumimoji="1" lang="en-US" altLang="ja-JP" dirty="0"/>
              <a:t>11:10</a:t>
            </a:r>
          </a:p>
          <a:p>
            <a:r>
              <a:rPr kumimoji="1" lang="ja-JP" altLang="en-US" dirty="0"/>
              <a:t>・粗利率１％</a:t>
            </a:r>
            <a:r>
              <a:rPr kumimoji="1" lang="en-US" altLang="ja-JP" dirty="0"/>
              <a:t>UP</a:t>
            </a:r>
            <a:r>
              <a:rPr kumimoji="1" lang="ja-JP" altLang="en-US" dirty="0"/>
              <a:t>は難しいが仕入原価</a:t>
            </a:r>
            <a:r>
              <a:rPr kumimoji="1" lang="en-US" altLang="ja-JP" dirty="0"/>
              <a:t>0.5</a:t>
            </a:r>
            <a:r>
              <a:rPr kumimoji="1" lang="ja-JP" altLang="en-US" dirty="0"/>
              <a:t>％</a:t>
            </a:r>
            <a:r>
              <a:rPr kumimoji="1" lang="en-US" altLang="ja-JP" dirty="0"/>
              <a:t>down,</a:t>
            </a:r>
            <a:r>
              <a:rPr kumimoji="1" lang="ja-JP" altLang="en-US" dirty="0"/>
              <a:t>売価</a:t>
            </a:r>
            <a:r>
              <a:rPr kumimoji="1" lang="en-US" altLang="ja-JP" dirty="0"/>
              <a:t>0.5</a:t>
            </a:r>
            <a:r>
              <a:rPr kumimoji="1" lang="ja-JP" altLang="en-US" dirty="0"/>
              <a:t>％</a:t>
            </a:r>
            <a:r>
              <a:rPr kumimoji="1" lang="en-US" altLang="ja-JP" dirty="0"/>
              <a:t>UP</a:t>
            </a:r>
            <a:r>
              <a:rPr kumimoji="1" lang="ja-JP" altLang="en-US" dirty="0"/>
              <a:t>なら容易</a:t>
            </a:r>
            <a:endParaRPr kumimoji="1" lang="en-US" altLang="ja-JP" dirty="0"/>
          </a:p>
          <a:p>
            <a:r>
              <a:rPr kumimoji="1" lang="ja-JP" altLang="en-US" dirty="0"/>
              <a:t>・全社の情報共通が出来ないから在庫が多くなる</a:t>
            </a:r>
            <a:endParaRPr kumimoji="1" lang="en-US" altLang="ja-JP" dirty="0"/>
          </a:p>
          <a:p>
            <a:r>
              <a:rPr kumimoji="1" lang="ja-JP" altLang="en-US" dirty="0"/>
              <a:t>・議論の為の議論⇒値下げに必要な条件は？という話</a:t>
            </a:r>
            <a:endParaRPr kumimoji="1" lang="en-US" altLang="ja-JP" dirty="0"/>
          </a:p>
          <a:p>
            <a:r>
              <a:rPr kumimoji="1" lang="ja-JP" altLang="en-US" dirty="0"/>
              <a:t>・</a:t>
            </a:r>
            <a:r>
              <a:rPr kumimoji="1" lang="en-US" altLang="ja-JP" dirty="0" err="1"/>
              <a:t>Ve</a:t>
            </a:r>
            <a:r>
              <a:rPr kumimoji="1" lang="ja-JP" altLang="en-US" dirty="0"/>
              <a:t>の話⇒</a:t>
            </a:r>
            <a:r>
              <a:rPr kumimoji="1" lang="en-US" altLang="ja-JP" dirty="0"/>
              <a:t>iPhone</a:t>
            </a:r>
            <a:r>
              <a:rPr kumimoji="1" lang="ja-JP" altLang="en-US" dirty="0"/>
              <a:t>の例</a:t>
            </a:r>
            <a:endParaRPr kumimoji="1" lang="en-US" altLang="ja-JP" dirty="0"/>
          </a:p>
          <a:p>
            <a:r>
              <a:rPr kumimoji="1" lang="ja-JP" altLang="en-US" dirty="0"/>
              <a:t>・材料取りは意外と大切⇒寿司屋の例</a:t>
            </a:r>
            <a:endParaRPr kumimoji="1" lang="en-US" altLang="ja-JP" dirty="0"/>
          </a:p>
          <a:p>
            <a:r>
              <a:rPr kumimoji="1" lang="ja-JP" altLang="en-US" dirty="0"/>
              <a:t>・味は意外と分からない⇒ガクトみたいな人は稀</a:t>
            </a:r>
            <a:endParaRPr kumimoji="1" lang="en-US" altLang="ja-JP" dirty="0"/>
          </a:p>
          <a:p>
            <a:r>
              <a:rPr kumimoji="1" lang="ja-JP" altLang="en-US" dirty="0"/>
              <a:t>・意外と容器、梱包材が高い⇒共通化出来ないか？</a:t>
            </a:r>
            <a:endParaRPr kumimoji="1" lang="en-US" altLang="ja-JP" dirty="0"/>
          </a:p>
          <a:p>
            <a:r>
              <a:rPr kumimoji="1" lang="ja-JP" altLang="en-US" dirty="0"/>
              <a:t>・不良在庫は、そのものの既存＋処分費がかかる点に注意する</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66</a:t>
            </a:fld>
            <a:endParaRPr kumimoji="1" lang="ja-JP" altLang="en-US" dirty="0"/>
          </a:p>
        </p:txBody>
      </p:sp>
    </p:spTree>
    <p:extLst>
      <p:ext uri="{BB962C8B-B14F-4D97-AF65-F5344CB8AC3E}">
        <p14:creationId xmlns:p14="http://schemas.microsoft.com/office/powerpoint/2010/main" val="222115987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11:10</a:t>
            </a:r>
            <a:r>
              <a:rPr kumimoji="1" lang="ja-JP" altLang="en-US" dirty="0"/>
              <a:t>～</a:t>
            </a:r>
            <a:r>
              <a:rPr kumimoji="1" lang="en-US" altLang="ja-JP" dirty="0"/>
              <a:t>11:15</a:t>
            </a:r>
          </a:p>
          <a:p>
            <a:r>
              <a:rPr kumimoji="1" lang="ja-JP" altLang="en-US" dirty="0"/>
              <a:t>・まずは、不必要な作業を洗いだす⇒全て</a:t>
            </a:r>
            <a:r>
              <a:rPr kumimoji="1" lang="en-US" altLang="ja-JP" dirty="0"/>
              <a:t>AI</a:t>
            </a:r>
            <a:r>
              <a:rPr kumimoji="1" lang="ja-JP" altLang="en-US" dirty="0"/>
              <a:t>化すれば良いと言うものではない</a:t>
            </a:r>
            <a:endParaRPr kumimoji="1" lang="en-US" altLang="ja-JP" dirty="0"/>
          </a:p>
          <a:p>
            <a:r>
              <a:rPr kumimoji="1" lang="ja-JP" altLang="en-US" dirty="0"/>
              <a:t>・顧客が価値を感じない作業は徹底的に排除する</a:t>
            </a:r>
            <a:endParaRPr kumimoji="1" lang="en-US" altLang="ja-JP" dirty="0"/>
          </a:p>
          <a:p>
            <a:r>
              <a:rPr kumimoji="1" lang="ja-JP" altLang="en-US" dirty="0"/>
              <a:t>・</a:t>
            </a:r>
            <a:r>
              <a:rPr kumimoji="1" lang="en-US" altLang="ja-JP" dirty="0"/>
              <a:t>FA</a:t>
            </a:r>
            <a:r>
              <a:rPr kumimoji="1" lang="ja-JP" altLang="en-US" dirty="0"/>
              <a:t>化はコスト削減にならない⇒</a:t>
            </a:r>
            <a:r>
              <a:rPr kumimoji="1" lang="en-US" altLang="ja-JP" dirty="0"/>
              <a:t>FA</a:t>
            </a:r>
            <a:r>
              <a:rPr kumimoji="1" lang="ja-JP" altLang="en-US" dirty="0"/>
              <a:t>サポートの例</a:t>
            </a:r>
            <a:endParaRPr kumimoji="1" lang="en-US" altLang="ja-JP" dirty="0"/>
          </a:p>
          <a:p>
            <a:r>
              <a:rPr kumimoji="1" lang="ja-JP" altLang="en-US" dirty="0"/>
              <a:t>・自社の固定費は自社の粗利で獲得し、自社の利益は外注で稼ぐが儲かるパターン</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67</a:t>
            </a:fld>
            <a:endParaRPr kumimoji="1" lang="ja-JP" altLang="en-US" dirty="0"/>
          </a:p>
        </p:txBody>
      </p:sp>
    </p:spTree>
    <p:extLst>
      <p:ext uri="{BB962C8B-B14F-4D97-AF65-F5344CB8AC3E}">
        <p14:creationId xmlns:p14="http://schemas.microsoft.com/office/powerpoint/2010/main" val="4016134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11:15</a:t>
            </a:r>
            <a:r>
              <a:rPr kumimoji="1" lang="ja-JP" altLang="en-US" dirty="0"/>
              <a:t>～</a:t>
            </a:r>
            <a:r>
              <a:rPr kumimoji="1" lang="en-US" altLang="ja-JP" dirty="0"/>
              <a:t>11:20</a:t>
            </a:r>
          </a:p>
          <a:p>
            <a:r>
              <a:rPr kumimoji="1" lang="ja-JP" altLang="en-US" dirty="0"/>
              <a:t>・製造原価の</a:t>
            </a:r>
            <a:r>
              <a:rPr kumimoji="1" lang="en-US" altLang="ja-JP" dirty="0"/>
              <a:t>12</a:t>
            </a:r>
            <a:r>
              <a:rPr kumimoji="1" lang="ja-JP" altLang="en-US" dirty="0"/>
              <a:t>％を占めるので重要⇒・外注管理で重要なのは、「軒下を貸して母屋を取られる」にならない様に⇒品質管理は自社が行う</a:t>
            </a:r>
            <a:endParaRPr kumimoji="1" lang="en-US" altLang="ja-JP" dirty="0"/>
          </a:p>
          <a:p>
            <a:r>
              <a:rPr kumimoji="1" lang="ja-JP" altLang="en-US" dirty="0"/>
              <a:t>・外注先の財務内容も検討⇒安定的に仕事を任せられ</a:t>
            </a:r>
            <a:r>
              <a:rPr kumimoji="1" lang="en-US" altLang="ja-JP" dirty="0"/>
              <a:t>r</a:t>
            </a:r>
            <a:r>
              <a:rPr kumimoji="1" lang="ja-JP" altLang="en-US" dirty="0"/>
              <a:t>か？</a:t>
            </a:r>
            <a:endParaRPr kumimoji="1" lang="en-US" altLang="ja-JP" dirty="0"/>
          </a:p>
          <a:p>
            <a:r>
              <a:rPr kumimoji="1" lang="ja-JP" altLang="en-US" dirty="0"/>
              <a:t>・単価の設定は重要⇒特に材料の取り扱いに注意</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68</a:t>
            </a:fld>
            <a:endParaRPr kumimoji="1" lang="ja-JP" altLang="en-US" dirty="0"/>
          </a:p>
        </p:txBody>
      </p:sp>
    </p:spTree>
    <p:extLst>
      <p:ext uri="{BB962C8B-B14F-4D97-AF65-F5344CB8AC3E}">
        <p14:creationId xmlns:p14="http://schemas.microsoft.com/office/powerpoint/2010/main" val="3368737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a:p>
            <a:r>
              <a:rPr kumimoji="1" lang="ja-JP" altLang="en-US" dirty="0"/>
              <a:t>・</a:t>
            </a:r>
            <a:r>
              <a:rPr kumimoji="1" lang="en-US" altLang="ja-JP" dirty="0"/>
              <a:t>2015</a:t>
            </a:r>
            <a:r>
              <a:rPr kumimoji="1" lang="ja-JP" altLang="en-US" dirty="0"/>
              <a:t>年をピークに収益悪化</a:t>
            </a:r>
            <a:endParaRPr kumimoji="1" lang="en-US" altLang="ja-JP" dirty="0"/>
          </a:p>
          <a:p>
            <a:r>
              <a:rPr kumimoji="1" lang="ja-JP" altLang="en-US" dirty="0"/>
              <a:t>・地方銀行</a:t>
            </a:r>
            <a:r>
              <a:rPr kumimoji="1" lang="en-US" altLang="ja-JP" dirty="0"/>
              <a:t>103</a:t>
            </a:r>
            <a:r>
              <a:rPr kumimoji="1" lang="ja-JP" altLang="en-US" dirty="0"/>
              <a:t>行の</a:t>
            </a:r>
            <a:endParaRPr kumimoji="1" lang="en-US" altLang="ja-JP" dirty="0"/>
          </a:p>
          <a:p>
            <a:r>
              <a:rPr kumimoji="1" lang="ja-JP" altLang="en-US" dirty="0"/>
              <a:t>・コア業務純益＝銀行の本業（貸出業務、為替業務、金融商 品販売業務等）による収支から、経費（人件費・物件費等）を差し引き、一時的な変動要因等を除いたもの</a:t>
            </a:r>
            <a:endParaRPr kumimoji="1" lang="en-US" altLang="ja-JP" dirty="0"/>
          </a:p>
          <a:p>
            <a:r>
              <a:rPr kumimoji="1" lang="ja-JP" altLang="en-US" dirty="0"/>
              <a:t>・業務純益＝銀行が預金や融資等の本来の業務からどれだけの利益を上げたかを示す銀行業特有の利益指標のこと（一般企業の営業利益）</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6</a:t>
            </a:fld>
            <a:endParaRPr lang="en-US" altLang="ja-JP" dirty="0"/>
          </a:p>
        </p:txBody>
      </p:sp>
    </p:spTree>
    <p:extLst>
      <p:ext uri="{BB962C8B-B14F-4D97-AF65-F5344CB8AC3E}">
        <p14:creationId xmlns:p14="http://schemas.microsoft.com/office/powerpoint/2010/main" val="124252077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11:20</a:t>
            </a:r>
            <a:r>
              <a:rPr kumimoji="1" lang="ja-JP" altLang="en-US" dirty="0"/>
              <a:t>～</a:t>
            </a:r>
            <a:r>
              <a:rPr kumimoji="1" lang="en-US" altLang="ja-JP" dirty="0"/>
              <a:t>11:30</a:t>
            </a:r>
          </a:p>
          <a:p>
            <a:r>
              <a:rPr kumimoji="1" lang="ja-JP" altLang="en-US" dirty="0"/>
              <a:t>・電気代は新売企業の活用で少しは安くなる</a:t>
            </a:r>
            <a:endParaRPr kumimoji="1" lang="en-US" altLang="ja-JP" dirty="0"/>
          </a:p>
          <a:p>
            <a:r>
              <a:rPr kumimoji="1" lang="ja-JP" altLang="en-US" dirty="0"/>
              <a:t>・物流コストは、時間単位⇒全ての数値を時間に合わせる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69</a:t>
            </a:fld>
            <a:endParaRPr kumimoji="1" lang="ja-JP" altLang="en-US" dirty="0"/>
          </a:p>
        </p:txBody>
      </p:sp>
    </p:spTree>
    <p:extLst>
      <p:ext uri="{BB962C8B-B14F-4D97-AF65-F5344CB8AC3E}">
        <p14:creationId xmlns:p14="http://schemas.microsoft.com/office/powerpoint/2010/main" val="182341217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11:20</a:t>
            </a:r>
            <a:r>
              <a:rPr kumimoji="1" lang="ja-JP" altLang="en-US" dirty="0"/>
              <a:t>～</a:t>
            </a:r>
            <a:r>
              <a:rPr kumimoji="1" lang="en-US" altLang="ja-JP" dirty="0"/>
              <a:t>11:30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70</a:t>
            </a:fld>
            <a:endParaRPr kumimoji="1" lang="ja-JP" altLang="en-US" dirty="0"/>
          </a:p>
        </p:txBody>
      </p:sp>
    </p:spTree>
    <p:extLst>
      <p:ext uri="{BB962C8B-B14F-4D97-AF65-F5344CB8AC3E}">
        <p14:creationId xmlns:p14="http://schemas.microsoft.com/office/powerpoint/2010/main" val="9950629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11:20</a:t>
            </a:r>
            <a:r>
              <a:rPr kumimoji="1" lang="ja-JP" altLang="en-US" dirty="0"/>
              <a:t>～</a:t>
            </a:r>
            <a:r>
              <a:rPr kumimoji="1" lang="en-US" altLang="ja-JP" dirty="0"/>
              <a:t>11:30</a:t>
            </a:r>
          </a:p>
          <a:p>
            <a:r>
              <a:rPr kumimoji="1" lang="ja-JP" altLang="en-US" dirty="0"/>
              <a:t>・電気代は新売企業の活用で少しは安くなる</a:t>
            </a:r>
            <a:endParaRPr kumimoji="1" lang="en-US" altLang="ja-JP" dirty="0"/>
          </a:p>
          <a:p>
            <a:r>
              <a:rPr kumimoji="1" lang="ja-JP" altLang="en-US" dirty="0"/>
              <a:t>・物流コストは、時間単位⇒全ての数値を時間に合わせる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71</a:t>
            </a:fld>
            <a:endParaRPr kumimoji="1" lang="ja-JP" altLang="en-US" dirty="0"/>
          </a:p>
        </p:txBody>
      </p:sp>
    </p:spTree>
    <p:extLst>
      <p:ext uri="{BB962C8B-B14F-4D97-AF65-F5344CB8AC3E}">
        <p14:creationId xmlns:p14="http://schemas.microsoft.com/office/powerpoint/2010/main" val="56852204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売上がないと会社が倒産⇒販売費は未来投資しても良いが、一般管理費は出来るだけ抑えるのがポイント</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72</a:t>
            </a:fld>
            <a:endParaRPr lang="en-US" altLang="ja-JP" dirty="0"/>
          </a:p>
        </p:txBody>
      </p:sp>
    </p:spTree>
    <p:extLst>
      <p:ext uri="{BB962C8B-B14F-4D97-AF65-F5344CB8AC3E}">
        <p14:creationId xmlns:p14="http://schemas.microsoft.com/office/powerpoint/2010/main" val="376734478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73</a:t>
            </a:fld>
            <a:endParaRPr lang="en-US" altLang="ja-JP" dirty="0"/>
          </a:p>
        </p:txBody>
      </p:sp>
    </p:spTree>
    <p:extLst>
      <p:ext uri="{BB962C8B-B14F-4D97-AF65-F5344CB8AC3E}">
        <p14:creationId xmlns:p14="http://schemas.microsoft.com/office/powerpoint/2010/main" val="221903410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15:40</a:t>
            </a:r>
            <a:r>
              <a:rPr kumimoji="1" lang="ja-JP" altLang="en-US" dirty="0"/>
              <a:t>～</a:t>
            </a:r>
            <a:r>
              <a:rPr kumimoji="1" lang="en-US" altLang="ja-JP" dirty="0"/>
              <a:t>15:45</a:t>
            </a:r>
          </a:p>
          <a:p>
            <a:r>
              <a:rPr kumimoji="1" lang="ja-JP" altLang="en-US" dirty="0"/>
              <a:t>・産興建設の例</a:t>
            </a:r>
            <a:endParaRPr kumimoji="1" lang="en-US" altLang="ja-JP" dirty="0"/>
          </a:p>
          <a:p>
            <a:r>
              <a:rPr kumimoji="1" lang="ja-JP" altLang="en-US" dirty="0"/>
              <a:t>・社内のモラルが大きく低下⇒資金流用発生</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74</a:t>
            </a:fld>
            <a:endParaRPr kumimoji="1" lang="ja-JP" altLang="en-US" dirty="0"/>
          </a:p>
        </p:txBody>
      </p:sp>
    </p:spTree>
    <p:extLst>
      <p:ext uri="{BB962C8B-B14F-4D97-AF65-F5344CB8AC3E}">
        <p14:creationId xmlns:p14="http://schemas.microsoft.com/office/powerpoint/2010/main" val="118428002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75</a:t>
            </a:fld>
            <a:endParaRPr lang="en-US" altLang="ja-JP" dirty="0"/>
          </a:p>
        </p:txBody>
      </p:sp>
    </p:spTree>
    <p:extLst>
      <p:ext uri="{BB962C8B-B14F-4D97-AF65-F5344CB8AC3E}">
        <p14:creationId xmlns:p14="http://schemas.microsoft.com/office/powerpoint/2010/main" val="406547939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16:30</a:t>
            </a:r>
            <a:r>
              <a:rPr kumimoji="1" lang="ja-JP" altLang="en-US" dirty="0"/>
              <a:t>～</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76</a:t>
            </a:fld>
            <a:endParaRPr kumimoji="1" lang="ja-JP" altLang="en-US" dirty="0"/>
          </a:p>
        </p:txBody>
      </p:sp>
    </p:spTree>
    <p:extLst>
      <p:ext uri="{BB962C8B-B14F-4D97-AF65-F5344CB8AC3E}">
        <p14:creationId xmlns:p14="http://schemas.microsoft.com/office/powerpoint/2010/main" val="318285468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16:00</a:t>
            </a:r>
            <a:r>
              <a:rPr kumimoji="1" lang="ja-JP" altLang="en-US" dirty="0"/>
              <a:t>～</a:t>
            </a:r>
            <a:r>
              <a:rPr kumimoji="1" lang="en-US" altLang="ja-JP" dirty="0"/>
              <a:t>16:05</a:t>
            </a:r>
          </a:p>
          <a:p>
            <a:r>
              <a:rPr kumimoji="1" lang="ja-JP" altLang="en-US" dirty="0"/>
              <a:t>・法定福利費に全員養老保険等の活用</a:t>
            </a:r>
            <a:endParaRPr kumimoji="1" lang="en-US" altLang="ja-JP" dirty="0"/>
          </a:p>
          <a:p>
            <a:r>
              <a:rPr kumimoji="1" lang="ja-JP" altLang="en-US" dirty="0"/>
              <a:t>・法定福利費＝会社負担割合⇒健康保険</a:t>
            </a:r>
            <a:r>
              <a:rPr kumimoji="1" lang="en-US" altLang="ja-JP" dirty="0"/>
              <a:t>4.5</a:t>
            </a:r>
            <a:r>
              <a:rPr kumimoji="1" lang="ja-JP" altLang="en-US" dirty="0"/>
              <a:t>％、厚生年金</a:t>
            </a:r>
            <a:r>
              <a:rPr kumimoji="1" lang="en-US" altLang="ja-JP" dirty="0"/>
              <a:t>8.5</a:t>
            </a:r>
            <a:r>
              <a:rPr kumimoji="1" lang="ja-JP" altLang="en-US" dirty="0"/>
              <a:t>％、介護保険</a:t>
            </a:r>
            <a:r>
              <a:rPr kumimoji="1" lang="en-US" altLang="ja-JP" dirty="0"/>
              <a:t>0.5</a:t>
            </a:r>
            <a:r>
              <a:rPr kumimoji="1" lang="ja-JP" altLang="en-US" dirty="0"/>
              <a:t>％、雇用保険１％、労災保険</a:t>
            </a:r>
            <a:r>
              <a:rPr kumimoji="1" lang="en-US" altLang="ja-JP" dirty="0"/>
              <a:t>0.5</a:t>
            </a:r>
            <a:r>
              <a:rPr kumimoji="1" lang="ja-JP" altLang="en-US" dirty="0"/>
              <a:t>％</a:t>
            </a:r>
            <a:endParaRPr kumimoji="1" lang="en-US" altLang="ja-JP" dirty="0"/>
          </a:p>
          <a:p>
            <a:r>
              <a:rPr kumimoji="1" lang="ja-JP" altLang="en-US" dirty="0"/>
              <a:t>・募集費も結構かかる</a:t>
            </a:r>
            <a:endParaRPr kumimoji="1" lang="en-US" altLang="ja-JP" dirty="0"/>
          </a:p>
          <a:p>
            <a:r>
              <a:rPr kumimoji="1" lang="ja-JP" altLang="en-US" dirty="0"/>
              <a:t>・固定費から変動費の流れ</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77</a:t>
            </a:fld>
            <a:endParaRPr kumimoji="1" lang="ja-JP" altLang="en-US" dirty="0"/>
          </a:p>
        </p:txBody>
      </p:sp>
    </p:spTree>
    <p:extLst>
      <p:ext uri="{BB962C8B-B14F-4D97-AF65-F5344CB8AC3E}">
        <p14:creationId xmlns:p14="http://schemas.microsoft.com/office/powerpoint/2010/main" val="343988183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16:35</a:t>
            </a:r>
            <a:r>
              <a:rPr kumimoji="1" lang="ja-JP" altLang="en-US" dirty="0"/>
              <a:t>～</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78</a:t>
            </a:fld>
            <a:endParaRPr kumimoji="1" lang="ja-JP" altLang="en-US" dirty="0"/>
          </a:p>
        </p:txBody>
      </p:sp>
    </p:spTree>
    <p:extLst>
      <p:ext uri="{BB962C8B-B14F-4D97-AF65-F5344CB8AC3E}">
        <p14:creationId xmlns:p14="http://schemas.microsoft.com/office/powerpoint/2010/main" val="840257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13:35~13:40</a:t>
            </a:r>
          </a:p>
          <a:p>
            <a:r>
              <a:rPr kumimoji="1" lang="ja-JP" altLang="en-US" dirty="0"/>
              <a:t>信用コストとは</a:t>
            </a:r>
            <a:r>
              <a:rPr kumimoji="1" lang="en-US" altLang="ja-JP" dirty="0"/>
              <a:t>. </a:t>
            </a:r>
            <a:r>
              <a:rPr kumimoji="1" lang="ja-JP" altLang="en-US" dirty="0"/>
              <a:t>信用コストとは銀行の貸し出し業務における主要３コストのうちの１つで，貸し出したお金が返ってこない場合の リスクに対応するための費用 のことを指します。</a:t>
            </a:r>
            <a:r>
              <a:rPr kumimoji="1" lang="en-US" altLang="ja-JP" dirty="0"/>
              <a:t>. </a:t>
            </a:r>
            <a:r>
              <a:rPr kumimoji="1" lang="ja-JP" altLang="en-US" dirty="0"/>
              <a:t>たとえば，倒産寸前の</a:t>
            </a:r>
            <a:r>
              <a:rPr kumimoji="1" lang="en-US" altLang="ja-JP" dirty="0"/>
              <a:t>A</a:t>
            </a:r>
            <a:r>
              <a:rPr kumimoji="1" lang="ja-JP" altLang="en-US" dirty="0"/>
              <a:t>社にお金を貸し出す場合を考えます。</a:t>
            </a:r>
            <a:r>
              <a:rPr kumimoji="1" lang="en-US" altLang="ja-JP" dirty="0"/>
              <a:t>. </a:t>
            </a:r>
            <a:r>
              <a:rPr kumimoji="1" lang="ja-JP" altLang="en-US" dirty="0"/>
              <a:t>この場合は，</a:t>
            </a:r>
            <a:r>
              <a:rPr kumimoji="1" lang="en-US" altLang="ja-JP" dirty="0"/>
              <a:t>A</a:t>
            </a:r>
            <a:r>
              <a:rPr kumimoji="1" lang="ja-JP" altLang="en-US" dirty="0"/>
              <a:t>社の信用コストが高いということになります。</a:t>
            </a:r>
            <a:r>
              <a:rPr kumimoji="1" lang="en-US" altLang="ja-JP" dirty="0"/>
              <a:t>. </a:t>
            </a:r>
            <a:r>
              <a:rPr kumimoji="1" lang="ja-JP" altLang="en-US" dirty="0"/>
              <a:t>ちなみに主要３コストは「調達コスト」「信用コスト」「経費コスト」になります。</a:t>
            </a:r>
            <a:r>
              <a:rPr kumimoji="1" lang="en-US" altLang="ja-JP" dirty="0"/>
              <a:t>.</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7</a:t>
            </a:fld>
            <a:endParaRPr lang="en-US" altLang="ja-JP" dirty="0"/>
          </a:p>
        </p:txBody>
      </p:sp>
    </p:spTree>
    <p:extLst>
      <p:ext uri="{BB962C8B-B14F-4D97-AF65-F5344CB8AC3E}">
        <p14:creationId xmlns:p14="http://schemas.microsoft.com/office/powerpoint/2010/main" val="305900368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16:40</a:t>
            </a:r>
            <a:r>
              <a:rPr kumimoji="1" lang="ja-JP" altLang="en-US" dirty="0"/>
              <a:t>～</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79</a:t>
            </a:fld>
            <a:endParaRPr kumimoji="1" lang="ja-JP" altLang="en-US" dirty="0"/>
          </a:p>
        </p:txBody>
      </p:sp>
    </p:spTree>
    <p:extLst>
      <p:ext uri="{BB962C8B-B14F-4D97-AF65-F5344CB8AC3E}">
        <p14:creationId xmlns:p14="http://schemas.microsoft.com/office/powerpoint/2010/main" val="46192769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14:50</a:t>
            </a:r>
            <a:r>
              <a:rPr kumimoji="1" lang="ja-JP" altLang="en-US" dirty="0"/>
              <a:t>～</a:t>
            </a:r>
            <a:r>
              <a:rPr kumimoji="1" lang="en-US" altLang="ja-JP" dirty="0"/>
              <a:t>14:55</a:t>
            </a:r>
          </a:p>
          <a:p>
            <a:r>
              <a:rPr kumimoji="1" lang="ja-JP" altLang="en-US" dirty="0"/>
              <a:t>・平和実業がイメージ</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80</a:t>
            </a:fld>
            <a:endParaRPr kumimoji="1" lang="ja-JP" altLang="en-US" dirty="0"/>
          </a:p>
        </p:txBody>
      </p:sp>
    </p:spTree>
    <p:extLst>
      <p:ext uri="{BB962C8B-B14F-4D97-AF65-F5344CB8AC3E}">
        <p14:creationId xmlns:p14="http://schemas.microsoft.com/office/powerpoint/2010/main" val="311273607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16:20</a:t>
            </a:r>
            <a:r>
              <a:rPr kumimoji="1" lang="ja-JP" altLang="en-US" dirty="0"/>
              <a:t>～</a:t>
            </a:r>
            <a:endParaRPr kumimoji="1" lang="en-US" altLang="ja-JP" dirty="0"/>
          </a:p>
          <a:p>
            <a:r>
              <a:rPr kumimoji="1" lang="ja-JP" altLang="en-US" dirty="0"/>
              <a:t>・ミスマッチ⇒</a:t>
            </a:r>
            <a:r>
              <a:rPr kumimoji="1" lang="en-US" altLang="ja-JP" dirty="0"/>
              <a:t>FI</a:t>
            </a:r>
            <a:r>
              <a:rPr kumimoji="1" lang="ja-JP" altLang="en-US" dirty="0"/>
              <a:t>営業部隊の例</a:t>
            </a:r>
            <a:endParaRPr kumimoji="1" lang="en-US" altLang="ja-JP" dirty="0"/>
          </a:p>
          <a:p>
            <a:r>
              <a:rPr kumimoji="1" lang="ja-JP" altLang="en-US" dirty="0"/>
              <a:t>・楽天出展者が儲からない理由</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81</a:t>
            </a:fld>
            <a:endParaRPr kumimoji="1" lang="ja-JP" altLang="en-US" dirty="0"/>
          </a:p>
        </p:txBody>
      </p:sp>
    </p:spTree>
    <p:extLst>
      <p:ext uri="{BB962C8B-B14F-4D97-AF65-F5344CB8AC3E}">
        <p14:creationId xmlns:p14="http://schemas.microsoft.com/office/powerpoint/2010/main" val="415014792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11:30</a:t>
            </a:r>
            <a:r>
              <a:rPr kumimoji="1" lang="ja-JP" altLang="en-US" dirty="0"/>
              <a:t>～</a:t>
            </a:r>
            <a:r>
              <a:rPr kumimoji="1" lang="en-US" altLang="ja-JP" dirty="0"/>
              <a:t>11:35</a:t>
            </a:r>
          </a:p>
          <a:p>
            <a:r>
              <a:rPr kumimoji="1" lang="ja-JP" altLang="en-US" dirty="0"/>
              <a:t>・本社ビル⇒ワイズプロの</a:t>
            </a:r>
            <a:endParaRPr kumimoji="1" lang="en-US" altLang="ja-JP" dirty="0"/>
          </a:p>
          <a:p>
            <a:r>
              <a:rPr kumimoji="1" lang="ja-JP" altLang="en-US" dirty="0"/>
              <a:t>・生命保険⇒わかば紙工の例</a:t>
            </a:r>
            <a:endParaRPr kumimoji="1" lang="en-US" altLang="ja-JP" dirty="0"/>
          </a:p>
          <a:p>
            <a:r>
              <a:rPr kumimoji="1" lang="ja-JP" altLang="en-US" dirty="0"/>
              <a:t>・車両費⇒</a:t>
            </a:r>
            <a:r>
              <a:rPr kumimoji="1" lang="en-US" altLang="ja-JP" dirty="0"/>
              <a:t>K</a:t>
            </a:r>
            <a:r>
              <a:rPr kumimoji="1" lang="ja-JP" altLang="en-US" dirty="0"/>
              <a:t>２の例</a:t>
            </a:r>
            <a:endParaRPr kumimoji="1" lang="en-US" altLang="ja-JP" dirty="0"/>
          </a:p>
          <a:p>
            <a:r>
              <a:rPr kumimoji="1" lang="ja-JP" altLang="en-US" dirty="0"/>
              <a:t>・役員報酬⇒サンドリームの例</a:t>
            </a:r>
            <a:endParaRPr kumimoji="1" lang="en-US" altLang="ja-JP" dirty="0"/>
          </a:p>
          <a:p>
            <a:r>
              <a:rPr kumimoji="1" lang="ja-JP" altLang="en-US" dirty="0"/>
              <a:t>・交際費⇒進栄化工の例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82</a:t>
            </a:fld>
            <a:endParaRPr kumimoji="1" lang="ja-JP" altLang="en-US" dirty="0"/>
          </a:p>
        </p:txBody>
      </p:sp>
    </p:spTree>
    <p:extLst>
      <p:ext uri="{BB962C8B-B14F-4D97-AF65-F5344CB8AC3E}">
        <p14:creationId xmlns:p14="http://schemas.microsoft.com/office/powerpoint/2010/main" val="210976084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11:30</a:t>
            </a:r>
            <a:r>
              <a:rPr kumimoji="1" lang="ja-JP" altLang="en-US" dirty="0"/>
              <a:t>～</a:t>
            </a:r>
            <a:r>
              <a:rPr kumimoji="1" lang="en-US" altLang="ja-JP" dirty="0"/>
              <a:t>11:35</a:t>
            </a:r>
          </a:p>
          <a:p>
            <a:r>
              <a:rPr kumimoji="1" lang="ja-JP" altLang="en-US" dirty="0"/>
              <a:t>・本社ビル⇒ワイズプロの</a:t>
            </a:r>
            <a:endParaRPr kumimoji="1" lang="en-US" altLang="ja-JP" dirty="0"/>
          </a:p>
          <a:p>
            <a:r>
              <a:rPr kumimoji="1" lang="ja-JP" altLang="en-US" dirty="0"/>
              <a:t>・生命保険⇒わかば紙工の例</a:t>
            </a:r>
            <a:endParaRPr kumimoji="1" lang="en-US" altLang="ja-JP" dirty="0"/>
          </a:p>
          <a:p>
            <a:r>
              <a:rPr kumimoji="1" lang="ja-JP" altLang="en-US" dirty="0"/>
              <a:t>・車両費⇒</a:t>
            </a:r>
            <a:r>
              <a:rPr kumimoji="1" lang="en-US" altLang="ja-JP" dirty="0"/>
              <a:t>K</a:t>
            </a:r>
            <a:r>
              <a:rPr kumimoji="1" lang="ja-JP" altLang="en-US" dirty="0"/>
              <a:t>２の例</a:t>
            </a:r>
            <a:endParaRPr kumimoji="1" lang="en-US" altLang="ja-JP" dirty="0"/>
          </a:p>
          <a:p>
            <a:r>
              <a:rPr kumimoji="1" lang="ja-JP" altLang="en-US" dirty="0"/>
              <a:t>・役員報酬⇒サンドリームの例</a:t>
            </a:r>
            <a:endParaRPr kumimoji="1" lang="en-US" altLang="ja-JP" dirty="0"/>
          </a:p>
          <a:p>
            <a:r>
              <a:rPr kumimoji="1" lang="ja-JP" altLang="en-US" dirty="0"/>
              <a:t>・交際費⇒進栄化工の例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83</a:t>
            </a:fld>
            <a:endParaRPr kumimoji="1" lang="ja-JP" altLang="en-US" dirty="0"/>
          </a:p>
        </p:txBody>
      </p:sp>
    </p:spTree>
    <p:extLst>
      <p:ext uri="{BB962C8B-B14F-4D97-AF65-F5344CB8AC3E}">
        <p14:creationId xmlns:p14="http://schemas.microsoft.com/office/powerpoint/2010/main" val="399926651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14:45</a:t>
            </a:r>
          </a:p>
          <a:p>
            <a:r>
              <a:rPr kumimoji="1" lang="ja-JP" altLang="en-US" dirty="0"/>
              <a:t>・</a:t>
            </a:r>
            <a:r>
              <a:rPr kumimoji="1" lang="en-US" altLang="ja-JP" dirty="0"/>
              <a:t>405</a:t>
            </a:r>
            <a:r>
              <a:rPr kumimoji="1" lang="ja-JP" altLang="en-US" dirty="0"/>
              <a:t>⇒新規融資は基本的に無理⇒これを実行させる為、経済的合理性のある稟議資料が必要</a:t>
            </a:r>
            <a:endParaRPr kumimoji="1" lang="en-US" altLang="ja-JP" dirty="0"/>
          </a:p>
          <a:p>
            <a:r>
              <a:rPr kumimoji="1" lang="ja-JP" altLang="en-US" dirty="0"/>
              <a:t>・新規事業にドンドン投資というよりも現状設備、事業を維持するというイメージで記載</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84</a:t>
            </a:fld>
            <a:endParaRPr kumimoji="1" lang="ja-JP" altLang="en-US" dirty="0"/>
          </a:p>
        </p:txBody>
      </p:sp>
    </p:spTree>
    <p:extLst>
      <p:ext uri="{BB962C8B-B14F-4D97-AF65-F5344CB8AC3E}">
        <p14:creationId xmlns:p14="http://schemas.microsoft.com/office/powerpoint/2010/main" val="210100838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16:05</a:t>
            </a:r>
            <a:r>
              <a:rPr kumimoji="1" lang="ja-JP" altLang="en-US" dirty="0"/>
              <a:t>～</a:t>
            </a:r>
            <a:r>
              <a:rPr kumimoji="1" lang="en-US" altLang="ja-JP" dirty="0"/>
              <a:t>16:08</a:t>
            </a:r>
          </a:p>
          <a:p>
            <a:r>
              <a:rPr kumimoji="1" lang="ja-JP" altLang="en-US" dirty="0"/>
              <a:t>・平和実業の例</a:t>
            </a:r>
            <a:endParaRPr kumimoji="1" lang="en-US" altLang="ja-JP" dirty="0"/>
          </a:p>
          <a:p>
            <a:r>
              <a:rPr kumimoji="1" lang="ja-JP" altLang="en-US" dirty="0"/>
              <a:t>・倉庫大⇒在庫大⇒冷蔵庫の例</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85</a:t>
            </a:fld>
            <a:endParaRPr kumimoji="1" lang="ja-JP" altLang="en-US" dirty="0"/>
          </a:p>
        </p:txBody>
      </p:sp>
    </p:spTree>
    <p:extLst>
      <p:ext uri="{BB962C8B-B14F-4D97-AF65-F5344CB8AC3E}">
        <p14:creationId xmlns:p14="http://schemas.microsoft.com/office/powerpoint/2010/main" val="194116306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14:45</a:t>
            </a:r>
            <a:r>
              <a:rPr kumimoji="1" lang="ja-JP" altLang="en-US" dirty="0"/>
              <a:t>～</a:t>
            </a:r>
            <a:r>
              <a:rPr kumimoji="1" lang="en-US" altLang="ja-JP" dirty="0"/>
              <a:t>14:50</a:t>
            </a:r>
          </a:p>
          <a:p>
            <a:r>
              <a:rPr kumimoji="1" lang="ja-JP" altLang="en-US" dirty="0"/>
              <a:t>・投資利益率法⇒投資判断によって金利が変わる為、利息を考慮外にする為、利息を加算⇒法人税については所与の値である為、税引前利益を陥る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86</a:t>
            </a:fld>
            <a:endParaRPr kumimoji="1" lang="ja-JP" altLang="en-US" dirty="0"/>
          </a:p>
        </p:txBody>
      </p:sp>
    </p:spTree>
    <p:extLst>
      <p:ext uri="{BB962C8B-B14F-4D97-AF65-F5344CB8AC3E}">
        <p14:creationId xmlns:p14="http://schemas.microsoft.com/office/powerpoint/2010/main" val="225022171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14:50</a:t>
            </a:r>
            <a:r>
              <a:rPr kumimoji="1" lang="ja-JP" altLang="en-US" dirty="0"/>
              <a:t>～</a:t>
            </a:r>
            <a:r>
              <a:rPr kumimoji="1" lang="en-US" altLang="ja-JP" dirty="0"/>
              <a:t>14:55</a:t>
            </a:r>
          </a:p>
          <a:p>
            <a:r>
              <a:rPr kumimoji="1" lang="ja-JP" altLang="en-US" dirty="0"/>
              <a:t>・</a:t>
            </a:r>
            <a:r>
              <a:rPr kumimoji="1" lang="en-US" altLang="ja-JP" dirty="0"/>
              <a:t>NPV</a:t>
            </a:r>
            <a:r>
              <a:rPr kumimoji="1" lang="ja-JP" altLang="en-US" dirty="0"/>
              <a:t>は不確定な要素も多く、計算が複雑なので、実務上、</a:t>
            </a:r>
            <a:r>
              <a:rPr kumimoji="1" lang="en-US" altLang="ja-JP" dirty="0"/>
              <a:t>405</a:t>
            </a:r>
            <a:r>
              <a:rPr kumimoji="1" lang="ja-JP" altLang="en-US" dirty="0"/>
              <a:t>では用いられない</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87</a:t>
            </a:fld>
            <a:endParaRPr kumimoji="1" lang="ja-JP" altLang="en-US" dirty="0"/>
          </a:p>
        </p:txBody>
      </p:sp>
    </p:spTree>
    <p:extLst>
      <p:ext uri="{BB962C8B-B14F-4D97-AF65-F5344CB8AC3E}">
        <p14:creationId xmlns:p14="http://schemas.microsoft.com/office/powerpoint/2010/main" val="350625568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14:55</a:t>
            </a:r>
            <a:r>
              <a:rPr kumimoji="1" lang="ja-JP" altLang="en-US" dirty="0"/>
              <a:t>～</a:t>
            </a:r>
            <a:r>
              <a:rPr kumimoji="1" lang="en-US" altLang="ja-JP" dirty="0"/>
              <a:t>15:05</a:t>
            </a:r>
          </a:p>
          <a:p>
            <a:r>
              <a:rPr kumimoji="1" lang="ja-JP" altLang="en-US" dirty="0"/>
              <a:t>・時間調整</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88</a:t>
            </a:fld>
            <a:endParaRPr kumimoji="1" lang="ja-JP" altLang="en-US" dirty="0"/>
          </a:p>
        </p:txBody>
      </p:sp>
    </p:spTree>
    <p:extLst>
      <p:ext uri="{BB962C8B-B14F-4D97-AF65-F5344CB8AC3E}">
        <p14:creationId xmlns:p14="http://schemas.microsoft.com/office/powerpoint/2010/main" val="3432119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13:40~13:45</a:t>
            </a:r>
          </a:p>
          <a:p>
            <a:r>
              <a:rPr kumimoji="1" lang="ja-JP" altLang="en-US" dirty="0"/>
              <a:t>・つまり、今後じゃぶじゃぶ借入出来ないから、資金繰り表で自社をきっちり管理</a:t>
            </a:r>
            <a:endParaRPr kumimoji="1" lang="en-US" altLang="ja-JP" dirty="0"/>
          </a:p>
          <a:p>
            <a:r>
              <a:rPr kumimoji="1" lang="ja-JP" altLang="en-US" dirty="0"/>
              <a:t>・この手助けが出来れば、経営者から一目置かれる</a:t>
            </a:r>
            <a:endParaRPr kumimoji="1" lang="en-US" altLang="ja-JP" dirty="0"/>
          </a:p>
          <a:p>
            <a:r>
              <a:rPr kumimoji="1" lang="ja-JP" altLang="en-US" dirty="0"/>
              <a:t>・西川がやっているのはこれだけ</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8</a:t>
            </a:fld>
            <a:endParaRPr lang="en-US" altLang="ja-JP" dirty="0"/>
          </a:p>
        </p:txBody>
      </p:sp>
    </p:spTree>
    <p:extLst>
      <p:ext uri="{BB962C8B-B14F-4D97-AF65-F5344CB8AC3E}">
        <p14:creationId xmlns:p14="http://schemas.microsoft.com/office/powerpoint/2010/main" val="317213882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15:05</a:t>
            </a:r>
            <a:r>
              <a:rPr kumimoji="1" lang="ja-JP" altLang="en-US" dirty="0"/>
              <a:t>～</a:t>
            </a:r>
            <a:r>
              <a:rPr kumimoji="1" lang="en-US" altLang="ja-JP" dirty="0"/>
              <a:t>15:10</a:t>
            </a:r>
          </a:p>
          <a:p>
            <a:r>
              <a:rPr kumimoji="1" lang="ja-JP" altLang="en-US" dirty="0"/>
              <a:t>・解説</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89</a:t>
            </a:fld>
            <a:endParaRPr kumimoji="1" lang="ja-JP" altLang="en-US" dirty="0"/>
          </a:p>
        </p:txBody>
      </p:sp>
    </p:spTree>
    <p:extLst>
      <p:ext uri="{BB962C8B-B14F-4D97-AF65-F5344CB8AC3E}">
        <p14:creationId xmlns:p14="http://schemas.microsoft.com/office/powerpoint/2010/main" val="339941868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15:10</a:t>
            </a:r>
            <a:r>
              <a:rPr kumimoji="1" lang="ja-JP" altLang="en-US" dirty="0"/>
              <a:t>～</a:t>
            </a:r>
            <a:r>
              <a:rPr kumimoji="1" lang="en-US" altLang="ja-JP" dirty="0"/>
              <a:t>15:20</a:t>
            </a:r>
          </a:p>
          <a:p>
            <a:r>
              <a:rPr kumimoji="1" lang="ja-JP" altLang="en-US" dirty="0"/>
              <a:t>・時間調整</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90</a:t>
            </a:fld>
            <a:endParaRPr kumimoji="1" lang="ja-JP" altLang="en-US" dirty="0"/>
          </a:p>
        </p:txBody>
      </p:sp>
    </p:spTree>
    <p:extLst>
      <p:ext uri="{BB962C8B-B14F-4D97-AF65-F5344CB8AC3E}">
        <p14:creationId xmlns:p14="http://schemas.microsoft.com/office/powerpoint/2010/main" val="64986805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15:20</a:t>
            </a:r>
            <a:r>
              <a:rPr kumimoji="1" lang="ja-JP" altLang="en-US" dirty="0"/>
              <a:t>～</a:t>
            </a:r>
            <a:r>
              <a:rPr kumimoji="1" lang="en-US" altLang="ja-JP" dirty="0"/>
              <a:t>15:25</a:t>
            </a:r>
          </a:p>
          <a:p>
            <a:r>
              <a:rPr kumimoji="1" lang="ja-JP" altLang="en-US" dirty="0"/>
              <a:t>・解説</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91</a:t>
            </a:fld>
            <a:endParaRPr kumimoji="1" lang="ja-JP" altLang="en-US" dirty="0"/>
          </a:p>
        </p:txBody>
      </p:sp>
    </p:spTree>
    <p:extLst>
      <p:ext uri="{BB962C8B-B14F-4D97-AF65-F5344CB8AC3E}">
        <p14:creationId xmlns:p14="http://schemas.microsoft.com/office/powerpoint/2010/main" val="410364980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16:06</a:t>
            </a:r>
            <a:r>
              <a:rPr kumimoji="1" lang="ja-JP" altLang="en-US" dirty="0"/>
              <a:t>～</a:t>
            </a:r>
            <a:r>
              <a:rPr kumimoji="1" lang="en-US" altLang="ja-JP" dirty="0"/>
              <a:t>16:08</a:t>
            </a:r>
          </a:p>
          <a:p>
            <a:r>
              <a:rPr kumimoji="1" lang="ja-JP" altLang="en-US" dirty="0"/>
              <a:t>・たまに赤字になるので、減価償却費を止めて黒字を確保される会社がありますが、無意味⇒銀行は引き直し計算をしてます。</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92</a:t>
            </a:fld>
            <a:endParaRPr kumimoji="1" lang="ja-JP" altLang="en-US" dirty="0"/>
          </a:p>
        </p:txBody>
      </p:sp>
    </p:spTree>
    <p:extLst>
      <p:ext uri="{BB962C8B-B14F-4D97-AF65-F5344CB8AC3E}">
        <p14:creationId xmlns:p14="http://schemas.microsoft.com/office/powerpoint/2010/main" val="14061457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93</a:t>
            </a:fld>
            <a:endParaRPr lang="en-US" altLang="ja-JP" dirty="0"/>
          </a:p>
        </p:txBody>
      </p:sp>
    </p:spTree>
    <p:extLst>
      <p:ext uri="{BB962C8B-B14F-4D97-AF65-F5344CB8AC3E}">
        <p14:creationId xmlns:p14="http://schemas.microsoft.com/office/powerpoint/2010/main" val="119249900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94</a:t>
            </a:fld>
            <a:endParaRPr lang="en-US" altLang="ja-JP" dirty="0"/>
          </a:p>
        </p:txBody>
      </p:sp>
    </p:spTree>
    <p:extLst>
      <p:ext uri="{BB962C8B-B14F-4D97-AF65-F5344CB8AC3E}">
        <p14:creationId xmlns:p14="http://schemas.microsoft.com/office/powerpoint/2010/main" val="132929948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税金の種類を説明</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95</a:t>
            </a:fld>
            <a:endParaRPr lang="en-US" altLang="ja-JP" dirty="0"/>
          </a:p>
        </p:txBody>
      </p:sp>
    </p:spTree>
    <p:extLst>
      <p:ext uri="{BB962C8B-B14F-4D97-AF65-F5344CB8AC3E}">
        <p14:creationId xmlns:p14="http://schemas.microsoft.com/office/powerpoint/2010/main" val="96025971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税金の種類を説明</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96</a:t>
            </a:fld>
            <a:endParaRPr lang="en-US" altLang="ja-JP" dirty="0"/>
          </a:p>
        </p:txBody>
      </p:sp>
    </p:spTree>
    <p:extLst>
      <p:ext uri="{BB962C8B-B14F-4D97-AF65-F5344CB8AC3E}">
        <p14:creationId xmlns:p14="http://schemas.microsoft.com/office/powerpoint/2010/main" val="48565323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16:17</a:t>
            </a:r>
            <a:r>
              <a:rPr kumimoji="1" lang="ja-JP" altLang="en-US" dirty="0"/>
              <a:t>～</a:t>
            </a:r>
            <a:r>
              <a:rPr kumimoji="1" lang="en-US" altLang="ja-JP" dirty="0"/>
              <a:t>16:20</a:t>
            </a:r>
          </a:p>
          <a:p>
            <a:r>
              <a:rPr kumimoji="1" lang="ja-JP" altLang="en-US" dirty="0"/>
              <a:t>・それぞれに一言コメント</a:t>
            </a:r>
            <a:endParaRPr kumimoji="1" lang="en-US" altLang="ja-JP" dirty="0"/>
          </a:p>
          <a:p>
            <a:r>
              <a:rPr kumimoji="1" lang="ja-JP" altLang="en-US" dirty="0"/>
              <a:t>・月次繰越が赤字で提出する会社はダメ</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・この資金繰り表が一番大切⇒なぜ、作らないのか？⇒精度が低い⇒固定的支出は把握できる⇒目標売上を立てる⇒これをどう作るかを計画するだけ</a:t>
            </a:r>
            <a:endParaRPr kumimoji="1" lang="en-US" altLang="ja-JP" dirty="0"/>
          </a:p>
          <a:p>
            <a:pPr marL="285750" indent="-285750">
              <a:buFont typeface="Wingdings" panose="05000000000000000000" pitchFamily="2" charset="2"/>
              <a:buChar char="Ø"/>
            </a:pPr>
            <a:r>
              <a:rPr lang="ja-JP" altLang="en-US" dirty="0"/>
              <a:t>お金が回っていたらＯＫ</a:t>
            </a:r>
            <a:endParaRPr lang="en-US" altLang="ja-JP" dirty="0"/>
          </a:p>
          <a:p>
            <a:pPr marL="285750" indent="-285750">
              <a:buFont typeface="Wingdings" panose="05000000000000000000" pitchFamily="2" charset="2"/>
              <a:buChar char="Ø"/>
            </a:pPr>
            <a:r>
              <a:rPr kumimoji="1" lang="ja-JP" altLang="en-US" dirty="0"/>
              <a:t>お金が回っていなかったら新規借入、もしくは既存借入の返済を低減する</a:t>
            </a:r>
            <a:endParaRPr kumimoji="1" lang="en-US" altLang="ja-JP" dirty="0"/>
          </a:p>
          <a:p>
            <a:pPr marL="285750" indent="-285750">
              <a:buFont typeface="Wingdings" panose="05000000000000000000" pitchFamily="2" charset="2"/>
              <a:buChar char="Ø"/>
            </a:pPr>
            <a:r>
              <a:rPr lang="ja-JP" altLang="en-US" dirty="0"/>
              <a:t>低減する場合は、借換とリスケがあるので十分注意</a:t>
            </a:r>
            <a:endParaRPr kumimoji="1" lang="en-US" altLang="ja-JP" dirty="0"/>
          </a:p>
          <a:p>
            <a:pPr marL="285750" indent="-285750">
              <a:buFont typeface="Wingdings" panose="05000000000000000000" pitchFamily="2" charset="2"/>
              <a:buChar char="Ø"/>
            </a:pPr>
            <a:r>
              <a:rPr lang="ja-JP" altLang="en-US" dirty="0"/>
              <a:t>資金繰り表は過去３ヶ月分と今後９ヶ月程度のスパンで記載</a:t>
            </a:r>
            <a:endParaRPr lang="en-US" altLang="ja-JP" dirty="0"/>
          </a:p>
          <a:p>
            <a:pPr marL="285750" indent="-285750">
              <a:buFont typeface="Wingdings" panose="05000000000000000000" pitchFamily="2" charset="2"/>
              <a:buChar char="Ø"/>
            </a:pPr>
            <a:r>
              <a:rPr kumimoji="1" lang="ja-JP" altLang="en-US" dirty="0"/>
              <a:t>融資依頼は８月と２月⇒融資実行は９月と３月</a:t>
            </a:r>
            <a:endParaRPr kumimoji="1" lang="en-US" altLang="ja-JP" dirty="0"/>
          </a:p>
          <a:p>
            <a:pPr marL="285750" indent="-285750">
              <a:buFont typeface="Wingdings" panose="05000000000000000000" pitchFamily="2" charset="2"/>
              <a:buChar char="Ø"/>
            </a:pPr>
            <a:r>
              <a:rPr kumimoji="1" lang="ja-JP" altLang="en-US" dirty="0"/>
              <a:t>融資が実行されなかった場合と実行された場合の２パターンを作成</a:t>
            </a:r>
            <a:endParaRPr kumimoji="1" lang="en-US" altLang="ja-JP" dirty="0"/>
          </a:p>
          <a:p>
            <a:pPr marL="285750" indent="-285750">
              <a:buFont typeface="Wingdings" panose="05000000000000000000" pitchFamily="2" charset="2"/>
              <a:buChar char="Ø"/>
            </a:pPr>
            <a:r>
              <a:rPr kumimoji="1" lang="ja-JP" altLang="en-US" dirty="0"/>
              <a:t>各項目については自社が分かりやすい様に記載</a:t>
            </a:r>
            <a:endParaRPr kumimoji="1" lang="en-US" altLang="ja-JP" dirty="0"/>
          </a:p>
          <a:p>
            <a:pPr marL="285750" indent="-285750">
              <a:buFont typeface="Wingdings" panose="05000000000000000000" pitchFamily="2" charset="2"/>
              <a:buChar char="Ø"/>
            </a:pPr>
            <a:r>
              <a:rPr lang="ja-JP" altLang="en-US" dirty="0"/>
              <a:t>金融機関への金利支払いは経常支出に記載する事</a:t>
            </a:r>
            <a:endParaRPr lang="en-US" altLang="ja-JP" dirty="0"/>
          </a:p>
          <a:p>
            <a:pPr marL="285750" indent="-285750">
              <a:buFont typeface="Wingdings" panose="05000000000000000000" pitchFamily="2" charset="2"/>
              <a:buChar char="Ø"/>
            </a:pPr>
            <a:r>
              <a:rPr lang="ja-JP" altLang="en-US" dirty="0">
                <a:solidFill>
                  <a:srgbClr val="FF0000"/>
                </a:solidFill>
              </a:rPr>
              <a:t>試算表との整合性を確認する事</a:t>
            </a:r>
            <a:endParaRPr kumimoji="1" lang="ja-JP" altLang="en-US"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97</a:t>
            </a:fld>
            <a:endParaRPr kumimoji="1" lang="ja-JP" altLang="en-US" dirty="0"/>
          </a:p>
        </p:txBody>
      </p:sp>
    </p:spTree>
    <p:extLst>
      <p:ext uri="{BB962C8B-B14F-4D97-AF65-F5344CB8AC3E}">
        <p14:creationId xmlns:p14="http://schemas.microsoft.com/office/powerpoint/2010/main" val="54148067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13:00</a:t>
            </a:r>
            <a:r>
              <a:rPr kumimoji="1" lang="ja-JP" altLang="en-US" dirty="0"/>
              <a:t>～</a:t>
            </a:r>
            <a:r>
              <a:rPr kumimoji="1" lang="en-US" altLang="ja-JP" dirty="0"/>
              <a:t>13:10</a:t>
            </a:r>
          </a:p>
          <a:p>
            <a:r>
              <a:rPr kumimoji="1" lang="ja-JP" altLang="en-US" dirty="0"/>
              <a:t>・出来なかった事を叱責するのではなく、出来なかった理由を解明⇒改善</a:t>
            </a:r>
            <a:endParaRPr kumimoji="1" lang="en-US" altLang="ja-JP" dirty="0"/>
          </a:p>
          <a:p>
            <a:r>
              <a:rPr kumimoji="1" lang="ja-JP" altLang="en-US" dirty="0"/>
              <a:t>・計画についても、予実分析を行い金融機関に提出する事が重要⇒今後の資料の信用度ＵＰ</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98</a:t>
            </a:fld>
            <a:endParaRPr kumimoji="1" lang="ja-JP" altLang="en-US" dirty="0"/>
          </a:p>
        </p:txBody>
      </p:sp>
    </p:spTree>
    <p:extLst>
      <p:ext uri="{BB962C8B-B14F-4D97-AF65-F5344CB8AC3E}">
        <p14:creationId xmlns:p14="http://schemas.microsoft.com/office/powerpoint/2010/main" val="270336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E5ECA3B4-52AD-44D5-B28C-4AF36863F99F}"/>
              </a:ext>
            </a:extLst>
          </p:cNvPr>
          <p:cNvSpPr>
            <a:spLocks noChangeArrowheads="1"/>
          </p:cNvSpPr>
          <p:nvPr/>
        </p:nvSpPr>
        <p:spPr bwMode="gray">
          <a:xfrm>
            <a:off x="250825" y="3357563"/>
            <a:ext cx="8640763" cy="142875"/>
          </a:xfrm>
          <a:prstGeom prst="rect">
            <a:avLst/>
          </a:prstGeom>
          <a:solidFill>
            <a:srgbClr val="009999"/>
          </a:solidFill>
          <a:ln>
            <a:noFill/>
          </a:ln>
          <a:effectLst>
            <a:outerShdw dist="35921" dir="2700000" algn="ctr" rotWithShape="0">
              <a:schemeClr val="bg2"/>
            </a:outerShdw>
          </a:effectLst>
          <a:extLst>
            <a:ext uri="{91240B29-F687-4F45-9708-019B960494DF}">
              <a14:hiddenLine xmlns:a14="http://schemas.microsoft.com/office/drawing/2010/main" w="9525" algn="ctr">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4098" name="Rectangle 2"/>
          <p:cNvSpPr>
            <a:spLocks noGrp="1" noChangeArrowheads="1"/>
          </p:cNvSpPr>
          <p:nvPr>
            <p:ph type="ctrTitle"/>
          </p:nvPr>
        </p:nvSpPr>
        <p:spPr>
          <a:xfrm>
            <a:off x="685800" y="2349500"/>
            <a:ext cx="7772400" cy="1008063"/>
          </a:xfrm>
        </p:spPr>
        <p:txBody>
          <a:bodyPr/>
          <a:lstStyle>
            <a:lvl1pPr algn="ctr">
              <a:defRPr sz="3200"/>
            </a:lvl1pPr>
          </a:lstStyle>
          <a:p>
            <a:pPr lvl="0"/>
            <a:r>
              <a:rPr lang="ja-JP" altLang="en-US" noProof="0"/>
              <a:t>マスター タイトルの書式設定</a:t>
            </a:r>
          </a:p>
        </p:txBody>
      </p:sp>
      <p:sp>
        <p:nvSpPr>
          <p:cNvPr id="4099" name="Rectangle 3"/>
          <p:cNvSpPr>
            <a:spLocks noGrp="1" noChangeArrowheads="1"/>
          </p:cNvSpPr>
          <p:nvPr>
            <p:ph type="subTitle" idx="1"/>
          </p:nvPr>
        </p:nvSpPr>
        <p:spPr>
          <a:xfrm>
            <a:off x="1371600" y="3716338"/>
            <a:ext cx="6400800" cy="766762"/>
          </a:xfrm>
        </p:spPr>
        <p:txBody>
          <a:bodyPr/>
          <a:lstStyle>
            <a:lvl1pPr marL="0" indent="0" algn="ctr">
              <a:buFontTx/>
              <a:buNone/>
              <a:defRPr sz="1400"/>
            </a:lvl1pPr>
          </a:lstStyle>
          <a:p>
            <a:pPr lvl="0"/>
            <a:r>
              <a:rPr lang="ja-JP" altLang="en-US" noProof="0"/>
              <a:t>マスター サブタイトルの書式設定</a:t>
            </a:r>
          </a:p>
        </p:txBody>
      </p:sp>
      <p:sp>
        <p:nvSpPr>
          <p:cNvPr id="5" name="Rectangle 4">
            <a:extLst>
              <a:ext uri="{FF2B5EF4-FFF2-40B4-BE49-F238E27FC236}">
                <a16:creationId xmlns:a16="http://schemas.microsoft.com/office/drawing/2014/main" id="{D92BC32F-A3A8-4A04-AF75-9CC387E3F506}"/>
              </a:ext>
            </a:extLst>
          </p:cNvPr>
          <p:cNvSpPr>
            <a:spLocks noGrp="1" noChangeArrowheads="1"/>
          </p:cNvSpPr>
          <p:nvPr>
            <p:ph type="dt" sz="half" idx="10"/>
          </p:nvPr>
        </p:nvSpPr>
        <p:spPr>
          <a:xfrm>
            <a:off x="3505200" y="5059363"/>
            <a:ext cx="2133600" cy="287337"/>
          </a:xfrm>
        </p:spPr>
        <p:txBody>
          <a:bodyPr/>
          <a:lstStyle>
            <a:lvl1pPr algn="ctr">
              <a:defRPr sz="1200" smtClean="0"/>
            </a:lvl1pPr>
          </a:lstStyle>
          <a:p>
            <a:pPr>
              <a:defRPr/>
            </a:pPr>
            <a:fld id="{4279A203-416A-47F3-B561-439C41771176}"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1B374BFF-361E-4802-9209-A0C1863903EF}"/>
              </a:ext>
            </a:extLst>
          </p:cNvPr>
          <p:cNvSpPr>
            <a:spLocks noGrp="1" noChangeArrowheads="1"/>
          </p:cNvSpPr>
          <p:nvPr>
            <p:ph type="ftr" sz="quarter" idx="11"/>
          </p:nvPr>
        </p:nvSpPr>
        <p:spPr>
          <a:xfrm>
            <a:off x="3124200" y="4627563"/>
            <a:ext cx="2895600" cy="279400"/>
          </a:xfrm>
        </p:spPr>
        <p:txBody>
          <a:bodyPr/>
          <a:lstStyle>
            <a:lvl1pPr>
              <a:defRPr sz="1200"/>
            </a:lvl1pPr>
          </a:lstStyle>
          <a:p>
            <a:pPr>
              <a:defRPr/>
            </a:pPr>
            <a:r>
              <a:rPr lang="en-US" altLang="ja-JP" dirty="0"/>
              <a:t>©</a:t>
            </a:r>
            <a:r>
              <a:rPr lang="ja-JP" altLang="en-US"/>
              <a:t>しのざき総研２０２０</a:t>
            </a:r>
            <a:endParaRPr lang="en-US" altLang="ja-JP" dirty="0"/>
          </a:p>
        </p:txBody>
      </p:sp>
    </p:spTree>
    <p:extLst>
      <p:ext uri="{BB962C8B-B14F-4D97-AF65-F5344CB8AC3E}">
        <p14:creationId xmlns:p14="http://schemas.microsoft.com/office/powerpoint/2010/main" val="3203059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6DE2EF03-68FC-42DA-9D65-5D9492FCA2DC}"/>
              </a:ext>
            </a:extLst>
          </p:cNvPr>
          <p:cNvSpPr>
            <a:spLocks noGrp="1" noChangeArrowheads="1"/>
          </p:cNvSpPr>
          <p:nvPr>
            <p:ph type="dt" sz="half" idx="10"/>
          </p:nvPr>
        </p:nvSpPr>
        <p:spPr>
          <a:ln/>
        </p:spPr>
        <p:txBody>
          <a:bodyPr/>
          <a:lstStyle>
            <a:lvl1pPr>
              <a:defRPr/>
            </a:lvl1pPr>
          </a:lstStyle>
          <a:p>
            <a:pPr>
              <a:defRPr/>
            </a:pPr>
            <a:fld id="{B7FE8793-69C1-410E-ADAA-8DC99B54611C}"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AEE44625-DA66-47E1-B768-7278ABB25901}"/>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BE273CA7-CA19-44E3-A839-9076C696E90A}"/>
              </a:ext>
            </a:extLst>
          </p:cNvPr>
          <p:cNvSpPr>
            <a:spLocks noGrp="1" noChangeArrowheads="1"/>
          </p:cNvSpPr>
          <p:nvPr>
            <p:ph type="sldNum" sz="quarter" idx="12"/>
          </p:nvPr>
        </p:nvSpPr>
        <p:spPr>
          <a:ln/>
        </p:spPr>
        <p:txBody>
          <a:bodyPr/>
          <a:lstStyle>
            <a:lvl1pPr>
              <a:defRPr/>
            </a:lvl1pPr>
          </a:lstStyle>
          <a:p>
            <a:fld id="{F08E2069-8CB2-4139-8787-83D178017B59}" type="slidenum">
              <a:rPr lang="en-US" altLang="ja-JP"/>
              <a:pPr/>
              <a:t>‹#›</a:t>
            </a:fld>
            <a:endParaRPr lang="en-US" altLang="ja-JP" dirty="0"/>
          </a:p>
        </p:txBody>
      </p:sp>
    </p:spTree>
    <p:extLst>
      <p:ext uri="{BB962C8B-B14F-4D97-AF65-F5344CB8AC3E}">
        <p14:creationId xmlns:p14="http://schemas.microsoft.com/office/powerpoint/2010/main" val="20892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4175" y="115888"/>
            <a:ext cx="2159000" cy="6010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2413" y="115888"/>
            <a:ext cx="6329362" cy="6010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2E35AFB-B70B-47D3-BD0A-F56FB612995F}"/>
              </a:ext>
            </a:extLst>
          </p:cNvPr>
          <p:cNvSpPr>
            <a:spLocks noGrp="1" noChangeArrowheads="1"/>
          </p:cNvSpPr>
          <p:nvPr>
            <p:ph type="dt" sz="half" idx="10"/>
          </p:nvPr>
        </p:nvSpPr>
        <p:spPr>
          <a:ln/>
        </p:spPr>
        <p:txBody>
          <a:bodyPr/>
          <a:lstStyle>
            <a:lvl1pPr>
              <a:defRPr/>
            </a:lvl1pPr>
          </a:lstStyle>
          <a:p>
            <a:pPr>
              <a:defRPr/>
            </a:pPr>
            <a:fld id="{D3A5CC21-A2CD-4AF1-9CDD-66A8E0F8BC86}"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2A9FD16C-BC1F-48C9-892B-AB72C85D3FED}"/>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DAF195A0-0394-49C4-AD48-2AD0D032D9E4}"/>
              </a:ext>
            </a:extLst>
          </p:cNvPr>
          <p:cNvSpPr>
            <a:spLocks noGrp="1" noChangeArrowheads="1"/>
          </p:cNvSpPr>
          <p:nvPr>
            <p:ph type="sldNum" sz="quarter" idx="12"/>
          </p:nvPr>
        </p:nvSpPr>
        <p:spPr>
          <a:ln/>
        </p:spPr>
        <p:txBody>
          <a:bodyPr/>
          <a:lstStyle>
            <a:lvl1pPr>
              <a:defRPr/>
            </a:lvl1pPr>
          </a:lstStyle>
          <a:p>
            <a:fld id="{BD03596A-1E13-4DE6-BB89-D8D6B7E32178}" type="slidenum">
              <a:rPr lang="en-US" altLang="ja-JP"/>
              <a:pPr/>
              <a:t>‹#›</a:t>
            </a:fld>
            <a:endParaRPr lang="en-US" altLang="ja-JP" dirty="0"/>
          </a:p>
        </p:txBody>
      </p:sp>
    </p:spTree>
    <p:extLst>
      <p:ext uri="{BB962C8B-B14F-4D97-AF65-F5344CB8AC3E}">
        <p14:creationId xmlns:p14="http://schemas.microsoft.com/office/powerpoint/2010/main" val="4056268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5DA94018-86A8-41D9-8632-F66216B8C72F}"/>
              </a:ext>
            </a:extLst>
          </p:cNvPr>
          <p:cNvSpPr>
            <a:spLocks noChangeArrowheads="1"/>
          </p:cNvSpPr>
          <p:nvPr/>
        </p:nvSpPr>
        <p:spPr bwMode="gray">
          <a:xfrm>
            <a:off x="250825" y="3357563"/>
            <a:ext cx="8640763" cy="142875"/>
          </a:xfrm>
          <a:prstGeom prst="rect">
            <a:avLst/>
          </a:prstGeom>
          <a:solidFill>
            <a:srgbClr val="009999"/>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
        <p:nvSpPr>
          <p:cNvPr id="4098" name="Rectangle 2"/>
          <p:cNvSpPr>
            <a:spLocks noGrp="1" noChangeArrowheads="1"/>
          </p:cNvSpPr>
          <p:nvPr>
            <p:ph type="ctrTitle"/>
          </p:nvPr>
        </p:nvSpPr>
        <p:spPr>
          <a:xfrm>
            <a:off x="685800" y="2349500"/>
            <a:ext cx="7772400" cy="1008063"/>
          </a:xfrm>
        </p:spPr>
        <p:txBody>
          <a:bodyPr/>
          <a:lstStyle>
            <a:lvl1pPr algn="ctr">
              <a:defRPr sz="3200"/>
            </a:lvl1pPr>
          </a:lstStyle>
          <a:p>
            <a:pPr lvl="0"/>
            <a:r>
              <a:rPr lang="ja-JP" altLang="en-US" noProof="0"/>
              <a:t>マスター タイトルの書式設定</a:t>
            </a:r>
          </a:p>
        </p:txBody>
      </p:sp>
      <p:sp>
        <p:nvSpPr>
          <p:cNvPr id="4099" name="Rectangle 3"/>
          <p:cNvSpPr>
            <a:spLocks noGrp="1" noChangeArrowheads="1"/>
          </p:cNvSpPr>
          <p:nvPr>
            <p:ph type="subTitle" idx="1"/>
          </p:nvPr>
        </p:nvSpPr>
        <p:spPr>
          <a:xfrm>
            <a:off x="1371600" y="3716338"/>
            <a:ext cx="6400800" cy="766762"/>
          </a:xfrm>
        </p:spPr>
        <p:txBody>
          <a:bodyPr/>
          <a:lstStyle>
            <a:lvl1pPr marL="0" indent="0" algn="ctr">
              <a:buFontTx/>
              <a:buNone/>
              <a:defRPr sz="1400"/>
            </a:lvl1pPr>
          </a:lstStyle>
          <a:p>
            <a:pPr lvl="0"/>
            <a:r>
              <a:rPr lang="ja-JP" altLang="en-US" noProof="0"/>
              <a:t>マスター サブタイトルの書式設定</a:t>
            </a:r>
          </a:p>
        </p:txBody>
      </p:sp>
      <p:sp>
        <p:nvSpPr>
          <p:cNvPr id="5" name="Rectangle 4">
            <a:extLst>
              <a:ext uri="{FF2B5EF4-FFF2-40B4-BE49-F238E27FC236}">
                <a16:creationId xmlns:a16="http://schemas.microsoft.com/office/drawing/2014/main" id="{52C0595F-65EF-4386-AA47-D3DEFEA17D8F}"/>
              </a:ext>
            </a:extLst>
          </p:cNvPr>
          <p:cNvSpPr>
            <a:spLocks noGrp="1" noChangeArrowheads="1"/>
          </p:cNvSpPr>
          <p:nvPr>
            <p:ph type="dt" sz="half" idx="10"/>
          </p:nvPr>
        </p:nvSpPr>
        <p:spPr>
          <a:xfrm>
            <a:off x="3505200" y="5059363"/>
            <a:ext cx="2133600" cy="287337"/>
          </a:xfrm>
        </p:spPr>
        <p:txBody>
          <a:bodyPr/>
          <a:lstStyle>
            <a:lvl1pPr algn="ctr">
              <a:defRPr sz="1200"/>
            </a:lvl1pPr>
          </a:lstStyle>
          <a:p>
            <a:pPr>
              <a:defRPr/>
            </a:pPr>
            <a:fld id="{61290F58-DC3E-4276-929C-09ECC6C2BF1C}"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A563DD59-A32E-4ECA-A01C-B1346E29650C}"/>
              </a:ext>
            </a:extLst>
          </p:cNvPr>
          <p:cNvSpPr>
            <a:spLocks noGrp="1" noChangeArrowheads="1"/>
          </p:cNvSpPr>
          <p:nvPr>
            <p:ph type="ftr" sz="quarter" idx="11"/>
          </p:nvPr>
        </p:nvSpPr>
        <p:spPr>
          <a:xfrm>
            <a:off x="3124200" y="4627563"/>
            <a:ext cx="2895600" cy="279400"/>
          </a:xfrm>
        </p:spPr>
        <p:txBody>
          <a:bodyPr/>
          <a:lstStyle>
            <a:lvl1pPr>
              <a:defRPr sz="1200"/>
            </a:lvl1pPr>
          </a:lstStyle>
          <a:p>
            <a:pPr>
              <a:defRPr/>
            </a:pPr>
            <a:r>
              <a:rPr lang="en-US" altLang="ja-JP" dirty="0"/>
              <a:t>©</a:t>
            </a:r>
            <a:r>
              <a:rPr lang="ja-JP" altLang="en-US"/>
              <a:t>しのざき総研２０２０</a:t>
            </a:r>
            <a:endParaRPr lang="en-US" altLang="ja-JP" dirty="0"/>
          </a:p>
        </p:txBody>
      </p:sp>
    </p:spTree>
    <p:extLst>
      <p:ext uri="{BB962C8B-B14F-4D97-AF65-F5344CB8AC3E}">
        <p14:creationId xmlns:p14="http://schemas.microsoft.com/office/powerpoint/2010/main" val="36457449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197941E-556E-449C-9EBC-CAF0FBBDBEC1}"/>
              </a:ext>
            </a:extLst>
          </p:cNvPr>
          <p:cNvSpPr>
            <a:spLocks noGrp="1" noChangeArrowheads="1"/>
          </p:cNvSpPr>
          <p:nvPr>
            <p:ph type="dt" sz="half" idx="10"/>
          </p:nvPr>
        </p:nvSpPr>
        <p:spPr>
          <a:ln/>
        </p:spPr>
        <p:txBody>
          <a:bodyPr/>
          <a:lstStyle>
            <a:lvl1pPr>
              <a:defRPr/>
            </a:lvl1pPr>
          </a:lstStyle>
          <a:p>
            <a:pPr>
              <a:defRPr/>
            </a:pPr>
            <a:fld id="{ECBB4E90-CE06-47D4-B1CE-25C6663D92C7}"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D22A41B9-FB1A-4A27-B81F-188391F9AA50}"/>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27214FB8-56C6-4442-A081-38BA7982BA3A}"/>
              </a:ext>
            </a:extLst>
          </p:cNvPr>
          <p:cNvSpPr>
            <a:spLocks noGrp="1" noChangeArrowheads="1"/>
          </p:cNvSpPr>
          <p:nvPr>
            <p:ph type="sldNum" sz="quarter" idx="12"/>
          </p:nvPr>
        </p:nvSpPr>
        <p:spPr>
          <a:ln/>
        </p:spPr>
        <p:txBody>
          <a:bodyPr/>
          <a:lstStyle>
            <a:lvl1pPr>
              <a:defRPr/>
            </a:lvl1pPr>
          </a:lstStyle>
          <a:p>
            <a:fld id="{CCBBFD20-E2A6-4F96-803A-8394F11DEBD7}" type="slidenum">
              <a:rPr lang="en-US" altLang="ja-JP"/>
              <a:pPr/>
              <a:t>‹#›</a:t>
            </a:fld>
            <a:endParaRPr lang="en-US" altLang="ja-JP" dirty="0"/>
          </a:p>
        </p:txBody>
      </p:sp>
    </p:spTree>
    <p:extLst>
      <p:ext uri="{BB962C8B-B14F-4D97-AF65-F5344CB8AC3E}">
        <p14:creationId xmlns:p14="http://schemas.microsoft.com/office/powerpoint/2010/main" val="3587311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1617C691-DBAD-4F46-B328-8C747DD3AD6E}"/>
              </a:ext>
            </a:extLst>
          </p:cNvPr>
          <p:cNvSpPr>
            <a:spLocks noGrp="1" noChangeArrowheads="1"/>
          </p:cNvSpPr>
          <p:nvPr>
            <p:ph type="dt" sz="half" idx="10"/>
          </p:nvPr>
        </p:nvSpPr>
        <p:spPr>
          <a:ln/>
        </p:spPr>
        <p:txBody>
          <a:bodyPr/>
          <a:lstStyle>
            <a:lvl1pPr>
              <a:defRPr/>
            </a:lvl1pPr>
          </a:lstStyle>
          <a:p>
            <a:pPr>
              <a:defRPr/>
            </a:pPr>
            <a:fld id="{650B2F57-FB73-41CC-AFEA-2C37006DE9AF}"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91C90E76-8474-4C7B-8F94-85E620732C27}"/>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848E5FED-E908-4347-9C69-22545B7624FD}"/>
              </a:ext>
            </a:extLst>
          </p:cNvPr>
          <p:cNvSpPr>
            <a:spLocks noGrp="1" noChangeArrowheads="1"/>
          </p:cNvSpPr>
          <p:nvPr>
            <p:ph type="sldNum" sz="quarter" idx="12"/>
          </p:nvPr>
        </p:nvSpPr>
        <p:spPr>
          <a:ln/>
        </p:spPr>
        <p:txBody>
          <a:bodyPr/>
          <a:lstStyle>
            <a:lvl1pPr>
              <a:defRPr/>
            </a:lvl1pPr>
          </a:lstStyle>
          <a:p>
            <a:fld id="{1DBAF602-6947-489B-8475-8EAB19170E2C}" type="slidenum">
              <a:rPr lang="en-US" altLang="ja-JP"/>
              <a:pPr/>
              <a:t>‹#›</a:t>
            </a:fld>
            <a:endParaRPr lang="en-US" altLang="ja-JP" dirty="0"/>
          </a:p>
        </p:txBody>
      </p:sp>
    </p:spTree>
    <p:extLst>
      <p:ext uri="{BB962C8B-B14F-4D97-AF65-F5344CB8AC3E}">
        <p14:creationId xmlns:p14="http://schemas.microsoft.com/office/powerpoint/2010/main" val="2627653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D68C6ACC-2FFA-4C66-B335-77FEBF18E7BA}"/>
              </a:ext>
            </a:extLst>
          </p:cNvPr>
          <p:cNvSpPr>
            <a:spLocks noGrp="1" noChangeArrowheads="1"/>
          </p:cNvSpPr>
          <p:nvPr>
            <p:ph type="dt" sz="half" idx="10"/>
          </p:nvPr>
        </p:nvSpPr>
        <p:spPr>
          <a:ln/>
        </p:spPr>
        <p:txBody>
          <a:bodyPr/>
          <a:lstStyle>
            <a:lvl1pPr>
              <a:defRPr/>
            </a:lvl1pPr>
          </a:lstStyle>
          <a:p>
            <a:pPr>
              <a:defRPr/>
            </a:pPr>
            <a:fld id="{FB04A73C-932E-4CCC-8D5E-DAA0E10D3490}"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66D82D70-01AF-4FD7-8538-BA659C0F11B0}"/>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3F7189DD-03AF-47A7-BC0F-B1DDAEABBABB}"/>
              </a:ext>
            </a:extLst>
          </p:cNvPr>
          <p:cNvSpPr>
            <a:spLocks noGrp="1" noChangeArrowheads="1"/>
          </p:cNvSpPr>
          <p:nvPr>
            <p:ph type="sldNum" sz="quarter" idx="12"/>
          </p:nvPr>
        </p:nvSpPr>
        <p:spPr>
          <a:ln/>
        </p:spPr>
        <p:txBody>
          <a:bodyPr/>
          <a:lstStyle>
            <a:lvl1pPr>
              <a:defRPr/>
            </a:lvl1pPr>
          </a:lstStyle>
          <a:p>
            <a:fld id="{C8CD19E3-688D-40CB-98EF-E3F94C9C8E0A}" type="slidenum">
              <a:rPr lang="en-US" altLang="ja-JP"/>
              <a:pPr/>
              <a:t>‹#›</a:t>
            </a:fld>
            <a:endParaRPr lang="en-US" altLang="ja-JP" dirty="0"/>
          </a:p>
        </p:txBody>
      </p:sp>
    </p:spTree>
    <p:extLst>
      <p:ext uri="{BB962C8B-B14F-4D97-AF65-F5344CB8AC3E}">
        <p14:creationId xmlns:p14="http://schemas.microsoft.com/office/powerpoint/2010/main" val="2067701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5FAA9756-51AD-4008-8737-53108701BC94}"/>
              </a:ext>
            </a:extLst>
          </p:cNvPr>
          <p:cNvSpPr>
            <a:spLocks noGrp="1" noChangeArrowheads="1"/>
          </p:cNvSpPr>
          <p:nvPr>
            <p:ph type="dt" sz="half" idx="10"/>
          </p:nvPr>
        </p:nvSpPr>
        <p:spPr>
          <a:ln/>
        </p:spPr>
        <p:txBody>
          <a:bodyPr/>
          <a:lstStyle>
            <a:lvl1pPr>
              <a:defRPr/>
            </a:lvl1pPr>
          </a:lstStyle>
          <a:p>
            <a:pPr>
              <a:defRPr/>
            </a:pPr>
            <a:fld id="{6E08F796-B43D-4465-8A81-09F956594277}" type="datetime1">
              <a:rPr lang="ja-JP" altLang="en-US" smtClean="0"/>
              <a:t>2020/12/11</a:t>
            </a:fld>
            <a:endParaRPr lang="en-US" altLang="ja-JP" dirty="0"/>
          </a:p>
        </p:txBody>
      </p:sp>
      <p:sp>
        <p:nvSpPr>
          <p:cNvPr id="8" name="Rectangle 5">
            <a:extLst>
              <a:ext uri="{FF2B5EF4-FFF2-40B4-BE49-F238E27FC236}">
                <a16:creationId xmlns:a16="http://schemas.microsoft.com/office/drawing/2014/main" id="{ED344D55-6D94-4A5C-8330-31B67710EED9}"/>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9" name="Rectangle 6">
            <a:extLst>
              <a:ext uri="{FF2B5EF4-FFF2-40B4-BE49-F238E27FC236}">
                <a16:creationId xmlns:a16="http://schemas.microsoft.com/office/drawing/2014/main" id="{3FB98FF9-3717-47B2-9083-BC8EA33F1185}"/>
              </a:ext>
            </a:extLst>
          </p:cNvPr>
          <p:cNvSpPr>
            <a:spLocks noGrp="1" noChangeArrowheads="1"/>
          </p:cNvSpPr>
          <p:nvPr>
            <p:ph type="sldNum" sz="quarter" idx="12"/>
          </p:nvPr>
        </p:nvSpPr>
        <p:spPr>
          <a:ln/>
        </p:spPr>
        <p:txBody>
          <a:bodyPr/>
          <a:lstStyle>
            <a:lvl1pPr>
              <a:defRPr/>
            </a:lvl1pPr>
          </a:lstStyle>
          <a:p>
            <a:fld id="{C77C901D-519A-477A-985B-5D5FFDB6CF10}" type="slidenum">
              <a:rPr lang="en-US" altLang="ja-JP"/>
              <a:pPr/>
              <a:t>‹#›</a:t>
            </a:fld>
            <a:endParaRPr lang="en-US" altLang="ja-JP" dirty="0"/>
          </a:p>
        </p:txBody>
      </p:sp>
    </p:spTree>
    <p:extLst>
      <p:ext uri="{BB962C8B-B14F-4D97-AF65-F5344CB8AC3E}">
        <p14:creationId xmlns:p14="http://schemas.microsoft.com/office/powerpoint/2010/main" val="254445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16C8BDE4-F9BA-4D4D-B62F-338C42DF8325}"/>
              </a:ext>
            </a:extLst>
          </p:cNvPr>
          <p:cNvSpPr>
            <a:spLocks noGrp="1" noChangeArrowheads="1"/>
          </p:cNvSpPr>
          <p:nvPr>
            <p:ph type="dt" sz="half" idx="10"/>
          </p:nvPr>
        </p:nvSpPr>
        <p:spPr>
          <a:ln/>
        </p:spPr>
        <p:txBody>
          <a:bodyPr/>
          <a:lstStyle>
            <a:lvl1pPr>
              <a:defRPr/>
            </a:lvl1pPr>
          </a:lstStyle>
          <a:p>
            <a:pPr>
              <a:defRPr/>
            </a:pPr>
            <a:fld id="{B2F09207-FA0A-4980-96ED-2B386D89E7F0}" type="datetime1">
              <a:rPr lang="ja-JP" altLang="en-US" smtClean="0"/>
              <a:t>2020/12/11</a:t>
            </a:fld>
            <a:endParaRPr lang="en-US" altLang="ja-JP" dirty="0"/>
          </a:p>
        </p:txBody>
      </p:sp>
      <p:sp>
        <p:nvSpPr>
          <p:cNvPr id="4" name="Rectangle 5">
            <a:extLst>
              <a:ext uri="{FF2B5EF4-FFF2-40B4-BE49-F238E27FC236}">
                <a16:creationId xmlns:a16="http://schemas.microsoft.com/office/drawing/2014/main" id="{2F655483-9427-4BD3-BE55-94BE6FC046B0}"/>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5" name="Rectangle 6">
            <a:extLst>
              <a:ext uri="{FF2B5EF4-FFF2-40B4-BE49-F238E27FC236}">
                <a16:creationId xmlns:a16="http://schemas.microsoft.com/office/drawing/2014/main" id="{7EE58D3A-91BB-4E4E-8737-BD84A2C46C19}"/>
              </a:ext>
            </a:extLst>
          </p:cNvPr>
          <p:cNvSpPr>
            <a:spLocks noGrp="1" noChangeArrowheads="1"/>
          </p:cNvSpPr>
          <p:nvPr>
            <p:ph type="sldNum" sz="quarter" idx="12"/>
          </p:nvPr>
        </p:nvSpPr>
        <p:spPr>
          <a:ln/>
        </p:spPr>
        <p:txBody>
          <a:bodyPr/>
          <a:lstStyle>
            <a:lvl1pPr>
              <a:defRPr/>
            </a:lvl1pPr>
          </a:lstStyle>
          <a:p>
            <a:fld id="{B502D895-383B-461B-8648-092336D4A6F2}" type="slidenum">
              <a:rPr lang="en-US" altLang="ja-JP"/>
              <a:pPr/>
              <a:t>‹#›</a:t>
            </a:fld>
            <a:endParaRPr lang="en-US" altLang="ja-JP" dirty="0"/>
          </a:p>
        </p:txBody>
      </p:sp>
    </p:spTree>
    <p:extLst>
      <p:ext uri="{BB962C8B-B14F-4D97-AF65-F5344CB8AC3E}">
        <p14:creationId xmlns:p14="http://schemas.microsoft.com/office/powerpoint/2010/main" val="2838317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C4FF326-98EB-45FC-9AC4-7F59246A93D8}"/>
              </a:ext>
            </a:extLst>
          </p:cNvPr>
          <p:cNvSpPr>
            <a:spLocks noGrp="1" noChangeArrowheads="1"/>
          </p:cNvSpPr>
          <p:nvPr>
            <p:ph type="dt" sz="half" idx="10"/>
          </p:nvPr>
        </p:nvSpPr>
        <p:spPr>
          <a:ln/>
        </p:spPr>
        <p:txBody>
          <a:bodyPr/>
          <a:lstStyle>
            <a:lvl1pPr>
              <a:defRPr/>
            </a:lvl1pPr>
          </a:lstStyle>
          <a:p>
            <a:pPr>
              <a:defRPr/>
            </a:pPr>
            <a:fld id="{885CAB90-724D-45E6-9CCD-0C5D2279C05D}" type="datetime1">
              <a:rPr lang="ja-JP" altLang="en-US" smtClean="0"/>
              <a:t>2020/12/11</a:t>
            </a:fld>
            <a:endParaRPr lang="en-US" altLang="ja-JP" dirty="0"/>
          </a:p>
        </p:txBody>
      </p:sp>
      <p:sp>
        <p:nvSpPr>
          <p:cNvPr id="3" name="Rectangle 5">
            <a:extLst>
              <a:ext uri="{FF2B5EF4-FFF2-40B4-BE49-F238E27FC236}">
                <a16:creationId xmlns:a16="http://schemas.microsoft.com/office/drawing/2014/main" id="{9BD7EEB5-4909-4BB2-9508-40AE0BB1D913}"/>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4" name="Rectangle 6">
            <a:extLst>
              <a:ext uri="{FF2B5EF4-FFF2-40B4-BE49-F238E27FC236}">
                <a16:creationId xmlns:a16="http://schemas.microsoft.com/office/drawing/2014/main" id="{B6F3FD4E-3A53-4529-8B4B-E348CF1864BC}"/>
              </a:ext>
            </a:extLst>
          </p:cNvPr>
          <p:cNvSpPr>
            <a:spLocks noGrp="1" noChangeArrowheads="1"/>
          </p:cNvSpPr>
          <p:nvPr>
            <p:ph type="sldNum" sz="quarter" idx="12"/>
          </p:nvPr>
        </p:nvSpPr>
        <p:spPr>
          <a:ln/>
        </p:spPr>
        <p:txBody>
          <a:bodyPr/>
          <a:lstStyle>
            <a:lvl1pPr>
              <a:defRPr/>
            </a:lvl1pPr>
          </a:lstStyle>
          <a:p>
            <a:fld id="{01A93F90-2921-4EE3-B67F-D0512B050F7C}" type="slidenum">
              <a:rPr lang="en-US" altLang="ja-JP"/>
              <a:pPr/>
              <a:t>‹#›</a:t>
            </a:fld>
            <a:endParaRPr lang="en-US" altLang="ja-JP" dirty="0"/>
          </a:p>
        </p:txBody>
      </p:sp>
    </p:spTree>
    <p:extLst>
      <p:ext uri="{BB962C8B-B14F-4D97-AF65-F5344CB8AC3E}">
        <p14:creationId xmlns:p14="http://schemas.microsoft.com/office/powerpoint/2010/main" val="2329708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003AB58E-692B-47E0-AE44-CE2EBEC3EE88}"/>
              </a:ext>
            </a:extLst>
          </p:cNvPr>
          <p:cNvSpPr>
            <a:spLocks noGrp="1" noChangeArrowheads="1"/>
          </p:cNvSpPr>
          <p:nvPr>
            <p:ph type="dt" sz="half" idx="10"/>
          </p:nvPr>
        </p:nvSpPr>
        <p:spPr>
          <a:ln/>
        </p:spPr>
        <p:txBody>
          <a:bodyPr/>
          <a:lstStyle>
            <a:lvl1pPr>
              <a:defRPr/>
            </a:lvl1pPr>
          </a:lstStyle>
          <a:p>
            <a:pPr>
              <a:defRPr/>
            </a:pPr>
            <a:fld id="{0DA22FDD-A8B1-43AE-B273-62051AE9E9AE}"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BCFEBBE4-FB59-4687-874C-0517AA891DA4}"/>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9BFB97DC-1CAB-4BCF-AAAA-16D64F3B911D}"/>
              </a:ext>
            </a:extLst>
          </p:cNvPr>
          <p:cNvSpPr>
            <a:spLocks noGrp="1" noChangeArrowheads="1"/>
          </p:cNvSpPr>
          <p:nvPr>
            <p:ph type="sldNum" sz="quarter" idx="12"/>
          </p:nvPr>
        </p:nvSpPr>
        <p:spPr>
          <a:ln/>
        </p:spPr>
        <p:txBody>
          <a:bodyPr/>
          <a:lstStyle>
            <a:lvl1pPr>
              <a:defRPr/>
            </a:lvl1pPr>
          </a:lstStyle>
          <a:p>
            <a:fld id="{C1EFC3A4-1349-4D53-871A-5A2847915B9A}" type="slidenum">
              <a:rPr lang="en-US" altLang="ja-JP"/>
              <a:pPr/>
              <a:t>‹#›</a:t>
            </a:fld>
            <a:endParaRPr lang="en-US" altLang="ja-JP" dirty="0"/>
          </a:p>
        </p:txBody>
      </p:sp>
    </p:spTree>
    <p:extLst>
      <p:ext uri="{BB962C8B-B14F-4D97-AF65-F5344CB8AC3E}">
        <p14:creationId xmlns:p14="http://schemas.microsoft.com/office/powerpoint/2010/main" val="6330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3B56C14-2286-41E7-ADE8-FE5E0FB726F1}"/>
              </a:ext>
            </a:extLst>
          </p:cNvPr>
          <p:cNvSpPr>
            <a:spLocks noGrp="1" noChangeArrowheads="1"/>
          </p:cNvSpPr>
          <p:nvPr>
            <p:ph type="dt" sz="half" idx="10"/>
          </p:nvPr>
        </p:nvSpPr>
        <p:spPr>
          <a:ln/>
        </p:spPr>
        <p:txBody>
          <a:bodyPr/>
          <a:lstStyle>
            <a:lvl1pPr>
              <a:defRPr/>
            </a:lvl1pPr>
          </a:lstStyle>
          <a:p>
            <a:pPr>
              <a:defRPr/>
            </a:pPr>
            <a:fld id="{97AA2F88-7CA9-489C-A14C-ECC26740B8DC}"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EDBDABA5-AB28-41AC-A5A2-B13FA783F044}"/>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98FDDF49-AF1F-4EF1-A16B-848CD564E94A}"/>
              </a:ext>
            </a:extLst>
          </p:cNvPr>
          <p:cNvSpPr>
            <a:spLocks noGrp="1" noChangeArrowheads="1"/>
          </p:cNvSpPr>
          <p:nvPr>
            <p:ph type="sldNum" sz="quarter" idx="12"/>
          </p:nvPr>
        </p:nvSpPr>
        <p:spPr>
          <a:ln/>
        </p:spPr>
        <p:txBody>
          <a:bodyPr/>
          <a:lstStyle>
            <a:lvl1pPr>
              <a:defRPr/>
            </a:lvl1pPr>
          </a:lstStyle>
          <a:p>
            <a:fld id="{A26C4393-58E0-44C7-BBF2-6DED8829D360}" type="slidenum">
              <a:rPr lang="en-US" altLang="ja-JP"/>
              <a:pPr/>
              <a:t>‹#›</a:t>
            </a:fld>
            <a:endParaRPr lang="en-US" altLang="ja-JP" dirty="0"/>
          </a:p>
        </p:txBody>
      </p:sp>
    </p:spTree>
    <p:extLst>
      <p:ext uri="{BB962C8B-B14F-4D97-AF65-F5344CB8AC3E}">
        <p14:creationId xmlns:p14="http://schemas.microsoft.com/office/powerpoint/2010/main" val="39944952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46B8BD87-CDAE-44CC-9376-3EE70F072817}"/>
              </a:ext>
            </a:extLst>
          </p:cNvPr>
          <p:cNvSpPr>
            <a:spLocks noGrp="1" noChangeArrowheads="1"/>
          </p:cNvSpPr>
          <p:nvPr>
            <p:ph type="dt" sz="half" idx="10"/>
          </p:nvPr>
        </p:nvSpPr>
        <p:spPr>
          <a:ln/>
        </p:spPr>
        <p:txBody>
          <a:bodyPr/>
          <a:lstStyle>
            <a:lvl1pPr>
              <a:defRPr/>
            </a:lvl1pPr>
          </a:lstStyle>
          <a:p>
            <a:pPr>
              <a:defRPr/>
            </a:pPr>
            <a:fld id="{E7CD7E44-85B0-4A3A-AEFE-22DE778C018C}"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8342528D-D633-4795-A1EB-73F318910B9E}"/>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C168CB6F-FF8E-4C51-ABC6-D8CBF188AD5E}"/>
              </a:ext>
            </a:extLst>
          </p:cNvPr>
          <p:cNvSpPr>
            <a:spLocks noGrp="1" noChangeArrowheads="1"/>
          </p:cNvSpPr>
          <p:nvPr>
            <p:ph type="sldNum" sz="quarter" idx="12"/>
          </p:nvPr>
        </p:nvSpPr>
        <p:spPr>
          <a:ln/>
        </p:spPr>
        <p:txBody>
          <a:bodyPr/>
          <a:lstStyle>
            <a:lvl1pPr>
              <a:defRPr/>
            </a:lvl1pPr>
          </a:lstStyle>
          <a:p>
            <a:fld id="{883B597E-7430-436E-90AA-97F8867642F4}" type="slidenum">
              <a:rPr lang="en-US" altLang="ja-JP"/>
              <a:pPr/>
              <a:t>‹#›</a:t>
            </a:fld>
            <a:endParaRPr lang="en-US" altLang="ja-JP" dirty="0"/>
          </a:p>
        </p:txBody>
      </p:sp>
    </p:spTree>
    <p:extLst>
      <p:ext uri="{BB962C8B-B14F-4D97-AF65-F5344CB8AC3E}">
        <p14:creationId xmlns:p14="http://schemas.microsoft.com/office/powerpoint/2010/main" val="37963573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F6037343-D284-47E8-A77A-8B7A54EF4E95}"/>
              </a:ext>
            </a:extLst>
          </p:cNvPr>
          <p:cNvSpPr>
            <a:spLocks noGrp="1" noChangeArrowheads="1"/>
          </p:cNvSpPr>
          <p:nvPr>
            <p:ph type="dt" sz="half" idx="10"/>
          </p:nvPr>
        </p:nvSpPr>
        <p:spPr>
          <a:ln/>
        </p:spPr>
        <p:txBody>
          <a:bodyPr/>
          <a:lstStyle>
            <a:lvl1pPr>
              <a:defRPr/>
            </a:lvl1pPr>
          </a:lstStyle>
          <a:p>
            <a:pPr>
              <a:defRPr/>
            </a:pPr>
            <a:fld id="{6BEBBFF2-F264-42C9-BE44-892CAEACAC00}"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F7EEE970-F21C-48A9-AD69-E4579653E3AA}"/>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51626ECB-0BAE-4D7A-8108-1BDB214064A9}"/>
              </a:ext>
            </a:extLst>
          </p:cNvPr>
          <p:cNvSpPr>
            <a:spLocks noGrp="1" noChangeArrowheads="1"/>
          </p:cNvSpPr>
          <p:nvPr>
            <p:ph type="sldNum" sz="quarter" idx="12"/>
          </p:nvPr>
        </p:nvSpPr>
        <p:spPr>
          <a:ln/>
        </p:spPr>
        <p:txBody>
          <a:bodyPr/>
          <a:lstStyle>
            <a:lvl1pPr>
              <a:defRPr/>
            </a:lvl1pPr>
          </a:lstStyle>
          <a:p>
            <a:fld id="{B18EAF89-B26D-4982-BFD1-600B89F9C872}" type="slidenum">
              <a:rPr lang="en-US" altLang="ja-JP"/>
              <a:pPr/>
              <a:t>‹#›</a:t>
            </a:fld>
            <a:endParaRPr lang="en-US" altLang="ja-JP" dirty="0"/>
          </a:p>
        </p:txBody>
      </p:sp>
    </p:spTree>
    <p:extLst>
      <p:ext uri="{BB962C8B-B14F-4D97-AF65-F5344CB8AC3E}">
        <p14:creationId xmlns:p14="http://schemas.microsoft.com/office/powerpoint/2010/main" val="2957589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4175" y="115888"/>
            <a:ext cx="2159000" cy="6010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2413" y="115888"/>
            <a:ext cx="6329362" cy="6010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71837E7-38C6-4A40-AE60-F468503AAC51}"/>
              </a:ext>
            </a:extLst>
          </p:cNvPr>
          <p:cNvSpPr>
            <a:spLocks noGrp="1" noChangeArrowheads="1"/>
          </p:cNvSpPr>
          <p:nvPr>
            <p:ph type="dt" sz="half" idx="10"/>
          </p:nvPr>
        </p:nvSpPr>
        <p:spPr>
          <a:ln/>
        </p:spPr>
        <p:txBody>
          <a:bodyPr/>
          <a:lstStyle>
            <a:lvl1pPr>
              <a:defRPr/>
            </a:lvl1pPr>
          </a:lstStyle>
          <a:p>
            <a:pPr>
              <a:defRPr/>
            </a:pPr>
            <a:fld id="{4E3AFC10-11A1-4DB2-BC97-145CA02AD12D}"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EFBB90BC-E965-45B1-9932-9047668863F7}"/>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17CD1AF0-65D2-496B-B3C4-3D0D6CD260EF}"/>
              </a:ext>
            </a:extLst>
          </p:cNvPr>
          <p:cNvSpPr>
            <a:spLocks noGrp="1" noChangeArrowheads="1"/>
          </p:cNvSpPr>
          <p:nvPr>
            <p:ph type="sldNum" sz="quarter" idx="12"/>
          </p:nvPr>
        </p:nvSpPr>
        <p:spPr>
          <a:ln/>
        </p:spPr>
        <p:txBody>
          <a:bodyPr/>
          <a:lstStyle>
            <a:lvl1pPr>
              <a:defRPr/>
            </a:lvl1pPr>
          </a:lstStyle>
          <a:p>
            <a:fld id="{D427A205-071C-4169-BE5F-F2BAE8178EE1}" type="slidenum">
              <a:rPr lang="en-US" altLang="ja-JP"/>
              <a:pPr/>
              <a:t>‹#›</a:t>
            </a:fld>
            <a:endParaRPr lang="en-US" altLang="ja-JP" dirty="0"/>
          </a:p>
        </p:txBody>
      </p:sp>
    </p:spTree>
    <p:extLst>
      <p:ext uri="{BB962C8B-B14F-4D97-AF65-F5344CB8AC3E}">
        <p14:creationId xmlns:p14="http://schemas.microsoft.com/office/powerpoint/2010/main" val="1095101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EF161A37-6EA4-4CDF-953B-04A10B55618A}"/>
              </a:ext>
            </a:extLst>
          </p:cNvPr>
          <p:cNvSpPr>
            <a:spLocks noGrp="1" noChangeArrowheads="1"/>
          </p:cNvSpPr>
          <p:nvPr>
            <p:ph type="dt" sz="half" idx="10"/>
          </p:nvPr>
        </p:nvSpPr>
        <p:spPr>
          <a:ln/>
        </p:spPr>
        <p:txBody>
          <a:bodyPr/>
          <a:lstStyle>
            <a:lvl1pPr>
              <a:defRPr/>
            </a:lvl1pPr>
          </a:lstStyle>
          <a:p>
            <a:pPr>
              <a:defRPr/>
            </a:pPr>
            <a:fld id="{9E1A49D8-F226-48A1-B144-F227073138BB}" type="datetime1">
              <a:rPr lang="ja-JP" altLang="en-US" smtClean="0"/>
              <a:t>2020/12/11</a:t>
            </a:fld>
            <a:endParaRPr lang="en-US" altLang="ja-JP" dirty="0"/>
          </a:p>
        </p:txBody>
      </p:sp>
      <p:sp>
        <p:nvSpPr>
          <p:cNvPr id="5" name="Rectangle 5">
            <a:extLst>
              <a:ext uri="{FF2B5EF4-FFF2-40B4-BE49-F238E27FC236}">
                <a16:creationId xmlns:a16="http://schemas.microsoft.com/office/drawing/2014/main" id="{75428D2F-40D3-4847-A002-DEB4C484A9E0}"/>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6" name="Rectangle 6">
            <a:extLst>
              <a:ext uri="{FF2B5EF4-FFF2-40B4-BE49-F238E27FC236}">
                <a16:creationId xmlns:a16="http://schemas.microsoft.com/office/drawing/2014/main" id="{D1241CAB-CAFF-40D4-B222-9B3BB762F211}"/>
              </a:ext>
            </a:extLst>
          </p:cNvPr>
          <p:cNvSpPr>
            <a:spLocks noGrp="1" noChangeArrowheads="1"/>
          </p:cNvSpPr>
          <p:nvPr>
            <p:ph type="sldNum" sz="quarter" idx="12"/>
          </p:nvPr>
        </p:nvSpPr>
        <p:spPr>
          <a:ln/>
        </p:spPr>
        <p:txBody>
          <a:bodyPr/>
          <a:lstStyle>
            <a:lvl1pPr>
              <a:defRPr/>
            </a:lvl1pPr>
          </a:lstStyle>
          <a:p>
            <a:fld id="{2DA06680-77CE-4819-A856-864C11167BDB}" type="slidenum">
              <a:rPr lang="en-US" altLang="ja-JP"/>
              <a:pPr/>
              <a:t>‹#›</a:t>
            </a:fld>
            <a:endParaRPr lang="en-US" altLang="ja-JP" dirty="0"/>
          </a:p>
        </p:txBody>
      </p:sp>
    </p:spTree>
    <p:extLst>
      <p:ext uri="{BB962C8B-B14F-4D97-AF65-F5344CB8AC3E}">
        <p14:creationId xmlns:p14="http://schemas.microsoft.com/office/powerpoint/2010/main" val="376076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27E0DD11-BAE5-4067-9067-5A5108B6DCD7}"/>
              </a:ext>
            </a:extLst>
          </p:cNvPr>
          <p:cNvSpPr>
            <a:spLocks noGrp="1" noChangeArrowheads="1"/>
          </p:cNvSpPr>
          <p:nvPr>
            <p:ph type="dt" sz="half" idx="10"/>
          </p:nvPr>
        </p:nvSpPr>
        <p:spPr>
          <a:ln/>
        </p:spPr>
        <p:txBody>
          <a:bodyPr/>
          <a:lstStyle>
            <a:lvl1pPr>
              <a:defRPr/>
            </a:lvl1pPr>
          </a:lstStyle>
          <a:p>
            <a:pPr>
              <a:defRPr/>
            </a:pPr>
            <a:fld id="{20E05007-11CB-4D5A-A96A-11A0647D1E05}"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D583571E-A0AF-4373-B874-947EFB9F5F0F}"/>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4726AB36-94C6-4186-89DD-471D11C07103}"/>
              </a:ext>
            </a:extLst>
          </p:cNvPr>
          <p:cNvSpPr>
            <a:spLocks noGrp="1" noChangeArrowheads="1"/>
          </p:cNvSpPr>
          <p:nvPr>
            <p:ph type="sldNum" sz="quarter" idx="12"/>
          </p:nvPr>
        </p:nvSpPr>
        <p:spPr>
          <a:ln/>
        </p:spPr>
        <p:txBody>
          <a:bodyPr/>
          <a:lstStyle>
            <a:lvl1pPr>
              <a:defRPr/>
            </a:lvl1pPr>
          </a:lstStyle>
          <a:p>
            <a:fld id="{D21FDA3E-F41A-49B6-8580-2F86A0C566CD}" type="slidenum">
              <a:rPr lang="en-US" altLang="ja-JP"/>
              <a:pPr/>
              <a:t>‹#›</a:t>
            </a:fld>
            <a:endParaRPr lang="en-US" altLang="ja-JP" dirty="0"/>
          </a:p>
        </p:txBody>
      </p:sp>
    </p:spTree>
    <p:extLst>
      <p:ext uri="{BB962C8B-B14F-4D97-AF65-F5344CB8AC3E}">
        <p14:creationId xmlns:p14="http://schemas.microsoft.com/office/powerpoint/2010/main" val="2736740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A507DF41-29A7-42A4-AFEA-100F5B3258FE}"/>
              </a:ext>
            </a:extLst>
          </p:cNvPr>
          <p:cNvSpPr>
            <a:spLocks noGrp="1" noChangeArrowheads="1"/>
          </p:cNvSpPr>
          <p:nvPr>
            <p:ph type="dt" sz="half" idx="10"/>
          </p:nvPr>
        </p:nvSpPr>
        <p:spPr>
          <a:ln/>
        </p:spPr>
        <p:txBody>
          <a:bodyPr/>
          <a:lstStyle>
            <a:lvl1pPr>
              <a:defRPr/>
            </a:lvl1pPr>
          </a:lstStyle>
          <a:p>
            <a:pPr>
              <a:defRPr/>
            </a:pPr>
            <a:fld id="{0B5437D5-4086-4D34-A109-5609835091C4}" type="datetime1">
              <a:rPr lang="ja-JP" altLang="en-US" smtClean="0"/>
              <a:t>2020/12/11</a:t>
            </a:fld>
            <a:endParaRPr lang="en-US" altLang="ja-JP" dirty="0"/>
          </a:p>
        </p:txBody>
      </p:sp>
      <p:sp>
        <p:nvSpPr>
          <p:cNvPr id="8" name="Rectangle 5">
            <a:extLst>
              <a:ext uri="{FF2B5EF4-FFF2-40B4-BE49-F238E27FC236}">
                <a16:creationId xmlns:a16="http://schemas.microsoft.com/office/drawing/2014/main" id="{53A52675-173D-4BA4-9FBC-3AC4CBEF22CD}"/>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9" name="Rectangle 6">
            <a:extLst>
              <a:ext uri="{FF2B5EF4-FFF2-40B4-BE49-F238E27FC236}">
                <a16:creationId xmlns:a16="http://schemas.microsoft.com/office/drawing/2014/main" id="{56DBEE1F-EE70-482F-9397-4418E000B9D4}"/>
              </a:ext>
            </a:extLst>
          </p:cNvPr>
          <p:cNvSpPr>
            <a:spLocks noGrp="1" noChangeArrowheads="1"/>
          </p:cNvSpPr>
          <p:nvPr>
            <p:ph type="sldNum" sz="quarter" idx="12"/>
          </p:nvPr>
        </p:nvSpPr>
        <p:spPr>
          <a:ln/>
        </p:spPr>
        <p:txBody>
          <a:bodyPr/>
          <a:lstStyle>
            <a:lvl1pPr>
              <a:defRPr/>
            </a:lvl1pPr>
          </a:lstStyle>
          <a:p>
            <a:fld id="{00980555-890C-47A8-B31C-79CD8D6F578B}" type="slidenum">
              <a:rPr lang="en-US" altLang="ja-JP"/>
              <a:pPr/>
              <a:t>‹#›</a:t>
            </a:fld>
            <a:endParaRPr lang="en-US" altLang="ja-JP" dirty="0"/>
          </a:p>
        </p:txBody>
      </p:sp>
    </p:spTree>
    <p:extLst>
      <p:ext uri="{BB962C8B-B14F-4D97-AF65-F5344CB8AC3E}">
        <p14:creationId xmlns:p14="http://schemas.microsoft.com/office/powerpoint/2010/main" val="94876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68B286FA-C8B5-4146-B5B9-6873066C5623}"/>
              </a:ext>
            </a:extLst>
          </p:cNvPr>
          <p:cNvSpPr>
            <a:spLocks noGrp="1" noChangeArrowheads="1"/>
          </p:cNvSpPr>
          <p:nvPr>
            <p:ph type="dt" sz="half" idx="10"/>
          </p:nvPr>
        </p:nvSpPr>
        <p:spPr>
          <a:ln/>
        </p:spPr>
        <p:txBody>
          <a:bodyPr/>
          <a:lstStyle>
            <a:lvl1pPr>
              <a:defRPr/>
            </a:lvl1pPr>
          </a:lstStyle>
          <a:p>
            <a:pPr>
              <a:defRPr/>
            </a:pPr>
            <a:fld id="{A811C8AD-E012-4D7B-948B-A9B5A105D335}" type="datetime1">
              <a:rPr lang="ja-JP" altLang="en-US" smtClean="0"/>
              <a:t>2020/12/11</a:t>
            </a:fld>
            <a:endParaRPr lang="en-US" altLang="ja-JP" dirty="0"/>
          </a:p>
        </p:txBody>
      </p:sp>
      <p:sp>
        <p:nvSpPr>
          <p:cNvPr id="4" name="Rectangle 5">
            <a:extLst>
              <a:ext uri="{FF2B5EF4-FFF2-40B4-BE49-F238E27FC236}">
                <a16:creationId xmlns:a16="http://schemas.microsoft.com/office/drawing/2014/main" id="{1F1FEA5A-6E93-4442-9D65-585459136FDB}"/>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5" name="Rectangle 6">
            <a:extLst>
              <a:ext uri="{FF2B5EF4-FFF2-40B4-BE49-F238E27FC236}">
                <a16:creationId xmlns:a16="http://schemas.microsoft.com/office/drawing/2014/main" id="{68E5DC44-2FBA-4EAF-9A88-7A24934CD052}"/>
              </a:ext>
            </a:extLst>
          </p:cNvPr>
          <p:cNvSpPr>
            <a:spLocks noGrp="1" noChangeArrowheads="1"/>
          </p:cNvSpPr>
          <p:nvPr>
            <p:ph type="sldNum" sz="quarter" idx="12"/>
          </p:nvPr>
        </p:nvSpPr>
        <p:spPr>
          <a:ln/>
        </p:spPr>
        <p:txBody>
          <a:bodyPr/>
          <a:lstStyle>
            <a:lvl1pPr>
              <a:defRPr/>
            </a:lvl1pPr>
          </a:lstStyle>
          <a:p>
            <a:fld id="{264822FE-BC56-476B-97F0-38E493595487}" type="slidenum">
              <a:rPr lang="en-US" altLang="ja-JP"/>
              <a:pPr/>
              <a:t>‹#›</a:t>
            </a:fld>
            <a:endParaRPr lang="en-US" altLang="ja-JP" dirty="0"/>
          </a:p>
        </p:txBody>
      </p:sp>
    </p:spTree>
    <p:extLst>
      <p:ext uri="{BB962C8B-B14F-4D97-AF65-F5344CB8AC3E}">
        <p14:creationId xmlns:p14="http://schemas.microsoft.com/office/powerpoint/2010/main" val="231155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9F36BC5-618F-413F-80CF-FA48296C272E}"/>
              </a:ext>
            </a:extLst>
          </p:cNvPr>
          <p:cNvSpPr>
            <a:spLocks noGrp="1" noChangeArrowheads="1"/>
          </p:cNvSpPr>
          <p:nvPr>
            <p:ph type="dt" sz="half" idx="10"/>
          </p:nvPr>
        </p:nvSpPr>
        <p:spPr>
          <a:ln/>
        </p:spPr>
        <p:txBody>
          <a:bodyPr/>
          <a:lstStyle>
            <a:lvl1pPr>
              <a:defRPr/>
            </a:lvl1pPr>
          </a:lstStyle>
          <a:p>
            <a:pPr>
              <a:defRPr/>
            </a:pPr>
            <a:fld id="{7BA657E4-34FB-4666-8AFD-C4E65E3AFE20}" type="datetime1">
              <a:rPr lang="ja-JP" altLang="en-US" smtClean="0"/>
              <a:t>2020/12/11</a:t>
            </a:fld>
            <a:endParaRPr lang="en-US" altLang="ja-JP" dirty="0"/>
          </a:p>
        </p:txBody>
      </p:sp>
      <p:sp>
        <p:nvSpPr>
          <p:cNvPr id="3" name="Rectangle 5">
            <a:extLst>
              <a:ext uri="{FF2B5EF4-FFF2-40B4-BE49-F238E27FC236}">
                <a16:creationId xmlns:a16="http://schemas.microsoft.com/office/drawing/2014/main" id="{0B82376C-3903-4126-8C78-55A1D6A8B7CB}"/>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4" name="Rectangle 6">
            <a:extLst>
              <a:ext uri="{FF2B5EF4-FFF2-40B4-BE49-F238E27FC236}">
                <a16:creationId xmlns:a16="http://schemas.microsoft.com/office/drawing/2014/main" id="{7AAF76B5-F08B-4BB2-8B52-02D4CA6096CD}"/>
              </a:ext>
            </a:extLst>
          </p:cNvPr>
          <p:cNvSpPr>
            <a:spLocks noGrp="1" noChangeArrowheads="1"/>
          </p:cNvSpPr>
          <p:nvPr>
            <p:ph type="sldNum" sz="quarter" idx="12"/>
          </p:nvPr>
        </p:nvSpPr>
        <p:spPr>
          <a:ln/>
        </p:spPr>
        <p:txBody>
          <a:bodyPr/>
          <a:lstStyle>
            <a:lvl1pPr>
              <a:defRPr/>
            </a:lvl1pPr>
          </a:lstStyle>
          <a:p>
            <a:fld id="{17518ACC-8864-4973-8AB5-4378E7E10FB3}" type="slidenum">
              <a:rPr lang="en-US" altLang="ja-JP"/>
              <a:pPr/>
              <a:t>‹#›</a:t>
            </a:fld>
            <a:endParaRPr lang="en-US" altLang="ja-JP" dirty="0"/>
          </a:p>
        </p:txBody>
      </p:sp>
    </p:spTree>
    <p:extLst>
      <p:ext uri="{BB962C8B-B14F-4D97-AF65-F5344CB8AC3E}">
        <p14:creationId xmlns:p14="http://schemas.microsoft.com/office/powerpoint/2010/main" val="1266501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A333DB4B-CB6B-411D-9714-84B972AA9AEF}"/>
              </a:ext>
            </a:extLst>
          </p:cNvPr>
          <p:cNvSpPr>
            <a:spLocks noGrp="1" noChangeArrowheads="1"/>
          </p:cNvSpPr>
          <p:nvPr>
            <p:ph type="dt" sz="half" idx="10"/>
          </p:nvPr>
        </p:nvSpPr>
        <p:spPr>
          <a:ln/>
        </p:spPr>
        <p:txBody>
          <a:bodyPr/>
          <a:lstStyle>
            <a:lvl1pPr>
              <a:defRPr/>
            </a:lvl1pPr>
          </a:lstStyle>
          <a:p>
            <a:pPr>
              <a:defRPr/>
            </a:pPr>
            <a:fld id="{BD997B81-090B-4BBD-B338-2236CC68101F}"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EC6140AE-52F6-4867-80BB-BF5BFF111234}"/>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8E4A8B51-6238-4E0E-943D-DB7F943D982C}"/>
              </a:ext>
            </a:extLst>
          </p:cNvPr>
          <p:cNvSpPr>
            <a:spLocks noGrp="1" noChangeArrowheads="1"/>
          </p:cNvSpPr>
          <p:nvPr>
            <p:ph type="sldNum" sz="quarter" idx="12"/>
          </p:nvPr>
        </p:nvSpPr>
        <p:spPr>
          <a:ln/>
        </p:spPr>
        <p:txBody>
          <a:bodyPr/>
          <a:lstStyle>
            <a:lvl1pPr>
              <a:defRPr/>
            </a:lvl1pPr>
          </a:lstStyle>
          <a:p>
            <a:fld id="{96EB4156-320E-42AD-9852-C6758543A2F0}" type="slidenum">
              <a:rPr lang="en-US" altLang="ja-JP"/>
              <a:pPr/>
              <a:t>‹#›</a:t>
            </a:fld>
            <a:endParaRPr lang="en-US" altLang="ja-JP" dirty="0"/>
          </a:p>
        </p:txBody>
      </p:sp>
    </p:spTree>
    <p:extLst>
      <p:ext uri="{BB962C8B-B14F-4D97-AF65-F5344CB8AC3E}">
        <p14:creationId xmlns:p14="http://schemas.microsoft.com/office/powerpoint/2010/main" val="2478155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1DE15656-A5B4-435C-AEEA-01FFC80EDB12}"/>
              </a:ext>
            </a:extLst>
          </p:cNvPr>
          <p:cNvSpPr>
            <a:spLocks noGrp="1" noChangeArrowheads="1"/>
          </p:cNvSpPr>
          <p:nvPr>
            <p:ph type="dt" sz="half" idx="10"/>
          </p:nvPr>
        </p:nvSpPr>
        <p:spPr>
          <a:ln/>
        </p:spPr>
        <p:txBody>
          <a:bodyPr/>
          <a:lstStyle>
            <a:lvl1pPr>
              <a:defRPr/>
            </a:lvl1pPr>
          </a:lstStyle>
          <a:p>
            <a:pPr>
              <a:defRPr/>
            </a:pPr>
            <a:fld id="{DCCCE09A-8B2A-4D3A-982E-75C17FCB90BA}" type="datetime1">
              <a:rPr lang="ja-JP" altLang="en-US" smtClean="0"/>
              <a:t>2020/12/11</a:t>
            </a:fld>
            <a:endParaRPr lang="en-US" altLang="ja-JP" dirty="0"/>
          </a:p>
        </p:txBody>
      </p:sp>
      <p:sp>
        <p:nvSpPr>
          <p:cNvPr id="6" name="Rectangle 5">
            <a:extLst>
              <a:ext uri="{FF2B5EF4-FFF2-40B4-BE49-F238E27FC236}">
                <a16:creationId xmlns:a16="http://schemas.microsoft.com/office/drawing/2014/main" id="{2B9FA0CD-8648-49A7-95EE-D6A4F2620EDC}"/>
              </a:ext>
            </a:extLst>
          </p:cNvPr>
          <p:cNvSpPr>
            <a:spLocks noGrp="1" noChangeArrowheads="1"/>
          </p:cNvSpPr>
          <p:nvPr>
            <p:ph type="ftr" sz="quarter" idx="11"/>
          </p:nvPr>
        </p:nvSpPr>
        <p:spPr>
          <a:ln/>
        </p:spPr>
        <p:txBody>
          <a:bodyPr/>
          <a:lstStyle>
            <a:lvl1pPr>
              <a:defRPr/>
            </a:lvl1pPr>
          </a:lstStyle>
          <a:p>
            <a:pPr>
              <a:defRPr/>
            </a:pPr>
            <a:r>
              <a:rPr lang="en-US" altLang="ja-JP" dirty="0"/>
              <a:t>©</a:t>
            </a:r>
            <a:r>
              <a:rPr lang="ja-JP" altLang="en-US"/>
              <a:t>しのざき総研２０２０</a:t>
            </a:r>
            <a:endParaRPr lang="en-US" altLang="ja-JP" dirty="0"/>
          </a:p>
        </p:txBody>
      </p:sp>
      <p:sp>
        <p:nvSpPr>
          <p:cNvPr id="7" name="Rectangle 6">
            <a:extLst>
              <a:ext uri="{FF2B5EF4-FFF2-40B4-BE49-F238E27FC236}">
                <a16:creationId xmlns:a16="http://schemas.microsoft.com/office/drawing/2014/main" id="{9F438A83-DD44-4FD1-8296-5F5F4CEEECCD}"/>
              </a:ext>
            </a:extLst>
          </p:cNvPr>
          <p:cNvSpPr>
            <a:spLocks noGrp="1" noChangeArrowheads="1"/>
          </p:cNvSpPr>
          <p:nvPr>
            <p:ph type="sldNum" sz="quarter" idx="12"/>
          </p:nvPr>
        </p:nvSpPr>
        <p:spPr>
          <a:ln/>
        </p:spPr>
        <p:txBody>
          <a:bodyPr/>
          <a:lstStyle>
            <a:lvl1pPr>
              <a:defRPr/>
            </a:lvl1pPr>
          </a:lstStyle>
          <a:p>
            <a:fld id="{12D63D21-A720-4118-AF22-34486C6BCC72}" type="slidenum">
              <a:rPr lang="en-US" altLang="ja-JP"/>
              <a:pPr/>
              <a:t>‹#›</a:t>
            </a:fld>
            <a:endParaRPr lang="en-US" altLang="ja-JP" dirty="0"/>
          </a:p>
        </p:txBody>
      </p:sp>
    </p:spTree>
    <p:extLst>
      <p:ext uri="{BB962C8B-B14F-4D97-AF65-F5344CB8AC3E}">
        <p14:creationId xmlns:p14="http://schemas.microsoft.com/office/powerpoint/2010/main" val="1942492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B4E1BF9-A77A-4270-83C8-0DA1FB4511F9}"/>
              </a:ext>
            </a:extLst>
          </p:cNvPr>
          <p:cNvSpPr>
            <a:spLocks noGrp="1" noChangeArrowheads="1"/>
          </p:cNvSpPr>
          <p:nvPr>
            <p:ph type="title"/>
          </p:nvPr>
        </p:nvSpPr>
        <p:spPr bwMode="gray">
          <a:xfrm>
            <a:off x="252413" y="115888"/>
            <a:ext cx="8640762"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2D4FA18D-6712-49E3-ACC8-BF37A26074B5}"/>
              </a:ext>
            </a:extLst>
          </p:cNvPr>
          <p:cNvSpPr>
            <a:spLocks noGrp="1" noChangeArrowheads="1"/>
          </p:cNvSpPr>
          <p:nvPr>
            <p:ph type="body" idx="1"/>
          </p:nvPr>
        </p:nvSpPr>
        <p:spPr bwMode="gray">
          <a:xfrm>
            <a:off x="457200" y="1341438"/>
            <a:ext cx="8229600"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a:extLst>
              <a:ext uri="{FF2B5EF4-FFF2-40B4-BE49-F238E27FC236}">
                <a16:creationId xmlns:a16="http://schemas.microsoft.com/office/drawing/2014/main" id="{67FFB80B-7367-46E1-990D-8A43F13D9CD4}"/>
              </a:ext>
            </a:extLst>
          </p:cNvPr>
          <p:cNvSpPr>
            <a:spLocks noGrp="1" noChangeArrowheads="1"/>
          </p:cNvSpPr>
          <p:nvPr>
            <p:ph type="dt" sz="half" idx="2"/>
          </p:nvPr>
        </p:nvSpPr>
        <p:spPr bwMode="gray">
          <a:xfrm>
            <a:off x="252413" y="6597650"/>
            <a:ext cx="2133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smtClean="0">
                <a:latin typeface="Arial" pitchFamily="34" charset="0"/>
              </a:defRPr>
            </a:lvl1pPr>
          </a:lstStyle>
          <a:p>
            <a:pPr>
              <a:defRPr/>
            </a:pPr>
            <a:fld id="{0A1BD150-2CF2-4422-9879-113419E724B3}" type="datetime1">
              <a:rPr lang="ja-JP" altLang="en-US" smtClean="0"/>
              <a:t>2020/12/11</a:t>
            </a:fld>
            <a:endParaRPr lang="en-US" altLang="ja-JP" dirty="0"/>
          </a:p>
        </p:txBody>
      </p:sp>
      <p:sp>
        <p:nvSpPr>
          <p:cNvPr id="3077" name="Rectangle 5">
            <a:extLst>
              <a:ext uri="{FF2B5EF4-FFF2-40B4-BE49-F238E27FC236}">
                <a16:creationId xmlns:a16="http://schemas.microsoft.com/office/drawing/2014/main" id="{BC7D0AF3-CB1D-4DD4-A56A-44E1E1518197}"/>
              </a:ext>
            </a:extLst>
          </p:cNvPr>
          <p:cNvSpPr>
            <a:spLocks noGrp="1" noChangeArrowheads="1"/>
          </p:cNvSpPr>
          <p:nvPr>
            <p:ph type="ftr" sz="quarter" idx="3"/>
          </p:nvPr>
        </p:nvSpPr>
        <p:spPr bwMode="gray">
          <a:xfrm>
            <a:off x="3197225" y="6597650"/>
            <a:ext cx="2895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r>
              <a:rPr lang="en-US" altLang="ja-JP" dirty="0"/>
              <a:t>©</a:t>
            </a:r>
            <a:r>
              <a:rPr lang="ja-JP" altLang="en-US"/>
              <a:t>しのざき総研２０２０</a:t>
            </a:r>
            <a:endParaRPr lang="en-US" altLang="ja-JP" dirty="0"/>
          </a:p>
        </p:txBody>
      </p:sp>
      <p:sp>
        <p:nvSpPr>
          <p:cNvPr id="3078" name="Rectangle 6">
            <a:extLst>
              <a:ext uri="{FF2B5EF4-FFF2-40B4-BE49-F238E27FC236}">
                <a16:creationId xmlns:a16="http://schemas.microsoft.com/office/drawing/2014/main" id="{FE837DE8-FAE1-49DD-B2F9-2966BAC764F3}"/>
              </a:ext>
            </a:extLst>
          </p:cNvPr>
          <p:cNvSpPr>
            <a:spLocks noGrp="1" noChangeArrowheads="1"/>
          </p:cNvSpPr>
          <p:nvPr>
            <p:ph type="sldNum" sz="quarter" idx="4"/>
          </p:nvPr>
        </p:nvSpPr>
        <p:spPr bwMode="gray">
          <a:xfrm>
            <a:off x="6759575" y="6597650"/>
            <a:ext cx="2133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B11504E3-F208-4B13-A93C-82BC5080969B}" type="slidenum">
              <a:rPr lang="en-US" altLang="ja-JP"/>
              <a:pPr/>
              <a:t>‹#›</a:t>
            </a:fld>
            <a:endParaRPr lang="en-US" altLang="ja-JP" dirty="0"/>
          </a:p>
        </p:txBody>
      </p:sp>
      <p:sp>
        <p:nvSpPr>
          <p:cNvPr id="1031" name="Rectangle 7">
            <a:extLst>
              <a:ext uri="{FF2B5EF4-FFF2-40B4-BE49-F238E27FC236}">
                <a16:creationId xmlns:a16="http://schemas.microsoft.com/office/drawing/2014/main" id="{44EEDD31-C897-4C52-AE42-85A62FD5C98A}"/>
              </a:ext>
            </a:extLst>
          </p:cNvPr>
          <p:cNvSpPr>
            <a:spLocks noChangeArrowheads="1"/>
          </p:cNvSpPr>
          <p:nvPr/>
        </p:nvSpPr>
        <p:spPr bwMode="gray">
          <a:xfrm>
            <a:off x="250825" y="549275"/>
            <a:ext cx="8640763" cy="142875"/>
          </a:xfrm>
          <a:prstGeom prst="rect">
            <a:avLst/>
          </a:prstGeom>
          <a:solidFill>
            <a:srgbClr val="009999"/>
          </a:solidFill>
          <a:ln>
            <a:noFill/>
          </a:ln>
          <a:effectLst>
            <a:outerShdw dist="35921" dir="2700000" algn="ctr" rotWithShape="0">
              <a:schemeClr val="bg2"/>
            </a:outerShdw>
          </a:effectLst>
          <a:extLst>
            <a:ext uri="{91240B29-F687-4F45-9708-019B960494DF}">
              <a14:hiddenLine xmlns:a14="http://schemas.microsoft.com/office/drawing/2010/main" w="9525" algn="ctr">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1032" name="Rectangle 8">
            <a:extLst>
              <a:ext uri="{FF2B5EF4-FFF2-40B4-BE49-F238E27FC236}">
                <a16:creationId xmlns:a16="http://schemas.microsoft.com/office/drawing/2014/main" id="{2DDDC72B-6DD5-4DE3-912C-39BF8EF41CFC}"/>
              </a:ext>
            </a:extLst>
          </p:cNvPr>
          <p:cNvSpPr>
            <a:spLocks noChangeArrowheads="1"/>
          </p:cNvSpPr>
          <p:nvPr/>
        </p:nvSpPr>
        <p:spPr bwMode="gray">
          <a:xfrm>
            <a:off x="250825" y="6524625"/>
            <a:ext cx="8640763" cy="71438"/>
          </a:xfrm>
          <a:prstGeom prst="rect">
            <a:avLst/>
          </a:prstGeom>
          <a:solidFill>
            <a:srgbClr val="4D4D4D"/>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Tree>
  </p:cSld>
  <p:clrMap bg1="lt1" tx1="dk1" bg2="lt2" tx2="dk2" accent1="accent1" accent2="accent2" accent3="accent3" accent4="accent4" accent5="accent5" accent6="accent6" hlink="hlink" folHlink="folHlink"/>
  <p:sldLayoutIdLst>
    <p:sldLayoutId id="2147484992" r:id="rId1"/>
    <p:sldLayoutId id="2147484982" r:id="rId2"/>
    <p:sldLayoutId id="2147484983" r:id="rId3"/>
    <p:sldLayoutId id="2147484984" r:id="rId4"/>
    <p:sldLayoutId id="2147484985" r:id="rId5"/>
    <p:sldLayoutId id="2147484986" r:id="rId6"/>
    <p:sldLayoutId id="2147484987" r:id="rId7"/>
    <p:sldLayoutId id="2147484988" r:id="rId8"/>
    <p:sldLayoutId id="2147484989" r:id="rId9"/>
    <p:sldLayoutId id="2147484990" r:id="rId10"/>
    <p:sldLayoutId id="2147484991" r:id="rId11"/>
  </p:sldLayoutIdLst>
  <p:hf hdr="0" dt="0"/>
  <p:txStyles>
    <p:titleStyle>
      <a:lvl1pPr algn="l" rtl="0" eaLnBrk="0" fontAlgn="base" hangingPunct="0">
        <a:spcBef>
          <a:spcPct val="0"/>
        </a:spcBef>
        <a:spcAft>
          <a:spcPct val="0"/>
        </a:spcAft>
        <a:defRPr kumimoji="1" sz="2000">
          <a:solidFill>
            <a:schemeClr val="tx2"/>
          </a:solidFill>
          <a:latin typeface="+mj-lt"/>
          <a:ea typeface="+mj-ea"/>
          <a:cs typeface="+mj-cs"/>
        </a:defRPr>
      </a:lvl1pPr>
      <a:lvl2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2pPr>
      <a:lvl3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3pPr>
      <a:lvl4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4pPr>
      <a:lvl5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5pPr>
      <a:lvl6pPr marL="4572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6pPr>
      <a:lvl7pPr marL="9144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7pPr>
      <a:lvl8pPr marL="13716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8pPr>
      <a:lvl9pPr marL="18288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eaLnBrk="1" fontAlgn="base" hangingPunct="1">
        <a:spcBef>
          <a:spcPct val="20000"/>
        </a:spcBef>
        <a:spcAft>
          <a:spcPct val="0"/>
        </a:spcAft>
        <a:buChar char="»"/>
        <a:defRPr kumimoji="1" sz="1400">
          <a:solidFill>
            <a:schemeClr val="tx1"/>
          </a:solidFill>
          <a:latin typeface="+mn-lt"/>
          <a:ea typeface="+mn-ea"/>
        </a:defRPr>
      </a:lvl6pPr>
      <a:lvl7pPr marL="2971800" indent="-228600" algn="l" rtl="0" eaLnBrk="1" fontAlgn="base" hangingPunct="1">
        <a:spcBef>
          <a:spcPct val="20000"/>
        </a:spcBef>
        <a:spcAft>
          <a:spcPct val="0"/>
        </a:spcAft>
        <a:buChar char="»"/>
        <a:defRPr kumimoji="1" sz="1400">
          <a:solidFill>
            <a:schemeClr val="tx1"/>
          </a:solidFill>
          <a:latin typeface="+mn-lt"/>
          <a:ea typeface="+mn-ea"/>
        </a:defRPr>
      </a:lvl7pPr>
      <a:lvl8pPr marL="3429000" indent="-228600" algn="l" rtl="0" eaLnBrk="1" fontAlgn="base" hangingPunct="1">
        <a:spcBef>
          <a:spcPct val="20000"/>
        </a:spcBef>
        <a:spcAft>
          <a:spcPct val="0"/>
        </a:spcAft>
        <a:buChar char="»"/>
        <a:defRPr kumimoji="1" sz="1400">
          <a:solidFill>
            <a:schemeClr val="tx1"/>
          </a:solidFill>
          <a:latin typeface="+mn-lt"/>
          <a:ea typeface="+mn-ea"/>
        </a:defRPr>
      </a:lvl8pPr>
      <a:lvl9pPr marL="3886200" indent="-228600" algn="l" rtl="0" eaLnBrk="1" fontAlgn="base" hangingPunct="1">
        <a:spcBef>
          <a:spcPct val="20000"/>
        </a:spcBef>
        <a:spcAft>
          <a:spcPct val="0"/>
        </a:spcAft>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D84905C-326D-447C-BD56-22FF01781BF1}"/>
              </a:ext>
            </a:extLst>
          </p:cNvPr>
          <p:cNvSpPr>
            <a:spLocks noGrp="1" noChangeArrowheads="1"/>
          </p:cNvSpPr>
          <p:nvPr>
            <p:ph type="title"/>
          </p:nvPr>
        </p:nvSpPr>
        <p:spPr bwMode="gray">
          <a:xfrm>
            <a:off x="252413" y="115888"/>
            <a:ext cx="8640762"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63960002-FB40-4744-A2A4-3C6C3FDFB43A}"/>
              </a:ext>
            </a:extLst>
          </p:cNvPr>
          <p:cNvSpPr>
            <a:spLocks noGrp="1" noChangeArrowheads="1"/>
          </p:cNvSpPr>
          <p:nvPr>
            <p:ph type="body" idx="1"/>
          </p:nvPr>
        </p:nvSpPr>
        <p:spPr bwMode="gray">
          <a:xfrm>
            <a:off x="457200" y="1341438"/>
            <a:ext cx="8229600"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a:extLst>
              <a:ext uri="{FF2B5EF4-FFF2-40B4-BE49-F238E27FC236}">
                <a16:creationId xmlns:a16="http://schemas.microsoft.com/office/drawing/2014/main" id="{308AB52E-D8CA-4144-90C3-ADC60AAE4407}"/>
              </a:ext>
            </a:extLst>
          </p:cNvPr>
          <p:cNvSpPr>
            <a:spLocks noGrp="1" noChangeArrowheads="1"/>
          </p:cNvSpPr>
          <p:nvPr>
            <p:ph type="dt" sz="half" idx="2"/>
          </p:nvPr>
        </p:nvSpPr>
        <p:spPr bwMode="gray">
          <a:xfrm>
            <a:off x="252413" y="6597650"/>
            <a:ext cx="2133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000">
                <a:latin typeface="Arial" pitchFamily="34" charset="0"/>
              </a:defRPr>
            </a:lvl1pPr>
          </a:lstStyle>
          <a:p>
            <a:pPr>
              <a:defRPr/>
            </a:pPr>
            <a:fld id="{1A73DC27-DAD8-4177-B14B-A1E581324DFF}" type="datetime1">
              <a:rPr lang="ja-JP" altLang="en-US" smtClean="0"/>
              <a:t>2020/12/11</a:t>
            </a:fld>
            <a:endParaRPr lang="en-US" altLang="ja-JP" dirty="0"/>
          </a:p>
        </p:txBody>
      </p:sp>
      <p:sp>
        <p:nvSpPr>
          <p:cNvPr id="3077" name="Rectangle 5">
            <a:extLst>
              <a:ext uri="{FF2B5EF4-FFF2-40B4-BE49-F238E27FC236}">
                <a16:creationId xmlns:a16="http://schemas.microsoft.com/office/drawing/2014/main" id="{A96206F3-E066-446D-99AE-4BA2788ECD02}"/>
              </a:ext>
            </a:extLst>
          </p:cNvPr>
          <p:cNvSpPr>
            <a:spLocks noGrp="1" noChangeArrowheads="1"/>
          </p:cNvSpPr>
          <p:nvPr>
            <p:ph type="ftr" sz="quarter" idx="3"/>
          </p:nvPr>
        </p:nvSpPr>
        <p:spPr bwMode="gray">
          <a:xfrm>
            <a:off x="3197225" y="6597650"/>
            <a:ext cx="2895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r>
              <a:rPr lang="en-US" altLang="ja-JP" dirty="0"/>
              <a:t>©</a:t>
            </a:r>
            <a:r>
              <a:rPr lang="ja-JP" altLang="en-US"/>
              <a:t>しのざき総研２０２０</a:t>
            </a:r>
            <a:endParaRPr lang="en-US" altLang="ja-JP" dirty="0"/>
          </a:p>
        </p:txBody>
      </p:sp>
      <p:sp>
        <p:nvSpPr>
          <p:cNvPr id="3078" name="Rectangle 6">
            <a:extLst>
              <a:ext uri="{FF2B5EF4-FFF2-40B4-BE49-F238E27FC236}">
                <a16:creationId xmlns:a16="http://schemas.microsoft.com/office/drawing/2014/main" id="{72BD1171-7B2F-494C-A2D3-2CF872C8DAA4}"/>
              </a:ext>
            </a:extLst>
          </p:cNvPr>
          <p:cNvSpPr>
            <a:spLocks noGrp="1" noChangeArrowheads="1"/>
          </p:cNvSpPr>
          <p:nvPr>
            <p:ph type="sldNum" sz="quarter" idx="4"/>
          </p:nvPr>
        </p:nvSpPr>
        <p:spPr bwMode="gray">
          <a:xfrm>
            <a:off x="6759575" y="6597650"/>
            <a:ext cx="2133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5045788E-3031-4EF4-88E6-3B71DCCF4C52}" type="slidenum">
              <a:rPr lang="en-US" altLang="ja-JP"/>
              <a:pPr/>
              <a:t>‹#›</a:t>
            </a:fld>
            <a:endParaRPr lang="en-US" altLang="ja-JP" dirty="0"/>
          </a:p>
        </p:txBody>
      </p:sp>
      <p:sp>
        <p:nvSpPr>
          <p:cNvPr id="1031" name="Rectangle 7">
            <a:extLst>
              <a:ext uri="{FF2B5EF4-FFF2-40B4-BE49-F238E27FC236}">
                <a16:creationId xmlns:a16="http://schemas.microsoft.com/office/drawing/2014/main" id="{4F56416F-F9D7-4105-9FCF-5D0720E5B24F}"/>
              </a:ext>
            </a:extLst>
          </p:cNvPr>
          <p:cNvSpPr>
            <a:spLocks noChangeArrowheads="1"/>
          </p:cNvSpPr>
          <p:nvPr/>
        </p:nvSpPr>
        <p:spPr bwMode="gray">
          <a:xfrm>
            <a:off x="250825" y="549275"/>
            <a:ext cx="8640763" cy="142875"/>
          </a:xfrm>
          <a:prstGeom prst="rect">
            <a:avLst/>
          </a:prstGeom>
          <a:solidFill>
            <a:srgbClr val="009999"/>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
        <p:nvSpPr>
          <p:cNvPr id="1032" name="Rectangle 8">
            <a:extLst>
              <a:ext uri="{FF2B5EF4-FFF2-40B4-BE49-F238E27FC236}">
                <a16:creationId xmlns:a16="http://schemas.microsoft.com/office/drawing/2014/main" id="{1EE08784-98ED-4D3B-8160-A32F8329CF53}"/>
              </a:ext>
            </a:extLst>
          </p:cNvPr>
          <p:cNvSpPr>
            <a:spLocks noChangeArrowheads="1"/>
          </p:cNvSpPr>
          <p:nvPr/>
        </p:nvSpPr>
        <p:spPr bwMode="gray">
          <a:xfrm>
            <a:off x="250825" y="6524625"/>
            <a:ext cx="8640763" cy="71438"/>
          </a:xfrm>
          <a:prstGeom prst="rect">
            <a:avLst/>
          </a:prstGeom>
          <a:solidFill>
            <a:srgbClr val="4D4D4D"/>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Tree>
    <p:extLst>
      <p:ext uri="{BB962C8B-B14F-4D97-AF65-F5344CB8AC3E}">
        <p14:creationId xmlns:p14="http://schemas.microsoft.com/office/powerpoint/2010/main" val="1867438901"/>
      </p:ext>
    </p:extLst>
  </p:cSld>
  <p:clrMap bg1="lt1" tx1="dk1" bg2="lt2" tx2="dk2" accent1="accent1" accent2="accent2" accent3="accent3" accent4="accent4" accent5="accent5" accent6="accent6" hlink="hlink" folHlink="folHlink"/>
  <p:sldLayoutIdLst>
    <p:sldLayoutId id="2147484994" r:id="rId1"/>
    <p:sldLayoutId id="2147484995" r:id="rId2"/>
    <p:sldLayoutId id="2147484996" r:id="rId3"/>
    <p:sldLayoutId id="2147484997" r:id="rId4"/>
    <p:sldLayoutId id="2147484998" r:id="rId5"/>
    <p:sldLayoutId id="2147484999" r:id="rId6"/>
    <p:sldLayoutId id="2147485000" r:id="rId7"/>
    <p:sldLayoutId id="2147485001" r:id="rId8"/>
    <p:sldLayoutId id="2147485002" r:id="rId9"/>
    <p:sldLayoutId id="2147485003" r:id="rId10"/>
    <p:sldLayoutId id="2147485004" r:id="rId11"/>
  </p:sldLayoutIdLst>
  <p:hf hdr="0" dt="0"/>
  <p:txStyles>
    <p:titleStyle>
      <a:lvl1pPr algn="l" rtl="0" eaLnBrk="0" fontAlgn="base" hangingPunct="0">
        <a:spcBef>
          <a:spcPct val="0"/>
        </a:spcBef>
        <a:spcAft>
          <a:spcPct val="0"/>
        </a:spcAft>
        <a:defRPr kumimoji="1" sz="2000">
          <a:solidFill>
            <a:schemeClr val="tx2"/>
          </a:solidFill>
          <a:latin typeface="+mj-lt"/>
          <a:ea typeface="+mj-ea"/>
          <a:cs typeface="+mj-cs"/>
        </a:defRPr>
      </a:lvl1pPr>
      <a:lvl2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2pPr>
      <a:lvl3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3pPr>
      <a:lvl4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4pPr>
      <a:lvl5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5pPr>
      <a:lvl6pPr marL="4572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6pPr>
      <a:lvl7pPr marL="9144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7pPr>
      <a:lvl8pPr marL="13716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8pPr>
      <a:lvl9pPr marL="18288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eaLnBrk="1" fontAlgn="base" hangingPunct="1">
        <a:spcBef>
          <a:spcPct val="20000"/>
        </a:spcBef>
        <a:spcAft>
          <a:spcPct val="0"/>
        </a:spcAft>
        <a:buChar char="»"/>
        <a:defRPr kumimoji="1" sz="1400">
          <a:solidFill>
            <a:schemeClr val="tx1"/>
          </a:solidFill>
          <a:latin typeface="+mn-lt"/>
          <a:ea typeface="+mn-ea"/>
        </a:defRPr>
      </a:lvl6pPr>
      <a:lvl7pPr marL="2971800" indent="-228600" algn="l" rtl="0" eaLnBrk="1" fontAlgn="base" hangingPunct="1">
        <a:spcBef>
          <a:spcPct val="20000"/>
        </a:spcBef>
        <a:spcAft>
          <a:spcPct val="0"/>
        </a:spcAft>
        <a:buChar char="»"/>
        <a:defRPr kumimoji="1" sz="1400">
          <a:solidFill>
            <a:schemeClr val="tx1"/>
          </a:solidFill>
          <a:latin typeface="+mn-lt"/>
          <a:ea typeface="+mn-ea"/>
        </a:defRPr>
      </a:lvl7pPr>
      <a:lvl8pPr marL="3429000" indent="-228600" algn="l" rtl="0" eaLnBrk="1" fontAlgn="base" hangingPunct="1">
        <a:spcBef>
          <a:spcPct val="20000"/>
        </a:spcBef>
        <a:spcAft>
          <a:spcPct val="0"/>
        </a:spcAft>
        <a:buChar char="»"/>
        <a:defRPr kumimoji="1" sz="1400">
          <a:solidFill>
            <a:schemeClr val="tx1"/>
          </a:solidFill>
          <a:latin typeface="+mn-lt"/>
          <a:ea typeface="+mn-ea"/>
        </a:defRPr>
      </a:lvl8pPr>
      <a:lvl9pPr marL="3886200" indent="-228600" algn="l" rtl="0" eaLnBrk="1" fontAlgn="base" hangingPunct="1">
        <a:spcBef>
          <a:spcPct val="20000"/>
        </a:spcBef>
        <a:spcAft>
          <a:spcPct val="0"/>
        </a:spcAft>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diagramData" Target="../diagrams/data22.xml"/><Relationship Id="rId3" Type="http://schemas.openxmlformats.org/officeDocument/2006/relationships/diagramData" Target="../diagrams/data21.xml"/><Relationship Id="rId7" Type="http://schemas.microsoft.com/office/2007/relationships/diagramDrawing" Target="../diagrams/drawing21.xml"/><Relationship Id="rId12" Type="http://schemas.microsoft.com/office/2007/relationships/diagramDrawing" Target="../diagrams/drawing22.xml"/><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diagramColors" Target="../diagrams/colors21.xml"/><Relationship Id="rId11" Type="http://schemas.openxmlformats.org/officeDocument/2006/relationships/diagramColors" Target="../diagrams/colors22.xml"/><Relationship Id="rId5" Type="http://schemas.openxmlformats.org/officeDocument/2006/relationships/diagramQuickStyle" Target="../diagrams/quickStyle21.xml"/><Relationship Id="rId10" Type="http://schemas.openxmlformats.org/officeDocument/2006/relationships/diagramQuickStyle" Target="../diagrams/quickStyle22.xml"/><Relationship Id="rId4" Type="http://schemas.openxmlformats.org/officeDocument/2006/relationships/diagramLayout" Target="../diagrams/layout21.xml"/><Relationship Id="rId9" Type="http://schemas.openxmlformats.org/officeDocument/2006/relationships/diagramLayout" Target="../diagrams/layout2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87.xml"/><Relationship Id="rId1" Type="http://schemas.openxmlformats.org/officeDocument/2006/relationships/slideLayout" Target="../slideLayouts/slideLayout7.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95.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96.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96.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97.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97.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9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99.xml"/><Relationship Id="rId1" Type="http://schemas.openxmlformats.org/officeDocument/2006/relationships/slideLayout" Target="../slideLayouts/slideLayout7.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284A96B-0D3C-4B8C-81F9-9C0E4289C92E}"/>
              </a:ext>
            </a:extLst>
          </p:cNvPr>
          <p:cNvSpPr>
            <a:spLocks noGrp="1" noChangeArrowheads="1"/>
          </p:cNvSpPr>
          <p:nvPr>
            <p:ph type="ctrTitle"/>
          </p:nvPr>
        </p:nvSpPr>
        <p:spPr>
          <a:xfrm>
            <a:off x="287337" y="2591196"/>
            <a:ext cx="8569325" cy="935038"/>
          </a:xfrm>
        </p:spPr>
        <p:txBody>
          <a:bodyPr/>
          <a:lstStyle/>
          <a:p>
            <a:pPr eaLnBrk="1" hangingPunct="1"/>
            <a:r>
              <a:rPr lang="en-US" altLang="ja-JP" sz="3600" dirty="0"/>
              <a:t>【</a:t>
            </a:r>
            <a:r>
              <a:rPr lang="ja-JP" altLang="en-US" sz="3600" dirty="0"/>
              <a:t>　 法人融資プロジェクトＸ・Ｙ・ＺのＺ　</a:t>
            </a:r>
            <a:r>
              <a:rPr lang="en-US" altLang="ja-JP" sz="3600" dirty="0"/>
              <a:t>】</a:t>
            </a:r>
            <a:endParaRPr lang="ja-JP" altLang="ja-JP" sz="3600" dirty="0"/>
          </a:p>
        </p:txBody>
      </p:sp>
      <p:pic>
        <p:nvPicPr>
          <p:cNvPr id="5124" name="図 9">
            <a:extLst>
              <a:ext uri="{FF2B5EF4-FFF2-40B4-BE49-F238E27FC236}">
                <a16:creationId xmlns:a16="http://schemas.microsoft.com/office/drawing/2014/main" id="{0AFCB801-7E27-4590-867A-1CCC4F635B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2550"/>
            <a:ext cx="143986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テキスト ボックス 1">
            <a:extLst>
              <a:ext uri="{FF2B5EF4-FFF2-40B4-BE49-F238E27FC236}">
                <a16:creationId xmlns:a16="http://schemas.microsoft.com/office/drawing/2014/main" id="{331CD780-B601-4D70-9E96-45287B990FA8}"/>
              </a:ext>
            </a:extLst>
          </p:cNvPr>
          <p:cNvSpPr txBox="1">
            <a:spLocks noChangeArrowheads="1"/>
          </p:cNvSpPr>
          <p:nvPr/>
        </p:nvSpPr>
        <p:spPr bwMode="auto">
          <a:xfrm>
            <a:off x="0" y="1235075"/>
            <a:ext cx="17462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100" b="1"/>
              <a:t>登録商標第５７８４３５０号</a:t>
            </a:r>
          </a:p>
        </p:txBody>
      </p:sp>
      <p:sp>
        <p:nvSpPr>
          <p:cNvPr id="3" name="テキスト ボックス 2">
            <a:extLst>
              <a:ext uri="{FF2B5EF4-FFF2-40B4-BE49-F238E27FC236}">
                <a16:creationId xmlns:a16="http://schemas.microsoft.com/office/drawing/2014/main" id="{E9C076D1-5D9F-4E71-A518-13DEBD89A22D}"/>
              </a:ext>
            </a:extLst>
          </p:cNvPr>
          <p:cNvSpPr txBox="1"/>
          <p:nvPr/>
        </p:nvSpPr>
        <p:spPr>
          <a:xfrm>
            <a:off x="2663787" y="4111863"/>
            <a:ext cx="3816424" cy="369332"/>
          </a:xfrm>
          <a:prstGeom prst="rect">
            <a:avLst/>
          </a:prstGeom>
          <a:noFill/>
        </p:spPr>
        <p:txBody>
          <a:bodyPr wrap="square" rtlCol="0">
            <a:spAutoFit/>
          </a:bodyPr>
          <a:lstStyle/>
          <a:p>
            <a:r>
              <a:rPr kumimoji="1" lang="ja-JP" altLang="en-US" dirty="0"/>
              <a:t>令和２年１２月</a:t>
            </a:r>
            <a:r>
              <a:rPr lang="ja-JP" altLang="en-US" dirty="0"/>
              <a:t>１</a:t>
            </a:r>
            <a:r>
              <a:rPr kumimoji="1" lang="ja-JP" altLang="en-US" dirty="0"/>
              <a:t>２日（土）・１３日（日）</a:t>
            </a:r>
          </a:p>
        </p:txBody>
      </p:sp>
      <p:sp>
        <p:nvSpPr>
          <p:cNvPr id="4" name="テキスト ボックス 3">
            <a:extLst>
              <a:ext uri="{FF2B5EF4-FFF2-40B4-BE49-F238E27FC236}">
                <a16:creationId xmlns:a16="http://schemas.microsoft.com/office/drawing/2014/main" id="{3241FB56-1EE0-4DFB-85F6-00EC732737FB}"/>
              </a:ext>
            </a:extLst>
          </p:cNvPr>
          <p:cNvSpPr txBox="1"/>
          <p:nvPr/>
        </p:nvSpPr>
        <p:spPr>
          <a:xfrm>
            <a:off x="5364088" y="5445224"/>
            <a:ext cx="3672408" cy="1200329"/>
          </a:xfrm>
          <a:prstGeom prst="rect">
            <a:avLst/>
          </a:prstGeom>
          <a:noFill/>
        </p:spPr>
        <p:txBody>
          <a:bodyPr wrap="square" rtlCol="0">
            <a:spAutoFit/>
          </a:bodyPr>
          <a:lstStyle/>
          <a:p>
            <a:r>
              <a:rPr kumimoji="1" lang="ja-JP" altLang="en-US" dirty="0"/>
              <a:t>（　主催　）</a:t>
            </a:r>
            <a:endParaRPr kumimoji="1" lang="en-US" altLang="ja-JP" dirty="0"/>
          </a:p>
          <a:p>
            <a:endParaRPr kumimoji="1" lang="en-US" altLang="ja-JP" dirty="0"/>
          </a:p>
          <a:p>
            <a:r>
              <a:rPr kumimoji="1" lang="ja-JP" altLang="en-US" dirty="0"/>
              <a:t>株式会社しのざき総研</a:t>
            </a:r>
            <a:endParaRPr kumimoji="1" lang="en-US" altLang="ja-JP" dirty="0"/>
          </a:p>
          <a:p>
            <a:r>
              <a:rPr lang="ja-JP" altLang="en-US" dirty="0"/>
              <a:t>株式会社イージスコンサルテイング</a:t>
            </a:r>
            <a:endParaRPr kumimoji="1" lang="ja-JP" altLang="en-US" dirty="0"/>
          </a:p>
        </p:txBody>
      </p:sp>
      <p:sp>
        <p:nvSpPr>
          <p:cNvPr id="2" name="フッター プレースホルダー 1">
            <a:extLst>
              <a:ext uri="{FF2B5EF4-FFF2-40B4-BE49-F238E27FC236}">
                <a16:creationId xmlns:a16="http://schemas.microsoft.com/office/drawing/2014/main" id="{ECA738C0-6A9A-4ED3-9CF7-2D27B28D053F}"/>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a:t>
            </a:r>
            <a:r>
              <a:rPr kumimoji="1" lang="en-US" altLang="ja-JP" dirty="0"/>
              <a:t>-8.</a:t>
            </a:r>
            <a:r>
              <a:rPr kumimoji="1" lang="ja-JP" altLang="en-US" dirty="0"/>
              <a:t>自己資本比率（</a:t>
            </a:r>
            <a:r>
              <a:rPr kumimoji="1" lang="en-US" altLang="ja-JP" dirty="0"/>
              <a:t>2022</a:t>
            </a:r>
            <a:r>
              <a:rPr kumimoji="1" lang="ja-JP" altLang="en-US" dirty="0"/>
              <a:t>年度）とマクロ・ストレステストの結果</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9</a:t>
            </a:fld>
            <a:endParaRPr lang="en-US" altLang="ja-JP" dirty="0"/>
          </a:p>
        </p:txBody>
      </p:sp>
      <p:pic>
        <p:nvPicPr>
          <p:cNvPr id="10" name="図 9">
            <a:extLst>
              <a:ext uri="{FF2B5EF4-FFF2-40B4-BE49-F238E27FC236}">
                <a16:creationId xmlns:a16="http://schemas.microsoft.com/office/drawing/2014/main" id="{546A2C8D-D066-4AC8-9F17-971CB0602A18}"/>
              </a:ext>
            </a:extLst>
          </p:cNvPr>
          <p:cNvPicPr>
            <a:picLocks noChangeAspect="1"/>
          </p:cNvPicPr>
          <p:nvPr/>
        </p:nvPicPr>
        <p:blipFill>
          <a:blip r:embed="rId3"/>
          <a:stretch>
            <a:fillRect/>
          </a:stretch>
        </p:blipFill>
        <p:spPr>
          <a:xfrm>
            <a:off x="172758" y="980728"/>
            <a:ext cx="8798483" cy="4090737"/>
          </a:xfrm>
          <a:prstGeom prst="rect">
            <a:avLst/>
          </a:prstGeom>
        </p:spPr>
      </p:pic>
      <p:sp>
        <p:nvSpPr>
          <p:cNvPr id="11" name="四角形: 角を丸くする 10">
            <a:extLst>
              <a:ext uri="{FF2B5EF4-FFF2-40B4-BE49-F238E27FC236}">
                <a16:creationId xmlns:a16="http://schemas.microsoft.com/office/drawing/2014/main" id="{1C86BA85-61C1-4A4E-8BE5-878D80B1FFF7}"/>
              </a:ext>
            </a:extLst>
          </p:cNvPr>
          <p:cNvSpPr/>
          <p:nvPr/>
        </p:nvSpPr>
        <p:spPr>
          <a:xfrm>
            <a:off x="172758" y="4221088"/>
            <a:ext cx="366794" cy="8503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CDF82D1-7543-4341-80EE-730C5C14BA6A}"/>
              </a:ext>
            </a:extLst>
          </p:cNvPr>
          <p:cNvSpPr/>
          <p:nvPr/>
        </p:nvSpPr>
        <p:spPr>
          <a:xfrm>
            <a:off x="8668740" y="4725073"/>
            <a:ext cx="292157" cy="5025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8ACC0697-E92F-4534-AB8E-F67BAE23B249}"/>
              </a:ext>
            </a:extLst>
          </p:cNvPr>
          <p:cNvSpPr txBox="1"/>
          <p:nvPr/>
        </p:nvSpPr>
        <p:spPr>
          <a:xfrm>
            <a:off x="7941140" y="775413"/>
            <a:ext cx="1030101" cy="246221"/>
          </a:xfrm>
          <a:prstGeom prst="rect">
            <a:avLst/>
          </a:prstGeom>
          <a:noFill/>
        </p:spPr>
        <p:txBody>
          <a:bodyPr wrap="square" rtlCol="0">
            <a:spAutoFit/>
          </a:bodyPr>
          <a:lstStyle/>
          <a:p>
            <a:r>
              <a:rPr lang="ja-JP" altLang="en-US" sz="1000" dirty="0"/>
              <a:t>出典：日本銀行</a:t>
            </a:r>
            <a:endParaRPr kumimoji="1" lang="ja-JP" altLang="en-US" sz="1000" dirty="0"/>
          </a:p>
        </p:txBody>
      </p:sp>
      <p:sp>
        <p:nvSpPr>
          <p:cNvPr id="3" name="テキスト ボックス 2">
            <a:extLst>
              <a:ext uri="{FF2B5EF4-FFF2-40B4-BE49-F238E27FC236}">
                <a16:creationId xmlns:a16="http://schemas.microsoft.com/office/drawing/2014/main" id="{4A5049FC-F855-4B21-9A67-07D026ADA83F}"/>
              </a:ext>
            </a:extLst>
          </p:cNvPr>
          <p:cNvSpPr txBox="1"/>
          <p:nvPr/>
        </p:nvSpPr>
        <p:spPr>
          <a:xfrm>
            <a:off x="239113" y="5198496"/>
            <a:ext cx="8575705" cy="1200329"/>
          </a:xfrm>
          <a:prstGeom prst="rect">
            <a:avLst/>
          </a:prstGeom>
          <a:noFill/>
        </p:spPr>
        <p:txBody>
          <a:bodyPr wrap="square" rtlCol="0">
            <a:spAutoFit/>
          </a:bodyPr>
          <a:lstStyle/>
          <a:p>
            <a:pPr marL="285750" indent="-285750">
              <a:buFont typeface="Wingdings" panose="05000000000000000000" pitchFamily="2" charset="2"/>
              <a:buChar char="Ø"/>
            </a:pPr>
            <a:r>
              <a:rPr lang="ja-JP" altLang="en-US" dirty="0"/>
              <a:t>最も厳しい場合、</a:t>
            </a:r>
            <a:r>
              <a:rPr lang="en-US" altLang="ja-JP" dirty="0"/>
              <a:t>2022</a:t>
            </a:r>
            <a:r>
              <a:rPr lang="ja-JP" altLang="en-US" dirty="0"/>
              <a:t>年度の大手行の自己資本比率は、</a:t>
            </a:r>
            <a:r>
              <a:rPr lang="en-US" altLang="ja-JP" dirty="0"/>
              <a:t>2019</a:t>
            </a:r>
            <a:r>
              <a:rPr lang="ja-JP" altLang="en-US" dirty="0"/>
              <a:t>年度の</a:t>
            </a:r>
            <a:r>
              <a:rPr lang="en-US" altLang="ja-JP" dirty="0"/>
              <a:t>12.2</a:t>
            </a:r>
            <a:r>
              <a:rPr lang="ja-JP" altLang="en-US" dirty="0"/>
              <a:t>％から</a:t>
            </a:r>
            <a:r>
              <a:rPr lang="en-US" altLang="ja-JP" dirty="0"/>
              <a:t>4.6%</a:t>
            </a:r>
            <a:r>
              <a:rPr lang="ja-JP" altLang="en-US" dirty="0"/>
              <a:t>ポイント低下して</a:t>
            </a:r>
            <a:r>
              <a:rPr lang="ja-JP" altLang="en-US" dirty="0">
                <a:solidFill>
                  <a:srgbClr val="FF0000"/>
                </a:solidFill>
              </a:rPr>
              <a:t>平均</a:t>
            </a:r>
            <a:r>
              <a:rPr lang="en-US" altLang="ja-JP" dirty="0">
                <a:solidFill>
                  <a:srgbClr val="FF0000"/>
                </a:solidFill>
              </a:rPr>
              <a:t>7.6%</a:t>
            </a:r>
            <a:r>
              <a:rPr lang="ja-JP" altLang="en-US" dirty="0"/>
              <a:t>、地銀などは</a:t>
            </a:r>
            <a:r>
              <a:rPr lang="en-US" altLang="ja-JP" dirty="0"/>
              <a:t>2.8%</a:t>
            </a:r>
            <a:r>
              <a:rPr lang="ja-JP" altLang="en-US" dirty="0"/>
              <a:t>低い</a:t>
            </a:r>
            <a:r>
              <a:rPr lang="en-US" altLang="ja-JP" dirty="0">
                <a:solidFill>
                  <a:srgbClr val="FF0000"/>
                </a:solidFill>
              </a:rPr>
              <a:t>7.1%</a:t>
            </a:r>
            <a:r>
              <a:rPr lang="ja-JP" altLang="en-US" dirty="0">
                <a:solidFill>
                  <a:srgbClr val="FF0000"/>
                </a:solidFill>
              </a:rPr>
              <a:t>、</a:t>
            </a:r>
            <a:r>
              <a:rPr lang="ja-JP" altLang="en-US" dirty="0"/>
              <a:t>信用金庫は</a:t>
            </a:r>
            <a:r>
              <a:rPr lang="en-US" altLang="ja-JP" dirty="0"/>
              <a:t>10.5</a:t>
            </a:r>
            <a:r>
              <a:rPr lang="ja-JP" altLang="en-US" dirty="0"/>
              <a:t>％になる可能性あり</a:t>
            </a:r>
          </a:p>
          <a:p>
            <a:pPr marL="285750" indent="-285750">
              <a:buFont typeface="Wingdings" panose="05000000000000000000" pitchFamily="2" charset="2"/>
              <a:buChar char="Ø"/>
            </a:pPr>
            <a:r>
              <a:rPr kumimoji="1" lang="ja-JP" altLang="en-US" dirty="0"/>
              <a:t>大手行が融資姿勢を厳格化⇒企業の資金繰りが悪化⇒実体経済の下押し圧力増加</a:t>
            </a:r>
          </a:p>
        </p:txBody>
      </p:sp>
    </p:spTree>
    <p:extLst>
      <p:ext uri="{BB962C8B-B14F-4D97-AF65-F5344CB8AC3E}">
        <p14:creationId xmlns:p14="http://schemas.microsoft.com/office/powerpoint/2010/main" val="375895539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99</a:t>
            </a:fld>
            <a:endParaRPr kumimoji="1" lang="ja-JP" altLang="en-US" dirty="0"/>
          </a:p>
        </p:txBody>
      </p:sp>
      <p:sp>
        <p:nvSpPr>
          <p:cNvPr id="16" name="テキスト ボックス 15"/>
          <p:cNvSpPr txBox="1"/>
          <p:nvPr/>
        </p:nvSpPr>
        <p:spPr>
          <a:xfrm>
            <a:off x="179512" y="183897"/>
            <a:ext cx="6469436" cy="400110"/>
          </a:xfrm>
          <a:prstGeom prst="rect">
            <a:avLst/>
          </a:prstGeom>
          <a:noFill/>
        </p:spPr>
        <p:txBody>
          <a:bodyPr wrap="square" rtlCol="0">
            <a:spAutoFit/>
          </a:bodyPr>
          <a:lstStyle/>
          <a:p>
            <a:r>
              <a:rPr lang="en-US" altLang="ja-JP" sz="2000" dirty="0">
                <a:solidFill>
                  <a:schemeClr val="tx2"/>
                </a:solidFill>
                <a:latin typeface="+mj-lt"/>
                <a:ea typeface="+mj-ea"/>
                <a:cs typeface="+mj-cs"/>
              </a:rPr>
              <a:t>9-7.</a:t>
            </a:r>
            <a:r>
              <a:rPr lang="ja-JP" altLang="en-US" sz="2000" dirty="0">
                <a:solidFill>
                  <a:schemeClr val="tx2"/>
                </a:solidFill>
                <a:latin typeface="+mj-lt"/>
                <a:ea typeface="+mj-ea"/>
                <a:cs typeface="+mj-cs"/>
              </a:rPr>
              <a:t>アクションプラン</a:t>
            </a:r>
          </a:p>
        </p:txBody>
      </p:sp>
      <p:sp>
        <p:nvSpPr>
          <p:cNvPr id="2" name="四角形: 角を丸くする 1">
            <a:extLst>
              <a:ext uri="{FF2B5EF4-FFF2-40B4-BE49-F238E27FC236}">
                <a16:creationId xmlns:a16="http://schemas.microsoft.com/office/drawing/2014/main" id="{A6B8E25F-627A-4D8A-98F5-DF9B50B618D0}"/>
              </a:ext>
            </a:extLst>
          </p:cNvPr>
          <p:cNvSpPr/>
          <p:nvPr/>
        </p:nvSpPr>
        <p:spPr>
          <a:xfrm>
            <a:off x="539552" y="908720"/>
            <a:ext cx="792088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ありがとうございました。</a:t>
            </a:r>
            <a:endParaRPr kumimoji="1" lang="en-US" altLang="ja-JP" sz="2000" dirty="0">
              <a:solidFill>
                <a:schemeClr val="tx1"/>
              </a:solidFill>
            </a:endParaRPr>
          </a:p>
          <a:p>
            <a:pPr algn="ctr"/>
            <a:r>
              <a:rPr lang="ja-JP" altLang="en-US" sz="2000" dirty="0">
                <a:solidFill>
                  <a:schemeClr val="tx1"/>
                </a:solidFill>
              </a:rPr>
              <a:t>この計画に基づいて、会社を運営していきます！</a:t>
            </a:r>
            <a:endParaRPr kumimoji="1" lang="ja-JP" altLang="en-US" sz="2000" dirty="0">
              <a:solidFill>
                <a:schemeClr val="tx1"/>
              </a:solidFill>
            </a:endParaRPr>
          </a:p>
        </p:txBody>
      </p:sp>
      <p:sp>
        <p:nvSpPr>
          <p:cNvPr id="11" name="四角形: 角を丸くする 10">
            <a:extLst>
              <a:ext uri="{FF2B5EF4-FFF2-40B4-BE49-F238E27FC236}">
                <a16:creationId xmlns:a16="http://schemas.microsoft.com/office/drawing/2014/main" id="{C62751E2-CDCE-498F-9134-7EF403725C87}"/>
              </a:ext>
            </a:extLst>
          </p:cNvPr>
          <p:cNvSpPr/>
          <p:nvPr/>
        </p:nvSpPr>
        <p:spPr>
          <a:xfrm>
            <a:off x="539552" y="2247431"/>
            <a:ext cx="7920880" cy="13128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はい</a:t>
            </a:r>
            <a:endParaRPr lang="en-US" altLang="ja-JP" sz="2000" dirty="0">
              <a:solidFill>
                <a:schemeClr val="tx1"/>
              </a:solidFill>
            </a:endParaRPr>
          </a:p>
          <a:p>
            <a:pPr algn="ctr"/>
            <a:r>
              <a:rPr kumimoji="1" lang="ja-JP" altLang="en-US" sz="2000" dirty="0">
                <a:solidFill>
                  <a:schemeClr val="tx1"/>
                </a:solidFill>
              </a:rPr>
              <a:t>ただし、</a:t>
            </a:r>
            <a:r>
              <a:rPr kumimoji="1" lang="ja-JP" altLang="en-US" sz="2000" dirty="0">
                <a:solidFill>
                  <a:srgbClr val="FF0000"/>
                </a:solidFill>
              </a:rPr>
              <a:t>計画はこれで完成ではありません。</a:t>
            </a:r>
            <a:endParaRPr kumimoji="1" lang="en-US" altLang="ja-JP" sz="2000" dirty="0">
              <a:solidFill>
                <a:srgbClr val="FF0000"/>
              </a:solidFill>
            </a:endParaRPr>
          </a:p>
          <a:p>
            <a:pPr algn="ctr"/>
            <a:r>
              <a:rPr lang="ja-JP" altLang="en-US" sz="2000" dirty="0">
                <a:solidFill>
                  <a:schemeClr val="tx1"/>
                </a:solidFill>
              </a:rPr>
              <a:t>毎月、進捗度合いを確認して頂き、</a:t>
            </a:r>
            <a:r>
              <a:rPr lang="ja-JP" altLang="en-US" sz="2000" dirty="0">
                <a:solidFill>
                  <a:srgbClr val="FF0000"/>
                </a:solidFill>
              </a:rPr>
              <a:t>適時、計画、アクションプランを修正</a:t>
            </a:r>
            <a:r>
              <a:rPr lang="ja-JP" altLang="en-US" sz="2000" dirty="0">
                <a:solidFill>
                  <a:schemeClr val="tx1"/>
                </a:solidFill>
              </a:rPr>
              <a:t>して頂く必要があります！</a:t>
            </a:r>
            <a:endParaRPr kumimoji="1" lang="en-US" altLang="ja-JP" sz="2000" dirty="0">
              <a:solidFill>
                <a:schemeClr val="tx1"/>
              </a:solidFill>
            </a:endParaRPr>
          </a:p>
        </p:txBody>
      </p:sp>
      <p:sp>
        <p:nvSpPr>
          <p:cNvPr id="12" name="四角形: 角を丸くする 11">
            <a:extLst>
              <a:ext uri="{FF2B5EF4-FFF2-40B4-BE49-F238E27FC236}">
                <a16:creationId xmlns:a16="http://schemas.microsoft.com/office/drawing/2014/main" id="{FBEB9FAF-F1BE-4B0D-AEF8-D12E83D4C129}"/>
              </a:ext>
            </a:extLst>
          </p:cNvPr>
          <p:cNvSpPr/>
          <p:nvPr/>
        </p:nvSpPr>
        <p:spPr>
          <a:xfrm>
            <a:off x="572691" y="4161987"/>
            <a:ext cx="7920880" cy="7431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くれぐれも、計画を策定しただけで満足して、</a:t>
            </a:r>
            <a:r>
              <a:rPr kumimoji="1" lang="ja-JP" altLang="en-US" sz="2000" dirty="0">
                <a:solidFill>
                  <a:srgbClr val="FF0000"/>
                </a:solidFill>
              </a:rPr>
              <a:t>行動しない</a:t>
            </a:r>
            <a:r>
              <a:rPr kumimoji="1" lang="ja-JP" altLang="en-US" sz="2000" dirty="0">
                <a:solidFill>
                  <a:schemeClr val="tx1"/>
                </a:solidFill>
              </a:rPr>
              <a:t>、</a:t>
            </a:r>
            <a:r>
              <a:rPr kumimoji="1" lang="ja-JP" altLang="en-US" sz="2000" dirty="0">
                <a:solidFill>
                  <a:srgbClr val="FF0000"/>
                </a:solidFill>
              </a:rPr>
              <a:t>振り返りを</a:t>
            </a:r>
            <a:r>
              <a:rPr lang="ja-JP" altLang="en-US" sz="2000" dirty="0">
                <a:solidFill>
                  <a:srgbClr val="FF0000"/>
                </a:solidFill>
              </a:rPr>
              <a:t>しない</a:t>
            </a:r>
            <a:r>
              <a:rPr lang="ja-JP" altLang="en-US" sz="2000" dirty="0">
                <a:solidFill>
                  <a:schemeClr val="tx1"/>
                </a:solidFill>
              </a:rPr>
              <a:t>なんてことはない様にお願いします！</a:t>
            </a:r>
            <a:endParaRPr kumimoji="1" lang="en-US" altLang="ja-JP" sz="2000" dirty="0">
              <a:solidFill>
                <a:schemeClr val="tx1"/>
              </a:solidFill>
            </a:endParaRPr>
          </a:p>
        </p:txBody>
      </p:sp>
      <p:sp>
        <p:nvSpPr>
          <p:cNvPr id="13" name="四角形: 角を丸くする 12">
            <a:extLst>
              <a:ext uri="{FF2B5EF4-FFF2-40B4-BE49-F238E27FC236}">
                <a16:creationId xmlns:a16="http://schemas.microsoft.com/office/drawing/2014/main" id="{6B3F35B5-7C07-4601-9C5D-8272DAD9FD42}"/>
              </a:ext>
            </a:extLst>
          </p:cNvPr>
          <p:cNvSpPr/>
          <p:nvPr/>
        </p:nvSpPr>
        <p:spPr>
          <a:xfrm>
            <a:off x="539552" y="5461312"/>
            <a:ext cx="7920880" cy="7368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わかりました</a:t>
            </a:r>
            <a:endParaRPr kumimoji="1" lang="en-US" altLang="ja-JP" sz="2000" dirty="0">
              <a:solidFill>
                <a:schemeClr val="tx1"/>
              </a:solidFill>
            </a:endParaRPr>
          </a:p>
          <a:p>
            <a:pPr algn="ctr"/>
            <a:r>
              <a:rPr lang="ja-JP" altLang="en-US" sz="2000" dirty="0">
                <a:solidFill>
                  <a:schemeClr val="tx1"/>
                </a:solidFill>
              </a:rPr>
              <a:t>また、適時相談させて頂きます。ありがとうございました。</a:t>
            </a:r>
            <a:endParaRPr kumimoji="1" lang="en-US" altLang="ja-JP" sz="2000" dirty="0">
              <a:solidFill>
                <a:schemeClr val="tx1"/>
              </a:solidFill>
            </a:endParaRPr>
          </a:p>
        </p:txBody>
      </p:sp>
      <p:sp>
        <p:nvSpPr>
          <p:cNvPr id="3" name="矢印: 下 2">
            <a:extLst>
              <a:ext uri="{FF2B5EF4-FFF2-40B4-BE49-F238E27FC236}">
                <a16:creationId xmlns:a16="http://schemas.microsoft.com/office/drawing/2014/main" id="{80443865-8BCF-44EB-81DB-DC5BAA366A8B}"/>
              </a:ext>
            </a:extLst>
          </p:cNvPr>
          <p:cNvSpPr/>
          <p:nvPr/>
        </p:nvSpPr>
        <p:spPr>
          <a:xfrm>
            <a:off x="4103948" y="1776649"/>
            <a:ext cx="936104" cy="359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1FE9B4EF-8314-4DD6-8396-0A2C8B75F1F2}"/>
              </a:ext>
            </a:extLst>
          </p:cNvPr>
          <p:cNvSpPr/>
          <p:nvPr/>
        </p:nvSpPr>
        <p:spPr>
          <a:xfrm>
            <a:off x="4065079" y="3624360"/>
            <a:ext cx="936104" cy="359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下 16">
            <a:extLst>
              <a:ext uri="{FF2B5EF4-FFF2-40B4-BE49-F238E27FC236}">
                <a16:creationId xmlns:a16="http://schemas.microsoft.com/office/drawing/2014/main" id="{33D62604-2BC0-4A6D-96F1-4CFE4B738202}"/>
              </a:ext>
            </a:extLst>
          </p:cNvPr>
          <p:cNvSpPr/>
          <p:nvPr/>
        </p:nvSpPr>
        <p:spPr>
          <a:xfrm>
            <a:off x="4103948" y="5026211"/>
            <a:ext cx="936104" cy="359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ッター プレースホルダー 4">
            <a:extLst>
              <a:ext uri="{FF2B5EF4-FFF2-40B4-BE49-F238E27FC236}">
                <a16:creationId xmlns:a16="http://schemas.microsoft.com/office/drawing/2014/main" id="{0EEBC31B-B56A-4314-84B6-A17EFF6FBCA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3165420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10</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p:txBody>
          <a:bodyPr/>
          <a:lstStyle/>
          <a:p>
            <a:r>
              <a:rPr lang="en-US" altLang="ja-JP" dirty="0"/>
              <a:t>1-9.</a:t>
            </a:r>
            <a:r>
              <a:rPr kumimoji="1" lang="ja-JP" altLang="en-US" dirty="0"/>
              <a:t>業種別・企業規模別の売上と費用の想定</a:t>
            </a:r>
          </a:p>
        </p:txBody>
      </p:sp>
      <p:pic>
        <p:nvPicPr>
          <p:cNvPr id="8" name="図 7">
            <a:extLst>
              <a:ext uri="{FF2B5EF4-FFF2-40B4-BE49-F238E27FC236}">
                <a16:creationId xmlns:a16="http://schemas.microsoft.com/office/drawing/2014/main" id="{55D0CA47-CBF6-49CA-983A-362ED5460F4F}"/>
              </a:ext>
            </a:extLst>
          </p:cNvPr>
          <p:cNvPicPr>
            <a:picLocks noChangeAspect="1"/>
          </p:cNvPicPr>
          <p:nvPr/>
        </p:nvPicPr>
        <p:blipFill>
          <a:blip r:embed="rId3"/>
          <a:stretch>
            <a:fillRect/>
          </a:stretch>
        </p:blipFill>
        <p:spPr>
          <a:xfrm>
            <a:off x="252413" y="1091816"/>
            <a:ext cx="8316416" cy="3403193"/>
          </a:xfrm>
          <a:prstGeom prst="rect">
            <a:avLst/>
          </a:prstGeom>
        </p:spPr>
      </p:pic>
      <p:sp>
        <p:nvSpPr>
          <p:cNvPr id="9" name="テキスト ボックス 8">
            <a:extLst>
              <a:ext uri="{FF2B5EF4-FFF2-40B4-BE49-F238E27FC236}">
                <a16:creationId xmlns:a16="http://schemas.microsoft.com/office/drawing/2014/main" id="{A815C44B-F4C0-4B1E-B211-FB86C1992CE0}"/>
              </a:ext>
            </a:extLst>
          </p:cNvPr>
          <p:cNvSpPr txBox="1"/>
          <p:nvPr/>
        </p:nvSpPr>
        <p:spPr>
          <a:xfrm>
            <a:off x="827584" y="864642"/>
            <a:ext cx="3024336" cy="369332"/>
          </a:xfrm>
          <a:prstGeom prst="rect">
            <a:avLst/>
          </a:prstGeom>
          <a:noFill/>
        </p:spPr>
        <p:txBody>
          <a:bodyPr wrap="square" rtlCol="0">
            <a:spAutoFit/>
          </a:bodyPr>
          <a:lstStyle/>
          <a:p>
            <a:pPr algn="ctr"/>
            <a:r>
              <a:rPr kumimoji="1" lang="ja-JP" altLang="en-US" dirty="0"/>
              <a:t>売上高変動率の想定</a:t>
            </a:r>
          </a:p>
        </p:txBody>
      </p:sp>
      <p:sp>
        <p:nvSpPr>
          <p:cNvPr id="10" name="テキスト ボックス 9">
            <a:extLst>
              <a:ext uri="{FF2B5EF4-FFF2-40B4-BE49-F238E27FC236}">
                <a16:creationId xmlns:a16="http://schemas.microsoft.com/office/drawing/2014/main" id="{E9D09C96-8855-46E4-9413-DD2FD8BE3BEB}"/>
              </a:ext>
            </a:extLst>
          </p:cNvPr>
          <p:cNvSpPr txBox="1"/>
          <p:nvPr/>
        </p:nvSpPr>
        <p:spPr>
          <a:xfrm>
            <a:off x="5435203" y="864642"/>
            <a:ext cx="3456384" cy="369332"/>
          </a:xfrm>
          <a:prstGeom prst="rect">
            <a:avLst/>
          </a:prstGeom>
          <a:noFill/>
        </p:spPr>
        <p:txBody>
          <a:bodyPr wrap="square" rtlCol="0">
            <a:spAutoFit/>
          </a:bodyPr>
          <a:lstStyle/>
          <a:p>
            <a:r>
              <a:rPr kumimoji="1" lang="ja-JP" altLang="en-US" dirty="0"/>
              <a:t>売上の変動に対する費用弾性値</a:t>
            </a:r>
          </a:p>
        </p:txBody>
      </p:sp>
      <p:sp>
        <p:nvSpPr>
          <p:cNvPr id="11" name="テキスト ボックス 10">
            <a:extLst>
              <a:ext uri="{FF2B5EF4-FFF2-40B4-BE49-F238E27FC236}">
                <a16:creationId xmlns:a16="http://schemas.microsoft.com/office/drawing/2014/main" id="{495984AD-DD9F-4D05-BE0D-D8160C7516D9}"/>
              </a:ext>
            </a:extLst>
          </p:cNvPr>
          <p:cNvSpPr txBox="1"/>
          <p:nvPr/>
        </p:nvSpPr>
        <p:spPr>
          <a:xfrm>
            <a:off x="252413" y="4653136"/>
            <a:ext cx="8424043" cy="1754326"/>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t>2020</a:t>
            </a:r>
            <a:r>
              <a:rPr kumimoji="1" lang="ja-JP" altLang="en-US" dirty="0"/>
              <a:t>年度の売上減少率について、大企業は、上場企業の個社別予測、中小企業は、実質ＧＤＰ成長率の民間予想で補正した短観の業種別見通しを用いた（企業毎のバラつきは勘案できていない）</a:t>
            </a:r>
            <a:endParaRPr kumimoji="1" lang="en-US" altLang="ja-JP" dirty="0"/>
          </a:p>
          <a:p>
            <a:pPr marL="285750" indent="-285750">
              <a:buFont typeface="Wingdings" panose="05000000000000000000" pitchFamily="2" charset="2"/>
              <a:buChar char="Ø"/>
            </a:pPr>
            <a:r>
              <a:rPr kumimoji="1" lang="ja-JP" altLang="en-US" dirty="0"/>
              <a:t>費用については、各企業の規模・業種などの違いを勘案しつつ、売上の変動に対する費用弾性値を推計し、上記の売上想定のもとで、過去平均的に観察されたのと同程度の弾性値で削減されると想定</a:t>
            </a:r>
          </a:p>
        </p:txBody>
      </p:sp>
    </p:spTree>
    <p:extLst>
      <p:ext uri="{BB962C8B-B14F-4D97-AF65-F5344CB8AC3E}">
        <p14:creationId xmlns:p14="http://schemas.microsoft.com/office/powerpoint/2010/main" val="1675051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11</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p:txBody>
          <a:bodyPr/>
          <a:lstStyle/>
          <a:p>
            <a:r>
              <a:rPr lang="en-US" altLang="ja-JP" dirty="0"/>
              <a:t>1-10.</a:t>
            </a:r>
            <a:r>
              <a:rPr kumimoji="1" lang="ja-JP" altLang="en-US" dirty="0"/>
              <a:t>手元資金の分布状況</a:t>
            </a:r>
          </a:p>
        </p:txBody>
      </p:sp>
      <p:pic>
        <p:nvPicPr>
          <p:cNvPr id="8" name="図 7">
            <a:extLst>
              <a:ext uri="{FF2B5EF4-FFF2-40B4-BE49-F238E27FC236}">
                <a16:creationId xmlns:a16="http://schemas.microsoft.com/office/drawing/2014/main" id="{93AC8140-8794-4E58-89CA-9478B0B95401}"/>
              </a:ext>
            </a:extLst>
          </p:cNvPr>
          <p:cNvPicPr>
            <a:picLocks noChangeAspect="1"/>
          </p:cNvPicPr>
          <p:nvPr/>
        </p:nvPicPr>
        <p:blipFill>
          <a:blip r:embed="rId3"/>
          <a:stretch>
            <a:fillRect/>
          </a:stretch>
        </p:blipFill>
        <p:spPr>
          <a:xfrm>
            <a:off x="360735" y="908720"/>
            <a:ext cx="8532440" cy="3334564"/>
          </a:xfrm>
          <a:prstGeom prst="rect">
            <a:avLst/>
          </a:prstGeom>
        </p:spPr>
      </p:pic>
      <p:sp>
        <p:nvSpPr>
          <p:cNvPr id="9" name="テキスト ボックス 8">
            <a:extLst>
              <a:ext uri="{FF2B5EF4-FFF2-40B4-BE49-F238E27FC236}">
                <a16:creationId xmlns:a16="http://schemas.microsoft.com/office/drawing/2014/main" id="{4F2A25D3-4E40-4B65-87B3-13879FF760A7}"/>
              </a:ext>
            </a:extLst>
          </p:cNvPr>
          <p:cNvSpPr txBox="1"/>
          <p:nvPr/>
        </p:nvSpPr>
        <p:spPr>
          <a:xfrm>
            <a:off x="7941140" y="775413"/>
            <a:ext cx="1030101" cy="246221"/>
          </a:xfrm>
          <a:prstGeom prst="rect">
            <a:avLst/>
          </a:prstGeom>
          <a:noFill/>
        </p:spPr>
        <p:txBody>
          <a:bodyPr wrap="square" rtlCol="0">
            <a:spAutoFit/>
          </a:bodyPr>
          <a:lstStyle/>
          <a:p>
            <a:r>
              <a:rPr lang="ja-JP" altLang="en-US" sz="1000" dirty="0"/>
              <a:t>出典：日本銀行</a:t>
            </a:r>
            <a:endParaRPr kumimoji="1" lang="ja-JP" altLang="en-US" sz="1000" dirty="0"/>
          </a:p>
        </p:txBody>
      </p:sp>
      <p:sp>
        <p:nvSpPr>
          <p:cNvPr id="10" name="テキスト ボックス 9">
            <a:extLst>
              <a:ext uri="{FF2B5EF4-FFF2-40B4-BE49-F238E27FC236}">
                <a16:creationId xmlns:a16="http://schemas.microsoft.com/office/drawing/2014/main" id="{44676E9E-A5E7-4C31-ADF0-FD22AE9A496B}"/>
              </a:ext>
            </a:extLst>
          </p:cNvPr>
          <p:cNvSpPr txBox="1"/>
          <p:nvPr/>
        </p:nvSpPr>
        <p:spPr>
          <a:xfrm>
            <a:off x="360735" y="4243284"/>
            <a:ext cx="8425631" cy="2308324"/>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感染症拡大以前をみると、大企業では、中小企業よりも潤沢に手元資金を確保している企業の割合が高い</a:t>
            </a:r>
            <a:endParaRPr kumimoji="1" lang="en-US" altLang="ja-JP" dirty="0"/>
          </a:p>
          <a:p>
            <a:pPr marL="285750" indent="-285750">
              <a:buFont typeface="Wingdings" panose="05000000000000000000" pitchFamily="2" charset="2"/>
              <a:buChar char="Ø"/>
            </a:pPr>
            <a:r>
              <a:rPr kumimoji="1" lang="ja-JP" altLang="en-US" dirty="0"/>
              <a:t>中小企業では、感染症の影響を強く受けている飲食・宿泊・対個人サービスは他業種よりも手元資金が薄</a:t>
            </a:r>
            <a:r>
              <a:rPr lang="ja-JP" altLang="en-US" dirty="0"/>
              <a:t>い</a:t>
            </a:r>
            <a:endParaRPr lang="en-US" altLang="ja-JP" dirty="0"/>
          </a:p>
          <a:p>
            <a:pPr marL="285750" indent="-285750">
              <a:buFont typeface="Wingdings" panose="05000000000000000000" pitchFamily="2" charset="2"/>
              <a:buChar char="Ø"/>
            </a:pPr>
            <a:r>
              <a:rPr lang="ja-JP" altLang="en-US" dirty="0"/>
              <a:t>今、資金ショートによる倒産が爆発的に増加していないのは、</a:t>
            </a:r>
            <a:r>
              <a:rPr lang="ja-JP" altLang="en-US" dirty="0">
                <a:solidFill>
                  <a:srgbClr val="FF0000"/>
                </a:solidFill>
              </a:rPr>
              <a:t>コロナ融資が功を奏している</a:t>
            </a:r>
            <a:r>
              <a:rPr lang="ja-JP" altLang="en-US" dirty="0"/>
              <a:t>（上記シナリオ下の経常利益減少予想額⇒</a:t>
            </a:r>
            <a:r>
              <a:rPr lang="ja-JP" altLang="en-US" dirty="0">
                <a:solidFill>
                  <a:srgbClr val="FF0000"/>
                </a:solidFill>
              </a:rPr>
              <a:t>年間</a:t>
            </a:r>
            <a:r>
              <a:rPr lang="en-US" altLang="ja-JP" dirty="0">
                <a:solidFill>
                  <a:srgbClr val="FF0000"/>
                </a:solidFill>
              </a:rPr>
              <a:t>40</a:t>
            </a:r>
            <a:r>
              <a:rPr lang="ja-JP" altLang="en-US" dirty="0">
                <a:solidFill>
                  <a:srgbClr val="FF0000"/>
                </a:solidFill>
              </a:rPr>
              <a:t>兆円強</a:t>
            </a:r>
            <a:r>
              <a:rPr lang="ja-JP" altLang="en-US" dirty="0"/>
              <a:t>に対して、政府系・民間金融機関の実質無利子融資の総枠は、その</a:t>
            </a:r>
            <a:r>
              <a:rPr lang="en-US" altLang="ja-JP" dirty="0">
                <a:solidFill>
                  <a:srgbClr val="FF0000"/>
                </a:solidFill>
              </a:rPr>
              <a:t>2</a:t>
            </a:r>
            <a:r>
              <a:rPr lang="ja-JP" altLang="en-US" dirty="0">
                <a:solidFill>
                  <a:srgbClr val="FF0000"/>
                </a:solidFill>
              </a:rPr>
              <a:t>倍超の規模</a:t>
            </a:r>
            <a:r>
              <a:rPr lang="ja-JP" altLang="en-US" dirty="0"/>
              <a:t>）⇒今後、追加支援がなければ・・・？、また、返済出来るのか・・・？</a:t>
            </a:r>
            <a:endParaRPr kumimoji="1" lang="ja-JP" altLang="en-US" dirty="0"/>
          </a:p>
        </p:txBody>
      </p:sp>
    </p:spTree>
    <p:extLst>
      <p:ext uri="{BB962C8B-B14F-4D97-AF65-F5344CB8AC3E}">
        <p14:creationId xmlns:p14="http://schemas.microsoft.com/office/powerpoint/2010/main" val="1731785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a:xfrm>
            <a:off x="252412" y="142474"/>
            <a:ext cx="8640762" cy="433387"/>
          </a:xfrm>
        </p:spPr>
        <p:txBody>
          <a:bodyPr/>
          <a:lstStyle/>
          <a:p>
            <a:r>
              <a:rPr lang="en-US" altLang="ja-JP" dirty="0"/>
              <a:t>1</a:t>
            </a:r>
            <a:r>
              <a:rPr kumimoji="1" lang="en-US" altLang="ja-JP" dirty="0"/>
              <a:t>-</a:t>
            </a:r>
            <a:r>
              <a:rPr lang="en-US" altLang="ja-JP" dirty="0"/>
              <a:t>11</a:t>
            </a:r>
            <a:r>
              <a:rPr kumimoji="1" lang="en-US" altLang="ja-JP" dirty="0"/>
              <a:t>.</a:t>
            </a:r>
            <a:r>
              <a:rPr kumimoji="1" lang="ja-JP" altLang="en-US" dirty="0"/>
              <a:t>企業金融支援策による効果の勘案</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12</a:t>
            </a:fld>
            <a:endParaRPr lang="en-US" altLang="ja-JP" dirty="0"/>
          </a:p>
        </p:txBody>
      </p:sp>
      <p:sp>
        <p:nvSpPr>
          <p:cNvPr id="8" name="テキスト ボックス 7">
            <a:extLst>
              <a:ext uri="{FF2B5EF4-FFF2-40B4-BE49-F238E27FC236}">
                <a16:creationId xmlns:a16="http://schemas.microsoft.com/office/drawing/2014/main" id="{D4399A11-8E3E-4FEE-ABB9-169237B51C13}"/>
              </a:ext>
            </a:extLst>
          </p:cNvPr>
          <p:cNvSpPr txBox="1"/>
          <p:nvPr/>
        </p:nvSpPr>
        <p:spPr>
          <a:xfrm>
            <a:off x="7956376" y="680047"/>
            <a:ext cx="1030101" cy="246221"/>
          </a:xfrm>
          <a:prstGeom prst="rect">
            <a:avLst/>
          </a:prstGeom>
          <a:noFill/>
        </p:spPr>
        <p:txBody>
          <a:bodyPr wrap="square" rtlCol="0">
            <a:spAutoFit/>
          </a:bodyPr>
          <a:lstStyle/>
          <a:p>
            <a:r>
              <a:rPr lang="ja-JP" altLang="en-US" sz="1000" dirty="0"/>
              <a:t>出典：日本銀行</a:t>
            </a:r>
            <a:endParaRPr kumimoji="1" lang="ja-JP" altLang="en-US" sz="1000" dirty="0"/>
          </a:p>
        </p:txBody>
      </p:sp>
      <p:pic>
        <p:nvPicPr>
          <p:cNvPr id="6" name="図 5">
            <a:extLst>
              <a:ext uri="{FF2B5EF4-FFF2-40B4-BE49-F238E27FC236}">
                <a16:creationId xmlns:a16="http://schemas.microsoft.com/office/drawing/2014/main" id="{73823415-3C5B-48C8-A251-44F83A610F78}"/>
              </a:ext>
            </a:extLst>
          </p:cNvPr>
          <p:cNvPicPr>
            <a:picLocks noChangeAspect="1"/>
          </p:cNvPicPr>
          <p:nvPr/>
        </p:nvPicPr>
        <p:blipFill>
          <a:blip r:embed="rId3"/>
          <a:stretch>
            <a:fillRect/>
          </a:stretch>
        </p:blipFill>
        <p:spPr>
          <a:xfrm>
            <a:off x="252413" y="905062"/>
            <a:ext cx="8640762" cy="3877858"/>
          </a:xfrm>
          <a:prstGeom prst="rect">
            <a:avLst/>
          </a:prstGeom>
        </p:spPr>
      </p:pic>
      <p:sp>
        <p:nvSpPr>
          <p:cNvPr id="7" name="テキスト ボックス 6">
            <a:extLst>
              <a:ext uri="{FF2B5EF4-FFF2-40B4-BE49-F238E27FC236}">
                <a16:creationId xmlns:a16="http://schemas.microsoft.com/office/drawing/2014/main" id="{B4323A66-AF64-45F3-A2BF-E0DA6E9D74B3}"/>
              </a:ext>
            </a:extLst>
          </p:cNvPr>
          <p:cNvSpPr txBox="1"/>
          <p:nvPr/>
        </p:nvSpPr>
        <p:spPr>
          <a:xfrm>
            <a:off x="252412" y="4951621"/>
            <a:ext cx="8640761" cy="1477328"/>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給付金等により、</a:t>
            </a:r>
            <a:r>
              <a:rPr kumimoji="1" lang="en-US" altLang="ja-JP" dirty="0"/>
              <a:t>2020</a:t>
            </a:r>
            <a:r>
              <a:rPr kumimoji="1" lang="ja-JP" altLang="en-US" dirty="0"/>
              <a:t>年度中の中小企業</a:t>
            </a:r>
            <a:r>
              <a:rPr kumimoji="1" lang="en-US" altLang="ja-JP" dirty="0"/>
              <a:t>ROA</a:t>
            </a:r>
            <a:r>
              <a:rPr kumimoji="1" lang="ja-JP" altLang="en-US" dirty="0"/>
              <a:t>が押し上げられると想定（効果①）</a:t>
            </a:r>
            <a:endParaRPr kumimoji="1" lang="en-US" altLang="ja-JP" dirty="0"/>
          </a:p>
          <a:p>
            <a:pPr marL="285750" indent="-285750">
              <a:buFont typeface="Wingdings" panose="05000000000000000000" pitchFamily="2" charset="2"/>
              <a:buChar char="Ø"/>
            </a:pPr>
            <a:r>
              <a:rPr kumimoji="1" lang="ja-JP" altLang="en-US" dirty="0"/>
              <a:t>加えて、</a:t>
            </a:r>
            <a:r>
              <a:rPr kumimoji="1" lang="en-US" altLang="ja-JP" dirty="0"/>
              <a:t>2020</a:t>
            </a:r>
            <a:r>
              <a:rPr kumimoji="1" lang="ja-JP" altLang="en-US" dirty="0"/>
              <a:t>年度中は、企業金融支援策の効果により、資金繰り破綻の信用コストへのインパクトがマクロ的には相殺されると考えた（効果②）</a:t>
            </a:r>
            <a:endParaRPr kumimoji="1" lang="en-US" altLang="ja-JP" dirty="0"/>
          </a:p>
          <a:p>
            <a:pPr marL="285750" indent="-285750">
              <a:buFont typeface="Wingdings" panose="05000000000000000000" pitchFamily="2" charset="2"/>
              <a:buChar char="Ø"/>
            </a:pPr>
            <a:r>
              <a:rPr kumimoji="1" lang="ja-JP" altLang="en-US" dirty="0"/>
              <a:t>その一方で、企業の負債が増加するもとで、業績の悪化が長引き、債務返済能力の低下が進む場合には、デフォルト率の上昇につながる効果も勘案（効果③）</a:t>
            </a:r>
          </a:p>
        </p:txBody>
      </p:sp>
    </p:spTree>
    <p:extLst>
      <p:ext uri="{BB962C8B-B14F-4D97-AF65-F5344CB8AC3E}">
        <p14:creationId xmlns:p14="http://schemas.microsoft.com/office/powerpoint/2010/main" val="4053731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13</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3" y="156853"/>
            <a:ext cx="8640762" cy="433387"/>
          </a:xfrm>
        </p:spPr>
        <p:txBody>
          <a:bodyPr/>
          <a:lstStyle/>
          <a:p>
            <a:r>
              <a:rPr lang="en-US" altLang="ja-JP" dirty="0"/>
              <a:t>1-12.</a:t>
            </a:r>
            <a:r>
              <a:rPr kumimoji="1" lang="ja-JP" altLang="en-US" dirty="0"/>
              <a:t>短期資金不足先割合</a:t>
            </a:r>
          </a:p>
        </p:txBody>
      </p:sp>
      <p:pic>
        <p:nvPicPr>
          <p:cNvPr id="6" name="図 5">
            <a:extLst>
              <a:ext uri="{FF2B5EF4-FFF2-40B4-BE49-F238E27FC236}">
                <a16:creationId xmlns:a16="http://schemas.microsoft.com/office/drawing/2014/main" id="{F13266AC-FC1D-48BA-915D-703F801A149A}"/>
              </a:ext>
            </a:extLst>
          </p:cNvPr>
          <p:cNvPicPr>
            <a:picLocks noChangeAspect="1"/>
          </p:cNvPicPr>
          <p:nvPr/>
        </p:nvPicPr>
        <p:blipFill>
          <a:blip r:embed="rId3"/>
          <a:stretch>
            <a:fillRect/>
          </a:stretch>
        </p:blipFill>
        <p:spPr>
          <a:xfrm>
            <a:off x="360040" y="1246631"/>
            <a:ext cx="8388424" cy="2686425"/>
          </a:xfrm>
          <a:prstGeom prst="rect">
            <a:avLst/>
          </a:prstGeom>
        </p:spPr>
      </p:pic>
      <p:sp>
        <p:nvSpPr>
          <p:cNvPr id="7" name="テキスト ボックス 6">
            <a:extLst>
              <a:ext uri="{FF2B5EF4-FFF2-40B4-BE49-F238E27FC236}">
                <a16:creationId xmlns:a16="http://schemas.microsoft.com/office/drawing/2014/main" id="{2DFE60BB-F192-4925-872E-5F3D5847B8E2}"/>
              </a:ext>
            </a:extLst>
          </p:cNvPr>
          <p:cNvSpPr txBox="1"/>
          <p:nvPr/>
        </p:nvSpPr>
        <p:spPr>
          <a:xfrm>
            <a:off x="5445175" y="953499"/>
            <a:ext cx="3448000" cy="369332"/>
          </a:xfrm>
          <a:prstGeom prst="rect">
            <a:avLst/>
          </a:prstGeom>
          <a:noFill/>
        </p:spPr>
        <p:txBody>
          <a:bodyPr wrap="square" rtlCol="0">
            <a:spAutoFit/>
          </a:bodyPr>
          <a:lstStyle/>
          <a:p>
            <a:pPr algn="ctr"/>
            <a:r>
              <a:rPr kumimoji="1" lang="en-US" altLang="ja-JP" dirty="0"/>
              <a:t>【</a:t>
            </a:r>
            <a:r>
              <a:rPr kumimoji="1" lang="ja-JP" altLang="en-US" dirty="0"/>
              <a:t>業種別短期資金不足先割合</a:t>
            </a:r>
            <a:r>
              <a:rPr kumimoji="1" lang="en-US" altLang="ja-JP" dirty="0"/>
              <a:t>】</a:t>
            </a:r>
            <a:endParaRPr kumimoji="1" lang="ja-JP" altLang="en-US" dirty="0"/>
          </a:p>
        </p:txBody>
      </p:sp>
      <p:sp>
        <p:nvSpPr>
          <p:cNvPr id="8" name="テキスト ボックス 7">
            <a:extLst>
              <a:ext uri="{FF2B5EF4-FFF2-40B4-BE49-F238E27FC236}">
                <a16:creationId xmlns:a16="http://schemas.microsoft.com/office/drawing/2014/main" id="{2B94C07A-7D61-43FF-B6EB-A98B0C88B206}"/>
              </a:ext>
            </a:extLst>
          </p:cNvPr>
          <p:cNvSpPr txBox="1"/>
          <p:nvPr/>
        </p:nvSpPr>
        <p:spPr>
          <a:xfrm>
            <a:off x="526344" y="953499"/>
            <a:ext cx="4752528" cy="369332"/>
          </a:xfrm>
          <a:prstGeom prst="rect">
            <a:avLst/>
          </a:prstGeom>
          <a:noFill/>
        </p:spPr>
        <p:txBody>
          <a:bodyPr wrap="square" rtlCol="0">
            <a:spAutoFit/>
          </a:bodyPr>
          <a:lstStyle/>
          <a:p>
            <a:pPr algn="ctr"/>
            <a:r>
              <a:rPr kumimoji="1" lang="en-US" altLang="ja-JP" dirty="0"/>
              <a:t>【</a:t>
            </a:r>
            <a:r>
              <a:rPr kumimoji="1" lang="ja-JP" altLang="en-US" dirty="0"/>
              <a:t>経常利益赤字先割合と短期資金不足先割合</a:t>
            </a:r>
            <a:r>
              <a:rPr kumimoji="1" lang="en-US" altLang="ja-JP" dirty="0"/>
              <a:t>】</a:t>
            </a:r>
            <a:endParaRPr kumimoji="1" lang="ja-JP" altLang="en-US" dirty="0"/>
          </a:p>
        </p:txBody>
      </p:sp>
      <p:sp>
        <p:nvSpPr>
          <p:cNvPr id="9" name="テキスト ボックス 8">
            <a:extLst>
              <a:ext uri="{FF2B5EF4-FFF2-40B4-BE49-F238E27FC236}">
                <a16:creationId xmlns:a16="http://schemas.microsoft.com/office/drawing/2014/main" id="{87CF4A3F-9626-417F-95C3-5E391A28B894}"/>
              </a:ext>
            </a:extLst>
          </p:cNvPr>
          <p:cNvSpPr txBox="1"/>
          <p:nvPr/>
        </p:nvSpPr>
        <p:spPr>
          <a:xfrm>
            <a:off x="410490" y="3972691"/>
            <a:ext cx="8287524" cy="2585323"/>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赤字企業の割合は、大企業で</a:t>
            </a:r>
            <a:r>
              <a:rPr kumimoji="1" lang="en-US" altLang="ja-JP" dirty="0"/>
              <a:t>5%</a:t>
            </a:r>
            <a:r>
              <a:rPr kumimoji="1" lang="ja-JP" altLang="en-US" dirty="0"/>
              <a:t>ポイント程度上昇。一方、中小企業では</a:t>
            </a:r>
            <a:r>
              <a:rPr kumimoji="1" lang="en-US" altLang="ja-JP" dirty="0"/>
              <a:t>40%</a:t>
            </a:r>
            <a:r>
              <a:rPr kumimoji="1" lang="ja-JP" altLang="en-US" dirty="0"/>
              <a:t>ポイント以上上昇し、</a:t>
            </a:r>
            <a:r>
              <a:rPr kumimoji="1" lang="ja-JP" altLang="en-US" dirty="0">
                <a:solidFill>
                  <a:srgbClr val="FF0000"/>
                </a:solidFill>
              </a:rPr>
              <a:t>約</a:t>
            </a:r>
            <a:r>
              <a:rPr lang="en-US" altLang="ja-JP" dirty="0">
                <a:solidFill>
                  <a:srgbClr val="FF0000"/>
                </a:solidFill>
              </a:rPr>
              <a:t>75</a:t>
            </a:r>
            <a:r>
              <a:rPr lang="ja-JP" altLang="en-US" dirty="0">
                <a:solidFill>
                  <a:srgbClr val="FF0000"/>
                </a:solidFill>
              </a:rPr>
              <a:t>％</a:t>
            </a:r>
            <a:r>
              <a:rPr kumimoji="1" lang="ja-JP" altLang="en-US" dirty="0">
                <a:solidFill>
                  <a:srgbClr val="FF0000"/>
                </a:solidFill>
              </a:rPr>
              <a:t>が赤字</a:t>
            </a:r>
            <a:r>
              <a:rPr kumimoji="1" lang="ja-JP" altLang="en-US" dirty="0"/>
              <a:t>（企業金融支援策の効果は織り込んでいない）</a:t>
            </a:r>
            <a:endParaRPr kumimoji="1" lang="en-US" altLang="ja-JP" dirty="0"/>
          </a:p>
          <a:p>
            <a:pPr marL="285750" indent="-285750">
              <a:buFont typeface="Wingdings" panose="05000000000000000000" pitchFamily="2" charset="2"/>
              <a:buChar char="Ø"/>
            </a:pPr>
            <a:r>
              <a:rPr kumimoji="1" lang="ja-JP" altLang="en-US" dirty="0"/>
              <a:t>リーマンショック時は、製造・大企業へのストレスが相対的に強かったのに対し、今回は中小企業に対するストレスの強さが顕著</a:t>
            </a:r>
            <a:endParaRPr kumimoji="1" lang="en-US" altLang="ja-JP" dirty="0"/>
          </a:p>
          <a:p>
            <a:pPr marL="285750" indent="-285750">
              <a:buFont typeface="Wingdings" panose="05000000000000000000" pitchFamily="2" charset="2"/>
              <a:buChar char="Ø"/>
            </a:pPr>
            <a:r>
              <a:rPr kumimoji="1" lang="ja-JP" altLang="en-US" dirty="0"/>
              <a:t>短期資金不足先の割合は、大企業でほぼ不変だが、中小企業では昨年度の</a:t>
            </a:r>
            <a:r>
              <a:rPr kumimoji="1" lang="en-US" altLang="ja-JP" dirty="0"/>
              <a:t>8%</a:t>
            </a:r>
            <a:r>
              <a:rPr kumimoji="1" lang="ja-JP" altLang="en-US" dirty="0"/>
              <a:t>程度から</a:t>
            </a:r>
            <a:r>
              <a:rPr kumimoji="1" lang="en-US" altLang="ja-JP" dirty="0"/>
              <a:t>20%</a:t>
            </a:r>
            <a:r>
              <a:rPr kumimoji="1" lang="ja-JP" altLang="en-US" dirty="0"/>
              <a:t>程度まで上昇</a:t>
            </a:r>
            <a:endParaRPr kumimoji="1" lang="en-US" altLang="ja-JP" dirty="0"/>
          </a:p>
          <a:p>
            <a:pPr marL="285750" indent="-285750">
              <a:buFont typeface="Wingdings" panose="05000000000000000000" pitchFamily="2" charset="2"/>
              <a:buChar char="Ø"/>
            </a:pPr>
            <a:r>
              <a:rPr kumimoji="1" lang="ja-JP" altLang="en-US" dirty="0"/>
              <a:t>コロナ融資によって大企業、中小企業とも、手元資金を厚く確保する先が増えた⇒短期資金不足先の増加を抑制⇒</a:t>
            </a:r>
            <a:r>
              <a:rPr lang="ja-JP" altLang="en-US" dirty="0"/>
              <a:t>コロナが長引いた場合、金融機関は、追加で貸せるか？</a:t>
            </a:r>
            <a:endParaRPr kumimoji="1" lang="ja-JP" altLang="en-US" dirty="0"/>
          </a:p>
        </p:txBody>
      </p:sp>
    </p:spTree>
    <p:extLst>
      <p:ext uri="{BB962C8B-B14F-4D97-AF65-F5344CB8AC3E}">
        <p14:creationId xmlns:p14="http://schemas.microsoft.com/office/powerpoint/2010/main" val="2465458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14</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28878" y="171735"/>
            <a:ext cx="8640762" cy="433387"/>
          </a:xfrm>
        </p:spPr>
        <p:txBody>
          <a:bodyPr/>
          <a:lstStyle/>
          <a:p>
            <a:r>
              <a:rPr lang="en-US" altLang="ja-JP" dirty="0"/>
              <a:t>1-13.</a:t>
            </a:r>
            <a:r>
              <a:rPr lang="ja-JP" altLang="en-US" dirty="0"/>
              <a:t>まとめると・・・</a:t>
            </a:r>
            <a:endParaRPr kumimoji="1" lang="ja-JP" altLang="en-US" dirty="0"/>
          </a:p>
        </p:txBody>
      </p:sp>
      <p:sp>
        <p:nvSpPr>
          <p:cNvPr id="2" name="四角形: 角を丸くする 1">
            <a:extLst>
              <a:ext uri="{FF2B5EF4-FFF2-40B4-BE49-F238E27FC236}">
                <a16:creationId xmlns:a16="http://schemas.microsoft.com/office/drawing/2014/main" id="{E311B557-C5DD-4114-AECD-22E913F070F0}"/>
              </a:ext>
            </a:extLst>
          </p:cNvPr>
          <p:cNvSpPr/>
          <p:nvPr/>
        </p:nvSpPr>
        <p:spPr>
          <a:xfrm>
            <a:off x="4689472" y="977270"/>
            <a:ext cx="3888432" cy="29155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今後、金融機関からの積極融資は見込めない</a:t>
            </a:r>
            <a:endParaRPr lang="en-US" altLang="ja-JP" sz="2400" dirty="0">
              <a:solidFill>
                <a:schemeClr val="tx1"/>
              </a:solidFill>
            </a:endParaRPr>
          </a:p>
          <a:p>
            <a:pPr algn="ctr"/>
            <a:r>
              <a:rPr lang="ja-JP" altLang="en-US" sz="2400" dirty="0">
                <a:solidFill>
                  <a:schemeClr val="tx1"/>
                </a:solidFill>
              </a:rPr>
              <a:t>↓</a:t>
            </a:r>
            <a:endParaRPr lang="en-US" altLang="ja-JP" sz="2400" dirty="0">
              <a:solidFill>
                <a:schemeClr val="tx1"/>
              </a:solidFill>
            </a:endParaRPr>
          </a:p>
          <a:p>
            <a:r>
              <a:rPr kumimoji="1" lang="ja-JP" altLang="en-US" sz="2400" dirty="0">
                <a:solidFill>
                  <a:schemeClr val="tx1"/>
                </a:solidFill>
              </a:rPr>
              <a:t>実際にコロナ制度融資でも制度当初とは異なり、最近は見極めがなされている</a:t>
            </a:r>
          </a:p>
        </p:txBody>
      </p:sp>
      <p:sp>
        <p:nvSpPr>
          <p:cNvPr id="6" name="四角形: 角を丸くする 5">
            <a:extLst>
              <a:ext uri="{FF2B5EF4-FFF2-40B4-BE49-F238E27FC236}">
                <a16:creationId xmlns:a16="http://schemas.microsoft.com/office/drawing/2014/main" id="{0797C8E8-EC34-4612-8EA7-B66206C9A0A6}"/>
              </a:ext>
            </a:extLst>
          </p:cNvPr>
          <p:cNvSpPr/>
          <p:nvPr/>
        </p:nvSpPr>
        <p:spPr>
          <a:xfrm>
            <a:off x="539552" y="1044198"/>
            <a:ext cx="3888432" cy="28168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コロナ禍において</a:t>
            </a:r>
            <a:r>
              <a:rPr kumimoji="1" lang="ja-JP" altLang="en-US" sz="2400" dirty="0">
                <a:solidFill>
                  <a:schemeClr val="tx1"/>
                </a:solidFill>
              </a:rPr>
              <a:t>業績は悪化しているが、資金が足りている</a:t>
            </a:r>
            <a:endParaRPr kumimoji="1" lang="en-US" altLang="ja-JP" sz="2400" dirty="0">
              <a:solidFill>
                <a:schemeClr val="tx1"/>
              </a:solidFill>
            </a:endParaRPr>
          </a:p>
          <a:p>
            <a:pPr algn="ctr"/>
            <a:r>
              <a:rPr lang="ja-JP" altLang="en-US" sz="2400" dirty="0">
                <a:solidFill>
                  <a:schemeClr val="tx1"/>
                </a:solidFill>
              </a:rPr>
              <a:t>↓</a:t>
            </a:r>
            <a:endParaRPr lang="en-US" altLang="ja-JP" sz="2400" dirty="0">
              <a:solidFill>
                <a:schemeClr val="tx1"/>
              </a:solidFill>
            </a:endParaRPr>
          </a:p>
          <a:p>
            <a:r>
              <a:rPr kumimoji="1" lang="ja-JP" altLang="en-US" sz="2400" dirty="0">
                <a:solidFill>
                  <a:schemeClr val="tx1"/>
                </a:solidFill>
              </a:rPr>
              <a:t>コロナ融資で資金調達＋元金返済を据え置いているから</a:t>
            </a:r>
          </a:p>
        </p:txBody>
      </p:sp>
      <p:sp>
        <p:nvSpPr>
          <p:cNvPr id="7" name="四角形: 角を丸くする 6">
            <a:extLst>
              <a:ext uri="{FF2B5EF4-FFF2-40B4-BE49-F238E27FC236}">
                <a16:creationId xmlns:a16="http://schemas.microsoft.com/office/drawing/2014/main" id="{C4BF3609-3429-4A86-B030-72B34CB63512}"/>
              </a:ext>
            </a:extLst>
          </p:cNvPr>
          <p:cNvSpPr/>
          <p:nvPr/>
        </p:nvSpPr>
        <p:spPr>
          <a:xfrm>
            <a:off x="709598" y="4468528"/>
            <a:ext cx="786830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短期資金不足に陥る事業者が増加</a:t>
            </a:r>
          </a:p>
        </p:txBody>
      </p:sp>
      <p:sp>
        <p:nvSpPr>
          <p:cNvPr id="8" name="四角形: 角を丸くする 7">
            <a:extLst>
              <a:ext uri="{FF2B5EF4-FFF2-40B4-BE49-F238E27FC236}">
                <a16:creationId xmlns:a16="http://schemas.microsoft.com/office/drawing/2014/main" id="{976ED2C4-0710-48E3-BC0F-DDC2C12EA56C}"/>
              </a:ext>
            </a:extLst>
          </p:cNvPr>
          <p:cNvSpPr/>
          <p:nvPr/>
        </p:nvSpPr>
        <p:spPr>
          <a:xfrm>
            <a:off x="709598" y="5777449"/>
            <a:ext cx="786830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先を見据えた</a:t>
            </a:r>
            <a:r>
              <a:rPr kumimoji="1" lang="ja-JP" altLang="en-US" sz="2800" dirty="0">
                <a:solidFill>
                  <a:srgbClr val="FF0000"/>
                </a:solidFill>
              </a:rPr>
              <a:t>事業計画を作成</a:t>
            </a:r>
            <a:r>
              <a:rPr kumimoji="1" lang="ja-JP" altLang="en-US" sz="2800" dirty="0">
                <a:solidFill>
                  <a:schemeClr val="tx1"/>
                </a:solidFill>
              </a:rPr>
              <a:t>⇒関係者に提示</a:t>
            </a:r>
          </a:p>
        </p:txBody>
      </p:sp>
      <p:sp>
        <p:nvSpPr>
          <p:cNvPr id="9" name="矢印: 下 8">
            <a:extLst>
              <a:ext uri="{FF2B5EF4-FFF2-40B4-BE49-F238E27FC236}">
                <a16:creationId xmlns:a16="http://schemas.microsoft.com/office/drawing/2014/main" id="{3BC120D1-E59D-40F9-888B-2DA799D83D55}"/>
              </a:ext>
            </a:extLst>
          </p:cNvPr>
          <p:cNvSpPr/>
          <p:nvPr/>
        </p:nvSpPr>
        <p:spPr>
          <a:xfrm>
            <a:off x="1983023" y="3960259"/>
            <a:ext cx="1001489" cy="440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下 9">
            <a:extLst>
              <a:ext uri="{FF2B5EF4-FFF2-40B4-BE49-F238E27FC236}">
                <a16:creationId xmlns:a16="http://schemas.microsoft.com/office/drawing/2014/main" id="{CF5254B4-D378-42C1-88C2-D49AC59A9989}"/>
              </a:ext>
            </a:extLst>
          </p:cNvPr>
          <p:cNvSpPr/>
          <p:nvPr/>
        </p:nvSpPr>
        <p:spPr>
          <a:xfrm>
            <a:off x="6258830" y="3960259"/>
            <a:ext cx="1001489" cy="440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下 10">
            <a:extLst>
              <a:ext uri="{FF2B5EF4-FFF2-40B4-BE49-F238E27FC236}">
                <a16:creationId xmlns:a16="http://schemas.microsoft.com/office/drawing/2014/main" id="{73529158-5F29-4A53-9D6C-BEF033A02F93}"/>
              </a:ext>
            </a:extLst>
          </p:cNvPr>
          <p:cNvSpPr/>
          <p:nvPr/>
        </p:nvSpPr>
        <p:spPr>
          <a:xfrm>
            <a:off x="4071255" y="5249320"/>
            <a:ext cx="1001489" cy="440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17427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15</a:t>
            </a:fld>
            <a:endParaRPr kumimoji="1" lang="ja-JP" altLang="en-US" dirty="0"/>
          </a:p>
        </p:txBody>
      </p:sp>
      <p:sp>
        <p:nvSpPr>
          <p:cNvPr id="16" name="テキスト ボックス 15"/>
          <p:cNvSpPr txBox="1"/>
          <p:nvPr/>
        </p:nvSpPr>
        <p:spPr>
          <a:xfrm>
            <a:off x="179512" y="243513"/>
            <a:ext cx="3744416" cy="369332"/>
          </a:xfrm>
          <a:prstGeom prst="rect">
            <a:avLst/>
          </a:prstGeom>
          <a:noFill/>
        </p:spPr>
        <p:txBody>
          <a:bodyPr wrap="square" rtlCol="0">
            <a:spAutoFit/>
          </a:bodyPr>
          <a:lstStyle/>
          <a:p>
            <a:r>
              <a:rPr lang="en-US" altLang="ja-JP" dirty="0"/>
              <a:t>2-1.</a:t>
            </a:r>
            <a:r>
              <a:rPr lang="ja-JP" altLang="en-US" dirty="0"/>
              <a:t>ある日、あなたに依頼が来た！</a:t>
            </a:r>
            <a:endParaRPr lang="en-US" altLang="ja-JP" dirty="0"/>
          </a:p>
        </p:txBody>
      </p:sp>
      <p:sp>
        <p:nvSpPr>
          <p:cNvPr id="2" name="テキスト ボックス 1">
            <a:extLst>
              <a:ext uri="{FF2B5EF4-FFF2-40B4-BE49-F238E27FC236}">
                <a16:creationId xmlns:a16="http://schemas.microsoft.com/office/drawing/2014/main" id="{FBA3C00D-7BE7-41B7-B08C-6E5BAC133003}"/>
              </a:ext>
            </a:extLst>
          </p:cNvPr>
          <p:cNvSpPr txBox="1"/>
          <p:nvPr/>
        </p:nvSpPr>
        <p:spPr>
          <a:xfrm>
            <a:off x="370351" y="2628781"/>
            <a:ext cx="8569647" cy="2246769"/>
          </a:xfrm>
          <a:prstGeom prst="rect">
            <a:avLst/>
          </a:prstGeom>
          <a:noFill/>
          <a:ln>
            <a:solidFill>
              <a:srgbClr val="0070C0"/>
            </a:solidFill>
          </a:ln>
        </p:spPr>
        <p:txBody>
          <a:bodyPr wrap="square" rtlCol="0">
            <a:spAutoFit/>
          </a:bodyPr>
          <a:lstStyle/>
          <a:p>
            <a:r>
              <a:rPr kumimoji="1" lang="en-US" altLang="ja-JP" sz="1400" dirty="0"/>
              <a:t>【</a:t>
            </a:r>
            <a:r>
              <a:rPr kumimoji="1" lang="ja-JP" altLang="en-US" sz="1400" dirty="0"/>
              <a:t>法人概況</a:t>
            </a:r>
            <a:r>
              <a:rPr kumimoji="1" lang="en-US" altLang="ja-JP" sz="1400" dirty="0"/>
              <a:t>】</a:t>
            </a:r>
          </a:p>
          <a:p>
            <a:pPr marL="285750" indent="-285750">
              <a:buFont typeface="Wingdings" panose="05000000000000000000" pitchFamily="2" charset="2"/>
              <a:buChar char="Ø"/>
            </a:pPr>
            <a:r>
              <a:rPr kumimoji="1" lang="ja-JP" altLang="en-US" sz="1400" dirty="0"/>
              <a:t>創業：</a:t>
            </a:r>
            <a:r>
              <a:rPr kumimoji="1" lang="en-US" altLang="ja-JP" sz="1400" dirty="0"/>
              <a:t>1970</a:t>
            </a:r>
            <a:r>
              <a:rPr kumimoji="1" lang="ja-JP" altLang="en-US" sz="1400" dirty="0"/>
              <a:t>年に奈良県で自動車整備業を業として事業開始</a:t>
            </a:r>
            <a:endParaRPr kumimoji="1" lang="en-US" altLang="ja-JP" sz="1400" dirty="0"/>
          </a:p>
          <a:p>
            <a:pPr marL="285750" indent="-285750">
              <a:buFont typeface="Wingdings" panose="05000000000000000000" pitchFamily="2" charset="2"/>
              <a:buChar char="Ø"/>
            </a:pPr>
            <a:r>
              <a:rPr kumimoji="1" lang="ja-JP" altLang="en-US" sz="1400" dirty="0"/>
              <a:t>業態：車両の販売（新車、中古車）、車検などの車両整備、板金塗装、車両保険の取扱、事故車を搬送するロードサービスが事業の内容</a:t>
            </a:r>
            <a:endParaRPr kumimoji="1" lang="en-US" altLang="ja-JP" sz="1400" dirty="0"/>
          </a:p>
          <a:p>
            <a:pPr marL="285750" indent="-285750">
              <a:buFont typeface="Wingdings" panose="05000000000000000000" pitchFamily="2" charset="2"/>
              <a:buChar char="Ø"/>
            </a:pPr>
            <a:r>
              <a:rPr lang="ja-JP" altLang="en-US" sz="1400" dirty="0"/>
              <a:t>代表者⇒</a:t>
            </a:r>
            <a:r>
              <a:rPr lang="en-US" altLang="ja-JP" sz="1400" dirty="0"/>
              <a:t>A</a:t>
            </a:r>
            <a:r>
              <a:rPr lang="ja-JP" altLang="en-US" sz="1400" dirty="0"/>
              <a:t>社長⇒２代目社長（</a:t>
            </a:r>
            <a:r>
              <a:rPr lang="en-US" altLang="ja-JP" sz="1400" dirty="0"/>
              <a:t>55</a:t>
            </a:r>
            <a:r>
              <a:rPr lang="ja-JP" altLang="en-US" sz="1400" dirty="0"/>
              <a:t>歳）が経営を指揮している（創業者は数年前に死去）</a:t>
            </a:r>
            <a:endParaRPr lang="en-US" altLang="ja-JP" sz="1400" dirty="0"/>
          </a:p>
          <a:p>
            <a:r>
              <a:rPr lang="ja-JP" altLang="en-US" sz="1400" dirty="0"/>
              <a:t>　　　　　　　⇒</a:t>
            </a:r>
            <a:r>
              <a:rPr lang="en-US" altLang="ja-JP" sz="1400" dirty="0"/>
              <a:t>A</a:t>
            </a:r>
            <a:r>
              <a:rPr lang="ja-JP" altLang="en-US" sz="1400" dirty="0"/>
              <a:t>社長は外交的で社長仲間で構成する団体、組合などの役員も積極的に努め多忙を極めている</a:t>
            </a:r>
            <a:endParaRPr lang="en-US" altLang="ja-JP" sz="1400" dirty="0"/>
          </a:p>
          <a:p>
            <a:pPr marL="285750" indent="-285750">
              <a:buFont typeface="Wingdings" panose="05000000000000000000" pitchFamily="2" charset="2"/>
              <a:buChar char="Ø"/>
            </a:pPr>
            <a:r>
              <a:rPr lang="ja-JP" altLang="en-US" sz="1400" dirty="0"/>
              <a:t>株主⇒社長</a:t>
            </a:r>
            <a:r>
              <a:rPr lang="en-US" altLang="ja-JP" sz="1400" dirty="0"/>
              <a:t>50</a:t>
            </a:r>
            <a:r>
              <a:rPr lang="ja-JP" altLang="en-US" sz="1400" dirty="0"/>
              <a:t>％、実母（先代社長妻）</a:t>
            </a:r>
            <a:r>
              <a:rPr lang="en-US" altLang="ja-JP" sz="1400" dirty="0"/>
              <a:t>30</a:t>
            </a:r>
            <a:r>
              <a:rPr lang="ja-JP" altLang="en-US" sz="1400" dirty="0"/>
              <a:t>％、妹</a:t>
            </a:r>
            <a:r>
              <a:rPr lang="en-US" altLang="ja-JP" sz="1400" dirty="0"/>
              <a:t>20</a:t>
            </a:r>
            <a:r>
              <a:rPr lang="ja-JP" altLang="en-US" sz="1400" dirty="0"/>
              <a:t>％</a:t>
            </a:r>
            <a:endParaRPr lang="en-US" altLang="ja-JP" sz="1400" dirty="0"/>
          </a:p>
          <a:p>
            <a:pPr marL="285750" indent="-285750">
              <a:buFont typeface="Wingdings" panose="05000000000000000000" pitchFamily="2" charset="2"/>
              <a:buChar char="Ø"/>
            </a:pPr>
            <a:r>
              <a:rPr lang="ja-JP" altLang="en-US" sz="1400" dirty="0"/>
              <a:t>損益状況⇒</a:t>
            </a:r>
            <a:r>
              <a:rPr kumimoji="1" lang="ja-JP" altLang="en-US" sz="1400" dirty="0"/>
              <a:t>年商は</a:t>
            </a:r>
            <a:r>
              <a:rPr kumimoji="1" lang="en-US" altLang="ja-JP" sz="1400" dirty="0"/>
              <a:t>800</a:t>
            </a:r>
            <a:r>
              <a:rPr kumimoji="1" lang="ja-JP" altLang="en-US" sz="1400" dirty="0"/>
              <a:t>Ｍ、営業利益が</a:t>
            </a:r>
            <a:r>
              <a:rPr kumimoji="1" lang="en-US" altLang="ja-JP" sz="1400" dirty="0"/>
              <a:t>1</a:t>
            </a:r>
            <a:r>
              <a:rPr kumimoji="1" lang="ja-JP" altLang="en-US" sz="1400" dirty="0"/>
              <a:t>Ｍ</a:t>
            </a:r>
            <a:endParaRPr kumimoji="1" lang="en-US" altLang="ja-JP" sz="1400" dirty="0"/>
          </a:p>
          <a:p>
            <a:pPr marL="285750" indent="-285750">
              <a:buFont typeface="Wingdings" panose="05000000000000000000" pitchFamily="2" charset="2"/>
              <a:buChar char="Ø"/>
            </a:pPr>
            <a:r>
              <a:rPr lang="ja-JP" altLang="en-US" sz="1400" dirty="0"/>
              <a:t>貸借状況⇒</a:t>
            </a:r>
            <a:r>
              <a:rPr kumimoji="1" lang="ja-JP" altLang="en-US" sz="1400" dirty="0"/>
              <a:t>金融機関からの借入金が</a:t>
            </a:r>
            <a:r>
              <a:rPr kumimoji="1" lang="en-US" altLang="ja-JP" sz="1400" dirty="0"/>
              <a:t>350</a:t>
            </a:r>
            <a:r>
              <a:rPr kumimoji="1" lang="ja-JP" altLang="en-US" sz="1400" dirty="0"/>
              <a:t>Ｍ、借入の元金月額返済は約</a:t>
            </a:r>
            <a:r>
              <a:rPr kumimoji="1" lang="en-US" altLang="ja-JP" sz="1400" dirty="0"/>
              <a:t>6</a:t>
            </a:r>
            <a:r>
              <a:rPr kumimoji="1" lang="ja-JP" altLang="en-US" sz="1400" dirty="0"/>
              <a:t>Ｍ、年間の支払利息は約</a:t>
            </a:r>
            <a:r>
              <a:rPr kumimoji="1" lang="en-US" altLang="ja-JP" sz="1400" dirty="0"/>
              <a:t>7</a:t>
            </a:r>
            <a:r>
              <a:rPr kumimoji="1" lang="ja-JP" altLang="en-US" sz="1400" dirty="0"/>
              <a:t>Ｍ</a:t>
            </a:r>
            <a:endParaRPr kumimoji="1" lang="en-US" altLang="ja-JP" sz="1400" dirty="0"/>
          </a:p>
          <a:p>
            <a:pPr marL="285750" indent="-285750">
              <a:buFont typeface="Wingdings" panose="05000000000000000000" pitchFamily="2" charset="2"/>
              <a:buChar char="Ø"/>
            </a:pPr>
            <a:r>
              <a:rPr lang="ja-JP" altLang="en-US" sz="1400" dirty="0"/>
              <a:t>従業員⇒総数</a:t>
            </a:r>
            <a:r>
              <a:rPr lang="en-US" altLang="ja-JP" sz="1400" dirty="0"/>
              <a:t>38</a:t>
            </a:r>
            <a:r>
              <a:rPr lang="ja-JP" altLang="en-US" sz="1400" dirty="0"/>
              <a:t>名、年齢は</a:t>
            </a:r>
            <a:r>
              <a:rPr lang="en-US" altLang="ja-JP" sz="1400" dirty="0"/>
              <a:t>20</a:t>
            </a:r>
            <a:r>
              <a:rPr lang="ja-JP" altLang="en-US" sz="1400" dirty="0"/>
              <a:t>代～</a:t>
            </a:r>
            <a:r>
              <a:rPr lang="en-US" altLang="ja-JP" sz="1400" dirty="0"/>
              <a:t>65</a:t>
            </a:r>
            <a:r>
              <a:rPr lang="ja-JP" altLang="en-US" sz="1400" dirty="0"/>
              <a:t>歳までまんべんなく在籍</a:t>
            </a:r>
            <a:endParaRPr kumimoji="1" lang="en-US" altLang="ja-JP" sz="1400" dirty="0"/>
          </a:p>
        </p:txBody>
      </p:sp>
      <p:sp>
        <p:nvSpPr>
          <p:cNvPr id="3" name="テキスト ボックス 2">
            <a:extLst>
              <a:ext uri="{FF2B5EF4-FFF2-40B4-BE49-F238E27FC236}">
                <a16:creationId xmlns:a16="http://schemas.microsoft.com/office/drawing/2014/main" id="{2CAE8FB7-8EC5-4D75-9E72-DEBDA9C1DB4A}"/>
              </a:ext>
            </a:extLst>
          </p:cNvPr>
          <p:cNvSpPr txBox="1"/>
          <p:nvPr/>
        </p:nvSpPr>
        <p:spPr>
          <a:xfrm>
            <a:off x="395536" y="836712"/>
            <a:ext cx="8497639" cy="1200329"/>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あなたは、知り合いの社長から</a:t>
            </a:r>
            <a:r>
              <a:rPr kumimoji="1" lang="en-US" altLang="ja-JP" dirty="0"/>
              <a:t>A</a:t>
            </a:r>
            <a:r>
              <a:rPr kumimoji="1" lang="ja-JP" altLang="en-US" dirty="0"/>
              <a:t>社社長を紹介され、世間話をしているうちに、事業計画策定の依頼を受けた</a:t>
            </a:r>
            <a:endParaRPr kumimoji="1" lang="en-US" altLang="ja-JP" dirty="0"/>
          </a:p>
          <a:p>
            <a:pPr marL="285750" indent="-285750">
              <a:buFont typeface="Wingdings" panose="05000000000000000000" pitchFamily="2" charset="2"/>
              <a:buChar char="Ø"/>
            </a:pPr>
            <a:r>
              <a:rPr kumimoji="1" lang="ja-JP" altLang="en-US" dirty="0"/>
              <a:t>後日、あなたは、</a:t>
            </a:r>
            <a:r>
              <a:rPr kumimoji="1" lang="en-US" altLang="ja-JP" dirty="0"/>
              <a:t>A</a:t>
            </a:r>
            <a:r>
              <a:rPr kumimoji="1" lang="ja-JP" altLang="en-US" dirty="0"/>
              <a:t>社長を訪問すると、挨拶もそこそこに、会話の中で下記の法人概況を知る事ができた</a:t>
            </a:r>
          </a:p>
        </p:txBody>
      </p:sp>
      <p:sp>
        <p:nvSpPr>
          <p:cNvPr id="15" name="矢印: 下 14">
            <a:extLst>
              <a:ext uri="{FF2B5EF4-FFF2-40B4-BE49-F238E27FC236}">
                <a16:creationId xmlns:a16="http://schemas.microsoft.com/office/drawing/2014/main" id="{154C08A2-2C05-41AB-9F4A-3DC18D970B56}"/>
              </a:ext>
            </a:extLst>
          </p:cNvPr>
          <p:cNvSpPr/>
          <p:nvPr/>
        </p:nvSpPr>
        <p:spPr>
          <a:xfrm>
            <a:off x="4031940" y="2102048"/>
            <a:ext cx="1080120" cy="3908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下 16">
            <a:extLst>
              <a:ext uri="{FF2B5EF4-FFF2-40B4-BE49-F238E27FC236}">
                <a16:creationId xmlns:a16="http://schemas.microsoft.com/office/drawing/2014/main" id="{C91ADB09-E11C-47CA-B96F-54479458A4D7}"/>
              </a:ext>
            </a:extLst>
          </p:cNvPr>
          <p:cNvSpPr/>
          <p:nvPr/>
        </p:nvSpPr>
        <p:spPr>
          <a:xfrm>
            <a:off x="4031940" y="5022340"/>
            <a:ext cx="1080120" cy="281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0F83773C-D8C4-41AE-985C-FE907F273AFC}"/>
              </a:ext>
            </a:extLst>
          </p:cNvPr>
          <p:cNvSpPr txBox="1"/>
          <p:nvPr/>
        </p:nvSpPr>
        <p:spPr>
          <a:xfrm>
            <a:off x="373936" y="5413434"/>
            <a:ext cx="8497639" cy="646331"/>
          </a:xfrm>
          <a:prstGeom prst="rect">
            <a:avLst/>
          </a:prstGeom>
          <a:noFill/>
        </p:spPr>
        <p:txBody>
          <a:bodyPr wrap="square" rtlCol="0">
            <a:spAutoFit/>
          </a:bodyPr>
          <a:lstStyle/>
          <a:p>
            <a:r>
              <a:rPr kumimoji="1" lang="ja-JP" altLang="en-US" dirty="0"/>
              <a:t>事業計画策定前に、更に詳しい内容を知りたいが、</a:t>
            </a:r>
            <a:r>
              <a:rPr kumimoji="1" lang="en-US" altLang="ja-JP" dirty="0"/>
              <a:t>A</a:t>
            </a:r>
            <a:r>
              <a:rPr kumimoji="1" lang="ja-JP" altLang="en-US" dirty="0"/>
              <a:t>社長の記憶が曖昧な点もある</a:t>
            </a:r>
            <a:r>
              <a:rPr lang="ja-JP" altLang="en-US" dirty="0"/>
              <a:t>・・・</a:t>
            </a:r>
            <a:endParaRPr lang="en-US" altLang="ja-JP" dirty="0"/>
          </a:p>
          <a:p>
            <a:r>
              <a:rPr lang="ja-JP" altLang="en-US" dirty="0"/>
              <a:t>計画策定前にどの様な資料を用意してもらえば良いか？</a:t>
            </a:r>
            <a:endParaRPr kumimoji="1" lang="en-US" altLang="ja-JP" dirty="0"/>
          </a:p>
        </p:txBody>
      </p:sp>
      <p:sp>
        <p:nvSpPr>
          <p:cNvPr id="4" name="フッター プレースホルダー 3">
            <a:extLst>
              <a:ext uri="{FF2B5EF4-FFF2-40B4-BE49-F238E27FC236}">
                <a16:creationId xmlns:a16="http://schemas.microsoft.com/office/drawing/2014/main" id="{BC2ADACD-8EDC-48F3-901F-1C9B962C5D81}"/>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4739553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16</a:t>
            </a:fld>
            <a:endParaRPr kumimoji="1" lang="ja-JP" altLang="en-US" dirty="0"/>
          </a:p>
        </p:txBody>
      </p:sp>
      <p:sp>
        <p:nvSpPr>
          <p:cNvPr id="16" name="テキスト ボックス 15"/>
          <p:cNvSpPr txBox="1"/>
          <p:nvPr/>
        </p:nvSpPr>
        <p:spPr>
          <a:xfrm>
            <a:off x="179512" y="188640"/>
            <a:ext cx="45328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2-2.</a:t>
            </a:r>
            <a:r>
              <a:rPr lang="ja-JP" altLang="en-US" sz="2000" dirty="0">
                <a:solidFill>
                  <a:schemeClr val="tx2"/>
                </a:solidFill>
                <a:latin typeface="+mj-lt"/>
                <a:ea typeface="+mj-ea"/>
                <a:cs typeface="+mj-cs"/>
              </a:rPr>
              <a:t>事前に準備してもらう資料</a:t>
            </a:r>
          </a:p>
        </p:txBody>
      </p:sp>
      <p:sp>
        <p:nvSpPr>
          <p:cNvPr id="3" name="テキスト ボックス 2">
            <a:extLst>
              <a:ext uri="{FF2B5EF4-FFF2-40B4-BE49-F238E27FC236}">
                <a16:creationId xmlns:a16="http://schemas.microsoft.com/office/drawing/2014/main" id="{2F64312F-27B6-4BFA-91E1-28E15BFFE52B}"/>
              </a:ext>
            </a:extLst>
          </p:cNvPr>
          <p:cNvSpPr txBox="1"/>
          <p:nvPr/>
        </p:nvSpPr>
        <p:spPr>
          <a:xfrm>
            <a:off x="323527" y="796062"/>
            <a:ext cx="8569647" cy="369332"/>
          </a:xfrm>
          <a:prstGeom prst="rect">
            <a:avLst/>
          </a:prstGeom>
          <a:noFill/>
          <a:ln>
            <a:solidFill>
              <a:schemeClr val="accent1"/>
            </a:solidFill>
          </a:ln>
        </p:spPr>
        <p:txBody>
          <a:bodyPr wrap="square" rtlCol="0">
            <a:spAutoFit/>
          </a:bodyPr>
          <a:lstStyle/>
          <a:p>
            <a:pPr algn="ctr"/>
            <a:r>
              <a:rPr kumimoji="1" lang="ja-JP" altLang="en-US" dirty="0"/>
              <a:t>事業計画策定に際して、事前に準備してもらう資料を挙げてみましょう！</a:t>
            </a:r>
          </a:p>
        </p:txBody>
      </p:sp>
      <p:sp>
        <p:nvSpPr>
          <p:cNvPr id="2" name="フッター プレースホルダー 1">
            <a:extLst>
              <a:ext uri="{FF2B5EF4-FFF2-40B4-BE49-F238E27FC236}">
                <a16:creationId xmlns:a16="http://schemas.microsoft.com/office/drawing/2014/main" id="{62F6C905-A7B3-49BE-BEBD-096539DFE81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4798549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17</a:t>
            </a:fld>
            <a:endParaRPr kumimoji="1" lang="ja-JP" altLang="en-US" dirty="0"/>
          </a:p>
        </p:txBody>
      </p:sp>
      <p:sp>
        <p:nvSpPr>
          <p:cNvPr id="16" name="テキスト ボックス 15"/>
          <p:cNvSpPr txBox="1"/>
          <p:nvPr/>
        </p:nvSpPr>
        <p:spPr>
          <a:xfrm>
            <a:off x="179512" y="188640"/>
            <a:ext cx="45328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2-3.</a:t>
            </a:r>
            <a:r>
              <a:rPr lang="ja-JP" altLang="en-US" sz="2000" dirty="0">
                <a:solidFill>
                  <a:schemeClr val="tx2"/>
                </a:solidFill>
                <a:latin typeface="+mj-lt"/>
                <a:ea typeface="+mj-ea"/>
                <a:cs typeface="+mj-cs"/>
              </a:rPr>
              <a:t>事前に準備してもらう資料①</a:t>
            </a:r>
          </a:p>
        </p:txBody>
      </p:sp>
      <p:graphicFrame>
        <p:nvGraphicFramePr>
          <p:cNvPr id="2" name="表 1">
            <a:extLst>
              <a:ext uri="{FF2B5EF4-FFF2-40B4-BE49-F238E27FC236}">
                <a16:creationId xmlns:a16="http://schemas.microsoft.com/office/drawing/2014/main" id="{D89E0A16-CB73-46DF-86D6-FC1361896E7E}"/>
              </a:ext>
            </a:extLst>
          </p:cNvPr>
          <p:cNvGraphicFramePr>
            <a:graphicFrameLocks noGrp="1"/>
          </p:cNvGraphicFramePr>
          <p:nvPr/>
        </p:nvGraphicFramePr>
        <p:xfrm>
          <a:off x="503548" y="913220"/>
          <a:ext cx="8136903" cy="5357684"/>
        </p:xfrm>
        <a:graphic>
          <a:graphicData uri="http://schemas.openxmlformats.org/drawingml/2006/table">
            <a:tbl>
              <a:tblPr firstRow="1" bandRow="1">
                <a:tableStyleId>{BDBED569-4797-4DF1-A0F4-6AAB3CD982D8}</a:tableStyleId>
              </a:tblPr>
              <a:tblGrid>
                <a:gridCol w="684076">
                  <a:extLst>
                    <a:ext uri="{9D8B030D-6E8A-4147-A177-3AD203B41FA5}">
                      <a16:colId xmlns:a16="http://schemas.microsoft.com/office/drawing/2014/main" val="1528897189"/>
                    </a:ext>
                  </a:extLst>
                </a:gridCol>
                <a:gridCol w="2304256">
                  <a:extLst>
                    <a:ext uri="{9D8B030D-6E8A-4147-A177-3AD203B41FA5}">
                      <a16:colId xmlns:a16="http://schemas.microsoft.com/office/drawing/2014/main" val="3034490902"/>
                    </a:ext>
                  </a:extLst>
                </a:gridCol>
                <a:gridCol w="2520280">
                  <a:extLst>
                    <a:ext uri="{9D8B030D-6E8A-4147-A177-3AD203B41FA5}">
                      <a16:colId xmlns:a16="http://schemas.microsoft.com/office/drawing/2014/main" val="1226822615"/>
                    </a:ext>
                  </a:extLst>
                </a:gridCol>
                <a:gridCol w="2628291">
                  <a:extLst>
                    <a:ext uri="{9D8B030D-6E8A-4147-A177-3AD203B41FA5}">
                      <a16:colId xmlns:a16="http://schemas.microsoft.com/office/drawing/2014/main" val="4133975400"/>
                    </a:ext>
                  </a:extLst>
                </a:gridCol>
              </a:tblGrid>
              <a:tr h="498388">
                <a:tc>
                  <a:txBody>
                    <a:bodyPr/>
                    <a:lstStyle/>
                    <a:p>
                      <a:pPr algn="ctr"/>
                      <a:endParaRPr kumimoji="1" lang="ja-JP" altLang="en-US" dirty="0"/>
                    </a:p>
                  </a:txBody>
                  <a:tcPr anchor="b"/>
                </a:tc>
                <a:tc>
                  <a:txBody>
                    <a:bodyPr/>
                    <a:lstStyle/>
                    <a:p>
                      <a:pPr algn="ctr"/>
                      <a:r>
                        <a:rPr kumimoji="1" lang="ja-JP" altLang="en-US" dirty="0"/>
                        <a:t>資料名</a:t>
                      </a:r>
                    </a:p>
                  </a:txBody>
                  <a:tcPr anchor="b"/>
                </a:tc>
                <a:tc>
                  <a:txBody>
                    <a:bodyPr/>
                    <a:lstStyle/>
                    <a:p>
                      <a:pPr algn="ctr"/>
                      <a:r>
                        <a:rPr kumimoji="1" lang="ja-JP" altLang="en-US" dirty="0"/>
                        <a:t>対象年度</a:t>
                      </a:r>
                    </a:p>
                  </a:txBody>
                  <a:tcPr anchor="b"/>
                </a:tc>
                <a:tc>
                  <a:txBody>
                    <a:bodyPr/>
                    <a:lstStyle/>
                    <a:p>
                      <a:pPr algn="ctr"/>
                      <a:r>
                        <a:rPr kumimoji="1" lang="ja-JP" altLang="en-US" dirty="0"/>
                        <a:t>備考</a:t>
                      </a:r>
                    </a:p>
                  </a:txBody>
                  <a:tcPr anchor="b"/>
                </a:tc>
                <a:extLst>
                  <a:ext uri="{0D108BD9-81ED-4DB2-BD59-A6C34878D82A}">
                    <a16:rowId xmlns:a16="http://schemas.microsoft.com/office/drawing/2014/main" val="4133869471"/>
                  </a:ext>
                </a:extLst>
              </a:tr>
              <a:tr h="373792">
                <a:tc rowSpan="8">
                  <a:txBody>
                    <a:bodyPr/>
                    <a:lstStyle/>
                    <a:p>
                      <a:pPr algn="ctr"/>
                      <a:r>
                        <a:rPr kumimoji="1" lang="ja-JP" altLang="en-US" sz="1200" dirty="0"/>
                        <a:t>①全般的な資料</a:t>
                      </a:r>
                    </a:p>
                  </a:txBody>
                  <a:tcPr vert="eaVert" anchor="ctr"/>
                </a:tc>
                <a:tc>
                  <a:txBody>
                    <a:bodyPr/>
                    <a:lstStyle/>
                    <a:p>
                      <a:r>
                        <a:rPr kumimoji="1" lang="ja-JP" altLang="en-US" sz="1200" dirty="0"/>
                        <a:t>①会社案内・パンフレット</a:t>
                      </a:r>
                    </a:p>
                  </a:txBody>
                  <a:tcPr anchor="b"/>
                </a:tc>
                <a:tc>
                  <a:txBody>
                    <a:bodyPr/>
                    <a:lstStyle/>
                    <a:p>
                      <a:r>
                        <a:rPr kumimoji="1" lang="ja-JP" altLang="en-US" sz="1200" dirty="0"/>
                        <a:t>直近分</a:t>
                      </a:r>
                    </a:p>
                  </a:txBody>
                  <a:tcPr anchor="b"/>
                </a:tc>
                <a:tc>
                  <a:txBody>
                    <a:bodyPr/>
                    <a:lstStyle/>
                    <a:p>
                      <a:r>
                        <a:rPr kumimoji="1" lang="ja-JP" altLang="en-US" sz="1200" dirty="0"/>
                        <a:t>会社概要の把握</a:t>
                      </a:r>
                    </a:p>
                  </a:txBody>
                  <a:tcPr anchor="b"/>
                </a:tc>
                <a:extLst>
                  <a:ext uri="{0D108BD9-81ED-4DB2-BD59-A6C34878D82A}">
                    <a16:rowId xmlns:a16="http://schemas.microsoft.com/office/drawing/2014/main" val="520873422"/>
                  </a:ext>
                </a:extLst>
              </a:tr>
              <a:tr h="373792">
                <a:tc vMerge="1">
                  <a:txBody>
                    <a:bodyPr/>
                    <a:lstStyle/>
                    <a:p>
                      <a:endParaRPr kumimoji="1" lang="ja-JP" altLang="en-US" sz="1200" dirty="0"/>
                    </a:p>
                  </a:txBody>
                  <a:tcPr anchor="b"/>
                </a:tc>
                <a:tc>
                  <a:txBody>
                    <a:bodyPr/>
                    <a:lstStyle/>
                    <a:p>
                      <a:r>
                        <a:rPr kumimoji="1" lang="ja-JP" altLang="en-US" sz="1200" dirty="0"/>
                        <a:t>②沿革表</a:t>
                      </a:r>
                    </a:p>
                  </a:txBody>
                  <a:tcPr anchor="b"/>
                </a:tc>
                <a:tc>
                  <a:txBody>
                    <a:bodyPr/>
                    <a:lstStyle/>
                    <a:p>
                      <a:r>
                        <a:rPr kumimoji="1" lang="ja-JP" altLang="en-US" sz="1200" dirty="0"/>
                        <a:t>設立以降</a:t>
                      </a:r>
                    </a:p>
                  </a:txBody>
                  <a:tcPr anchor="b"/>
                </a:tc>
                <a:tc>
                  <a:txBody>
                    <a:bodyPr/>
                    <a:lstStyle/>
                    <a:p>
                      <a:r>
                        <a:rPr kumimoji="1" lang="ja-JP" altLang="en-US" sz="1200" dirty="0"/>
                        <a:t>外部環境と併記して流れを確認</a:t>
                      </a:r>
                    </a:p>
                  </a:txBody>
                  <a:tcPr anchor="b"/>
                </a:tc>
                <a:extLst>
                  <a:ext uri="{0D108BD9-81ED-4DB2-BD59-A6C34878D82A}">
                    <a16:rowId xmlns:a16="http://schemas.microsoft.com/office/drawing/2014/main" val="4057491900"/>
                  </a:ext>
                </a:extLst>
              </a:tr>
              <a:tr h="373792">
                <a:tc vMerge="1">
                  <a:txBody>
                    <a:bodyPr/>
                    <a:lstStyle/>
                    <a:p>
                      <a:endParaRPr kumimoji="1" lang="ja-JP" altLang="en-US" sz="1200" dirty="0"/>
                    </a:p>
                  </a:txBody>
                  <a:tcPr anchor="b"/>
                </a:tc>
                <a:tc>
                  <a:txBody>
                    <a:bodyPr/>
                    <a:lstStyle/>
                    <a:p>
                      <a:r>
                        <a:rPr kumimoji="1" lang="ja-JP" altLang="en-US" sz="1200" dirty="0"/>
                        <a:t>③商業登記簿謄本</a:t>
                      </a:r>
                    </a:p>
                  </a:txBody>
                  <a:tcPr anchor="b"/>
                </a:tc>
                <a:tc>
                  <a:txBody>
                    <a:bodyPr/>
                    <a:lstStyle/>
                    <a:p>
                      <a:r>
                        <a:rPr kumimoji="1" lang="ja-JP" altLang="en-US" sz="1200" dirty="0"/>
                        <a:t>全部履歴事項</a:t>
                      </a:r>
                    </a:p>
                  </a:txBody>
                  <a:tcPr anchor="b"/>
                </a:tc>
                <a:tc>
                  <a:txBody>
                    <a:bodyPr/>
                    <a:lstStyle/>
                    <a:p>
                      <a:r>
                        <a:rPr kumimoji="1" lang="ja-JP" altLang="en-US" sz="1200" dirty="0"/>
                        <a:t>会社概要の把握</a:t>
                      </a:r>
                    </a:p>
                  </a:txBody>
                  <a:tcPr anchor="b"/>
                </a:tc>
                <a:extLst>
                  <a:ext uri="{0D108BD9-81ED-4DB2-BD59-A6C34878D82A}">
                    <a16:rowId xmlns:a16="http://schemas.microsoft.com/office/drawing/2014/main" val="4003006997"/>
                  </a:ext>
                </a:extLst>
              </a:tr>
              <a:tr h="373792">
                <a:tc vMerge="1">
                  <a:txBody>
                    <a:bodyPr/>
                    <a:lstStyle/>
                    <a:p>
                      <a:endParaRPr kumimoji="1" lang="ja-JP" altLang="en-US" sz="1200" dirty="0"/>
                    </a:p>
                  </a:txBody>
                  <a:tcPr anchor="b"/>
                </a:tc>
                <a:tc>
                  <a:txBody>
                    <a:bodyPr/>
                    <a:lstStyle/>
                    <a:p>
                      <a:r>
                        <a:rPr kumimoji="1" lang="ja-JP" altLang="en-US" sz="1200" dirty="0"/>
                        <a:t>④定款</a:t>
                      </a:r>
                    </a:p>
                  </a:txBody>
                  <a:tcPr anchor="b"/>
                </a:tc>
                <a:tc>
                  <a:txBody>
                    <a:bodyPr/>
                    <a:lstStyle/>
                    <a:p>
                      <a:r>
                        <a:rPr kumimoji="1" lang="ja-JP" altLang="en-US" sz="1200" dirty="0"/>
                        <a:t>原始定款＋変更があればその分も</a:t>
                      </a:r>
                    </a:p>
                  </a:txBody>
                  <a:tcPr anchor="b"/>
                </a:tc>
                <a:tc>
                  <a:txBody>
                    <a:bodyPr/>
                    <a:lstStyle/>
                    <a:p>
                      <a:r>
                        <a:rPr kumimoji="1" lang="ja-JP" altLang="en-US" sz="1200" dirty="0"/>
                        <a:t>必要資格の確認</a:t>
                      </a:r>
                    </a:p>
                  </a:txBody>
                  <a:tcPr anchor="b"/>
                </a:tc>
                <a:extLst>
                  <a:ext uri="{0D108BD9-81ED-4DB2-BD59-A6C34878D82A}">
                    <a16:rowId xmlns:a16="http://schemas.microsoft.com/office/drawing/2014/main" val="3918376185"/>
                  </a:ext>
                </a:extLst>
              </a:tr>
              <a:tr h="373792">
                <a:tc vMerge="1">
                  <a:txBody>
                    <a:bodyPr/>
                    <a:lstStyle/>
                    <a:p>
                      <a:endParaRPr kumimoji="1" lang="ja-JP" altLang="en-US" sz="1200" dirty="0"/>
                    </a:p>
                  </a:txBody>
                  <a:tcPr anchor="b"/>
                </a:tc>
                <a:tc>
                  <a:txBody>
                    <a:bodyPr/>
                    <a:lstStyle/>
                    <a:p>
                      <a:r>
                        <a:rPr kumimoji="1" lang="ja-JP" altLang="en-US" sz="1200" dirty="0"/>
                        <a:t>⑤株主名簿</a:t>
                      </a:r>
                      <a:endParaRPr kumimoji="1" lang="en-US" altLang="ja-JP" sz="1200" dirty="0"/>
                    </a:p>
                  </a:txBody>
                  <a:tcPr anchor="b"/>
                </a:tc>
                <a:tc>
                  <a:txBody>
                    <a:bodyPr/>
                    <a:lstStyle/>
                    <a:p>
                      <a:r>
                        <a:rPr kumimoji="1" lang="ja-JP" altLang="en-US" sz="1200" dirty="0"/>
                        <a:t>全部利益可能なもの</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過去推移が確認可能なのも望ましい</a:t>
                      </a:r>
                    </a:p>
                  </a:txBody>
                  <a:tcPr anchor="b"/>
                </a:tc>
                <a:extLst>
                  <a:ext uri="{0D108BD9-81ED-4DB2-BD59-A6C34878D82A}">
                    <a16:rowId xmlns:a16="http://schemas.microsoft.com/office/drawing/2014/main" val="1008862055"/>
                  </a:ext>
                </a:extLst>
              </a:tr>
              <a:tr h="373792">
                <a:tc vMerge="1">
                  <a:txBody>
                    <a:bodyPr/>
                    <a:lstStyle/>
                    <a:p>
                      <a:endParaRPr kumimoji="1" lang="ja-JP" altLang="en-US" sz="1200" dirty="0"/>
                    </a:p>
                  </a:txBody>
                  <a:tcPr anchor="b"/>
                </a:tc>
                <a:tc>
                  <a:txBody>
                    <a:bodyPr/>
                    <a:lstStyle/>
                    <a:p>
                      <a:r>
                        <a:rPr kumimoji="1" lang="ja-JP" altLang="en-US" sz="1200" dirty="0"/>
                        <a:t>⑥経理規定・人事規定</a:t>
                      </a:r>
                    </a:p>
                  </a:txBody>
                  <a:tcPr anchor="b"/>
                </a:tc>
                <a:tc>
                  <a:txBody>
                    <a:bodyPr/>
                    <a:lstStyle/>
                    <a:p>
                      <a:r>
                        <a:rPr kumimoji="1" lang="ja-JP" altLang="en-US" sz="1200" dirty="0"/>
                        <a:t>直近期分</a:t>
                      </a:r>
                    </a:p>
                  </a:txBody>
                  <a:tcPr anchor="b"/>
                </a:tc>
                <a:tc>
                  <a:txBody>
                    <a:bodyPr/>
                    <a:lstStyle/>
                    <a:p>
                      <a:r>
                        <a:rPr kumimoji="1" lang="ja-JP" altLang="en-US" sz="1200" dirty="0"/>
                        <a:t>現在使用されているもの</a:t>
                      </a:r>
                    </a:p>
                  </a:txBody>
                  <a:tcPr anchor="b"/>
                </a:tc>
                <a:extLst>
                  <a:ext uri="{0D108BD9-81ED-4DB2-BD59-A6C34878D82A}">
                    <a16:rowId xmlns:a16="http://schemas.microsoft.com/office/drawing/2014/main" val="1253953812"/>
                  </a:ext>
                </a:extLst>
              </a:tr>
              <a:tr h="373792">
                <a:tc vMerge="1">
                  <a:txBody>
                    <a:bodyPr/>
                    <a:lstStyle/>
                    <a:p>
                      <a:endParaRPr kumimoji="1" lang="ja-JP" altLang="en-US" sz="1200" dirty="0"/>
                    </a:p>
                  </a:txBody>
                  <a:tcPr anchor="b"/>
                </a:tc>
                <a:tc>
                  <a:txBody>
                    <a:bodyPr/>
                    <a:lstStyle/>
                    <a:p>
                      <a:r>
                        <a:rPr kumimoji="1" lang="ja-JP" altLang="en-US" sz="1200" dirty="0"/>
                        <a:t>⑦株主総会議事録</a:t>
                      </a:r>
                    </a:p>
                  </a:txBody>
                  <a:tcPr anchor="b"/>
                </a:tc>
                <a:tc>
                  <a:txBody>
                    <a:bodyPr/>
                    <a:lstStyle/>
                    <a:p>
                      <a:r>
                        <a:rPr kumimoji="1" lang="ja-JP" altLang="en-US" sz="1200" dirty="0"/>
                        <a:t>直近３年分</a:t>
                      </a:r>
                    </a:p>
                  </a:txBody>
                  <a:tcPr anchor="b"/>
                </a:tc>
                <a:tc>
                  <a:txBody>
                    <a:bodyPr/>
                    <a:lstStyle/>
                    <a:p>
                      <a:r>
                        <a:rPr kumimoji="1" lang="ja-JP" altLang="en-US" sz="1200" dirty="0"/>
                        <a:t>報酬の決定・ガバナンスの確認</a:t>
                      </a:r>
                    </a:p>
                  </a:txBody>
                  <a:tcPr anchor="b"/>
                </a:tc>
                <a:extLst>
                  <a:ext uri="{0D108BD9-81ED-4DB2-BD59-A6C34878D82A}">
                    <a16:rowId xmlns:a16="http://schemas.microsoft.com/office/drawing/2014/main" val="1209932278"/>
                  </a:ext>
                </a:extLst>
              </a:tr>
              <a:tr h="373792">
                <a:tc vMerge="1">
                  <a:txBody>
                    <a:bodyPr/>
                    <a:lstStyle/>
                    <a:p>
                      <a:endParaRPr kumimoji="1" lang="ja-JP" altLang="en-US" sz="1200" dirty="0"/>
                    </a:p>
                  </a:txBody>
                  <a:tcPr anchor="b"/>
                </a:tc>
                <a:tc>
                  <a:txBody>
                    <a:bodyPr/>
                    <a:lstStyle/>
                    <a:p>
                      <a:r>
                        <a:rPr kumimoji="1" lang="ja-JP" altLang="en-US" sz="1200" dirty="0"/>
                        <a:t>⑧取締役会議事録</a:t>
                      </a:r>
                    </a:p>
                  </a:txBody>
                  <a:tcPr anchor="b"/>
                </a:tc>
                <a:tc>
                  <a:txBody>
                    <a:bodyPr/>
                    <a:lstStyle/>
                    <a:p>
                      <a:r>
                        <a:rPr kumimoji="1" lang="ja-JP" altLang="en-US" sz="1200" dirty="0"/>
                        <a:t>直近３年分</a:t>
                      </a:r>
                    </a:p>
                  </a:txBody>
                  <a:tcPr anchor="b"/>
                </a:tc>
                <a:tc>
                  <a:txBody>
                    <a:bodyPr/>
                    <a:lstStyle/>
                    <a:p>
                      <a:r>
                        <a:rPr kumimoji="1" lang="ja-JP" altLang="en-US" sz="1200" dirty="0"/>
                        <a:t>ガバナンスの確認</a:t>
                      </a:r>
                    </a:p>
                  </a:txBody>
                  <a:tcPr anchor="b"/>
                </a:tc>
                <a:extLst>
                  <a:ext uri="{0D108BD9-81ED-4DB2-BD59-A6C34878D82A}">
                    <a16:rowId xmlns:a16="http://schemas.microsoft.com/office/drawing/2014/main" val="2649020046"/>
                  </a:ext>
                </a:extLst>
              </a:tr>
              <a:tr h="373792">
                <a:tc rowSpan="5">
                  <a:txBody>
                    <a:bodyPr/>
                    <a:lstStyle/>
                    <a:p>
                      <a:pPr algn="ctr"/>
                      <a:r>
                        <a:rPr kumimoji="1" lang="ja-JP" altLang="en-US" sz="1200" dirty="0"/>
                        <a:t>②事業に関する資料</a:t>
                      </a:r>
                    </a:p>
                  </a:txBody>
                  <a:tcPr vert="eaVert" anchor="ctr"/>
                </a:tc>
                <a:tc>
                  <a:txBody>
                    <a:bodyPr/>
                    <a:lstStyle/>
                    <a:p>
                      <a:r>
                        <a:rPr kumimoji="1" lang="ja-JP" altLang="en-US" sz="1200" dirty="0"/>
                        <a:t>①事業概要が分かる資料</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直近期分</a:t>
                      </a:r>
                    </a:p>
                  </a:txBody>
                  <a:tcPr anchor="b"/>
                </a:tc>
                <a:tc>
                  <a:txBody>
                    <a:bodyPr/>
                    <a:lstStyle/>
                    <a:p>
                      <a:r>
                        <a:rPr kumimoji="1" lang="ja-JP" altLang="en-US" sz="1200" dirty="0"/>
                        <a:t>フローチャートの図式など</a:t>
                      </a:r>
                    </a:p>
                  </a:txBody>
                  <a:tcPr anchor="b"/>
                </a:tc>
                <a:extLst>
                  <a:ext uri="{0D108BD9-81ED-4DB2-BD59-A6C34878D82A}">
                    <a16:rowId xmlns:a16="http://schemas.microsoft.com/office/drawing/2014/main" val="2140216248"/>
                  </a:ext>
                </a:extLst>
              </a:tr>
              <a:tr h="373792">
                <a:tc vMerge="1">
                  <a:txBody>
                    <a:bodyPr/>
                    <a:lstStyle/>
                    <a:p>
                      <a:endParaRPr kumimoji="1" lang="ja-JP" altLang="en-US" sz="1200" dirty="0"/>
                    </a:p>
                  </a:txBody>
                  <a:tcPr anchor="b"/>
                </a:tc>
                <a:tc>
                  <a:txBody>
                    <a:bodyPr/>
                    <a:lstStyle/>
                    <a:p>
                      <a:r>
                        <a:rPr kumimoji="1" lang="ja-JP" altLang="en-US" sz="1200" dirty="0"/>
                        <a:t>②主要取引先一覧</a:t>
                      </a:r>
                    </a:p>
                  </a:txBody>
                  <a:tcPr anchor="b"/>
                </a:tc>
                <a:tc>
                  <a:txBody>
                    <a:bodyPr/>
                    <a:lstStyle/>
                    <a:p>
                      <a:r>
                        <a:rPr kumimoji="1" lang="ja-JP" altLang="en-US" sz="1200" dirty="0"/>
                        <a:t>直近期分</a:t>
                      </a:r>
                    </a:p>
                  </a:txBody>
                  <a:tcPr anchor="b"/>
                </a:tc>
                <a:tc>
                  <a:txBody>
                    <a:bodyPr/>
                    <a:lstStyle/>
                    <a:p>
                      <a:r>
                        <a:rPr kumimoji="1" lang="ja-JP" altLang="en-US" sz="1200" dirty="0"/>
                        <a:t>販売先名と回収サイト</a:t>
                      </a:r>
                    </a:p>
                  </a:txBody>
                  <a:tcPr anchor="b"/>
                </a:tc>
                <a:extLst>
                  <a:ext uri="{0D108BD9-81ED-4DB2-BD59-A6C34878D82A}">
                    <a16:rowId xmlns:a16="http://schemas.microsoft.com/office/drawing/2014/main" val="1471042832"/>
                  </a:ext>
                </a:extLst>
              </a:tr>
              <a:tr h="373792">
                <a:tc vMerge="1">
                  <a:txBody>
                    <a:bodyPr/>
                    <a:lstStyle/>
                    <a:p>
                      <a:endParaRPr kumimoji="1" lang="ja-JP" altLang="en-US" sz="1200" dirty="0"/>
                    </a:p>
                  </a:txBody>
                  <a:tcPr anchor="b"/>
                </a:tc>
                <a:tc>
                  <a:txBody>
                    <a:bodyPr/>
                    <a:lstStyle/>
                    <a:p>
                      <a:r>
                        <a:rPr kumimoji="1" lang="ja-JP" altLang="en-US" sz="1200" dirty="0"/>
                        <a:t>③主要仕入先・外注先一覧</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直近期分</a:t>
                      </a:r>
                    </a:p>
                  </a:txBody>
                  <a:tcPr anchor="b"/>
                </a:tc>
                <a:tc>
                  <a:txBody>
                    <a:bodyPr/>
                    <a:lstStyle/>
                    <a:p>
                      <a:r>
                        <a:rPr kumimoji="1" lang="ja-JP" altLang="en-US" sz="1200" dirty="0"/>
                        <a:t>仕入名と支払サイト</a:t>
                      </a:r>
                    </a:p>
                  </a:txBody>
                  <a:tcPr anchor="b"/>
                </a:tc>
                <a:extLst>
                  <a:ext uri="{0D108BD9-81ED-4DB2-BD59-A6C34878D82A}">
                    <a16:rowId xmlns:a16="http://schemas.microsoft.com/office/drawing/2014/main" val="671455231"/>
                  </a:ext>
                </a:extLst>
              </a:tr>
              <a:tr h="373792">
                <a:tc vMerge="1">
                  <a:txBody>
                    <a:bodyPr/>
                    <a:lstStyle/>
                    <a:p>
                      <a:endParaRPr kumimoji="1" lang="ja-JP" altLang="en-US" sz="1200" dirty="0"/>
                    </a:p>
                  </a:txBody>
                  <a:tcPr anchor="b"/>
                </a:tc>
                <a:tc>
                  <a:txBody>
                    <a:bodyPr/>
                    <a:lstStyle/>
                    <a:p>
                      <a:r>
                        <a:rPr kumimoji="1" lang="ja-JP" altLang="en-US" sz="1200" dirty="0"/>
                        <a:t>④重要な契約書</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直近期分</a:t>
                      </a:r>
                    </a:p>
                  </a:txBody>
                  <a:tcPr anchor="b"/>
                </a:tc>
                <a:tc>
                  <a:txBody>
                    <a:bodyPr/>
                    <a:lstStyle/>
                    <a:p>
                      <a:r>
                        <a:rPr kumimoji="1" lang="ja-JP" altLang="en-US" sz="1200" dirty="0"/>
                        <a:t>基本取引契約書・賃貸借契約書</a:t>
                      </a:r>
                    </a:p>
                  </a:txBody>
                  <a:tcPr anchor="b"/>
                </a:tc>
                <a:extLst>
                  <a:ext uri="{0D108BD9-81ED-4DB2-BD59-A6C34878D82A}">
                    <a16:rowId xmlns:a16="http://schemas.microsoft.com/office/drawing/2014/main" val="661594578"/>
                  </a:ext>
                </a:extLst>
              </a:tr>
              <a:tr h="373792">
                <a:tc vMerge="1">
                  <a:txBody>
                    <a:bodyPr/>
                    <a:lstStyle/>
                    <a:p>
                      <a:endParaRPr kumimoji="1" lang="ja-JP" altLang="en-US" sz="1200" dirty="0"/>
                    </a:p>
                  </a:txBody>
                  <a:tcPr anchor="b"/>
                </a:tc>
                <a:tc>
                  <a:txBody>
                    <a:bodyPr/>
                    <a:lstStyle/>
                    <a:p>
                      <a:r>
                        <a:rPr kumimoji="1" lang="ja-JP" altLang="en-US" sz="1200" dirty="0"/>
                        <a:t>⑤事業計画・予算書</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直近期分</a:t>
                      </a:r>
                    </a:p>
                  </a:txBody>
                  <a:tcPr anchor="b"/>
                </a:tc>
                <a:tc>
                  <a:txBody>
                    <a:bodyPr/>
                    <a:lstStyle/>
                    <a:p>
                      <a:r>
                        <a:rPr kumimoji="1" lang="ja-JP" altLang="en-US" sz="1200" dirty="0"/>
                        <a:t>どの程度の精度か確認</a:t>
                      </a:r>
                    </a:p>
                  </a:txBody>
                  <a:tcPr anchor="b"/>
                </a:tc>
                <a:extLst>
                  <a:ext uri="{0D108BD9-81ED-4DB2-BD59-A6C34878D82A}">
                    <a16:rowId xmlns:a16="http://schemas.microsoft.com/office/drawing/2014/main" val="1335820309"/>
                  </a:ext>
                </a:extLst>
              </a:tr>
            </a:tbl>
          </a:graphicData>
        </a:graphic>
      </p:graphicFrame>
      <p:sp>
        <p:nvSpPr>
          <p:cNvPr id="3" name="フッター プレースホルダー 2">
            <a:extLst>
              <a:ext uri="{FF2B5EF4-FFF2-40B4-BE49-F238E27FC236}">
                <a16:creationId xmlns:a16="http://schemas.microsoft.com/office/drawing/2014/main" id="{EAB08A45-7956-4E9D-BFF0-ED065796F41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8410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18</a:t>
            </a:fld>
            <a:endParaRPr kumimoji="1" lang="ja-JP" altLang="en-US" dirty="0"/>
          </a:p>
        </p:txBody>
      </p:sp>
      <p:sp>
        <p:nvSpPr>
          <p:cNvPr id="16" name="テキスト ボックス 15"/>
          <p:cNvSpPr txBox="1"/>
          <p:nvPr/>
        </p:nvSpPr>
        <p:spPr>
          <a:xfrm>
            <a:off x="251520" y="168138"/>
            <a:ext cx="7764564" cy="400110"/>
          </a:xfrm>
          <a:prstGeom prst="rect">
            <a:avLst/>
          </a:prstGeom>
          <a:noFill/>
        </p:spPr>
        <p:txBody>
          <a:bodyPr wrap="square" rtlCol="0">
            <a:spAutoFit/>
          </a:bodyPr>
          <a:lstStyle/>
          <a:p>
            <a:r>
              <a:rPr lang="en-US" altLang="ja-JP" sz="2000" dirty="0">
                <a:solidFill>
                  <a:schemeClr val="tx2"/>
                </a:solidFill>
                <a:latin typeface="+mj-lt"/>
                <a:ea typeface="+mj-ea"/>
                <a:cs typeface="+mj-cs"/>
              </a:rPr>
              <a:t>2-4.</a:t>
            </a:r>
            <a:r>
              <a:rPr lang="ja-JP" altLang="en-US" sz="2000" dirty="0">
                <a:solidFill>
                  <a:schemeClr val="tx2"/>
                </a:solidFill>
                <a:latin typeface="+mj-lt"/>
                <a:ea typeface="+mj-ea"/>
                <a:cs typeface="+mj-cs"/>
              </a:rPr>
              <a:t>事前に準備してもらう資料②</a:t>
            </a:r>
            <a:endParaRPr kumimoji="1" lang="ja-JP" altLang="en-US" sz="1600" dirty="0">
              <a:solidFill>
                <a:srgbClr val="FF0000"/>
              </a:solidFill>
            </a:endParaRPr>
          </a:p>
        </p:txBody>
      </p:sp>
      <p:graphicFrame>
        <p:nvGraphicFramePr>
          <p:cNvPr id="2" name="表 1">
            <a:extLst>
              <a:ext uri="{FF2B5EF4-FFF2-40B4-BE49-F238E27FC236}">
                <a16:creationId xmlns:a16="http://schemas.microsoft.com/office/drawing/2014/main" id="{D89E0A16-CB73-46DF-86D6-FC1361896E7E}"/>
              </a:ext>
            </a:extLst>
          </p:cNvPr>
          <p:cNvGraphicFramePr>
            <a:graphicFrameLocks noGrp="1"/>
          </p:cNvGraphicFramePr>
          <p:nvPr>
            <p:extLst>
              <p:ext uri="{D42A27DB-BD31-4B8C-83A1-F6EECF244321}">
                <p14:modId xmlns:p14="http://schemas.microsoft.com/office/powerpoint/2010/main" val="3946684447"/>
              </p:ext>
            </p:extLst>
          </p:nvPr>
        </p:nvGraphicFramePr>
        <p:xfrm>
          <a:off x="503548" y="811833"/>
          <a:ext cx="8136903" cy="5512583"/>
        </p:xfrm>
        <a:graphic>
          <a:graphicData uri="http://schemas.openxmlformats.org/drawingml/2006/table">
            <a:tbl>
              <a:tblPr firstRow="1" bandRow="1">
                <a:tableStyleId>{BDBED569-4797-4DF1-A0F4-6AAB3CD982D8}</a:tableStyleId>
              </a:tblPr>
              <a:tblGrid>
                <a:gridCol w="684076">
                  <a:extLst>
                    <a:ext uri="{9D8B030D-6E8A-4147-A177-3AD203B41FA5}">
                      <a16:colId xmlns:a16="http://schemas.microsoft.com/office/drawing/2014/main" val="1528897189"/>
                    </a:ext>
                  </a:extLst>
                </a:gridCol>
                <a:gridCol w="2304256">
                  <a:extLst>
                    <a:ext uri="{9D8B030D-6E8A-4147-A177-3AD203B41FA5}">
                      <a16:colId xmlns:a16="http://schemas.microsoft.com/office/drawing/2014/main" val="3034490902"/>
                    </a:ext>
                  </a:extLst>
                </a:gridCol>
                <a:gridCol w="1944216">
                  <a:extLst>
                    <a:ext uri="{9D8B030D-6E8A-4147-A177-3AD203B41FA5}">
                      <a16:colId xmlns:a16="http://schemas.microsoft.com/office/drawing/2014/main" val="1226822615"/>
                    </a:ext>
                  </a:extLst>
                </a:gridCol>
                <a:gridCol w="3204355">
                  <a:extLst>
                    <a:ext uri="{9D8B030D-6E8A-4147-A177-3AD203B41FA5}">
                      <a16:colId xmlns:a16="http://schemas.microsoft.com/office/drawing/2014/main" val="4133975400"/>
                    </a:ext>
                  </a:extLst>
                </a:gridCol>
              </a:tblGrid>
              <a:tr h="381007">
                <a:tc>
                  <a:txBody>
                    <a:bodyPr/>
                    <a:lstStyle/>
                    <a:p>
                      <a:pPr algn="ctr"/>
                      <a:endParaRPr kumimoji="1" lang="ja-JP" altLang="en-US" dirty="0"/>
                    </a:p>
                  </a:txBody>
                  <a:tcPr anchor="b"/>
                </a:tc>
                <a:tc>
                  <a:txBody>
                    <a:bodyPr/>
                    <a:lstStyle/>
                    <a:p>
                      <a:pPr algn="ctr"/>
                      <a:r>
                        <a:rPr kumimoji="1" lang="ja-JP" altLang="en-US" sz="1200" b="0" dirty="0"/>
                        <a:t>資料名</a:t>
                      </a:r>
                    </a:p>
                  </a:txBody>
                  <a:tcPr anchor="b"/>
                </a:tc>
                <a:tc>
                  <a:txBody>
                    <a:bodyPr/>
                    <a:lstStyle/>
                    <a:p>
                      <a:pPr algn="ctr"/>
                      <a:r>
                        <a:rPr kumimoji="1" lang="ja-JP" altLang="en-US" sz="1200" b="0" dirty="0"/>
                        <a:t>対象年度</a:t>
                      </a:r>
                    </a:p>
                  </a:txBody>
                  <a:tcPr anchor="b"/>
                </a:tc>
                <a:tc>
                  <a:txBody>
                    <a:bodyPr/>
                    <a:lstStyle/>
                    <a:p>
                      <a:pPr algn="ctr"/>
                      <a:r>
                        <a:rPr kumimoji="1" lang="ja-JP" altLang="en-US" sz="1200" b="0" dirty="0"/>
                        <a:t>備考</a:t>
                      </a:r>
                    </a:p>
                  </a:txBody>
                  <a:tcPr anchor="b"/>
                </a:tc>
                <a:extLst>
                  <a:ext uri="{0D108BD9-81ED-4DB2-BD59-A6C34878D82A}">
                    <a16:rowId xmlns:a16="http://schemas.microsoft.com/office/drawing/2014/main" val="4133869471"/>
                  </a:ext>
                </a:extLst>
              </a:tr>
              <a:tr h="285756">
                <a:tc rowSpan="17">
                  <a:txBody>
                    <a:bodyPr/>
                    <a:lstStyle/>
                    <a:p>
                      <a:pPr algn="ctr"/>
                      <a:r>
                        <a:rPr kumimoji="1" lang="ja-JP" altLang="en-US" sz="1200" dirty="0"/>
                        <a:t>③経理・財務資料</a:t>
                      </a:r>
                    </a:p>
                  </a:txBody>
                  <a:tcPr vert="eaVert" anchor="ctr"/>
                </a:tc>
                <a:tc>
                  <a:txBody>
                    <a:bodyPr/>
                    <a:lstStyle/>
                    <a:p>
                      <a:r>
                        <a:rPr kumimoji="1" lang="ja-JP" altLang="en-US" sz="1200" dirty="0"/>
                        <a:t>①決算書</a:t>
                      </a:r>
                    </a:p>
                  </a:txBody>
                  <a:tcPr anchor="b"/>
                </a:tc>
                <a:tc>
                  <a:txBody>
                    <a:bodyPr/>
                    <a:lstStyle/>
                    <a:p>
                      <a:r>
                        <a:rPr kumimoji="1" lang="ja-JP" altLang="en-US" sz="1200" dirty="0"/>
                        <a:t>出来れば創業時から</a:t>
                      </a:r>
                    </a:p>
                  </a:txBody>
                  <a:tcPr anchor="b"/>
                </a:tc>
                <a:tc>
                  <a:txBody>
                    <a:bodyPr/>
                    <a:lstStyle/>
                    <a:p>
                      <a:r>
                        <a:rPr kumimoji="1" lang="ja-JP" altLang="en-US" sz="1200" dirty="0"/>
                        <a:t>直近３期分はフルセットを預かる</a:t>
                      </a:r>
                    </a:p>
                  </a:txBody>
                  <a:tcPr anchor="b"/>
                </a:tc>
                <a:extLst>
                  <a:ext uri="{0D108BD9-81ED-4DB2-BD59-A6C34878D82A}">
                    <a16:rowId xmlns:a16="http://schemas.microsoft.com/office/drawing/2014/main" val="520873422"/>
                  </a:ext>
                </a:extLst>
              </a:tr>
              <a:tr h="285756">
                <a:tc vMerge="1">
                  <a:txBody>
                    <a:bodyPr/>
                    <a:lstStyle/>
                    <a:p>
                      <a:endParaRPr kumimoji="1" lang="ja-JP" altLang="en-US" sz="1200" dirty="0"/>
                    </a:p>
                  </a:txBody>
                  <a:tcPr anchor="b"/>
                </a:tc>
                <a:tc>
                  <a:txBody>
                    <a:bodyPr/>
                    <a:lstStyle/>
                    <a:p>
                      <a:r>
                        <a:rPr kumimoji="1" lang="ja-JP" altLang="en-US" sz="1200" dirty="0"/>
                        <a:t>②総勘定元帳</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直近３期分</a:t>
                      </a:r>
                    </a:p>
                  </a:txBody>
                  <a:tcPr anchor="b"/>
                </a:tc>
                <a:tc>
                  <a:txBody>
                    <a:bodyPr/>
                    <a:lstStyle/>
                    <a:p>
                      <a:r>
                        <a:rPr kumimoji="1" lang="ja-JP" altLang="en-US" sz="1200" dirty="0"/>
                        <a:t>項目分析に使用</a:t>
                      </a:r>
                    </a:p>
                  </a:txBody>
                  <a:tcPr anchor="b"/>
                </a:tc>
                <a:extLst>
                  <a:ext uri="{0D108BD9-81ED-4DB2-BD59-A6C34878D82A}">
                    <a16:rowId xmlns:a16="http://schemas.microsoft.com/office/drawing/2014/main" val="4057491900"/>
                  </a:ext>
                </a:extLst>
              </a:tr>
              <a:tr h="285756">
                <a:tc vMerge="1">
                  <a:txBody>
                    <a:bodyPr/>
                    <a:lstStyle/>
                    <a:p>
                      <a:endParaRPr kumimoji="1" lang="ja-JP" altLang="en-US" sz="1200" dirty="0"/>
                    </a:p>
                  </a:txBody>
                  <a:tcPr anchor="b"/>
                </a:tc>
                <a:tc>
                  <a:txBody>
                    <a:bodyPr/>
                    <a:lstStyle/>
                    <a:p>
                      <a:r>
                        <a:rPr kumimoji="1" lang="ja-JP" altLang="en-US" sz="1200" dirty="0"/>
                        <a:t>③月次試算表</a:t>
                      </a:r>
                    </a:p>
                  </a:txBody>
                  <a:tcPr anchor="b"/>
                </a:tc>
                <a:tc>
                  <a:txBody>
                    <a:bodyPr/>
                    <a:lstStyle/>
                    <a:p>
                      <a:r>
                        <a:rPr kumimoji="1" lang="ja-JP" altLang="en-US" sz="1200" dirty="0"/>
                        <a:t>直近進行月分</a:t>
                      </a:r>
                    </a:p>
                  </a:txBody>
                  <a:tcPr anchor="b"/>
                </a:tc>
                <a:tc>
                  <a:txBody>
                    <a:bodyPr/>
                    <a:lstStyle/>
                    <a:p>
                      <a:r>
                        <a:rPr kumimoji="1" lang="ja-JP" altLang="en-US" sz="1200" dirty="0"/>
                        <a:t>月次推移ではなく、試算表を用意</a:t>
                      </a:r>
                    </a:p>
                  </a:txBody>
                  <a:tcPr anchor="b"/>
                </a:tc>
                <a:extLst>
                  <a:ext uri="{0D108BD9-81ED-4DB2-BD59-A6C34878D82A}">
                    <a16:rowId xmlns:a16="http://schemas.microsoft.com/office/drawing/2014/main" val="4003006997"/>
                  </a:ext>
                </a:extLst>
              </a:tr>
              <a:tr h="285756">
                <a:tc vMerge="1">
                  <a:txBody>
                    <a:bodyPr/>
                    <a:lstStyle/>
                    <a:p>
                      <a:endParaRPr kumimoji="1" lang="ja-JP" altLang="en-US" sz="1200" dirty="0"/>
                    </a:p>
                  </a:txBody>
                  <a:tcPr anchor="b"/>
                </a:tc>
                <a:tc>
                  <a:txBody>
                    <a:bodyPr/>
                    <a:lstStyle/>
                    <a:p>
                      <a:r>
                        <a:rPr kumimoji="1" lang="ja-JP" altLang="en-US" sz="1200" dirty="0"/>
                        <a:t>④月次資金繰り表</a:t>
                      </a:r>
                      <a:endParaRPr kumimoji="1" lang="en-US" altLang="ja-JP" sz="1200" dirty="0"/>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直近進行月分</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日繰り資金繰り表から作成しているか？</a:t>
                      </a:r>
                    </a:p>
                  </a:txBody>
                  <a:tcPr anchor="b"/>
                </a:tc>
                <a:extLst>
                  <a:ext uri="{0D108BD9-81ED-4DB2-BD59-A6C34878D82A}">
                    <a16:rowId xmlns:a16="http://schemas.microsoft.com/office/drawing/2014/main" val="3918376185"/>
                  </a:ext>
                </a:extLst>
              </a:tr>
              <a:tr h="285756">
                <a:tc vMerge="1">
                  <a:txBody>
                    <a:bodyPr/>
                    <a:lstStyle/>
                    <a:p>
                      <a:endParaRPr kumimoji="1" lang="ja-JP" altLang="en-US" sz="1200" dirty="0"/>
                    </a:p>
                  </a:txBody>
                  <a:tcPr anchor="b"/>
                </a:tc>
                <a:tc>
                  <a:txBody>
                    <a:bodyPr/>
                    <a:lstStyle/>
                    <a:p>
                      <a:r>
                        <a:rPr kumimoji="1" lang="ja-JP" altLang="en-US" sz="1200" dirty="0"/>
                        <a:t>⑤現金出納帳・通帳コピー</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直近進行月分</a:t>
                      </a:r>
                    </a:p>
                  </a:txBody>
                  <a:tcPr anchor="b"/>
                </a:tc>
                <a:tc>
                  <a:txBody>
                    <a:bodyPr/>
                    <a:lstStyle/>
                    <a:p>
                      <a:r>
                        <a:rPr kumimoji="1" lang="ja-JP" altLang="en-US" sz="1200" dirty="0"/>
                        <a:t>資金繰り表、試算表の残高と確認</a:t>
                      </a:r>
                    </a:p>
                  </a:txBody>
                  <a:tcPr anchor="b"/>
                </a:tc>
                <a:extLst>
                  <a:ext uri="{0D108BD9-81ED-4DB2-BD59-A6C34878D82A}">
                    <a16:rowId xmlns:a16="http://schemas.microsoft.com/office/drawing/2014/main" val="1008862055"/>
                  </a:ext>
                </a:extLst>
              </a:tr>
              <a:tr h="285756">
                <a:tc vMerge="1">
                  <a:txBody>
                    <a:bodyPr/>
                    <a:lstStyle/>
                    <a:p>
                      <a:endParaRPr kumimoji="1" lang="ja-JP" altLang="en-US" sz="1200" dirty="0"/>
                    </a:p>
                  </a:txBody>
                  <a:tcPr anchor="b"/>
                </a:tc>
                <a:tc>
                  <a:txBody>
                    <a:bodyPr/>
                    <a:lstStyle/>
                    <a:p>
                      <a:r>
                        <a:rPr kumimoji="1" lang="ja-JP" altLang="en-US" sz="1200" dirty="0"/>
                        <a:t>⑥滞留債権一覧表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直近３期分</a:t>
                      </a:r>
                    </a:p>
                  </a:txBody>
                  <a:tcPr anchor="b"/>
                </a:tc>
                <a:tc>
                  <a:txBody>
                    <a:bodyPr/>
                    <a:lstStyle/>
                    <a:p>
                      <a:r>
                        <a:rPr kumimoji="1" lang="ja-JP" altLang="en-US" sz="1200" dirty="0"/>
                        <a:t>実態ＢＳ作成に使用</a:t>
                      </a:r>
                    </a:p>
                  </a:txBody>
                  <a:tcPr anchor="b"/>
                </a:tc>
                <a:extLst>
                  <a:ext uri="{0D108BD9-81ED-4DB2-BD59-A6C34878D82A}">
                    <a16:rowId xmlns:a16="http://schemas.microsoft.com/office/drawing/2014/main" val="1253953812"/>
                  </a:ext>
                </a:extLst>
              </a:tr>
              <a:tr h="285756">
                <a:tc vMerge="1">
                  <a:txBody>
                    <a:bodyPr/>
                    <a:lstStyle/>
                    <a:p>
                      <a:endParaRPr kumimoji="1" lang="ja-JP" altLang="en-US" sz="1200" dirty="0"/>
                    </a:p>
                  </a:txBody>
                  <a:tcPr anchor="b"/>
                </a:tc>
                <a:tc>
                  <a:txBody>
                    <a:bodyPr/>
                    <a:lstStyle/>
                    <a:p>
                      <a:r>
                        <a:rPr kumimoji="1" lang="ja-JP" altLang="en-US" sz="1200" dirty="0"/>
                        <a:t>⑦滞留・陳腐化在庫表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直近３期分</a:t>
                      </a:r>
                    </a:p>
                  </a:txBody>
                  <a:tcPr anchor="b"/>
                </a:tc>
                <a:tc>
                  <a:txBody>
                    <a:bodyPr/>
                    <a:lstStyle/>
                    <a:p>
                      <a:r>
                        <a:rPr kumimoji="1" lang="ja-JP" altLang="en-US" sz="1200" dirty="0"/>
                        <a:t>同上</a:t>
                      </a:r>
                    </a:p>
                  </a:txBody>
                  <a:tcPr anchor="b"/>
                </a:tc>
                <a:extLst>
                  <a:ext uri="{0D108BD9-81ED-4DB2-BD59-A6C34878D82A}">
                    <a16:rowId xmlns:a16="http://schemas.microsoft.com/office/drawing/2014/main" val="1209932278"/>
                  </a:ext>
                </a:extLst>
              </a:tr>
              <a:tr h="285756">
                <a:tc vMerge="1">
                  <a:txBody>
                    <a:bodyPr/>
                    <a:lstStyle/>
                    <a:p>
                      <a:endParaRPr kumimoji="1" lang="ja-JP" altLang="en-US" sz="1200" dirty="0"/>
                    </a:p>
                  </a:txBody>
                  <a:tcPr anchor="b"/>
                </a:tc>
                <a:tc>
                  <a:txBody>
                    <a:bodyPr/>
                    <a:lstStyle/>
                    <a:p>
                      <a:r>
                        <a:rPr kumimoji="1" lang="ja-JP" altLang="en-US" sz="1200" dirty="0"/>
                        <a:t>⑧固定資産台帳</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直近３期分</a:t>
                      </a:r>
                    </a:p>
                  </a:txBody>
                  <a:tcPr anchor="b"/>
                </a:tc>
                <a:tc>
                  <a:txBody>
                    <a:bodyPr/>
                    <a:lstStyle/>
                    <a:p>
                      <a:r>
                        <a:rPr kumimoji="1" lang="ja-JP" altLang="en-US" sz="1200" dirty="0"/>
                        <a:t>過年度減価償却が適正に行われているか？</a:t>
                      </a:r>
                    </a:p>
                  </a:txBody>
                  <a:tcPr anchor="b"/>
                </a:tc>
                <a:extLst>
                  <a:ext uri="{0D108BD9-81ED-4DB2-BD59-A6C34878D82A}">
                    <a16:rowId xmlns:a16="http://schemas.microsoft.com/office/drawing/2014/main" val="2649020046"/>
                  </a:ext>
                </a:extLst>
              </a:tr>
              <a:tr h="285756">
                <a:tc vMerge="1">
                  <a:txBody>
                    <a:bodyPr/>
                    <a:lstStyle/>
                    <a:p>
                      <a:pPr algn="ctr"/>
                      <a:endParaRPr kumimoji="1" lang="ja-JP" altLang="en-US" sz="1200" dirty="0"/>
                    </a:p>
                  </a:txBody>
                  <a:tcPr vert="eaVert" anchor="ctr"/>
                </a:tc>
                <a:tc>
                  <a:txBody>
                    <a:bodyPr/>
                    <a:lstStyle/>
                    <a:p>
                      <a:r>
                        <a:rPr kumimoji="1" lang="ja-JP" altLang="en-US" sz="1200" dirty="0"/>
                        <a:t>⑨不動産登記簿謄本</a:t>
                      </a:r>
                    </a:p>
                  </a:txBody>
                  <a:tcPr anchor="b"/>
                </a:tc>
                <a:tc>
                  <a:txBody>
                    <a:bodyPr/>
                    <a:lstStyle/>
                    <a:p>
                      <a:r>
                        <a:rPr kumimoji="1" lang="ja-JP" altLang="en-US" sz="1200" dirty="0"/>
                        <a:t>全部履歴事項証明</a:t>
                      </a:r>
                    </a:p>
                  </a:txBody>
                  <a:tcPr anchor="b"/>
                </a:tc>
                <a:tc>
                  <a:txBody>
                    <a:bodyPr/>
                    <a:lstStyle/>
                    <a:p>
                      <a:r>
                        <a:rPr kumimoji="1" lang="ja-JP" altLang="en-US" sz="1200" dirty="0"/>
                        <a:t>所有不動産一覧表を作成する</a:t>
                      </a:r>
                    </a:p>
                  </a:txBody>
                  <a:tcPr anchor="b"/>
                </a:tc>
                <a:extLst>
                  <a:ext uri="{0D108BD9-81ED-4DB2-BD59-A6C34878D82A}">
                    <a16:rowId xmlns:a16="http://schemas.microsoft.com/office/drawing/2014/main" val="2140216248"/>
                  </a:ext>
                </a:extLst>
              </a:tr>
              <a:tr h="285756">
                <a:tc vMerge="1">
                  <a:txBody>
                    <a:bodyPr/>
                    <a:lstStyle/>
                    <a:p>
                      <a:endParaRPr kumimoji="1" lang="ja-JP" altLang="en-US" sz="1200" dirty="0"/>
                    </a:p>
                  </a:txBody>
                  <a:tcPr anchor="b"/>
                </a:tc>
                <a:tc>
                  <a:txBody>
                    <a:bodyPr/>
                    <a:lstStyle/>
                    <a:p>
                      <a:r>
                        <a:rPr kumimoji="1" lang="ja-JP" altLang="en-US" sz="1200" dirty="0"/>
                        <a:t>⑩保険証券</a:t>
                      </a:r>
                    </a:p>
                  </a:txBody>
                  <a:tcPr anchor="b"/>
                </a:tc>
                <a:tc>
                  <a:txBody>
                    <a:bodyPr/>
                    <a:lstStyle/>
                    <a:p>
                      <a:r>
                        <a:rPr kumimoji="1" lang="ja-JP" altLang="en-US" sz="1200" dirty="0"/>
                        <a:t>現状のもの</a:t>
                      </a:r>
                    </a:p>
                  </a:txBody>
                  <a:tcPr anchor="b"/>
                </a:tc>
                <a:tc>
                  <a:txBody>
                    <a:bodyPr/>
                    <a:lstStyle/>
                    <a:p>
                      <a:r>
                        <a:rPr kumimoji="1" lang="ja-JP" altLang="en-US" sz="1200" dirty="0"/>
                        <a:t>保障の内容を確認</a:t>
                      </a:r>
                    </a:p>
                  </a:txBody>
                  <a:tcPr anchor="b"/>
                </a:tc>
                <a:extLst>
                  <a:ext uri="{0D108BD9-81ED-4DB2-BD59-A6C34878D82A}">
                    <a16:rowId xmlns:a16="http://schemas.microsoft.com/office/drawing/2014/main" val="1471042832"/>
                  </a:ext>
                </a:extLst>
              </a:tr>
              <a:tr h="285756">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⑪支払手形一覧表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現状</a:t>
                      </a:r>
                    </a:p>
                  </a:txBody>
                  <a:tcPr anchor="b"/>
                </a:tc>
                <a:tc>
                  <a:txBody>
                    <a:bodyPr/>
                    <a:lstStyle/>
                    <a:p>
                      <a:r>
                        <a:rPr kumimoji="1" lang="ja-JP" altLang="en-US" sz="1200" dirty="0"/>
                        <a:t>融通手形、ジャンプの形跡を確認</a:t>
                      </a:r>
                    </a:p>
                  </a:txBody>
                  <a:tcPr anchor="b"/>
                </a:tc>
                <a:extLst>
                  <a:ext uri="{0D108BD9-81ED-4DB2-BD59-A6C34878D82A}">
                    <a16:rowId xmlns:a16="http://schemas.microsoft.com/office/drawing/2014/main" val="3760996718"/>
                  </a:ext>
                </a:extLst>
              </a:tr>
              <a:tr h="285756">
                <a:tc vMerge="1">
                  <a:txBody>
                    <a:bodyPr/>
                    <a:lstStyle/>
                    <a:p>
                      <a:endParaRPr kumimoji="1" lang="ja-JP" altLang="en-US"/>
                    </a:p>
                  </a:txBody>
                  <a:tcPr/>
                </a:tc>
                <a:tc>
                  <a:txBody>
                    <a:bodyPr/>
                    <a:lstStyle/>
                    <a:p>
                      <a:r>
                        <a:rPr kumimoji="1" lang="ja-JP" altLang="en-US" sz="1200" dirty="0"/>
                        <a:t>⑫滞納・未払諸費用一覧表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現在のもの</a:t>
                      </a:r>
                    </a:p>
                  </a:txBody>
                  <a:tcPr anchor="b"/>
                </a:tc>
                <a:tc>
                  <a:txBody>
                    <a:bodyPr/>
                    <a:lstStyle/>
                    <a:p>
                      <a:r>
                        <a:rPr kumimoji="1" lang="ja-JP" altLang="en-US" sz="1200" dirty="0"/>
                        <a:t>発生原因と先方への対応方法</a:t>
                      </a:r>
                    </a:p>
                  </a:txBody>
                  <a:tcPr anchor="b"/>
                </a:tc>
                <a:extLst>
                  <a:ext uri="{0D108BD9-81ED-4DB2-BD59-A6C34878D82A}">
                    <a16:rowId xmlns:a16="http://schemas.microsoft.com/office/drawing/2014/main" val="1529943751"/>
                  </a:ext>
                </a:extLst>
              </a:tr>
              <a:tr h="285756">
                <a:tc vMerge="1">
                  <a:txBody>
                    <a:bodyPr/>
                    <a:lstStyle/>
                    <a:p>
                      <a:endParaRPr kumimoji="1" lang="ja-JP" altLang="en-US" sz="1200" dirty="0"/>
                    </a:p>
                  </a:txBody>
                  <a:tcPr anchor="b"/>
                </a:tc>
                <a:tc>
                  <a:txBody>
                    <a:bodyPr/>
                    <a:lstStyle/>
                    <a:p>
                      <a:r>
                        <a:rPr kumimoji="1" lang="ja-JP" altLang="en-US" sz="1200" dirty="0"/>
                        <a:t>⑬リース取引一覧表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現状のもの</a:t>
                      </a:r>
                    </a:p>
                  </a:txBody>
                  <a:tcPr anchor="b"/>
                </a:tc>
                <a:tc>
                  <a:txBody>
                    <a:bodyPr/>
                    <a:lstStyle/>
                    <a:p>
                      <a:r>
                        <a:rPr kumimoji="1" lang="ja-JP" altLang="en-US" sz="1200" dirty="0"/>
                        <a:t>リース物件と突合⇒実在性の確認</a:t>
                      </a:r>
                    </a:p>
                  </a:txBody>
                  <a:tcPr anchor="b"/>
                </a:tc>
                <a:extLst>
                  <a:ext uri="{0D108BD9-81ED-4DB2-BD59-A6C34878D82A}">
                    <a16:rowId xmlns:a16="http://schemas.microsoft.com/office/drawing/2014/main" val="661594578"/>
                  </a:ext>
                </a:extLst>
              </a:tr>
              <a:tr h="354187">
                <a:tc vMerge="1">
                  <a:txBody>
                    <a:bodyPr/>
                    <a:lstStyle/>
                    <a:p>
                      <a:endParaRPr kumimoji="1" lang="ja-JP" altLang="en-US" sz="1200" dirty="0"/>
                    </a:p>
                  </a:txBody>
                  <a:tcPr anchor="b"/>
                </a:tc>
                <a:tc>
                  <a:txBody>
                    <a:bodyPr/>
                    <a:lstStyle/>
                    <a:p>
                      <a:r>
                        <a:rPr kumimoji="1" lang="ja-JP" altLang="en-US" sz="1200" dirty="0"/>
                        <a:t>⑭借入金返済計画表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現状のもの</a:t>
                      </a:r>
                    </a:p>
                  </a:txBody>
                  <a:tcPr anchor="b"/>
                </a:tc>
                <a:tc>
                  <a:txBody>
                    <a:bodyPr/>
                    <a:lstStyle/>
                    <a:p>
                      <a:r>
                        <a:rPr kumimoji="1" lang="ja-JP" altLang="en-US" sz="1200" dirty="0"/>
                        <a:t>借入金一覧表を作成する</a:t>
                      </a:r>
                    </a:p>
                  </a:txBody>
                  <a:tcPr anchor="b"/>
                </a:tc>
                <a:extLst>
                  <a:ext uri="{0D108BD9-81ED-4DB2-BD59-A6C34878D82A}">
                    <a16:rowId xmlns:a16="http://schemas.microsoft.com/office/drawing/2014/main" val="1335820309"/>
                  </a:ext>
                </a:extLst>
              </a:tr>
              <a:tr h="354187">
                <a:tc vMerge="1">
                  <a:txBody>
                    <a:bodyPr/>
                    <a:lstStyle/>
                    <a:p>
                      <a:pPr algn="ctr"/>
                      <a:endParaRPr kumimoji="1" lang="ja-JP" altLang="en-US" sz="1200" dirty="0"/>
                    </a:p>
                  </a:txBody>
                  <a:tcPr vert="eaVert" anchor="ctr"/>
                </a:tc>
                <a:tc>
                  <a:txBody>
                    <a:bodyPr/>
                    <a:lstStyle/>
                    <a:p>
                      <a:r>
                        <a:rPr kumimoji="1" lang="ja-JP" altLang="en-US" sz="1200" dirty="0"/>
                        <a:t>⑮保証債務一覧表</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現状のもの</a:t>
                      </a:r>
                    </a:p>
                  </a:txBody>
                  <a:tcPr anchor="b"/>
                </a:tc>
                <a:tc>
                  <a:txBody>
                    <a:bodyPr/>
                    <a:lstStyle/>
                    <a:p>
                      <a:r>
                        <a:rPr kumimoji="1" lang="ja-JP" altLang="en-US" sz="1200" dirty="0"/>
                        <a:t>決算書の注記確認</a:t>
                      </a:r>
                    </a:p>
                  </a:txBody>
                  <a:tcPr anchor="b"/>
                </a:tc>
                <a:extLst>
                  <a:ext uri="{0D108BD9-81ED-4DB2-BD59-A6C34878D82A}">
                    <a16:rowId xmlns:a16="http://schemas.microsoft.com/office/drawing/2014/main" val="760693169"/>
                  </a:ext>
                </a:extLst>
              </a:tr>
              <a:tr h="354187">
                <a:tc vMerge="1">
                  <a:txBody>
                    <a:bodyPr/>
                    <a:lstStyle/>
                    <a:p>
                      <a:pPr algn="ctr"/>
                      <a:endParaRPr kumimoji="1" lang="ja-JP" altLang="en-US" sz="1200" dirty="0"/>
                    </a:p>
                  </a:txBody>
                  <a:tcPr vert="eaVert" anchor="ctr"/>
                </a:tc>
                <a:tc>
                  <a:txBody>
                    <a:bodyPr/>
                    <a:lstStyle/>
                    <a:p>
                      <a:r>
                        <a:rPr kumimoji="1" lang="ja-JP" altLang="en-US" sz="1200" dirty="0"/>
                        <a:t>⑯税務調査の指摘事項</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過去の調査すべて</a:t>
                      </a:r>
                    </a:p>
                  </a:txBody>
                  <a:tcPr anchor="b"/>
                </a:tc>
                <a:tc>
                  <a:txBody>
                    <a:bodyPr/>
                    <a:lstStyle/>
                    <a:p>
                      <a:r>
                        <a:rPr kumimoji="1" lang="ja-JP" altLang="en-US" sz="1200" dirty="0"/>
                        <a:t>指摘事項がなぜ発生したかの確認</a:t>
                      </a:r>
                    </a:p>
                  </a:txBody>
                  <a:tcPr anchor="b"/>
                </a:tc>
                <a:extLst>
                  <a:ext uri="{0D108BD9-81ED-4DB2-BD59-A6C34878D82A}">
                    <a16:rowId xmlns:a16="http://schemas.microsoft.com/office/drawing/2014/main" val="3866096907"/>
                  </a:ext>
                </a:extLst>
              </a:tr>
              <a:tr h="354187">
                <a:tc vMerge="1">
                  <a:txBody>
                    <a:bodyPr/>
                    <a:lstStyle/>
                    <a:p>
                      <a:pPr algn="ctr"/>
                      <a:endParaRPr kumimoji="1" lang="ja-JP" altLang="en-US" sz="1200" dirty="0"/>
                    </a:p>
                  </a:txBody>
                  <a:tcPr vert="eaVert" anchor="ctr"/>
                </a:tc>
                <a:tc>
                  <a:txBody>
                    <a:bodyPr/>
                    <a:lstStyle/>
                    <a:p>
                      <a:r>
                        <a:rPr kumimoji="1" lang="ja-JP" altLang="en-US" sz="1200" dirty="0"/>
                        <a:t>⑰訴訟関係</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過去の調査すべて</a:t>
                      </a:r>
                    </a:p>
                  </a:txBody>
                  <a:tcPr anchor="b"/>
                </a:tc>
                <a:tc>
                  <a:txBody>
                    <a:bodyPr/>
                    <a:lstStyle/>
                    <a:p>
                      <a:r>
                        <a:rPr kumimoji="1" lang="ja-JP" altLang="en-US" sz="1200" dirty="0"/>
                        <a:t>訴訟の発生原因と今後の発生可能性</a:t>
                      </a:r>
                    </a:p>
                  </a:txBody>
                  <a:tcPr anchor="b"/>
                </a:tc>
                <a:extLst>
                  <a:ext uri="{0D108BD9-81ED-4DB2-BD59-A6C34878D82A}">
                    <a16:rowId xmlns:a16="http://schemas.microsoft.com/office/drawing/2014/main" val="3052373434"/>
                  </a:ext>
                </a:extLst>
              </a:tr>
            </a:tbl>
          </a:graphicData>
        </a:graphic>
      </p:graphicFrame>
      <p:sp>
        <p:nvSpPr>
          <p:cNvPr id="3" name="フッター プレースホルダー 2">
            <a:extLst>
              <a:ext uri="{FF2B5EF4-FFF2-40B4-BE49-F238E27FC236}">
                <a16:creationId xmlns:a16="http://schemas.microsoft.com/office/drawing/2014/main" id="{95588D44-75AA-4C8D-83B3-2210665347A7}"/>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7986514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A26E8C-EE1C-47B9-817A-7FEAC1AA20AA}"/>
              </a:ext>
            </a:extLst>
          </p:cNvPr>
          <p:cNvSpPr>
            <a:spLocks noGrp="1"/>
          </p:cNvSpPr>
          <p:nvPr>
            <p:ph type="title"/>
          </p:nvPr>
        </p:nvSpPr>
        <p:spPr/>
        <p:txBody>
          <a:bodyPr/>
          <a:lstStyle/>
          <a:p>
            <a:pPr algn="ctr"/>
            <a:r>
              <a:rPr kumimoji="1" lang="en-US" altLang="ja-JP" dirty="0"/>
              <a:t>【</a:t>
            </a:r>
            <a:r>
              <a:rPr kumimoji="1" lang="ja-JP" altLang="en-US" dirty="0"/>
              <a:t>　目　次　</a:t>
            </a:r>
            <a:r>
              <a:rPr lang="en-US" altLang="ja-JP" dirty="0"/>
              <a:t>】</a:t>
            </a:r>
            <a:endParaRPr kumimoji="1" lang="ja-JP" altLang="en-US" dirty="0"/>
          </a:p>
        </p:txBody>
      </p:sp>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a:t>
            </a:fld>
            <a:endParaRPr lang="en-US" altLang="ja-JP" dirty="0"/>
          </a:p>
        </p:txBody>
      </p:sp>
      <p:sp>
        <p:nvSpPr>
          <p:cNvPr id="7" name="コンテンツ プレースホルダー 6">
            <a:extLst>
              <a:ext uri="{FF2B5EF4-FFF2-40B4-BE49-F238E27FC236}">
                <a16:creationId xmlns:a16="http://schemas.microsoft.com/office/drawing/2014/main" id="{48D145D8-4B44-46C8-AFB7-D990E0DF037B}"/>
              </a:ext>
            </a:extLst>
          </p:cNvPr>
          <p:cNvSpPr>
            <a:spLocks noGrp="1"/>
          </p:cNvSpPr>
          <p:nvPr>
            <p:ph idx="1"/>
          </p:nvPr>
        </p:nvSpPr>
        <p:spPr>
          <a:xfrm>
            <a:off x="252412" y="764704"/>
            <a:ext cx="8640761" cy="5688632"/>
          </a:xfrm>
        </p:spPr>
        <p:txBody>
          <a:bodyPr/>
          <a:lstStyle/>
          <a:p>
            <a:pPr marL="0" indent="0">
              <a:buNone/>
            </a:pPr>
            <a:r>
              <a:rPr lang="en-US" altLang="ja-JP" sz="1800" dirty="0"/>
              <a:t>1.</a:t>
            </a:r>
            <a:r>
              <a:rPr lang="ja-JP" altLang="en-US" sz="1800" dirty="0"/>
              <a:t>最近の金融情勢について</a:t>
            </a:r>
            <a:endParaRPr lang="en-US" altLang="ja-JP" sz="1800" dirty="0"/>
          </a:p>
          <a:p>
            <a:pPr marL="0" indent="0">
              <a:buNone/>
            </a:pPr>
            <a:endParaRPr lang="en-US" altLang="ja-JP" sz="1800" dirty="0"/>
          </a:p>
          <a:p>
            <a:pPr marL="0" indent="0">
              <a:buNone/>
            </a:pPr>
            <a:r>
              <a:rPr lang="en-US" altLang="ja-JP" sz="1800" dirty="0"/>
              <a:t>2.</a:t>
            </a:r>
            <a:r>
              <a:rPr lang="ja-JP" altLang="en-US" sz="1800" dirty="0"/>
              <a:t>経営計画の全体像</a:t>
            </a:r>
            <a:endParaRPr lang="en-US" altLang="ja-JP" sz="1800" dirty="0"/>
          </a:p>
          <a:p>
            <a:pPr marL="0" indent="0">
              <a:buNone/>
            </a:pPr>
            <a:endParaRPr lang="en-US" altLang="ja-JP" sz="1800" dirty="0"/>
          </a:p>
          <a:p>
            <a:pPr marL="0" indent="0">
              <a:buNone/>
            </a:pPr>
            <a:r>
              <a:rPr lang="en-US" altLang="ja-JP" sz="1800" dirty="0"/>
              <a:t>3.</a:t>
            </a:r>
            <a:r>
              <a:rPr lang="ja-JP" altLang="en-US" sz="1800" dirty="0"/>
              <a:t>そもそも根拠のある損益計画書とは</a:t>
            </a:r>
            <a:endParaRPr lang="en-US" altLang="ja-JP" sz="1800" dirty="0"/>
          </a:p>
          <a:p>
            <a:pPr marL="0" indent="0">
              <a:buNone/>
            </a:pPr>
            <a:endParaRPr lang="en-US" altLang="ja-JP" sz="1800" dirty="0"/>
          </a:p>
          <a:p>
            <a:pPr marL="0" indent="0">
              <a:buNone/>
            </a:pPr>
            <a:r>
              <a:rPr lang="en-US" altLang="ja-JP" sz="1800" dirty="0"/>
              <a:t>4.</a:t>
            </a:r>
            <a:r>
              <a:rPr lang="ja-JP" altLang="en-US" sz="1800" dirty="0"/>
              <a:t>決算書の数字は正しいか？</a:t>
            </a:r>
            <a:endParaRPr lang="en-US" altLang="ja-JP" sz="1800" dirty="0"/>
          </a:p>
          <a:p>
            <a:pPr marL="0" indent="0">
              <a:buNone/>
            </a:pPr>
            <a:endParaRPr lang="en-US" altLang="ja-JP" sz="1800" dirty="0"/>
          </a:p>
          <a:p>
            <a:pPr marL="0" indent="0">
              <a:buNone/>
            </a:pPr>
            <a:r>
              <a:rPr lang="en-US" altLang="ja-JP" sz="1800" dirty="0"/>
              <a:t>5.</a:t>
            </a:r>
            <a:r>
              <a:rPr lang="ja-JP" altLang="en-US" sz="1800" dirty="0"/>
              <a:t>売上高の算出根拠を具体的にイメージする方法を</a:t>
            </a:r>
            <a:endParaRPr lang="en-US" altLang="ja-JP" sz="1800" dirty="0"/>
          </a:p>
          <a:p>
            <a:pPr marL="0" indent="0">
              <a:buNone/>
            </a:pPr>
            <a:endParaRPr lang="ja-JP" altLang="en-US" sz="1800" dirty="0"/>
          </a:p>
          <a:p>
            <a:pPr marL="0" indent="0">
              <a:buNone/>
            </a:pPr>
            <a:r>
              <a:rPr lang="ja-JP" altLang="en-US" sz="1800" dirty="0"/>
              <a:t>６</a:t>
            </a:r>
            <a:r>
              <a:rPr lang="en-US" altLang="ja-JP" sz="1800" dirty="0"/>
              <a:t>.</a:t>
            </a:r>
            <a:r>
              <a:rPr lang="ja-JP" altLang="en-US" sz="1800" dirty="0"/>
              <a:t>仕入や製造（工事・運送）原価を具体的にイメージする</a:t>
            </a:r>
            <a:endParaRPr lang="en-US" altLang="ja-JP" sz="1800" dirty="0"/>
          </a:p>
          <a:p>
            <a:pPr marL="0" indent="0">
              <a:buNone/>
            </a:pPr>
            <a:endParaRPr lang="ja-JP" altLang="en-US" sz="1800" dirty="0"/>
          </a:p>
          <a:p>
            <a:pPr marL="0" indent="0">
              <a:buNone/>
            </a:pPr>
            <a:r>
              <a:rPr lang="ja-JP" altLang="en-US" sz="1800" dirty="0"/>
              <a:t>７</a:t>
            </a:r>
            <a:r>
              <a:rPr lang="en-US" altLang="ja-JP" sz="1800" dirty="0"/>
              <a:t>.</a:t>
            </a:r>
            <a:r>
              <a:rPr lang="ja-JP" altLang="en-US" sz="1800" dirty="0"/>
              <a:t>販売費及び一般管理費を具体的にイメージする</a:t>
            </a:r>
            <a:endParaRPr lang="en-US" altLang="ja-JP" sz="1800" dirty="0"/>
          </a:p>
          <a:p>
            <a:pPr marL="0" indent="0">
              <a:buNone/>
            </a:pPr>
            <a:endParaRPr lang="en-US" altLang="ja-JP" sz="1800" dirty="0"/>
          </a:p>
          <a:p>
            <a:pPr marL="0" indent="0">
              <a:buNone/>
            </a:pPr>
            <a:r>
              <a:rPr lang="ja-JP" altLang="en-US" sz="1800" dirty="0"/>
              <a:t>８</a:t>
            </a:r>
            <a:r>
              <a:rPr lang="en-US" altLang="ja-JP" sz="1800" dirty="0"/>
              <a:t>.</a:t>
            </a:r>
            <a:r>
              <a:rPr lang="ja-JP" altLang="en-US" sz="1800" dirty="0"/>
              <a:t>設備計画を具体的にイメージする</a:t>
            </a:r>
            <a:endParaRPr lang="en-US" altLang="ja-JP" sz="1800" dirty="0"/>
          </a:p>
          <a:p>
            <a:pPr marL="0" indent="0">
              <a:buNone/>
            </a:pPr>
            <a:endParaRPr lang="en-US" altLang="ja-JP" sz="1800" dirty="0"/>
          </a:p>
          <a:p>
            <a:pPr marL="0" indent="0">
              <a:buNone/>
            </a:pPr>
            <a:r>
              <a:rPr lang="ja-JP" altLang="en-US" sz="1800" dirty="0"/>
              <a:t>９</a:t>
            </a:r>
            <a:r>
              <a:rPr lang="en-US" altLang="ja-JP" sz="1800" dirty="0"/>
              <a:t>.</a:t>
            </a:r>
            <a:r>
              <a:rPr lang="ja-JP" altLang="en-US" sz="1800" dirty="0"/>
              <a:t>アクションプランについて</a:t>
            </a:r>
          </a:p>
        </p:txBody>
      </p:sp>
    </p:spTree>
    <p:extLst>
      <p:ext uri="{BB962C8B-B14F-4D97-AF65-F5344CB8AC3E}">
        <p14:creationId xmlns:p14="http://schemas.microsoft.com/office/powerpoint/2010/main" val="3612248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19</a:t>
            </a:fld>
            <a:endParaRPr kumimoji="1" lang="ja-JP" altLang="en-US" dirty="0"/>
          </a:p>
        </p:txBody>
      </p:sp>
      <p:sp>
        <p:nvSpPr>
          <p:cNvPr id="16" name="テキスト ボックス 15"/>
          <p:cNvSpPr txBox="1"/>
          <p:nvPr/>
        </p:nvSpPr>
        <p:spPr>
          <a:xfrm>
            <a:off x="202014" y="188640"/>
            <a:ext cx="8042393" cy="400110"/>
          </a:xfrm>
          <a:prstGeom prst="rect">
            <a:avLst/>
          </a:prstGeom>
          <a:noFill/>
        </p:spPr>
        <p:txBody>
          <a:bodyPr wrap="square" rtlCol="0">
            <a:spAutoFit/>
          </a:bodyPr>
          <a:lstStyle/>
          <a:p>
            <a:r>
              <a:rPr lang="en-US" altLang="ja-JP" sz="2000" dirty="0">
                <a:solidFill>
                  <a:schemeClr val="tx2"/>
                </a:solidFill>
                <a:latin typeface="+mj-lt"/>
                <a:ea typeface="+mj-ea"/>
                <a:cs typeface="+mj-cs"/>
              </a:rPr>
              <a:t>2-5.</a:t>
            </a:r>
            <a:r>
              <a:rPr lang="ja-JP" altLang="en-US" sz="2000" dirty="0">
                <a:solidFill>
                  <a:schemeClr val="tx2"/>
                </a:solidFill>
                <a:latin typeface="+mj-lt"/>
                <a:ea typeface="+mj-ea"/>
                <a:cs typeface="+mj-cs"/>
              </a:rPr>
              <a:t>資料を一通りそろえて頂いた後で、あなたは社長に質問してみた</a:t>
            </a:r>
          </a:p>
        </p:txBody>
      </p:sp>
      <p:graphicFrame>
        <p:nvGraphicFramePr>
          <p:cNvPr id="4" name="図表 3">
            <a:extLst>
              <a:ext uri="{FF2B5EF4-FFF2-40B4-BE49-F238E27FC236}">
                <a16:creationId xmlns:a16="http://schemas.microsoft.com/office/drawing/2014/main" id="{2F0C0FF5-05D4-4524-97C1-B8E314153A0A}"/>
              </a:ext>
            </a:extLst>
          </p:cNvPr>
          <p:cNvGraphicFramePr/>
          <p:nvPr>
            <p:extLst>
              <p:ext uri="{D42A27DB-BD31-4B8C-83A1-F6EECF244321}">
                <p14:modId xmlns:p14="http://schemas.microsoft.com/office/powerpoint/2010/main" val="427847335"/>
              </p:ext>
            </p:extLst>
          </p:nvPr>
        </p:nvGraphicFramePr>
        <p:xfrm>
          <a:off x="604473" y="2060847"/>
          <a:ext cx="7935053" cy="40887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四角形: 角を丸くする 4">
            <a:extLst>
              <a:ext uri="{FF2B5EF4-FFF2-40B4-BE49-F238E27FC236}">
                <a16:creationId xmlns:a16="http://schemas.microsoft.com/office/drawing/2014/main" id="{F187DA4F-B431-45D6-ADEB-0D80B0FE0033}"/>
              </a:ext>
            </a:extLst>
          </p:cNvPr>
          <p:cNvSpPr/>
          <p:nvPr/>
        </p:nvSpPr>
        <p:spPr>
          <a:xfrm>
            <a:off x="689718" y="980728"/>
            <a:ext cx="77645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社長は何の為に事業計画を作るのですか？</a:t>
            </a:r>
          </a:p>
        </p:txBody>
      </p:sp>
      <p:sp>
        <p:nvSpPr>
          <p:cNvPr id="2" name="フッター プレースホルダー 1">
            <a:extLst>
              <a:ext uri="{FF2B5EF4-FFF2-40B4-BE49-F238E27FC236}">
                <a16:creationId xmlns:a16="http://schemas.microsoft.com/office/drawing/2014/main" id="{A4599F3F-76E4-4336-947F-D5C399E6AB80}"/>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8294727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20</a:t>
            </a:fld>
            <a:endParaRPr kumimoji="1" lang="ja-JP" altLang="en-US" dirty="0"/>
          </a:p>
        </p:txBody>
      </p:sp>
      <p:sp>
        <p:nvSpPr>
          <p:cNvPr id="16" name="テキスト ボックス 15"/>
          <p:cNvSpPr txBox="1"/>
          <p:nvPr/>
        </p:nvSpPr>
        <p:spPr>
          <a:xfrm>
            <a:off x="227308" y="222941"/>
            <a:ext cx="7657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2-6.</a:t>
            </a:r>
            <a:r>
              <a:rPr lang="ja-JP" altLang="en-US" sz="2000" dirty="0">
                <a:solidFill>
                  <a:schemeClr val="tx2"/>
                </a:solidFill>
                <a:latin typeface="+mj-lt"/>
                <a:ea typeface="+mj-ea"/>
                <a:cs typeface="+mj-cs"/>
              </a:rPr>
              <a:t>この順番通りに作成する（</a:t>
            </a:r>
            <a:r>
              <a:rPr lang="ja-JP" altLang="en-US" sz="2000" dirty="0">
                <a:solidFill>
                  <a:srgbClr val="FF0000"/>
                </a:solidFill>
                <a:latin typeface="+mj-lt"/>
                <a:ea typeface="+mj-ea"/>
                <a:cs typeface="+mj-cs"/>
              </a:rPr>
              <a:t>決して数字から作らない</a:t>
            </a:r>
            <a:r>
              <a:rPr lang="ja-JP" altLang="en-US" sz="2000" dirty="0">
                <a:solidFill>
                  <a:schemeClr val="tx2"/>
                </a:solidFill>
                <a:latin typeface="+mj-lt"/>
                <a:ea typeface="+mj-ea"/>
                <a:cs typeface="+mj-cs"/>
              </a:rPr>
              <a:t>）</a:t>
            </a:r>
            <a:endParaRPr lang="en-US" altLang="ja-JP" sz="2800" dirty="0"/>
          </a:p>
        </p:txBody>
      </p:sp>
      <p:graphicFrame>
        <p:nvGraphicFramePr>
          <p:cNvPr id="2" name="図表 1">
            <a:extLst>
              <a:ext uri="{FF2B5EF4-FFF2-40B4-BE49-F238E27FC236}">
                <a16:creationId xmlns:a16="http://schemas.microsoft.com/office/drawing/2014/main" id="{6DDF495D-CEA2-4E05-ABDC-3284819B99ED}"/>
              </a:ext>
            </a:extLst>
          </p:cNvPr>
          <p:cNvGraphicFramePr/>
          <p:nvPr>
            <p:extLst>
              <p:ext uri="{D42A27DB-BD31-4B8C-83A1-F6EECF244321}">
                <p14:modId xmlns:p14="http://schemas.microsoft.com/office/powerpoint/2010/main" val="2881194635"/>
              </p:ext>
            </p:extLst>
          </p:nvPr>
        </p:nvGraphicFramePr>
        <p:xfrm>
          <a:off x="479884" y="1189235"/>
          <a:ext cx="8206916" cy="6977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四角形: 角を丸くする 11">
            <a:extLst>
              <a:ext uri="{FF2B5EF4-FFF2-40B4-BE49-F238E27FC236}">
                <a16:creationId xmlns:a16="http://schemas.microsoft.com/office/drawing/2014/main" id="{69AE9027-728D-43B2-8481-7E428A2E1ABE}"/>
              </a:ext>
            </a:extLst>
          </p:cNvPr>
          <p:cNvSpPr/>
          <p:nvPr/>
        </p:nvSpPr>
        <p:spPr>
          <a:xfrm>
            <a:off x="451638" y="2487579"/>
            <a:ext cx="8184232" cy="2125246"/>
          </a:xfrm>
          <a:prstGeom prst="roundRect">
            <a:avLst/>
          </a:prstGeom>
          <a:solidFill>
            <a:schemeClr val="accent5">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④事業計画書（ＰＬＡＮ）</a:t>
            </a:r>
            <a:endParaRPr lang="en-US" altLang="ja-JP" sz="2000" dirty="0">
              <a:solidFill>
                <a:schemeClr val="tx1"/>
              </a:solidFill>
            </a:endParaRPr>
          </a:p>
          <a:p>
            <a:pPr algn="ctr"/>
            <a:endParaRPr lang="en-US" altLang="ja-JP" sz="2000" dirty="0">
              <a:solidFill>
                <a:schemeClr val="tx1"/>
              </a:solidFill>
            </a:endParaRPr>
          </a:p>
          <a:p>
            <a:pPr algn="ctr"/>
            <a:endParaRPr lang="en-US" altLang="ja-JP" sz="2000" dirty="0">
              <a:solidFill>
                <a:schemeClr val="tx1"/>
              </a:solidFill>
            </a:endParaRPr>
          </a:p>
          <a:p>
            <a:pPr algn="ctr"/>
            <a:endParaRPr lang="en-US" altLang="ja-JP" sz="2000" dirty="0">
              <a:solidFill>
                <a:schemeClr val="tx1"/>
              </a:solidFill>
            </a:endParaRPr>
          </a:p>
          <a:p>
            <a:pPr algn="ctr"/>
            <a:endParaRPr lang="en-US" altLang="ja-JP" sz="2000" dirty="0">
              <a:solidFill>
                <a:schemeClr val="tx1"/>
              </a:solidFill>
            </a:endParaRPr>
          </a:p>
          <a:p>
            <a:pPr algn="ctr"/>
            <a:endParaRPr lang="en-US" altLang="ja-JP" sz="2000" dirty="0">
              <a:solidFill>
                <a:schemeClr val="tx1"/>
              </a:solidFill>
            </a:endParaRPr>
          </a:p>
          <a:p>
            <a:pPr algn="ctr"/>
            <a:endParaRPr lang="ja-JP" altLang="en-US" sz="2000" dirty="0">
              <a:solidFill>
                <a:schemeClr val="tx1"/>
              </a:solidFill>
            </a:endParaRPr>
          </a:p>
        </p:txBody>
      </p:sp>
      <p:sp>
        <p:nvSpPr>
          <p:cNvPr id="15" name="矢印: 下 14">
            <a:extLst>
              <a:ext uri="{FF2B5EF4-FFF2-40B4-BE49-F238E27FC236}">
                <a16:creationId xmlns:a16="http://schemas.microsoft.com/office/drawing/2014/main" id="{1E348D05-3860-4E26-B972-C2C7A8EDEB09}"/>
              </a:ext>
            </a:extLst>
          </p:cNvPr>
          <p:cNvSpPr/>
          <p:nvPr/>
        </p:nvSpPr>
        <p:spPr>
          <a:xfrm>
            <a:off x="7168868" y="2005752"/>
            <a:ext cx="885908" cy="33054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82EEB451-7A48-4462-BD57-F6CF1284C5EC}"/>
              </a:ext>
            </a:extLst>
          </p:cNvPr>
          <p:cNvSpPr/>
          <p:nvPr/>
        </p:nvSpPr>
        <p:spPr>
          <a:xfrm>
            <a:off x="479884" y="4980125"/>
            <a:ext cx="2211524" cy="49067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実行（ＤＯ）</a:t>
            </a:r>
            <a:endParaRPr kumimoji="1" lang="ja-JP" altLang="en-US" sz="2000" dirty="0">
              <a:solidFill>
                <a:schemeClr val="tx1"/>
              </a:solidFill>
            </a:endParaRPr>
          </a:p>
        </p:txBody>
      </p:sp>
      <p:sp>
        <p:nvSpPr>
          <p:cNvPr id="19" name="四角形: 角を丸くする 18">
            <a:extLst>
              <a:ext uri="{FF2B5EF4-FFF2-40B4-BE49-F238E27FC236}">
                <a16:creationId xmlns:a16="http://schemas.microsoft.com/office/drawing/2014/main" id="{30E00338-995F-4818-B188-C8FEB1A16E33}"/>
              </a:ext>
            </a:extLst>
          </p:cNvPr>
          <p:cNvSpPr/>
          <p:nvPr/>
        </p:nvSpPr>
        <p:spPr>
          <a:xfrm>
            <a:off x="3477580" y="4988587"/>
            <a:ext cx="2211524" cy="49067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検証（ＣＨＥＣＫ）</a:t>
            </a:r>
            <a:endParaRPr kumimoji="1" lang="ja-JP" altLang="en-US" sz="2000" dirty="0">
              <a:solidFill>
                <a:schemeClr val="tx1"/>
              </a:solidFill>
            </a:endParaRPr>
          </a:p>
        </p:txBody>
      </p:sp>
      <p:sp>
        <p:nvSpPr>
          <p:cNvPr id="20" name="四角形: 角を丸くする 19">
            <a:extLst>
              <a:ext uri="{FF2B5EF4-FFF2-40B4-BE49-F238E27FC236}">
                <a16:creationId xmlns:a16="http://schemas.microsoft.com/office/drawing/2014/main" id="{A9A0EAEB-E64F-45CE-8B2D-2A7256CB75CC}"/>
              </a:ext>
            </a:extLst>
          </p:cNvPr>
          <p:cNvSpPr/>
          <p:nvPr/>
        </p:nvSpPr>
        <p:spPr>
          <a:xfrm>
            <a:off x="6475276" y="4980125"/>
            <a:ext cx="2211524" cy="49067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改善（ＡＣＴＩＯＮ）</a:t>
            </a:r>
            <a:endParaRPr kumimoji="1" lang="ja-JP" altLang="en-US" sz="2000" dirty="0">
              <a:solidFill>
                <a:schemeClr val="tx1"/>
              </a:solidFill>
            </a:endParaRPr>
          </a:p>
        </p:txBody>
      </p:sp>
      <p:sp>
        <p:nvSpPr>
          <p:cNvPr id="21" name="四角形: 角を丸くする 20">
            <a:extLst>
              <a:ext uri="{FF2B5EF4-FFF2-40B4-BE49-F238E27FC236}">
                <a16:creationId xmlns:a16="http://schemas.microsoft.com/office/drawing/2014/main" id="{1BE4C8C6-6652-4BCE-853E-E53CB83539E6}"/>
              </a:ext>
            </a:extLst>
          </p:cNvPr>
          <p:cNvSpPr/>
          <p:nvPr/>
        </p:nvSpPr>
        <p:spPr>
          <a:xfrm>
            <a:off x="2700952" y="5838098"/>
            <a:ext cx="3527232" cy="49067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⑤モニタリング</a:t>
            </a:r>
          </a:p>
        </p:txBody>
      </p:sp>
      <p:sp>
        <p:nvSpPr>
          <p:cNvPr id="7" name="矢印: 右 6">
            <a:extLst>
              <a:ext uri="{FF2B5EF4-FFF2-40B4-BE49-F238E27FC236}">
                <a16:creationId xmlns:a16="http://schemas.microsoft.com/office/drawing/2014/main" id="{37FD0187-2726-4741-9B5E-21CFCEEFC2D8}"/>
              </a:ext>
            </a:extLst>
          </p:cNvPr>
          <p:cNvSpPr/>
          <p:nvPr/>
        </p:nvSpPr>
        <p:spPr>
          <a:xfrm>
            <a:off x="2771800" y="5066862"/>
            <a:ext cx="576064" cy="379145"/>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右 21">
            <a:extLst>
              <a:ext uri="{FF2B5EF4-FFF2-40B4-BE49-F238E27FC236}">
                <a16:creationId xmlns:a16="http://schemas.microsoft.com/office/drawing/2014/main" id="{4CA4A00B-8BB8-434B-AA8D-D9C9BD05A6F2}"/>
              </a:ext>
            </a:extLst>
          </p:cNvPr>
          <p:cNvSpPr/>
          <p:nvPr/>
        </p:nvSpPr>
        <p:spPr>
          <a:xfrm>
            <a:off x="5809275" y="5035889"/>
            <a:ext cx="576064" cy="379145"/>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下 22">
            <a:extLst>
              <a:ext uri="{FF2B5EF4-FFF2-40B4-BE49-F238E27FC236}">
                <a16:creationId xmlns:a16="http://schemas.microsoft.com/office/drawing/2014/main" id="{F24DFA02-BFAB-44E1-BB40-1E7C47FEBD62}"/>
              </a:ext>
            </a:extLst>
          </p:cNvPr>
          <p:cNvSpPr/>
          <p:nvPr/>
        </p:nvSpPr>
        <p:spPr>
          <a:xfrm>
            <a:off x="1375264" y="4640999"/>
            <a:ext cx="421520" cy="295226"/>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矢印: 下 23">
            <a:extLst>
              <a:ext uri="{FF2B5EF4-FFF2-40B4-BE49-F238E27FC236}">
                <a16:creationId xmlns:a16="http://schemas.microsoft.com/office/drawing/2014/main" id="{86098BF2-1D73-4E04-82F8-460474BB992F}"/>
              </a:ext>
            </a:extLst>
          </p:cNvPr>
          <p:cNvSpPr/>
          <p:nvPr/>
        </p:nvSpPr>
        <p:spPr>
          <a:xfrm rot="10800000">
            <a:off x="7462848" y="4637803"/>
            <a:ext cx="421520" cy="295226"/>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次の値と等しい 2">
            <a:extLst>
              <a:ext uri="{FF2B5EF4-FFF2-40B4-BE49-F238E27FC236}">
                <a16:creationId xmlns:a16="http://schemas.microsoft.com/office/drawing/2014/main" id="{5436299F-7E6E-4394-A41D-4706651DD42B}"/>
              </a:ext>
            </a:extLst>
          </p:cNvPr>
          <p:cNvSpPr/>
          <p:nvPr/>
        </p:nvSpPr>
        <p:spPr>
          <a:xfrm rot="5400000">
            <a:off x="4425317" y="5332641"/>
            <a:ext cx="316048" cy="636613"/>
          </a:xfrm>
          <a:prstGeom prst="mathEqua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矢印: 下 24">
            <a:extLst>
              <a:ext uri="{FF2B5EF4-FFF2-40B4-BE49-F238E27FC236}">
                <a16:creationId xmlns:a16="http://schemas.microsoft.com/office/drawing/2014/main" id="{3B57E14D-D3CB-4CD0-BC8A-B226666D1497}"/>
              </a:ext>
            </a:extLst>
          </p:cNvPr>
          <p:cNvSpPr/>
          <p:nvPr/>
        </p:nvSpPr>
        <p:spPr>
          <a:xfrm>
            <a:off x="1097455" y="2020250"/>
            <a:ext cx="885908" cy="33054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矢印: 下 26">
            <a:extLst>
              <a:ext uri="{FF2B5EF4-FFF2-40B4-BE49-F238E27FC236}">
                <a16:creationId xmlns:a16="http://schemas.microsoft.com/office/drawing/2014/main" id="{753818E6-0FE6-4022-94B6-A7C84EC854F3}"/>
              </a:ext>
            </a:extLst>
          </p:cNvPr>
          <p:cNvSpPr/>
          <p:nvPr/>
        </p:nvSpPr>
        <p:spPr>
          <a:xfrm>
            <a:off x="4100800" y="2021977"/>
            <a:ext cx="885908" cy="33054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3">
            <a:extLst>
              <a:ext uri="{FF2B5EF4-FFF2-40B4-BE49-F238E27FC236}">
                <a16:creationId xmlns:a16="http://schemas.microsoft.com/office/drawing/2014/main" id="{BB25855A-03E8-4FBA-8ABD-BB0AC575FF93}"/>
              </a:ext>
            </a:extLst>
          </p:cNvPr>
          <p:cNvSpPr/>
          <p:nvPr/>
        </p:nvSpPr>
        <p:spPr>
          <a:xfrm>
            <a:off x="865341" y="2905137"/>
            <a:ext cx="1118021" cy="1500188"/>
          </a:xfrm>
          <a:prstGeom prst="downArrow">
            <a:avLst/>
          </a:prstGeom>
          <a:solidFill>
            <a:schemeClr val="accent5">
              <a:lumMod val="9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売上計画</a:t>
            </a:r>
          </a:p>
        </p:txBody>
      </p:sp>
      <p:sp>
        <p:nvSpPr>
          <p:cNvPr id="30" name="下矢印 24">
            <a:extLst>
              <a:ext uri="{FF2B5EF4-FFF2-40B4-BE49-F238E27FC236}">
                <a16:creationId xmlns:a16="http://schemas.microsoft.com/office/drawing/2014/main" id="{5C183449-AE24-4A59-8C84-7292CC48C6DE}"/>
              </a:ext>
            </a:extLst>
          </p:cNvPr>
          <p:cNvSpPr/>
          <p:nvPr/>
        </p:nvSpPr>
        <p:spPr>
          <a:xfrm>
            <a:off x="2478663" y="2905137"/>
            <a:ext cx="1118021" cy="1500188"/>
          </a:xfrm>
          <a:prstGeom prst="downArrow">
            <a:avLst/>
          </a:prstGeom>
          <a:solidFill>
            <a:schemeClr val="accent5">
              <a:lumMod val="9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経費計画</a:t>
            </a:r>
          </a:p>
        </p:txBody>
      </p:sp>
      <p:sp>
        <p:nvSpPr>
          <p:cNvPr id="32" name="下矢印 25">
            <a:extLst>
              <a:ext uri="{FF2B5EF4-FFF2-40B4-BE49-F238E27FC236}">
                <a16:creationId xmlns:a16="http://schemas.microsoft.com/office/drawing/2014/main" id="{0D57FE7E-115D-4408-9E0E-162712D77818}"/>
              </a:ext>
            </a:extLst>
          </p:cNvPr>
          <p:cNvSpPr/>
          <p:nvPr/>
        </p:nvSpPr>
        <p:spPr>
          <a:xfrm>
            <a:off x="4024330" y="2894595"/>
            <a:ext cx="1118021" cy="1500188"/>
          </a:xfrm>
          <a:prstGeom prst="downArrow">
            <a:avLst/>
          </a:prstGeom>
          <a:solidFill>
            <a:schemeClr val="accent5">
              <a:lumMod val="9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人員計画</a:t>
            </a:r>
          </a:p>
        </p:txBody>
      </p:sp>
      <p:sp>
        <p:nvSpPr>
          <p:cNvPr id="33" name="下矢印 25">
            <a:extLst>
              <a:ext uri="{FF2B5EF4-FFF2-40B4-BE49-F238E27FC236}">
                <a16:creationId xmlns:a16="http://schemas.microsoft.com/office/drawing/2014/main" id="{604658CA-5595-432C-AAFD-24A69D94BDF6}"/>
              </a:ext>
            </a:extLst>
          </p:cNvPr>
          <p:cNvSpPr/>
          <p:nvPr/>
        </p:nvSpPr>
        <p:spPr>
          <a:xfrm>
            <a:off x="5637652" y="2905137"/>
            <a:ext cx="1118021" cy="1500188"/>
          </a:xfrm>
          <a:prstGeom prst="downArrow">
            <a:avLst/>
          </a:prstGeom>
          <a:solidFill>
            <a:schemeClr val="accent5">
              <a:lumMod val="9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設備計画</a:t>
            </a:r>
          </a:p>
        </p:txBody>
      </p:sp>
      <p:sp>
        <p:nvSpPr>
          <p:cNvPr id="34" name="下矢印 25">
            <a:extLst>
              <a:ext uri="{FF2B5EF4-FFF2-40B4-BE49-F238E27FC236}">
                <a16:creationId xmlns:a16="http://schemas.microsoft.com/office/drawing/2014/main" id="{77088BA4-03D0-44D5-A2F7-028AF0250A3A}"/>
              </a:ext>
            </a:extLst>
          </p:cNvPr>
          <p:cNvSpPr/>
          <p:nvPr/>
        </p:nvSpPr>
        <p:spPr>
          <a:xfrm>
            <a:off x="7114596" y="2905137"/>
            <a:ext cx="1118021" cy="1500188"/>
          </a:xfrm>
          <a:prstGeom prst="downArrow">
            <a:avLst/>
          </a:prstGeom>
          <a:solidFill>
            <a:schemeClr val="accent5">
              <a:lumMod val="9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資金計画</a:t>
            </a:r>
          </a:p>
        </p:txBody>
      </p:sp>
      <p:sp>
        <p:nvSpPr>
          <p:cNvPr id="4" name="フッター プレースホルダー 3">
            <a:extLst>
              <a:ext uri="{FF2B5EF4-FFF2-40B4-BE49-F238E27FC236}">
                <a16:creationId xmlns:a16="http://schemas.microsoft.com/office/drawing/2014/main" id="{EEBF7EE7-5D52-4185-9A83-3217E86DDF88}"/>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3030362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anim calcmode="lin" valueType="num">
                                      <p:cBhvr>
                                        <p:cTn id="53" dur="1000" fill="hold"/>
                                        <p:tgtEl>
                                          <p:spTgt spid="32"/>
                                        </p:tgtEl>
                                        <p:attrNameLst>
                                          <p:attrName>ppt_x</p:attrName>
                                        </p:attrNameLst>
                                      </p:cBhvr>
                                      <p:tavLst>
                                        <p:tav tm="0">
                                          <p:val>
                                            <p:strVal val="#ppt_x"/>
                                          </p:val>
                                        </p:tav>
                                        <p:tav tm="100000">
                                          <p:val>
                                            <p:strVal val="#ppt_x"/>
                                          </p:val>
                                        </p:tav>
                                      </p:tavLst>
                                    </p:anim>
                                    <p:anim calcmode="lin" valueType="num">
                                      <p:cBhvr>
                                        <p:cTn id="5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1000"/>
                                        <p:tgtEl>
                                          <p:spTgt spid="34"/>
                                        </p:tgtEl>
                                      </p:cBhvr>
                                    </p:animEffect>
                                    <p:anim calcmode="lin" valueType="num">
                                      <p:cBhvr>
                                        <p:cTn id="67" dur="1000" fill="hold"/>
                                        <p:tgtEl>
                                          <p:spTgt spid="34"/>
                                        </p:tgtEl>
                                        <p:attrNameLst>
                                          <p:attrName>ppt_x</p:attrName>
                                        </p:attrNameLst>
                                      </p:cBhvr>
                                      <p:tavLst>
                                        <p:tav tm="0">
                                          <p:val>
                                            <p:strVal val="#ppt_x"/>
                                          </p:val>
                                        </p:tav>
                                        <p:tav tm="100000">
                                          <p:val>
                                            <p:strVal val="#ppt_x"/>
                                          </p:val>
                                        </p:tav>
                                      </p:tavLst>
                                    </p:anim>
                                    <p:anim calcmode="lin" valueType="num">
                                      <p:cBhvr>
                                        <p:cTn id="6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1000"/>
                                        <p:tgtEl>
                                          <p:spTgt spid="7"/>
                                        </p:tgtEl>
                                      </p:cBhvr>
                                    </p:animEffect>
                                    <p:anim calcmode="lin" valueType="num">
                                      <p:cBhvr>
                                        <p:cTn id="84" dur="1000" fill="hold"/>
                                        <p:tgtEl>
                                          <p:spTgt spid="7"/>
                                        </p:tgtEl>
                                        <p:attrNameLst>
                                          <p:attrName>ppt_x</p:attrName>
                                        </p:attrNameLst>
                                      </p:cBhvr>
                                      <p:tavLst>
                                        <p:tav tm="0">
                                          <p:val>
                                            <p:strVal val="#ppt_x"/>
                                          </p:val>
                                        </p:tav>
                                        <p:tav tm="100000">
                                          <p:val>
                                            <p:strVal val="#ppt_x"/>
                                          </p:val>
                                        </p:tav>
                                      </p:tavLst>
                                    </p:anim>
                                    <p:anim calcmode="lin" valueType="num">
                                      <p:cBhvr>
                                        <p:cTn id="8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1000"/>
                                        <p:tgtEl>
                                          <p:spTgt spid="19"/>
                                        </p:tgtEl>
                                      </p:cBhvr>
                                    </p:animEffect>
                                    <p:anim calcmode="lin" valueType="num">
                                      <p:cBhvr>
                                        <p:cTn id="91" dur="1000" fill="hold"/>
                                        <p:tgtEl>
                                          <p:spTgt spid="19"/>
                                        </p:tgtEl>
                                        <p:attrNameLst>
                                          <p:attrName>ppt_x</p:attrName>
                                        </p:attrNameLst>
                                      </p:cBhvr>
                                      <p:tavLst>
                                        <p:tav tm="0">
                                          <p:val>
                                            <p:strVal val="#ppt_x"/>
                                          </p:val>
                                        </p:tav>
                                        <p:tav tm="100000">
                                          <p:val>
                                            <p:strVal val="#ppt_x"/>
                                          </p:val>
                                        </p:tav>
                                      </p:tavLst>
                                    </p:anim>
                                    <p:anim calcmode="lin" valueType="num">
                                      <p:cBhvr>
                                        <p:cTn id="92" dur="100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1000"/>
                                        <p:tgtEl>
                                          <p:spTgt spid="22"/>
                                        </p:tgtEl>
                                      </p:cBhvr>
                                    </p:animEffect>
                                    <p:anim calcmode="lin" valueType="num">
                                      <p:cBhvr>
                                        <p:cTn id="96" dur="1000" fill="hold"/>
                                        <p:tgtEl>
                                          <p:spTgt spid="22"/>
                                        </p:tgtEl>
                                        <p:attrNameLst>
                                          <p:attrName>ppt_x</p:attrName>
                                        </p:attrNameLst>
                                      </p:cBhvr>
                                      <p:tavLst>
                                        <p:tav tm="0">
                                          <p:val>
                                            <p:strVal val="#ppt_x"/>
                                          </p:val>
                                        </p:tav>
                                        <p:tav tm="100000">
                                          <p:val>
                                            <p:strVal val="#ppt_x"/>
                                          </p:val>
                                        </p:tav>
                                      </p:tavLst>
                                    </p:anim>
                                    <p:anim calcmode="lin" valueType="num">
                                      <p:cBhvr>
                                        <p:cTn id="9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1000"/>
                                        <p:tgtEl>
                                          <p:spTgt spid="20"/>
                                        </p:tgtEl>
                                      </p:cBhvr>
                                    </p:animEffect>
                                    <p:anim calcmode="lin" valueType="num">
                                      <p:cBhvr>
                                        <p:cTn id="103" dur="1000" fill="hold"/>
                                        <p:tgtEl>
                                          <p:spTgt spid="20"/>
                                        </p:tgtEl>
                                        <p:attrNameLst>
                                          <p:attrName>ppt_x</p:attrName>
                                        </p:attrNameLst>
                                      </p:cBhvr>
                                      <p:tavLst>
                                        <p:tav tm="0">
                                          <p:val>
                                            <p:strVal val="#ppt_x"/>
                                          </p:val>
                                        </p:tav>
                                        <p:tav tm="100000">
                                          <p:val>
                                            <p:strVal val="#ppt_x"/>
                                          </p:val>
                                        </p:tav>
                                      </p:tavLst>
                                    </p:anim>
                                    <p:anim calcmode="lin" valueType="num">
                                      <p:cBhvr>
                                        <p:cTn id="104" dur="1000" fill="hold"/>
                                        <p:tgtEl>
                                          <p:spTgt spid="2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1000"/>
                                        <p:tgtEl>
                                          <p:spTgt spid="21"/>
                                        </p:tgtEl>
                                      </p:cBhvr>
                                    </p:animEffect>
                                    <p:anim calcmode="lin" valueType="num">
                                      <p:cBhvr>
                                        <p:cTn id="115" dur="1000" fill="hold"/>
                                        <p:tgtEl>
                                          <p:spTgt spid="21"/>
                                        </p:tgtEl>
                                        <p:attrNameLst>
                                          <p:attrName>ppt_x</p:attrName>
                                        </p:attrNameLst>
                                      </p:cBhvr>
                                      <p:tavLst>
                                        <p:tav tm="0">
                                          <p:val>
                                            <p:strVal val="#ppt_x"/>
                                          </p:val>
                                        </p:tav>
                                        <p:tav tm="100000">
                                          <p:val>
                                            <p:strVal val="#ppt_x"/>
                                          </p:val>
                                        </p:tav>
                                      </p:tavLst>
                                    </p:anim>
                                    <p:anim calcmode="lin" valueType="num">
                                      <p:cBhvr>
                                        <p:cTn id="116" dur="1000" fill="hold"/>
                                        <p:tgtEl>
                                          <p:spTgt spid="21"/>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
                                        </p:tgtEl>
                                        <p:attrNameLst>
                                          <p:attrName>style.visibility</p:attrName>
                                        </p:attrNameLst>
                                      </p:cBhvr>
                                      <p:to>
                                        <p:strVal val="visible"/>
                                      </p:to>
                                    </p:set>
                                    <p:animEffect transition="in" filter="fade">
                                      <p:cBhvr>
                                        <p:cTn id="119" dur="1000"/>
                                        <p:tgtEl>
                                          <p:spTgt spid="3"/>
                                        </p:tgtEl>
                                      </p:cBhvr>
                                    </p:animEffect>
                                    <p:anim calcmode="lin" valueType="num">
                                      <p:cBhvr>
                                        <p:cTn id="120" dur="1000" fill="hold"/>
                                        <p:tgtEl>
                                          <p:spTgt spid="3"/>
                                        </p:tgtEl>
                                        <p:attrNameLst>
                                          <p:attrName>ppt_x</p:attrName>
                                        </p:attrNameLst>
                                      </p:cBhvr>
                                      <p:tavLst>
                                        <p:tav tm="0">
                                          <p:val>
                                            <p:strVal val="#ppt_x"/>
                                          </p:val>
                                        </p:tav>
                                        <p:tav tm="100000">
                                          <p:val>
                                            <p:strVal val="#ppt_x"/>
                                          </p:val>
                                        </p:tav>
                                      </p:tavLst>
                                    </p:anim>
                                    <p:anim calcmode="lin" valueType="num">
                                      <p:cBhvr>
                                        <p:cTn id="1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2" grpId="0" animBg="1"/>
      <p:bldP spid="15" grpId="0" animBg="1"/>
      <p:bldP spid="18" grpId="0" animBg="1"/>
      <p:bldP spid="19" grpId="0" animBg="1"/>
      <p:bldP spid="20" grpId="0" animBg="1"/>
      <p:bldP spid="21" grpId="0" animBg="1"/>
      <p:bldP spid="7" grpId="0" animBg="1"/>
      <p:bldP spid="22" grpId="0" animBg="1"/>
      <p:bldP spid="23" grpId="0" animBg="1"/>
      <p:bldP spid="24" grpId="0" animBg="1"/>
      <p:bldP spid="3" grpId="0" animBg="1"/>
      <p:bldP spid="25" grpId="0" animBg="1"/>
      <p:bldP spid="27" grpId="0" animBg="1"/>
      <p:bldP spid="28" grpId="0" animBg="1"/>
      <p:bldP spid="30" grpId="0" animBg="1"/>
      <p:bldP spid="32" grpId="0" animBg="1"/>
      <p:bldP spid="33" grpId="0" animBg="1"/>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21</a:t>
            </a:fld>
            <a:endParaRPr kumimoji="1" lang="ja-JP" altLang="en-US" dirty="0"/>
          </a:p>
        </p:txBody>
      </p:sp>
      <p:sp>
        <p:nvSpPr>
          <p:cNvPr id="16" name="テキスト ボックス 15"/>
          <p:cNvSpPr txBox="1"/>
          <p:nvPr/>
        </p:nvSpPr>
        <p:spPr>
          <a:xfrm>
            <a:off x="218346" y="196989"/>
            <a:ext cx="5793814" cy="400110"/>
          </a:xfrm>
          <a:prstGeom prst="rect">
            <a:avLst/>
          </a:prstGeom>
          <a:noFill/>
        </p:spPr>
        <p:txBody>
          <a:bodyPr wrap="square" rtlCol="0">
            <a:spAutoFit/>
          </a:bodyPr>
          <a:lstStyle/>
          <a:p>
            <a:r>
              <a:rPr lang="en-US" altLang="ja-JP" sz="2000" dirty="0">
                <a:solidFill>
                  <a:schemeClr val="tx2"/>
                </a:solidFill>
                <a:latin typeface="+mj-lt"/>
                <a:ea typeface="+mj-ea"/>
                <a:cs typeface="+mj-cs"/>
              </a:rPr>
              <a:t>2-7.</a:t>
            </a:r>
            <a:r>
              <a:rPr lang="ja-JP" altLang="en-US" sz="2000" dirty="0">
                <a:solidFill>
                  <a:schemeClr val="tx2"/>
                </a:solidFill>
                <a:latin typeface="+mj-lt"/>
                <a:ea typeface="+mj-ea"/>
                <a:cs typeface="+mj-cs"/>
              </a:rPr>
              <a:t>頭の中をまとめる意味で法人概況表を作ろう！</a:t>
            </a:r>
          </a:p>
        </p:txBody>
      </p:sp>
      <p:pic>
        <p:nvPicPr>
          <p:cNvPr id="2" name="図 1">
            <a:extLst>
              <a:ext uri="{FF2B5EF4-FFF2-40B4-BE49-F238E27FC236}">
                <a16:creationId xmlns:a16="http://schemas.microsoft.com/office/drawing/2014/main" id="{CB288228-21E9-4C60-BDA0-AD8D549FD45C}"/>
              </a:ext>
            </a:extLst>
          </p:cNvPr>
          <p:cNvPicPr>
            <a:picLocks noChangeAspect="1"/>
          </p:cNvPicPr>
          <p:nvPr/>
        </p:nvPicPr>
        <p:blipFill>
          <a:blip r:embed="rId3"/>
          <a:stretch>
            <a:fillRect/>
          </a:stretch>
        </p:blipFill>
        <p:spPr>
          <a:xfrm>
            <a:off x="218346" y="1039458"/>
            <a:ext cx="8602125" cy="5306358"/>
          </a:xfrm>
          <a:prstGeom prst="rect">
            <a:avLst/>
          </a:prstGeom>
        </p:spPr>
      </p:pic>
      <p:sp>
        <p:nvSpPr>
          <p:cNvPr id="4" name="四角形: 角を丸くする 3">
            <a:extLst>
              <a:ext uri="{FF2B5EF4-FFF2-40B4-BE49-F238E27FC236}">
                <a16:creationId xmlns:a16="http://schemas.microsoft.com/office/drawing/2014/main" id="{4499051C-182D-4DCE-A817-802ABC213CB0}"/>
              </a:ext>
            </a:extLst>
          </p:cNvPr>
          <p:cNvSpPr/>
          <p:nvPr/>
        </p:nvSpPr>
        <p:spPr>
          <a:xfrm>
            <a:off x="971600" y="1844824"/>
            <a:ext cx="3312368" cy="7920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①対象先・概要</a:t>
            </a:r>
          </a:p>
        </p:txBody>
      </p:sp>
      <p:sp>
        <p:nvSpPr>
          <p:cNvPr id="12" name="四角形: 角を丸くする 11">
            <a:extLst>
              <a:ext uri="{FF2B5EF4-FFF2-40B4-BE49-F238E27FC236}">
                <a16:creationId xmlns:a16="http://schemas.microsoft.com/office/drawing/2014/main" id="{19F06124-B51F-4451-A686-30CD8E012058}"/>
              </a:ext>
            </a:extLst>
          </p:cNvPr>
          <p:cNvSpPr/>
          <p:nvPr/>
        </p:nvSpPr>
        <p:spPr>
          <a:xfrm>
            <a:off x="971600" y="3573016"/>
            <a:ext cx="3312368" cy="7920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②財務内容及び問題点</a:t>
            </a:r>
            <a:endParaRPr kumimoji="1" lang="ja-JP" altLang="en-US" dirty="0">
              <a:solidFill>
                <a:schemeClr val="tx1"/>
              </a:solidFill>
            </a:endParaRPr>
          </a:p>
        </p:txBody>
      </p:sp>
      <p:sp>
        <p:nvSpPr>
          <p:cNvPr id="13" name="四角形: 角を丸くする 12">
            <a:extLst>
              <a:ext uri="{FF2B5EF4-FFF2-40B4-BE49-F238E27FC236}">
                <a16:creationId xmlns:a16="http://schemas.microsoft.com/office/drawing/2014/main" id="{27B6F7DD-C085-42BD-965D-4784EF8CED33}"/>
              </a:ext>
            </a:extLst>
          </p:cNvPr>
          <p:cNvSpPr/>
          <p:nvPr/>
        </p:nvSpPr>
        <p:spPr>
          <a:xfrm>
            <a:off x="971600" y="5301208"/>
            <a:ext cx="3312368" cy="7920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③業績推移など</a:t>
            </a:r>
            <a:endParaRPr kumimoji="1" lang="ja-JP" altLang="en-US" dirty="0">
              <a:solidFill>
                <a:schemeClr val="tx1"/>
              </a:solidFill>
            </a:endParaRPr>
          </a:p>
        </p:txBody>
      </p:sp>
      <p:sp>
        <p:nvSpPr>
          <p:cNvPr id="14" name="四角形: 角を丸くする 13">
            <a:extLst>
              <a:ext uri="{FF2B5EF4-FFF2-40B4-BE49-F238E27FC236}">
                <a16:creationId xmlns:a16="http://schemas.microsoft.com/office/drawing/2014/main" id="{89010EAC-F755-4558-BEBB-ABF090873CC7}"/>
              </a:ext>
            </a:extLst>
          </p:cNvPr>
          <p:cNvSpPr/>
          <p:nvPr/>
        </p:nvSpPr>
        <p:spPr>
          <a:xfrm>
            <a:off x="5508103" y="1844824"/>
            <a:ext cx="3178697" cy="7920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④銀行取引状況</a:t>
            </a:r>
            <a:endParaRPr kumimoji="1" lang="ja-JP" altLang="en-US" dirty="0">
              <a:solidFill>
                <a:schemeClr val="tx1"/>
              </a:solidFill>
            </a:endParaRPr>
          </a:p>
        </p:txBody>
      </p:sp>
      <p:sp>
        <p:nvSpPr>
          <p:cNvPr id="15" name="四角形: 角を丸くする 14">
            <a:extLst>
              <a:ext uri="{FF2B5EF4-FFF2-40B4-BE49-F238E27FC236}">
                <a16:creationId xmlns:a16="http://schemas.microsoft.com/office/drawing/2014/main" id="{7522DE95-240B-4425-B1C1-0EAB94E60983}"/>
              </a:ext>
            </a:extLst>
          </p:cNvPr>
          <p:cNvSpPr/>
          <p:nvPr/>
        </p:nvSpPr>
        <p:spPr>
          <a:xfrm>
            <a:off x="5508102" y="3573016"/>
            <a:ext cx="3178697" cy="93610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⑤現状の課題認識</a:t>
            </a:r>
            <a:endParaRPr kumimoji="1" lang="en-US" altLang="ja-JP" dirty="0">
              <a:solidFill>
                <a:schemeClr val="tx1"/>
              </a:solidFill>
            </a:endParaRPr>
          </a:p>
          <a:p>
            <a:pPr algn="ctr"/>
            <a:r>
              <a:rPr lang="ja-JP" altLang="en-US" dirty="0">
                <a:solidFill>
                  <a:schemeClr val="tx1"/>
                </a:solidFill>
              </a:rPr>
              <a:t>経営課題・問題点のまとめ</a:t>
            </a:r>
            <a:endParaRPr kumimoji="1" lang="ja-JP" altLang="en-US" dirty="0">
              <a:solidFill>
                <a:schemeClr val="tx1"/>
              </a:solidFill>
            </a:endParaRPr>
          </a:p>
        </p:txBody>
      </p:sp>
      <p:sp>
        <p:nvSpPr>
          <p:cNvPr id="17" name="四角形: 角を丸くする 16">
            <a:extLst>
              <a:ext uri="{FF2B5EF4-FFF2-40B4-BE49-F238E27FC236}">
                <a16:creationId xmlns:a16="http://schemas.microsoft.com/office/drawing/2014/main" id="{C1071666-807E-4493-9174-9B021F0B2882}"/>
              </a:ext>
            </a:extLst>
          </p:cNvPr>
          <p:cNvSpPr/>
          <p:nvPr/>
        </p:nvSpPr>
        <p:spPr>
          <a:xfrm>
            <a:off x="5508101" y="5229200"/>
            <a:ext cx="3178697" cy="93610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⑥経営計画策定方針</a:t>
            </a:r>
            <a:endParaRPr lang="en-US" altLang="ja-JP" dirty="0">
              <a:solidFill>
                <a:schemeClr val="tx1"/>
              </a:solidFill>
            </a:endParaRPr>
          </a:p>
          <a:p>
            <a:pPr algn="ctr"/>
            <a:r>
              <a:rPr kumimoji="1" lang="ja-JP" altLang="en-US" dirty="0">
                <a:solidFill>
                  <a:schemeClr val="tx1"/>
                </a:solidFill>
              </a:rPr>
              <a:t>計画の基本方針のまとめ</a:t>
            </a:r>
          </a:p>
        </p:txBody>
      </p:sp>
      <p:sp>
        <p:nvSpPr>
          <p:cNvPr id="3" name="フッター プレースホルダー 2">
            <a:extLst>
              <a:ext uri="{FF2B5EF4-FFF2-40B4-BE49-F238E27FC236}">
                <a16:creationId xmlns:a16="http://schemas.microsoft.com/office/drawing/2014/main" id="{102EDCA6-B9D4-4079-B00C-1A250D3179E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181550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P spid="14" grpId="0" animBg="1"/>
      <p:bldP spid="15"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22</a:t>
            </a:fld>
            <a:endParaRPr kumimoji="1" lang="ja-JP" altLang="en-US" dirty="0"/>
          </a:p>
        </p:txBody>
      </p:sp>
      <p:sp>
        <p:nvSpPr>
          <p:cNvPr id="16" name="テキスト ボックス 15"/>
          <p:cNvSpPr txBox="1"/>
          <p:nvPr/>
        </p:nvSpPr>
        <p:spPr>
          <a:xfrm>
            <a:off x="251520" y="198576"/>
            <a:ext cx="7657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2-8.</a:t>
            </a:r>
            <a:r>
              <a:rPr lang="ja-JP" altLang="en-US" sz="2000" dirty="0">
                <a:solidFill>
                  <a:schemeClr val="tx2"/>
                </a:solidFill>
                <a:latin typeface="+mj-lt"/>
                <a:ea typeface="+mj-ea"/>
                <a:cs typeface="+mj-cs"/>
              </a:rPr>
              <a:t>法人概況表作成目的と留意点</a:t>
            </a:r>
          </a:p>
        </p:txBody>
      </p:sp>
      <p:graphicFrame>
        <p:nvGraphicFramePr>
          <p:cNvPr id="3" name="図表 2">
            <a:extLst>
              <a:ext uri="{FF2B5EF4-FFF2-40B4-BE49-F238E27FC236}">
                <a16:creationId xmlns:a16="http://schemas.microsoft.com/office/drawing/2014/main" id="{0194F57C-B157-4253-A0E7-F1B8D77A343D}"/>
              </a:ext>
            </a:extLst>
          </p:cNvPr>
          <p:cNvGraphicFramePr/>
          <p:nvPr>
            <p:extLst>
              <p:ext uri="{D42A27DB-BD31-4B8C-83A1-F6EECF244321}">
                <p14:modId xmlns:p14="http://schemas.microsoft.com/office/powerpoint/2010/main" val="2479897740"/>
              </p:ext>
            </p:extLst>
          </p:nvPr>
        </p:nvGraphicFramePr>
        <p:xfrm>
          <a:off x="611560" y="1060351"/>
          <a:ext cx="8075240" cy="5198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右中かっこ 1">
            <a:extLst>
              <a:ext uri="{FF2B5EF4-FFF2-40B4-BE49-F238E27FC236}">
                <a16:creationId xmlns:a16="http://schemas.microsoft.com/office/drawing/2014/main" id="{FF814D3F-BBC7-4B52-ABDB-CCDDD25C0C16}"/>
              </a:ext>
            </a:extLst>
          </p:cNvPr>
          <p:cNvSpPr/>
          <p:nvPr/>
        </p:nvSpPr>
        <p:spPr>
          <a:xfrm>
            <a:off x="2681435" y="5258920"/>
            <a:ext cx="216024" cy="73221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47B43E11-67D7-49E5-AA4C-A41D422FBDB4}"/>
              </a:ext>
            </a:extLst>
          </p:cNvPr>
          <p:cNvSpPr/>
          <p:nvPr/>
        </p:nvSpPr>
        <p:spPr>
          <a:xfrm>
            <a:off x="2897459" y="5374384"/>
            <a:ext cx="4248472" cy="50055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非常に重要⇒出来るだけ情報を集める</a:t>
            </a:r>
          </a:p>
        </p:txBody>
      </p:sp>
      <p:sp>
        <p:nvSpPr>
          <p:cNvPr id="5" name="フッター プレースホルダー 4">
            <a:extLst>
              <a:ext uri="{FF2B5EF4-FFF2-40B4-BE49-F238E27FC236}">
                <a16:creationId xmlns:a16="http://schemas.microsoft.com/office/drawing/2014/main" id="{55FC821C-7EC0-478C-A447-0A64E79EF6A2}"/>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0815343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23</a:t>
            </a:fld>
            <a:endParaRPr kumimoji="1" lang="ja-JP" altLang="en-US" dirty="0"/>
          </a:p>
        </p:txBody>
      </p:sp>
      <p:graphicFrame>
        <p:nvGraphicFramePr>
          <p:cNvPr id="2" name="図表 1">
            <a:extLst>
              <a:ext uri="{FF2B5EF4-FFF2-40B4-BE49-F238E27FC236}">
                <a16:creationId xmlns:a16="http://schemas.microsoft.com/office/drawing/2014/main" id="{68F9C7F5-7200-46F5-B848-F942F52B4FBA}"/>
              </a:ext>
            </a:extLst>
          </p:cNvPr>
          <p:cNvGraphicFramePr/>
          <p:nvPr/>
        </p:nvGraphicFramePr>
        <p:xfrm>
          <a:off x="457200" y="3874444"/>
          <a:ext cx="8229600" cy="2281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図 2">
            <a:extLst>
              <a:ext uri="{FF2B5EF4-FFF2-40B4-BE49-F238E27FC236}">
                <a16:creationId xmlns:a16="http://schemas.microsoft.com/office/drawing/2014/main" id="{D348C12F-AC7D-4203-95BA-8464FA7D5AE2}"/>
              </a:ext>
            </a:extLst>
          </p:cNvPr>
          <p:cNvPicPr>
            <a:picLocks noChangeAspect="1"/>
          </p:cNvPicPr>
          <p:nvPr/>
        </p:nvPicPr>
        <p:blipFill>
          <a:blip r:embed="rId8"/>
          <a:stretch>
            <a:fillRect/>
          </a:stretch>
        </p:blipFill>
        <p:spPr>
          <a:xfrm>
            <a:off x="755576" y="908721"/>
            <a:ext cx="7416824" cy="2797942"/>
          </a:xfrm>
          <a:prstGeom prst="rect">
            <a:avLst/>
          </a:prstGeom>
        </p:spPr>
      </p:pic>
      <p:sp>
        <p:nvSpPr>
          <p:cNvPr id="11" name="テキスト ボックス 10">
            <a:extLst>
              <a:ext uri="{FF2B5EF4-FFF2-40B4-BE49-F238E27FC236}">
                <a16:creationId xmlns:a16="http://schemas.microsoft.com/office/drawing/2014/main" id="{C83C65D9-7A29-4432-B877-C22A0F0B5AA7}"/>
              </a:ext>
            </a:extLst>
          </p:cNvPr>
          <p:cNvSpPr txBox="1"/>
          <p:nvPr/>
        </p:nvSpPr>
        <p:spPr>
          <a:xfrm>
            <a:off x="218346" y="196989"/>
            <a:ext cx="3085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2-9.</a:t>
            </a:r>
            <a:r>
              <a:rPr lang="ja-JP" altLang="en-US" sz="2000" dirty="0">
                <a:solidFill>
                  <a:schemeClr val="tx2"/>
                </a:solidFill>
                <a:latin typeface="+mj-lt"/>
                <a:ea typeface="+mj-ea"/>
                <a:cs typeface="+mj-cs"/>
              </a:rPr>
              <a:t>自社概要</a:t>
            </a:r>
          </a:p>
        </p:txBody>
      </p:sp>
      <p:sp>
        <p:nvSpPr>
          <p:cNvPr id="4" name="フッター プレースホルダー 3">
            <a:extLst>
              <a:ext uri="{FF2B5EF4-FFF2-40B4-BE49-F238E27FC236}">
                <a16:creationId xmlns:a16="http://schemas.microsoft.com/office/drawing/2014/main" id="{A0DAC525-3DA4-4ED2-BEDE-0B79F5990585}"/>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556470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24</a:t>
            </a:fld>
            <a:endParaRPr kumimoji="1" lang="ja-JP" altLang="en-US" dirty="0"/>
          </a:p>
        </p:txBody>
      </p:sp>
      <p:graphicFrame>
        <p:nvGraphicFramePr>
          <p:cNvPr id="2" name="図表 1">
            <a:extLst>
              <a:ext uri="{FF2B5EF4-FFF2-40B4-BE49-F238E27FC236}">
                <a16:creationId xmlns:a16="http://schemas.microsoft.com/office/drawing/2014/main" id="{68F9C7F5-7200-46F5-B848-F942F52B4FBA}"/>
              </a:ext>
            </a:extLst>
          </p:cNvPr>
          <p:cNvGraphicFramePr/>
          <p:nvPr/>
        </p:nvGraphicFramePr>
        <p:xfrm>
          <a:off x="457200" y="3874444"/>
          <a:ext cx="8229600" cy="2281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図 4">
            <a:extLst>
              <a:ext uri="{FF2B5EF4-FFF2-40B4-BE49-F238E27FC236}">
                <a16:creationId xmlns:a16="http://schemas.microsoft.com/office/drawing/2014/main" id="{C6FD75EF-AE9C-403B-AE03-510A94A3FCB0}"/>
              </a:ext>
            </a:extLst>
          </p:cNvPr>
          <p:cNvPicPr>
            <a:picLocks noChangeAspect="1"/>
          </p:cNvPicPr>
          <p:nvPr/>
        </p:nvPicPr>
        <p:blipFill>
          <a:blip r:embed="rId8"/>
          <a:stretch>
            <a:fillRect/>
          </a:stretch>
        </p:blipFill>
        <p:spPr>
          <a:xfrm>
            <a:off x="541238" y="1079972"/>
            <a:ext cx="8061523" cy="2619375"/>
          </a:xfrm>
          <a:prstGeom prst="rect">
            <a:avLst/>
          </a:prstGeom>
        </p:spPr>
      </p:pic>
      <p:sp>
        <p:nvSpPr>
          <p:cNvPr id="11" name="テキスト ボックス 10">
            <a:extLst>
              <a:ext uri="{FF2B5EF4-FFF2-40B4-BE49-F238E27FC236}">
                <a16:creationId xmlns:a16="http://schemas.microsoft.com/office/drawing/2014/main" id="{B6A52B39-C99F-4A7B-A29D-C1C602F27B2A}"/>
              </a:ext>
            </a:extLst>
          </p:cNvPr>
          <p:cNvSpPr txBox="1"/>
          <p:nvPr/>
        </p:nvSpPr>
        <p:spPr>
          <a:xfrm>
            <a:off x="218346" y="196989"/>
            <a:ext cx="3085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2-10.</a:t>
            </a:r>
            <a:r>
              <a:rPr lang="ja-JP" altLang="en-US" sz="2000" dirty="0">
                <a:solidFill>
                  <a:schemeClr val="tx2"/>
                </a:solidFill>
                <a:latin typeface="+mj-lt"/>
                <a:ea typeface="+mj-ea"/>
                <a:cs typeface="+mj-cs"/>
              </a:rPr>
              <a:t>財務内容及び問題点</a:t>
            </a:r>
          </a:p>
        </p:txBody>
      </p:sp>
      <p:sp>
        <p:nvSpPr>
          <p:cNvPr id="3" name="フッター プレースホルダー 2">
            <a:extLst>
              <a:ext uri="{FF2B5EF4-FFF2-40B4-BE49-F238E27FC236}">
                <a16:creationId xmlns:a16="http://schemas.microsoft.com/office/drawing/2014/main" id="{6E54F080-6E2B-480B-A6C9-11563242685D}"/>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090629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25</a:t>
            </a:fld>
            <a:endParaRPr kumimoji="1" lang="ja-JP" altLang="en-US" dirty="0"/>
          </a:p>
        </p:txBody>
      </p:sp>
      <p:graphicFrame>
        <p:nvGraphicFramePr>
          <p:cNvPr id="2" name="図表 1">
            <a:extLst>
              <a:ext uri="{FF2B5EF4-FFF2-40B4-BE49-F238E27FC236}">
                <a16:creationId xmlns:a16="http://schemas.microsoft.com/office/drawing/2014/main" id="{68F9C7F5-7200-46F5-B848-F942F52B4FBA}"/>
              </a:ext>
            </a:extLst>
          </p:cNvPr>
          <p:cNvGraphicFramePr/>
          <p:nvPr/>
        </p:nvGraphicFramePr>
        <p:xfrm>
          <a:off x="457200" y="3874444"/>
          <a:ext cx="8229600" cy="2281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図 2">
            <a:extLst>
              <a:ext uri="{FF2B5EF4-FFF2-40B4-BE49-F238E27FC236}">
                <a16:creationId xmlns:a16="http://schemas.microsoft.com/office/drawing/2014/main" id="{D4904B49-6D56-4869-ADAC-92EAB9D6F5BD}"/>
              </a:ext>
            </a:extLst>
          </p:cNvPr>
          <p:cNvPicPr>
            <a:picLocks noChangeAspect="1"/>
          </p:cNvPicPr>
          <p:nvPr/>
        </p:nvPicPr>
        <p:blipFill>
          <a:blip r:embed="rId8"/>
          <a:stretch>
            <a:fillRect/>
          </a:stretch>
        </p:blipFill>
        <p:spPr>
          <a:xfrm>
            <a:off x="588337" y="980728"/>
            <a:ext cx="8093907" cy="2657703"/>
          </a:xfrm>
          <a:prstGeom prst="rect">
            <a:avLst/>
          </a:prstGeom>
        </p:spPr>
      </p:pic>
      <p:sp>
        <p:nvSpPr>
          <p:cNvPr id="11" name="テキスト ボックス 10">
            <a:extLst>
              <a:ext uri="{FF2B5EF4-FFF2-40B4-BE49-F238E27FC236}">
                <a16:creationId xmlns:a16="http://schemas.microsoft.com/office/drawing/2014/main" id="{47A678A1-FDBE-41F2-985B-3B7C7575753E}"/>
              </a:ext>
            </a:extLst>
          </p:cNvPr>
          <p:cNvSpPr txBox="1"/>
          <p:nvPr/>
        </p:nvSpPr>
        <p:spPr>
          <a:xfrm>
            <a:off x="218346" y="196989"/>
            <a:ext cx="3085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2-11.</a:t>
            </a:r>
            <a:r>
              <a:rPr lang="ja-JP" altLang="en-US" sz="2000" dirty="0">
                <a:solidFill>
                  <a:schemeClr val="tx2"/>
                </a:solidFill>
                <a:latin typeface="+mj-lt"/>
                <a:ea typeface="+mj-ea"/>
                <a:cs typeface="+mj-cs"/>
              </a:rPr>
              <a:t>業績推移等</a:t>
            </a:r>
          </a:p>
        </p:txBody>
      </p:sp>
      <p:sp>
        <p:nvSpPr>
          <p:cNvPr id="4" name="フッター プレースホルダー 3">
            <a:extLst>
              <a:ext uri="{FF2B5EF4-FFF2-40B4-BE49-F238E27FC236}">
                <a16:creationId xmlns:a16="http://schemas.microsoft.com/office/drawing/2014/main" id="{2D368986-3F6A-4992-A869-50A3B7192381}"/>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185885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26</a:t>
            </a:fld>
            <a:endParaRPr kumimoji="1" lang="ja-JP" altLang="en-US" dirty="0"/>
          </a:p>
        </p:txBody>
      </p:sp>
      <p:graphicFrame>
        <p:nvGraphicFramePr>
          <p:cNvPr id="2" name="図表 1">
            <a:extLst>
              <a:ext uri="{FF2B5EF4-FFF2-40B4-BE49-F238E27FC236}">
                <a16:creationId xmlns:a16="http://schemas.microsoft.com/office/drawing/2014/main" id="{68F9C7F5-7200-46F5-B848-F942F52B4FBA}"/>
              </a:ext>
            </a:extLst>
          </p:cNvPr>
          <p:cNvGraphicFramePr/>
          <p:nvPr>
            <p:extLst>
              <p:ext uri="{D42A27DB-BD31-4B8C-83A1-F6EECF244321}">
                <p14:modId xmlns:p14="http://schemas.microsoft.com/office/powerpoint/2010/main" val="361809062"/>
              </p:ext>
            </p:extLst>
          </p:nvPr>
        </p:nvGraphicFramePr>
        <p:xfrm>
          <a:off x="457200" y="3211069"/>
          <a:ext cx="8229600" cy="2952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図 3">
            <a:extLst>
              <a:ext uri="{FF2B5EF4-FFF2-40B4-BE49-F238E27FC236}">
                <a16:creationId xmlns:a16="http://schemas.microsoft.com/office/drawing/2014/main" id="{162A186E-F083-4D28-997C-5069A40A3D00}"/>
              </a:ext>
            </a:extLst>
          </p:cNvPr>
          <p:cNvPicPr>
            <a:picLocks noChangeAspect="1"/>
          </p:cNvPicPr>
          <p:nvPr/>
        </p:nvPicPr>
        <p:blipFill>
          <a:blip r:embed="rId8"/>
          <a:stretch>
            <a:fillRect/>
          </a:stretch>
        </p:blipFill>
        <p:spPr>
          <a:xfrm>
            <a:off x="539552" y="822371"/>
            <a:ext cx="7992888" cy="2161185"/>
          </a:xfrm>
          <a:prstGeom prst="rect">
            <a:avLst/>
          </a:prstGeom>
        </p:spPr>
      </p:pic>
      <p:sp>
        <p:nvSpPr>
          <p:cNvPr id="11" name="テキスト ボックス 10">
            <a:extLst>
              <a:ext uri="{FF2B5EF4-FFF2-40B4-BE49-F238E27FC236}">
                <a16:creationId xmlns:a16="http://schemas.microsoft.com/office/drawing/2014/main" id="{8928BF70-3442-46E6-AAD8-E88B70ACDA6D}"/>
              </a:ext>
            </a:extLst>
          </p:cNvPr>
          <p:cNvSpPr txBox="1"/>
          <p:nvPr/>
        </p:nvSpPr>
        <p:spPr>
          <a:xfrm>
            <a:off x="218346" y="196989"/>
            <a:ext cx="3085060" cy="400110"/>
          </a:xfrm>
          <a:prstGeom prst="rect">
            <a:avLst/>
          </a:prstGeom>
          <a:noFill/>
        </p:spPr>
        <p:txBody>
          <a:bodyPr wrap="square" rtlCol="0">
            <a:spAutoFit/>
          </a:bodyPr>
          <a:lstStyle/>
          <a:p>
            <a:r>
              <a:rPr lang="en-US" altLang="ja-JP" sz="2000" dirty="0">
                <a:solidFill>
                  <a:schemeClr val="tx2"/>
                </a:solidFill>
                <a:latin typeface="+mj-lt"/>
                <a:ea typeface="+mj-ea"/>
                <a:cs typeface="+mj-cs"/>
              </a:rPr>
              <a:t>2-12.</a:t>
            </a:r>
            <a:r>
              <a:rPr lang="ja-JP" altLang="en-US" sz="2000" dirty="0">
                <a:solidFill>
                  <a:schemeClr val="tx2"/>
                </a:solidFill>
                <a:latin typeface="+mj-lt"/>
                <a:ea typeface="+mj-ea"/>
                <a:cs typeface="+mj-cs"/>
              </a:rPr>
              <a:t>銀行取引状況</a:t>
            </a:r>
          </a:p>
        </p:txBody>
      </p:sp>
      <p:sp>
        <p:nvSpPr>
          <p:cNvPr id="3" name="フッター プレースホルダー 2">
            <a:extLst>
              <a:ext uri="{FF2B5EF4-FFF2-40B4-BE49-F238E27FC236}">
                <a16:creationId xmlns:a16="http://schemas.microsoft.com/office/drawing/2014/main" id="{0381EF00-8463-4971-8EE3-AE4D4DD4A9E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007067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27</a:t>
            </a:fld>
            <a:endParaRPr kumimoji="1" lang="ja-JP" altLang="en-US" dirty="0"/>
          </a:p>
        </p:txBody>
      </p:sp>
      <p:sp>
        <p:nvSpPr>
          <p:cNvPr id="16" name="テキスト ボックス 15"/>
          <p:cNvSpPr txBox="1"/>
          <p:nvPr/>
        </p:nvSpPr>
        <p:spPr>
          <a:xfrm>
            <a:off x="322790" y="182061"/>
            <a:ext cx="5893372" cy="400110"/>
          </a:xfrm>
          <a:prstGeom prst="rect">
            <a:avLst/>
          </a:prstGeom>
          <a:noFill/>
        </p:spPr>
        <p:txBody>
          <a:bodyPr wrap="square" rtlCol="0">
            <a:spAutoFit/>
          </a:bodyPr>
          <a:lstStyle/>
          <a:p>
            <a:r>
              <a:rPr lang="en-US" altLang="ja-JP" sz="2000" dirty="0">
                <a:solidFill>
                  <a:schemeClr val="tx2"/>
                </a:solidFill>
                <a:latin typeface="+mj-lt"/>
                <a:ea typeface="+mj-ea"/>
                <a:cs typeface="+mj-cs"/>
              </a:rPr>
              <a:t>3-1.</a:t>
            </a:r>
            <a:r>
              <a:rPr lang="ja-JP" altLang="en-US" sz="2000" dirty="0">
                <a:solidFill>
                  <a:schemeClr val="tx2"/>
                </a:solidFill>
                <a:latin typeface="+mj-lt"/>
                <a:ea typeface="+mj-ea"/>
                <a:cs typeface="+mj-cs"/>
              </a:rPr>
              <a:t>経営課題把握のポイント</a:t>
            </a:r>
          </a:p>
        </p:txBody>
      </p:sp>
      <p:sp>
        <p:nvSpPr>
          <p:cNvPr id="3" name="テキスト ボックス 2">
            <a:extLst>
              <a:ext uri="{FF2B5EF4-FFF2-40B4-BE49-F238E27FC236}">
                <a16:creationId xmlns:a16="http://schemas.microsoft.com/office/drawing/2014/main" id="{F3BF8E9C-E92F-4C5A-ABA7-F1B872BB304D}"/>
              </a:ext>
            </a:extLst>
          </p:cNvPr>
          <p:cNvSpPr txBox="1"/>
          <p:nvPr/>
        </p:nvSpPr>
        <p:spPr>
          <a:xfrm>
            <a:off x="1271877" y="1075238"/>
            <a:ext cx="5036223" cy="707886"/>
          </a:xfrm>
          <a:prstGeom prst="rect">
            <a:avLst/>
          </a:prstGeom>
          <a:noFill/>
          <a:ln>
            <a:solidFill>
              <a:schemeClr val="accent1"/>
            </a:solidFill>
          </a:ln>
        </p:spPr>
        <p:txBody>
          <a:bodyPr wrap="square" rtlCol="0">
            <a:spAutoFit/>
          </a:bodyPr>
          <a:lstStyle/>
          <a:p>
            <a:pPr algn="ctr"/>
            <a:r>
              <a:rPr kumimoji="1" lang="ja-JP" altLang="en-US" sz="2000" dirty="0"/>
              <a:t>人の問題か？商品の問題か？</a:t>
            </a:r>
            <a:endParaRPr kumimoji="1" lang="en-US" altLang="ja-JP" sz="2000" dirty="0"/>
          </a:p>
          <a:p>
            <a:pPr algn="ctr"/>
            <a:r>
              <a:rPr kumimoji="1" lang="ja-JP" altLang="en-US" sz="2000" dirty="0"/>
              <a:t>お金の問題か？それ以外の問題か？</a:t>
            </a:r>
          </a:p>
        </p:txBody>
      </p:sp>
      <p:sp>
        <p:nvSpPr>
          <p:cNvPr id="5" name="テキスト ボックス 4">
            <a:extLst>
              <a:ext uri="{FF2B5EF4-FFF2-40B4-BE49-F238E27FC236}">
                <a16:creationId xmlns:a16="http://schemas.microsoft.com/office/drawing/2014/main" id="{BF7315F0-FD18-4684-A12B-A4C76F709C02}"/>
              </a:ext>
            </a:extLst>
          </p:cNvPr>
          <p:cNvSpPr txBox="1"/>
          <p:nvPr/>
        </p:nvSpPr>
        <p:spPr>
          <a:xfrm>
            <a:off x="341748" y="1953706"/>
            <a:ext cx="936104" cy="1754326"/>
          </a:xfrm>
          <a:prstGeom prst="rect">
            <a:avLst/>
          </a:prstGeom>
          <a:solidFill>
            <a:schemeClr val="accent5">
              <a:lumMod val="20000"/>
              <a:lumOff val="80000"/>
            </a:schemeClr>
          </a:solidFill>
          <a:ln>
            <a:solidFill>
              <a:schemeClr val="accent1"/>
            </a:solidFill>
          </a:ln>
        </p:spPr>
        <p:txBody>
          <a:bodyPr wrap="square" rtlCol="0">
            <a:spAutoFit/>
          </a:bodyPr>
          <a:lstStyle/>
          <a:p>
            <a:r>
              <a:rPr lang="ja-JP" altLang="en-US" dirty="0"/>
              <a:t>例えば、お金が不足しているという問題</a:t>
            </a:r>
            <a:endParaRPr kumimoji="1" lang="ja-JP" altLang="en-US" dirty="0"/>
          </a:p>
        </p:txBody>
      </p:sp>
      <p:sp>
        <p:nvSpPr>
          <p:cNvPr id="7" name="テキスト ボックス 6">
            <a:extLst>
              <a:ext uri="{FF2B5EF4-FFF2-40B4-BE49-F238E27FC236}">
                <a16:creationId xmlns:a16="http://schemas.microsoft.com/office/drawing/2014/main" id="{0CF5FA87-53CC-4E7B-A9D5-436B17F15F2F}"/>
              </a:ext>
            </a:extLst>
          </p:cNvPr>
          <p:cNvSpPr txBox="1"/>
          <p:nvPr/>
        </p:nvSpPr>
        <p:spPr>
          <a:xfrm>
            <a:off x="1277852" y="1949640"/>
            <a:ext cx="7603434" cy="1754326"/>
          </a:xfrm>
          <a:prstGeom prst="rect">
            <a:avLst/>
          </a:prstGeom>
          <a:noFill/>
          <a:ln>
            <a:solidFill>
              <a:schemeClr val="accent1"/>
            </a:solidFill>
            <a:prstDash val="dash"/>
          </a:ln>
        </p:spPr>
        <p:txBody>
          <a:bodyPr wrap="square" rtlCol="0">
            <a:spAutoFit/>
          </a:bodyPr>
          <a:lstStyle/>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p:txBody>
      </p:sp>
      <p:sp>
        <p:nvSpPr>
          <p:cNvPr id="9" name="四角形: 角を丸くする 8">
            <a:extLst>
              <a:ext uri="{FF2B5EF4-FFF2-40B4-BE49-F238E27FC236}">
                <a16:creationId xmlns:a16="http://schemas.microsoft.com/office/drawing/2014/main" id="{2BE81CBE-411C-420D-B253-4B3B91890F55}"/>
              </a:ext>
            </a:extLst>
          </p:cNvPr>
          <p:cNvSpPr/>
          <p:nvPr/>
        </p:nvSpPr>
        <p:spPr>
          <a:xfrm>
            <a:off x="1529188" y="2757879"/>
            <a:ext cx="2088232" cy="86409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収益力の低下</a:t>
            </a:r>
            <a:endParaRPr kumimoji="1" lang="en-US" altLang="ja-JP" dirty="0">
              <a:solidFill>
                <a:schemeClr val="tx1"/>
              </a:solidFill>
            </a:endParaRPr>
          </a:p>
          <a:p>
            <a:pPr algn="ctr"/>
            <a:r>
              <a:rPr lang="ja-JP" altLang="en-US" dirty="0">
                <a:solidFill>
                  <a:schemeClr val="tx1"/>
                </a:solidFill>
              </a:rPr>
              <a:t>⇒</a:t>
            </a:r>
            <a:r>
              <a:rPr lang="ja-JP" altLang="en-US" dirty="0">
                <a:solidFill>
                  <a:srgbClr val="FF0000"/>
                </a:solidFill>
              </a:rPr>
              <a:t>赤字発生</a:t>
            </a:r>
            <a:endParaRPr kumimoji="1" lang="ja-JP" altLang="en-US" dirty="0">
              <a:solidFill>
                <a:srgbClr val="FF0000"/>
              </a:solidFill>
            </a:endParaRPr>
          </a:p>
        </p:txBody>
      </p:sp>
      <p:sp>
        <p:nvSpPr>
          <p:cNvPr id="15" name="四角形: 角を丸くする 14">
            <a:extLst>
              <a:ext uri="{FF2B5EF4-FFF2-40B4-BE49-F238E27FC236}">
                <a16:creationId xmlns:a16="http://schemas.microsoft.com/office/drawing/2014/main" id="{BBE2CA06-AA29-4433-82C3-05802D192F3D}"/>
              </a:ext>
            </a:extLst>
          </p:cNvPr>
          <p:cNvSpPr/>
          <p:nvPr/>
        </p:nvSpPr>
        <p:spPr>
          <a:xfrm>
            <a:off x="3964286" y="2763884"/>
            <a:ext cx="2088232" cy="86409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過剰投資</a:t>
            </a:r>
            <a:endParaRPr lang="en-US" altLang="ja-JP" dirty="0">
              <a:solidFill>
                <a:schemeClr val="tx1"/>
              </a:solidFill>
            </a:endParaRPr>
          </a:p>
          <a:p>
            <a:pPr algn="ctr"/>
            <a:r>
              <a:rPr kumimoji="1" lang="ja-JP" altLang="en-US" dirty="0">
                <a:solidFill>
                  <a:schemeClr val="tx1"/>
                </a:solidFill>
              </a:rPr>
              <a:t>⇒</a:t>
            </a:r>
            <a:r>
              <a:rPr kumimoji="1" lang="ja-JP" altLang="en-US" dirty="0">
                <a:solidFill>
                  <a:srgbClr val="FF0000"/>
                </a:solidFill>
              </a:rPr>
              <a:t>投資失敗</a:t>
            </a:r>
          </a:p>
        </p:txBody>
      </p:sp>
      <p:sp>
        <p:nvSpPr>
          <p:cNvPr id="17" name="テキスト ボックス 16">
            <a:extLst>
              <a:ext uri="{FF2B5EF4-FFF2-40B4-BE49-F238E27FC236}">
                <a16:creationId xmlns:a16="http://schemas.microsoft.com/office/drawing/2014/main" id="{B060392F-AB05-48E2-A68F-E9972126C26E}"/>
              </a:ext>
            </a:extLst>
          </p:cNvPr>
          <p:cNvSpPr txBox="1"/>
          <p:nvPr/>
        </p:nvSpPr>
        <p:spPr>
          <a:xfrm>
            <a:off x="341748" y="1246212"/>
            <a:ext cx="921915" cy="403197"/>
          </a:xfrm>
          <a:prstGeom prst="rect">
            <a:avLst/>
          </a:prstGeom>
          <a:solidFill>
            <a:schemeClr val="accent5">
              <a:lumMod val="20000"/>
              <a:lumOff val="80000"/>
            </a:schemeClr>
          </a:solidFill>
          <a:ln>
            <a:solidFill>
              <a:schemeClr val="accent1"/>
            </a:solidFill>
          </a:ln>
        </p:spPr>
        <p:txBody>
          <a:bodyPr wrap="square" rtlCol="0">
            <a:spAutoFit/>
          </a:bodyPr>
          <a:lstStyle/>
          <a:p>
            <a:pPr algn="ctr"/>
            <a:r>
              <a:rPr kumimoji="1" lang="ja-JP" altLang="en-US" sz="2000" dirty="0"/>
              <a:t>現状</a:t>
            </a:r>
          </a:p>
        </p:txBody>
      </p:sp>
      <p:sp>
        <p:nvSpPr>
          <p:cNvPr id="11" name="四角形: 角を丸くする 10">
            <a:extLst>
              <a:ext uri="{FF2B5EF4-FFF2-40B4-BE49-F238E27FC236}">
                <a16:creationId xmlns:a16="http://schemas.microsoft.com/office/drawing/2014/main" id="{AA082723-A32B-4960-8B9B-2304A5421CDC}"/>
              </a:ext>
            </a:extLst>
          </p:cNvPr>
          <p:cNvSpPr/>
          <p:nvPr/>
        </p:nvSpPr>
        <p:spPr>
          <a:xfrm>
            <a:off x="6747686" y="1132516"/>
            <a:ext cx="2133600" cy="59052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財務分析</a:t>
            </a:r>
            <a:endParaRPr kumimoji="1" lang="en-US" altLang="ja-JP" dirty="0">
              <a:solidFill>
                <a:schemeClr val="tx1"/>
              </a:solidFill>
            </a:endParaRPr>
          </a:p>
          <a:p>
            <a:pPr algn="ctr"/>
            <a:r>
              <a:rPr kumimoji="1" lang="ja-JP" altLang="en-US" sz="1200" dirty="0">
                <a:solidFill>
                  <a:schemeClr val="tx1"/>
                </a:solidFill>
              </a:rPr>
              <a:t>（財務指標・資金繰り表等）</a:t>
            </a:r>
          </a:p>
        </p:txBody>
      </p:sp>
      <p:sp>
        <p:nvSpPr>
          <p:cNvPr id="12" name="四角形: 角を丸くする 11">
            <a:extLst>
              <a:ext uri="{FF2B5EF4-FFF2-40B4-BE49-F238E27FC236}">
                <a16:creationId xmlns:a16="http://schemas.microsoft.com/office/drawing/2014/main" id="{89E65961-0B27-4D00-AF44-DD0734CFEB22}"/>
              </a:ext>
            </a:extLst>
          </p:cNvPr>
          <p:cNvSpPr/>
          <p:nvPr/>
        </p:nvSpPr>
        <p:spPr>
          <a:xfrm>
            <a:off x="1524016" y="2104241"/>
            <a:ext cx="936104" cy="16715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売上減</a:t>
            </a:r>
          </a:p>
        </p:txBody>
      </p:sp>
      <p:sp>
        <p:nvSpPr>
          <p:cNvPr id="20" name="四角形: 角を丸くする 19">
            <a:extLst>
              <a:ext uri="{FF2B5EF4-FFF2-40B4-BE49-F238E27FC236}">
                <a16:creationId xmlns:a16="http://schemas.microsoft.com/office/drawing/2014/main" id="{F3AEDD13-7A5D-4017-94BF-3096D0A55F18}"/>
              </a:ext>
            </a:extLst>
          </p:cNvPr>
          <p:cNvSpPr/>
          <p:nvPr/>
        </p:nvSpPr>
        <p:spPr>
          <a:xfrm>
            <a:off x="2675564" y="2111219"/>
            <a:ext cx="936104" cy="16715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a:solidFill>
                  <a:schemeClr val="tx1"/>
                </a:solidFill>
              </a:rPr>
              <a:t>経費増</a:t>
            </a:r>
            <a:endParaRPr kumimoji="1" lang="ja-JP" altLang="en-US" sz="900" dirty="0">
              <a:solidFill>
                <a:schemeClr val="tx1"/>
              </a:solidFill>
            </a:endParaRPr>
          </a:p>
        </p:txBody>
      </p:sp>
      <p:sp>
        <p:nvSpPr>
          <p:cNvPr id="21" name="四角形: 角を丸くする 20">
            <a:extLst>
              <a:ext uri="{FF2B5EF4-FFF2-40B4-BE49-F238E27FC236}">
                <a16:creationId xmlns:a16="http://schemas.microsoft.com/office/drawing/2014/main" id="{8693ED91-C04E-46FD-A566-F67E2BD69F07}"/>
              </a:ext>
            </a:extLst>
          </p:cNvPr>
          <p:cNvSpPr/>
          <p:nvPr/>
        </p:nvSpPr>
        <p:spPr>
          <a:xfrm>
            <a:off x="2105252" y="2415951"/>
            <a:ext cx="936104" cy="16715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利益減</a:t>
            </a:r>
          </a:p>
        </p:txBody>
      </p:sp>
      <p:sp>
        <p:nvSpPr>
          <p:cNvPr id="23" name="四角形: 角を丸くする 22">
            <a:extLst>
              <a:ext uri="{FF2B5EF4-FFF2-40B4-BE49-F238E27FC236}">
                <a16:creationId xmlns:a16="http://schemas.microsoft.com/office/drawing/2014/main" id="{B9E3B2C9-5DA9-403F-9523-3395199BB97A}"/>
              </a:ext>
            </a:extLst>
          </p:cNvPr>
          <p:cNvSpPr/>
          <p:nvPr/>
        </p:nvSpPr>
        <p:spPr>
          <a:xfrm>
            <a:off x="3968032" y="2104241"/>
            <a:ext cx="936104" cy="22662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a:solidFill>
                  <a:schemeClr val="tx1"/>
                </a:solidFill>
              </a:rPr>
              <a:t>未稼働資産増</a:t>
            </a:r>
            <a:endParaRPr kumimoji="1" lang="ja-JP" altLang="en-US" sz="900" dirty="0">
              <a:solidFill>
                <a:schemeClr val="tx1"/>
              </a:solidFill>
            </a:endParaRPr>
          </a:p>
        </p:txBody>
      </p:sp>
      <p:sp>
        <p:nvSpPr>
          <p:cNvPr id="24" name="四角形: 角を丸くする 23">
            <a:extLst>
              <a:ext uri="{FF2B5EF4-FFF2-40B4-BE49-F238E27FC236}">
                <a16:creationId xmlns:a16="http://schemas.microsoft.com/office/drawing/2014/main" id="{FA79BEC3-BA7B-4668-9843-392105ECA752}"/>
              </a:ext>
            </a:extLst>
          </p:cNvPr>
          <p:cNvSpPr/>
          <p:nvPr/>
        </p:nvSpPr>
        <p:spPr>
          <a:xfrm>
            <a:off x="5094179" y="2106632"/>
            <a:ext cx="936104" cy="22662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減価償却増</a:t>
            </a:r>
          </a:p>
        </p:txBody>
      </p:sp>
      <p:cxnSp>
        <p:nvCxnSpPr>
          <p:cNvPr id="14" name="直線矢印コネクタ 13">
            <a:extLst>
              <a:ext uri="{FF2B5EF4-FFF2-40B4-BE49-F238E27FC236}">
                <a16:creationId xmlns:a16="http://schemas.microsoft.com/office/drawing/2014/main" id="{58C7FAD7-989E-4D73-AC75-5311322ACBDE}"/>
              </a:ext>
            </a:extLst>
          </p:cNvPr>
          <p:cNvCxnSpPr>
            <a:cxnSpLocks/>
            <a:stCxn id="23" idx="2"/>
          </p:cNvCxnSpPr>
          <p:nvPr/>
        </p:nvCxnSpPr>
        <p:spPr>
          <a:xfrm>
            <a:off x="4436084" y="2330866"/>
            <a:ext cx="0" cy="427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266330DF-C60C-41B3-B70F-F64D9E23872F}"/>
              </a:ext>
            </a:extLst>
          </p:cNvPr>
          <p:cNvCxnSpPr>
            <a:cxnSpLocks/>
            <a:stCxn id="24" idx="2"/>
          </p:cNvCxnSpPr>
          <p:nvPr/>
        </p:nvCxnSpPr>
        <p:spPr>
          <a:xfrm>
            <a:off x="5562231" y="2333257"/>
            <a:ext cx="0" cy="4246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85018613-70A2-40C6-B63F-BCD4FD085901}"/>
              </a:ext>
            </a:extLst>
          </p:cNvPr>
          <p:cNvCxnSpPr>
            <a:cxnSpLocks/>
            <a:stCxn id="21" idx="2"/>
            <a:endCxn id="9" idx="0"/>
          </p:cNvCxnSpPr>
          <p:nvPr/>
        </p:nvCxnSpPr>
        <p:spPr>
          <a:xfrm>
            <a:off x="2573304" y="2583110"/>
            <a:ext cx="0" cy="1747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31ABA30-BB09-4E62-880B-DC391FDDBD56}"/>
              </a:ext>
            </a:extLst>
          </p:cNvPr>
          <p:cNvCxnSpPr/>
          <p:nvPr/>
        </p:nvCxnSpPr>
        <p:spPr>
          <a:xfrm>
            <a:off x="2313721" y="2264255"/>
            <a:ext cx="0" cy="145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868D0DB6-F32C-4A2B-B985-48043172CEA9}"/>
              </a:ext>
            </a:extLst>
          </p:cNvPr>
          <p:cNvCxnSpPr/>
          <p:nvPr/>
        </p:nvCxnSpPr>
        <p:spPr>
          <a:xfrm>
            <a:off x="2961793" y="2264255"/>
            <a:ext cx="0" cy="145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441FFE69-9949-46C8-8ECB-2EDDFE5CEF04}"/>
              </a:ext>
            </a:extLst>
          </p:cNvPr>
          <p:cNvCxnSpPr>
            <a:stCxn id="11" idx="1"/>
            <a:endCxn id="3" idx="3"/>
          </p:cNvCxnSpPr>
          <p:nvPr/>
        </p:nvCxnSpPr>
        <p:spPr>
          <a:xfrm flipH="1">
            <a:off x="6308100" y="1427777"/>
            <a:ext cx="439586" cy="14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2" name="四角形: 角を丸くする 41">
            <a:extLst>
              <a:ext uri="{FF2B5EF4-FFF2-40B4-BE49-F238E27FC236}">
                <a16:creationId xmlns:a16="http://schemas.microsoft.com/office/drawing/2014/main" id="{E5119561-22E7-4FB4-A737-F1187FEF1064}"/>
              </a:ext>
            </a:extLst>
          </p:cNvPr>
          <p:cNvSpPr/>
          <p:nvPr/>
        </p:nvSpPr>
        <p:spPr>
          <a:xfrm>
            <a:off x="1271877" y="4072276"/>
            <a:ext cx="5014882" cy="72312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問題が会社全体ではなく、個別要因のの可能性がある場合、部門別、勘定科目別に分解して原因を特定する</a:t>
            </a:r>
          </a:p>
        </p:txBody>
      </p:sp>
      <p:sp>
        <p:nvSpPr>
          <p:cNvPr id="43" name="四角形: 角を丸くする 42">
            <a:extLst>
              <a:ext uri="{FF2B5EF4-FFF2-40B4-BE49-F238E27FC236}">
                <a16:creationId xmlns:a16="http://schemas.microsoft.com/office/drawing/2014/main" id="{352FC21F-324B-4ABC-9DE4-6E44201E350A}"/>
              </a:ext>
            </a:extLst>
          </p:cNvPr>
          <p:cNvSpPr/>
          <p:nvPr/>
        </p:nvSpPr>
        <p:spPr>
          <a:xfrm>
            <a:off x="6720292" y="4105312"/>
            <a:ext cx="2133600" cy="59052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財務分析</a:t>
            </a:r>
            <a:endParaRPr kumimoji="1" lang="en-US" altLang="ja-JP" dirty="0">
              <a:solidFill>
                <a:schemeClr val="tx1"/>
              </a:solidFill>
            </a:endParaRPr>
          </a:p>
          <a:p>
            <a:pPr algn="ctr"/>
            <a:r>
              <a:rPr kumimoji="1" lang="ja-JP" altLang="en-US" sz="1200" dirty="0">
                <a:solidFill>
                  <a:schemeClr val="tx1"/>
                </a:solidFill>
              </a:rPr>
              <a:t>（勘定科目別分析）</a:t>
            </a:r>
          </a:p>
        </p:txBody>
      </p:sp>
      <p:cxnSp>
        <p:nvCxnSpPr>
          <p:cNvPr id="44" name="直線矢印コネクタ 43">
            <a:extLst>
              <a:ext uri="{FF2B5EF4-FFF2-40B4-BE49-F238E27FC236}">
                <a16:creationId xmlns:a16="http://schemas.microsoft.com/office/drawing/2014/main" id="{B4562F27-105E-4EED-BC8A-A4AAC39C43A8}"/>
              </a:ext>
            </a:extLst>
          </p:cNvPr>
          <p:cNvCxnSpPr/>
          <p:nvPr/>
        </p:nvCxnSpPr>
        <p:spPr>
          <a:xfrm flipH="1" flipV="1">
            <a:off x="6280785" y="4394199"/>
            <a:ext cx="439507" cy="46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5" name="矢印: 下 44">
            <a:extLst>
              <a:ext uri="{FF2B5EF4-FFF2-40B4-BE49-F238E27FC236}">
                <a16:creationId xmlns:a16="http://schemas.microsoft.com/office/drawing/2014/main" id="{FFC50AC9-34B3-4CD3-80DB-92D46EE5B717}"/>
              </a:ext>
            </a:extLst>
          </p:cNvPr>
          <p:cNvSpPr/>
          <p:nvPr/>
        </p:nvSpPr>
        <p:spPr>
          <a:xfrm>
            <a:off x="3457855" y="1827025"/>
            <a:ext cx="654876" cy="8100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矢印: 下 45">
            <a:extLst>
              <a:ext uri="{FF2B5EF4-FFF2-40B4-BE49-F238E27FC236}">
                <a16:creationId xmlns:a16="http://schemas.microsoft.com/office/drawing/2014/main" id="{9D2C0808-BC14-4E0D-A953-3687FA262D24}"/>
              </a:ext>
            </a:extLst>
          </p:cNvPr>
          <p:cNvSpPr/>
          <p:nvPr/>
        </p:nvSpPr>
        <p:spPr>
          <a:xfrm>
            <a:off x="3457855" y="3784916"/>
            <a:ext cx="654876" cy="195481"/>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88926706-A110-4E4E-8C7A-BEDB3033FB6F}"/>
              </a:ext>
            </a:extLst>
          </p:cNvPr>
          <p:cNvSpPr txBox="1"/>
          <p:nvPr/>
        </p:nvSpPr>
        <p:spPr>
          <a:xfrm>
            <a:off x="1250535" y="5163710"/>
            <a:ext cx="5036223" cy="400109"/>
          </a:xfrm>
          <a:prstGeom prst="rect">
            <a:avLst/>
          </a:prstGeom>
          <a:solidFill>
            <a:schemeClr val="accent5">
              <a:lumMod val="20000"/>
              <a:lumOff val="80000"/>
            </a:schemeClr>
          </a:solidFill>
          <a:ln>
            <a:solidFill>
              <a:schemeClr val="accent1"/>
            </a:solidFill>
          </a:ln>
        </p:spPr>
        <p:txBody>
          <a:bodyPr wrap="square" rtlCol="0">
            <a:spAutoFit/>
          </a:bodyPr>
          <a:lstStyle/>
          <a:p>
            <a:pPr algn="ctr"/>
            <a:r>
              <a:rPr lang="ja-JP" altLang="en-US" sz="2000" dirty="0"/>
              <a:t>課題・</a:t>
            </a:r>
            <a:r>
              <a:rPr kumimoji="1" lang="ja-JP" altLang="en-US" sz="2000" dirty="0"/>
              <a:t>原因</a:t>
            </a:r>
          </a:p>
        </p:txBody>
      </p:sp>
      <p:sp>
        <p:nvSpPr>
          <p:cNvPr id="52" name="矢印: 下 51">
            <a:extLst>
              <a:ext uri="{FF2B5EF4-FFF2-40B4-BE49-F238E27FC236}">
                <a16:creationId xmlns:a16="http://schemas.microsoft.com/office/drawing/2014/main" id="{3D01DCC4-FA22-4A17-AE33-C88B204EB5A8}"/>
              </a:ext>
            </a:extLst>
          </p:cNvPr>
          <p:cNvSpPr/>
          <p:nvPr/>
        </p:nvSpPr>
        <p:spPr>
          <a:xfrm>
            <a:off x="3441209" y="4877644"/>
            <a:ext cx="654876" cy="195481"/>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FEDA8B55-9365-4899-8B45-29E390D83D25}"/>
              </a:ext>
            </a:extLst>
          </p:cNvPr>
          <p:cNvSpPr txBox="1"/>
          <p:nvPr/>
        </p:nvSpPr>
        <p:spPr>
          <a:xfrm>
            <a:off x="1250535" y="5563819"/>
            <a:ext cx="2518111" cy="369332"/>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pPr algn="ctr"/>
            <a:r>
              <a:rPr kumimoji="1" lang="ja-JP" altLang="en-US" dirty="0"/>
              <a:t>外部環境（機会・脅威）</a:t>
            </a:r>
          </a:p>
        </p:txBody>
      </p:sp>
      <p:sp>
        <p:nvSpPr>
          <p:cNvPr id="55" name="テキスト ボックス 54">
            <a:extLst>
              <a:ext uri="{FF2B5EF4-FFF2-40B4-BE49-F238E27FC236}">
                <a16:creationId xmlns:a16="http://schemas.microsoft.com/office/drawing/2014/main" id="{CC4E03E5-AB53-4232-A998-82424124B88F}"/>
              </a:ext>
            </a:extLst>
          </p:cNvPr>
          <p:cNvSpPr txBox="1"/>
          <p:nvPr/>
        </p:nvSpPr>
        <p:spPr>
          <a:xfrm>
            <a:off x="3771731" y="5560612"/>
            <a:ext cx="2518111" cy="369332"/>
          </a:xfrm>
          <a:prstGeom prst="rect">
            <a:avLst/>
          </a:prstGeom>
          <a:solidFill>
            <a:schemeClr val="accent3">
              <a:lumMod val="40000"/>
              <a:lumOff val="60000"/>
            </a:schemeClr>
          </a:solidFill>
          <a:ln>
            <a:solidFill>
              <a:schemeClr val="accent3">
                <a:lumMod val="50000"/>
              </a:schemeClr>
            </a:solidFill>
          </a:ln>
        </p:spPr>
        <p:txBody>
          <a:bodyPr wrap="square" rtlCol="0">
            <a:spAutoFit/>
          </a:bodyPr>
          <a:lstStyle/>
          <a:p>
            <a:pPr algn="ctr"/>
            <a:r>
              <a:rPr lang="ja-JP" altLang="en-US" dirty="0"/>
              <a:t>内部</a:t>
            </a:r>
            <a:r>
              <a:rPr kumimoji="1" lang="ja-JP" altLang="en-US" dirty="0"/>
              <a:t>環境（強・弱）</a:t>
            </a:r>
          </a:p>
        </p:txBody>
      </p:sp>
      <p:sp>
        <p:nvSpPr>
          <p:cNvPr id="56" name="四角形: 角を丸くする 55">
            <a:extLst>
              <a:ext uri="{FF2B5EF4-FFF2-40B4-BE49-F238E27FC236}">
                <a16:creationId xmlns:a16="http://schemas.microsoft.com/office/drawing/2014/main" id="{C3ED3929-8B43-40BC-9CB5-8A66183CAA6C}"/>
              </a:ext>
            </a:extLst>
          </p:cNvPr>
          <p:cNvSpPr/>
          <p:nvPr/>
        </p:nvSpPr>
        <p:spPr>
          <a:xfrm>
            <a:off x="1263663" y="6078324"/>
            <a:ext cx="882322" cy="24858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ＰＥＳＴ分析</a:t>
            </a:r>
          </a:p>
        </p:txBody>
      </p:sp>
      <p:sp>
        <p:nvSpPr>
          <p:cNvPr id="57" name="四角形: 角を丸くする 56">
            <a:extLst>
              <a:ext uri="{FF2B5EF4-FFF2-40B4-BE49-F238E27FC236}">
                <a16:creationId xmlns:a16="http://schemas.microsoft.com/office/drawing/2014/main" id="{37B83888-5C93-455F-AB11-AF9802BC6B12}"/>
              </a:ext>
            </a:extLst>
          </p:cNvPr>
          <p:cNvSpPr/>
          <p:nvPr/>
        </p:nvSpPr>
        <p:spPr>
          <a:xfrm>
            <a:off x="2202448" y="6067599"/>
            <a:ext cx="611200" cy="25528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a:solidFill>
                  <a:schemeClr val="tx1"/>
                </a:solidFill>
              </a:rPr>
              <a:t>３Ｃ</a:t>
            </a:r>
            <a:r>
              <a:rPr kumimoji="1" lang="ja-JP" altLang="en-US" sz="900" dirty="0">
                <a:solidFill>
                  <a:schemeClr val="tx1"/>
                </a:solidFill>
              </a:rPr>
              <a:t>分析</a:t>
            </a:r>
          </a:p>
        </p:txBody>
      </p:sp>
      <p:sp>
        <p:nvSpPr>
          <p:cNvPr id="58" name="四角形: 角を丸くする 57">
            <a:extLst>
              <a:ext uri="{FF2B5EF4-FFF2-40B4-BE49-F238E27FC236}">
                <a16:creationId xmlns:a16="http://schemas.microsoft.com/office/drawing/2014/main" id="{85E3440C-3CE1-497C-B2B4-2D8BEFB001C6}"/>
              </a:ext>
            </a:extLst>
          </p:cNvPr>
          <p:cNvSpPr/>
          <p:nvPr/>
        </p:nvSpPr>
        <p:spPr>
          <a:xfrm>
            <a:off x="2916556" y="6080402"/>
            <a:ext cx="789429" cy="23737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a:solidFill>
                  <a:schemeClr val="tx1"/>
                </a:solidFill>
              </a:rPr>
              <a:t>５Ｆ</a:t>
            </a:r>
            <a:r>
              <a:rPr kumimoji="1" lang="ja-JP" altLang="en-US" sz="900" dirty="0">
                <a:solidFill>
                  <a:schemeClr val="tx1"/>
                </a:solidFill>
              </a:rPr>
              <a:t>分析</a:t>
            </a:r>
          </a:p>
        </p:txBody>
      </p:sp>
      <p:sp>
        <p:nvSpPr>
          <p:cNvPr id="59" name="四角形: 角を丸くする 58">
            <a:extLst>
              <a:ext uri="{FF2B5EF4-FFF2-40B4-BE49-F238E27FC236}">
                <a16:creationId xmlns:a16="http://schemas.microsoft.com/office/drawing/2014/main" id="{97ED60BD-B34D-443D-A021-7609BE5BD45C}"/>
              </a:ext>
            </a:extLst>
          </p:cNvPr>
          <p:cNvSpPr/>
          <p:nvPr/>
        </p:nvSpPr>
        <p:spPr>
          <a:xfrm>
            <a:off x="3930584" y="6074796"/>
            <a:ext cx="1282831" cy="22856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バリューチェーン分析</a:t>
            </a:r>
          </a:p>
        </p:txBody>
      </p:sp>
      <p:sp>
        <p:nvSpPr>
          <p:cNvPr id="60" name="四角形: 角を丸くする 59">
            <a:extLst>
              <a:ext uri="{FF2B5EF4-FFF2-40B4-BE49-F238E27FC236}">
                <a16:creationId xmlns:a16="http://schemas.microsoft.com/office/drawing/2014/main" id="{B7D1B39D-F121-41A4-A99D-D8228496F06E}"/>
              </a:ext>
            </a:extLst>
          </p:cNvPr>
          <p:cNvSpPr/>
          <p:nvPr/>
        </p:nvSpPr>
        <p:spPr>
          <a:xfrm>
            <a:off x="5460116" y="6067599"/>
            <a:ext cx="789429" cy="23737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a:solidFill>
                  <a:schemeClr val="tx1"/>
                </a:solidFill>
              </a:rPr>
              <a:t>SWOT</a:t>
            </a:r>
            <a:r>
              <a:rPr kumimoji="1" lang="ja-JP" altLang="en-US" sz="900" dirty="0">
                <a:solidFill>
                  <a:schemeClr val="tx1"/>
                </a:solidFill>
              </a:rPr>
              <a:t>分析</a:t>
            </a:r>
          </a:p>
        </p:txBody>
      </p:sp>
      <p:cxnSp>
        <p:nvCxnSpPr>
          <p:cNvPr id="62" name="直線矢印コネクタ 61">
            <a:extLst>
              <a:ext uri="{FF2B5EF4-FFF2-40B4-BE49-F238E27FC236}">
                <a16:creationId xmlns:a16="http://schemas.microsoft.com/office/drawing/2014/main" id="{FA40F8E5-5C69-4A11-A792-292D8E5868D7}"/>
              </a:ext>
            </a:extLst>
          </p:cNvPr>
          <p:cNvCxnSpPr>
            <a:stCxn id="56" idx="0"/>
          </p:cNvCxnSpPr>
          <p:nvPr/>
        </p:nvCxnSpPr>
        <p:spPr>
          <a:xfrm flipV="1">
            <a:off x="1704824" y="5951537"/>
            <a:ext cx="0" cy="126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66803A6F-16C9-4F30-B2C4-2DA6159A3C46}"/>
              </a:ext>
            </a:extLst>
          </p:cNvPr>
          <p:cNvCxnSpPr>
            <a:stCxn id="58" idx="0"/>
          </p:cNvCxnSpPr>
          <p:nvPr/>
        </p:nvCxnSpPr>
        <p:spPr>
          <a:xfrm flipH="1" flipV="1">
            <a:off x="3311270" y="5935550"/>
            <a:ext cx="1" cy="144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C56118B5-4A12-4C92-A1F5-CE01A73DF568}"/>
              </a:ext>
            </a:extLst>
          </p:cNvPr>
          <p:cNvCxnSpPr>
            <a:stCxn id="57" idx="0"/>
            <a:endCxn id="53" idx="2"/>
          </p:cNvCxnSpPr>
          <p:nvPr/>
        </p:nvCxnSpPr>
        <p:spPr>
          <a:xfrm flipV="1">
            <a:off x="2508048" y="5933151"/>
            <a:ext cx="1543" cy="134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73B4B8FB-8D17-47F6-A282-4163AE1BE0A6}"/>
              </a:ext>
            </a:extLst>
          </p:cNvPr>
          <p:cNvCxnSpPr>
            <a:stCxn id="59" idx="0"/>
          </p:cNvCxnSpPr>
          <p:nvPr/>
        </p:nvCxnSpPr>
        <p:spPr>
          <a:xfrm flipV="1">
            <a:off x="4572000" y="5929944"/>
            <a:ext cx="0" cy="144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直線矢印コネクタ 78">
            <a:extLst>
              <a:ext uri="{FF2B5EF4-FFF2-40B4-BE49-F238E27FC236}">
                <a16:creationId xmlns:a16="http://schemas.microsoft.com/office/drawing/2014/main" id="{802CDBBF-0D01-47F1-9FE2-1EEF43259D30}"/>
              </a:ext>
            </a:extLst>
          </p:cNvPr>
          <p:cNvCxnSpPr>
            <a:stCxn id="60" idx="0"/>
          </p:cNvCxnSpPr>
          <p:nvPr/>
        </p:nvCxnSpPr>
        <p:spPr>
          <a:xfrm flipH="1" flipV="1">
            <a:off x="5827847" y="5929944"/>
            <a:ext cx="26984" cy="13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楕円 82">
            <a:extLst>
              <a:ext uri="{FF2B5EF4-FFF2-40B4-BE49-F238E27FC236}">
                <a16:creationId xmlns:a16="http://schemas.microsoft.com/office/drawing/2014/main" id="{DEDDBC11-6C89-48D3-A9CF-63341CC60D6F}"/>
              </a:ext>
            </a:extLst>
          </p:cNvPr>
          <p:cNvSpPr/>
          <p:nvPr/>
        </p:nvSpPr>
        <p:spPr>
          <a:xfrm>
            <a:off x="6816912" y="4920231"/>
            <a:ext cx="2042528" cy="872211"/>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除去可能性を検討</a:t>
            </a:r>
          </a:p>
        </p:txBody>
      </p:sp>
      <p:sp>
        <p:nvSpPr>
          <p:cNvPr id="84" name="矢印: 右 83">
            <a:extLst>
              <a:ext uri="{FF2B5EF4-FFF2-40B4-BE49-F238E27FC236}">
                <a16:creationId xmlns:a16="http://schemas.microsoft.com/office/drawing/2014/main" id="{EDAD9893-EC9B-42AE-BC25-F5A153785E38}"/>
              </a:ext>
            </a:extLst>
          </p:cNvPr>
          <p:cNvSpPr/>
          <p:nvPr/>
        </p:nvSpPr>
        <p:spPr>
          <a:xfrm rot="10800000">
            <a:off x="6330306" y="5227253"/>
            <a:ext cx="439507" cy="308256"/>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四角形: 角を丸くする 53">
            <a:extLst>
              <a:ext uri="{FF2B5EF4-FFF2-40B4-BE49-F238E27FC236}">
                <a16:creationId xmlns:a16="http://schemas.microsoft.com/office/drawing/2014/main" id="{8981F4B4-0F08-4DDF-8303-7EACC80087B3}"/>
              </a:ext>
            </a:extLst>
          </p:cNvPr>
          <p:cNvSpPr/>
          <p:nvPr/>
        </p:nvSpPr>
        <p:spPr>
          <a:xfrm>
            <a:off x="6399384" y="2763884"/>
            <a:ext cx="2088232" cy="86409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借入返済大</a:t>
            </a:r>
            <a:endParaRPr kumimoji="1" lang="en-US" altLang="ja-JP" dirty="0">
              <a:solidFill>
                <a:schemeClr val="tx1"/>
              </a:solidFill>
            </a:endParaRPr>
          </a:p>
          <a:p>
            <a:pPr algn="ctr"/>
            <a:r>
              <a:rPr kumimoji="1" lang="ja-JP" altLang="en-US" dirty="0">
                <a:solidFill>
                  <a:schemeClr val="tx1"/>
                </a:solidFill>
              </a:rPr>
              <a:t>⇒</a:t>
            </a:r>
            <a:r>
              <a:rPr kumimoji="1" lang="ja-JP" altLang="en-US" dirty="0">
                <a:solidFill>
                  <a:srgbClr val="FF0000"/>
                </a:solidFill>
              </a:rPr>
              <a:t>資金不足</a:t>
            </a:r>
          </a:p>
        </p:txBody>
      </p:sp>
      <p:sp>
        <p:nvSpPr>
          <p:cNvPr id="61" name="四角形: 角を丸くする 60">
            <a:extLst>
              <a:ext uri="{FF2B5EF4-FFF2-40B4-BE49-F238E27FC236}">
                <a16:creationId xmlns:a16="http://schemas.microsoft.com/office/drawing/2014/main" id="{0D772FD5-CD01-4DD5-AC3E-A686132D4DA0}"/>
              </a:ext>
            </a:extLst>
          </p:cNvPr>
          <p:cNvSpPr/>
          <p:nvPr/>
        </p:nvSpPr>
        <p:spPr>
          <a:xfrm>
            <a:off x="6392364" y="2122000"/>
            <a:ext cx="936104" cy="22662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新規融資困難</a:t>
            </a:r>
          </a:p>
        </p:txBody>
      </p:sp>
      <p:sp>
        <p:nvSpPr>
          <p:cNvPr id="63" name="四角形: 角を丸くする 62">
            <a:extLst>
              <a:ext uri="{FF2B5EF4-FFF2-40B4-BE49-F238E27FC236}">
                <a16:creationId xmlns:a16="http://schemas.microsoft.com/office/drawing/2014/main" id="{90946FA6-9F51-4DE2-BC33-EA218A6D53E0}"/>
              </a:ext>
            </a:extLst>
          </p:cNvPr>
          <p:cNvSpPr/>
          <p:nvPr/>
        </p:nvSpPr>
        <p:spPr>
          <a:xfrm>
            <a:off x="7519267" y="2111635"/>
            <a:ext cx="936104" cy="22662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金利支払増</a:t>
            </a:r>
          </a:p>
        </p:txBody>
      </p:sp>
      <p:cxnSp>
        <p:nvCxnSpPr>
          <p:cNvPr id="30" name="直線矢印コネクタ 29">
            <a:extLst>
              <a:ext uri="{FF2B5EF4-FFF2-40B4-BE49-F238E27FC236}">
                <a16:creationId xmlns:a16="http://schemas.microsoft.com/office/drawing/2014/main" id="{EEE7E9A2-94C9-4BF7-8FA8-BDD7584451AF}"/>
              </a:ext>
            </a:extLst>
          </p:cNvPr>
          <p:cNvCxnSpPr>
            <a:cxnSpLocks/>
            <a:stCxn id="63" idx="2"/>
          </p:cNvCxnSpPr>
          <p:nvPr/>
        </p:nvCxnSpPr>
        <p:spPr>
          <a:xfrm>
            <a:off x="7987319" y="2338260"/>
            <a:ext cx="0" cy="4256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3A6E6CA4-CCDC-4301-B6F2-25032C1C5D34}"/>
              </a:ext>
            </a:extLst>
          </p:cNvPr>
          <p:cNvCxnSpPr>
            <a:cxnSpLocks/>
            <a:stCxn id="61" idx="2"/>
          </p:cNvCxnSpPr>
          <p:nvPr/>
        </p:nvCxnSpPr>
        <p:spPr>
          <a:xfrm>
            <a:off x="6860416" y="2348625"/>
            <a:ext cx="0" cy="409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2D191926-B5FD-4DC3-8266-13E1A3AD9C4D}"/>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8688301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1000" fill="hold"/>
                                        <p:tgtEl>
                                          <p:spTgt spid="4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1000"/>
                                        <p:tgtEl>
                                          <p:spTgt spid="43"/>
                                        </p:tgtEl>
                                      </p:cBhvr>
                                    </p:animEffect>
                                    <p:anim calcmode="lin" valueType="num">
                                      <p:cBhvr>
                                        <p:cTn id="25" dur="1000" fill="hold"/>
                                        <p:tgtEl>
                                          <p:spTgt spid="43"/>
                                        </p:tgtEl>
                                        <p:attrNameLst>
                                          <p:attrName>ppt_x</p:attrName>
                                        </p:attrNameLst>
                                      </p:cBhvr>
                                      <p:tavLst>
                                        <p:tav tm="0">
                                          <p:val>
                                            <p:strVal val="#ppt_x"/>
                                          </p:val>
                                        </p:tav>
                                        <p:tav tm="100000">
                                          <p:val>
                                            <p:strVal val="#ppt_x"/>
                                          </p:val>
                                        </p:tav>
                                      </p:tavLst>
                                    </p:anim>
                                    <p:anim calcmode="lin" valueType="num">
                                      <p:cBhvr>
                                        <p:cTn id="2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1000" fill="hold"/>
                                        <p:tgtEl>
                                          <p:spTgt spid="8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1000"/>
                                        <p:tgtEl>
                                          <p:spTgt spid="83"/>
                                        </p:tgtEl>
                                      </p:cBhvr>
                                    </p:animEffect>
                                    <p:anim calcmode="lin" valueType="num">
                                      <p:cBhvr>
                                        <p:cTn id="37" dur="1000" fill="hold"/>
                                        <p:tgtEl>
                                          <p:spTgt spid="83"/>
                                        </p:tgtEl>
                                        <p:attrNameLst>
                                          <p:attrName>ppt_x</p:attrName>
                                        </p:attrNameLst>
                                      </p:cBhvr>
                                      <p:tavLst>
                                        <p:tav tm="0">
                                          <p:val>
                                            <p:strVal val="#ppt_x"/>
                                          </p:val>
                                        </p:tav>
                                        <p:tav tm="100000">
                                          <p:val>
                                            <p:strVal val="#ppt_x"/>
                                          </p:val>
                                        </p:tav>
                                      </p:tavLst>
                                    </p:anim>
                                    <p:anim calcmode="lin" valueType="num">
                                      <p:cBhvr>
                                        <p:cTn id="38"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3" grpId="0" animBg="1"/>
      <p:bldP spid="83" grpId="0" animBg="1"/>
      <p:bldP spid="8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28</a:t>
            </a:fld>
            <a:endParaRPr kumimoji="1" lang="ja-JP" altLang="en-US" dirty="0"/>
          </a:p>
        </p:txBody>
      </p:sp>
      <p:graphicFrame>
        <p:nvGraphicFramePr>
          <p:cNvPr id="2" name="表 1">
            <a:extLst>
              <a:ext uri="{FF2B5EF4-FFF2-40B4-BE49-F238E27FC236}">
                <a16:creationId xmlns:a16="http://schemas.microsoft.com/office/drawing/2014/main" id="{A54AF86B-C37F-4410-B79D-4A6202FB7AA6}"/>
              </a:ext>
            </a:extLst>
          </p:cNvPr>
          <p:cNvGraphicFramePr>
            <a:graphicFrameLocks noGrp="1"/>
          </p:cNvGraphicFramePr>
          <p:nvPr>
            <p:extLst>
              <p:ext uri="{D42A27DB-BD31-4B8C-83A1-F6EECF244321}">
                <p14:modId xmlns:p14="http://schemas.microsoft.com/office/powerpoint/2010/main" val="3428161147"/>
              </p:ext>
            </p:extLst>
          </p:nvPr>
        </p:nvGraphicFramePr>
        <p:xfrm>
          <a:off x="287524" y="908720"/>
          <a:ext cx="8568952" cy="5543028"/>
        </p:xfrm>
        <a:graphic>
          <a:graphicData uri="http://schemas.openxmlformats.org/drawingml/2006/table">
            <a:tbl>
              <a:tblPr firstRow="1" bandRow="1">
                <a:tableStyleId>{BDBED569-4797-4DF1-A0F4-6AAB3CD982D8}</a:tableStyleId>
              </a:tblPr>
              <a:tblGrid>
                <a:gridCol w="1179335">
                  <a:extLst>
                    <a:ext uri="{9D8B030D-6E8A-4147-A177-3AD203B41FA5}">
                      <a16:colId xmlns:a16="http://schemas.microsoft.com/office/drawing/2014/main" val="3712358227"/>
                    </a:ext>
                  </a:extLst>
                </a:gridCol>
                <a:gridCol w="5949457">
                  <a:extLst>
                    <a:ext uri="{9D8B030D-6E8A-4147-A177-3AD203B41FA5}">
                      <a16:colId xmlns:a16="http://schemas.microsoft.com/office/drawing/2014/main" val="3071609440"/>
                    </a:ext>
                  </a:extLst>
                </a:gridCol>
                <a:gridCol w="1440160">
                  <a:extLst>
                    <a:ext uri="{9D8B030D-6E8A-4147-A177-3AD203B41FA5}">
                      <a16:colId xmlns:a16="http://schemas.microsoft.com/office/drawing/2014/main" val="3641473660"/>
                    </a:ext>
                  </a:extLst>
                </a:gridCol>
              </a:tblGrid>
              <a:tr h="396662">
                <a:tc>
                  <a:txBody>
                    <a:bodyPr/>
                    <a:lstStyle/>
                    <a:p>
                      <a:pPr algn="ctr"/>
                      <a:r>
                        <a:rPr kumimoji="1" lang="ja-JP" altLang="en-US" sz="1800" b="0" dirty="0"/>
                        <a:t>項目</a:t>
                      </a:r>
                    </a:p>
                  </a:txBody>
                  <a:tcPr anchor="b"/>
                </a:tc>
                <a:tc>
                  <a:txBody>
                    <a:bodyPr/>
                    <a:lstStyle/>
                    <a:p>
                      <a:pPr algn="ctr"/>
                      <a:r>
                        <a:rPr kumimoji="1" lang="ja-JP" altLang="en-US" sz="1800" b="0" dirty="0"/>
                        <a:t>内容・留意点</a:t>
                      </a:r>
                    </a:p>
                  </a:txBody>
                  <a:tcPr anchor="b"/>
                </a:tc>
                <a:tc>
                  <a:txBody>
                    <a:bodyPr/>
                    <a:lstStyle/>
                    <a:p>
                      <a:pPr algn="ctr"/>
                      <a:r>
                        <a:rPr kumimoji="1" lang="ja-JP" altLang="en-US" sz="1400" b="0" dirty="0"/>
                        <a:t>計画との関連</a:t>
                      </a:r>
                    </a:p>
                  </a:txBody>
                  <a:tcPr anchor="b"/>
                </a:tc>
                <a:extLst>
                  <a:ext uri="{0D108BD9-81ED-4DB2-BD59-A6C34878D82A}">
                    <a16:rowId xmlns:a16="http://schemas.microsoft.com/office/drawing/2014/main" val="389914653"/>
                  </a:ext>
                </a:extLst>
              </a:tr>
              <a:tr h="1256094">
                <a:tc>
                  <a:txBody>
                    <a:bodyPr/>
                    <a:lstStyle/>
                    <a:p>
                      <a:r>
                        <a:rPr kumimoji="1" lang="ja-JP" altLang="en-US" sz="1400" dirty="0"/>
                        <a:t>①全般</a:t>
                      </a:r>
                    </a:p>
                  </a:txBody>
                  <a:tcPr/>
                </a:tc>
                <a:tc>
                  <a:txBody>
                    <a:bodyPr/>
                    <a:lstStyle/>
                    <a:p>
                      <a:pPr marL="285750" indent="-285750">
                        <a:buFont typeface="Wingdings" panose="05000000000000000000" pitchFamily="2" charset="2"/>
                        <a:buChar char="Ø"/>
                      </a:pPr>
                      <a:r>
                        <a:rPr kumimoji="1" lang="ja-JP" altLang="en-US" sz="1400" dirty="0">
                          <a:solidFill>
                            <a:srgbClr val="FF0000"/>
                          </a:solidFill>
                        </a:rPr>
                        <a:t>経営者が積極的かつ気持ちよく発言出来る様</a:t>
                      </a:r>
                      <a:r>
                        <a:rPr kumimoji="1" lang="ja-JP" altLang="en-US" sz="1400" dirty="0"/>
                        <a:t>、誠実に親身に対応する</a:t>
                      </a:r>
                      <a:endParaRPr kumimoji="1" lang="en-US" altLang="ja-JP" sz="1400" dirty="0"/>
                    </a:p>
                    <a:p>
                      <a:pPr marL="285750" indent="-285750">
                        <a:buFont typeface="Wingdings" panose="05000000000000000000" pitchFamily="2" charset="2"/>
                        <a:buChar char="Ø"/>
                      </a:pPr>
                      <a:r>
                        <a:rPr kumimoji="1" lang="ja-JP" altLang="en-US" sz="1400" dirty="0"/>
                        <a:t>相手に専門性を実感させる</a:t>
                      </a:r>
                      <a:endParaRPr kumimoji="1" lang="en-US" altLang="ja-JP" sz="1400" dirty="0"/>
                    </a:p>
                    <a:p>
                      <a:pPr marL="285750" indent="-285750">
                        <a:buFont typeface="Wingdings" panose="05000000000000000000" pitchFamily="2" charset="2"/>
                        <a:buChar char="Ø"/>
                      </a:pPr>
                      <a:r>
                        <a:rPr kumimoji="1" lang="ja-JP" altLang="en-US" sz="1400" dirty="0"/>
                        <a:t>共感のスキルを充分に活用する</a:t>
                      </a:r>
                      <a:endParaRPr kumimoji="1" lang="en-US" altLang="ja-JP" sz="1400" dirty="0"/>
                    </a:p>
                    <a:p>
                      <a:pPr marL="285750" indent="-285750">
                        <a:buFont typeface="Wingdings" panose="05000000000000000000" pitchFamily="2" charset="2"/>
                        <a:buChar char="Ø"/>
                      </a:pPr>
                      <a:r>
                        <a:rPr kumimoji="1" lang="ja-JP" altLang="en-US" sz="1400" dirty="0"/>
                        <a:t>経営者を否定しない</a:t>
                      </a:r>
                      <a:endParaRPr kumimoji="1" lang="en-US" altLang="ja-JP" sz="1400" dirty="0"/>
                    </a:p>
                    <a:p>
                      <a:pPr marL="285750" indent="-285750">
                        <a:buFont typeface="Wingdings" panose="05000000000000000000" pitchFamily="2" charset="2"/>
                        <a:buChar char="Ø"/>
                      </a:pPr>
                      <a:r>
                        <a:rPr kumimoji="1" lang="ja-JP" altLang="en-US" sz="1400" dirty="0"/>
                        <a:t>解決策を適時提案して、信頼関係を構築する</a:t>
                      </a:r>
                    </a:p>
                  </a:txBody>
                  <a:tcPr/>
                </a:tc>
                <a:tc>
                  <a:txBody>
                    <a:bodyPr/>
                    <a:lstStyle/>
                    <a:p>
                      <a:pPr algn="ctr"/>
                      <a:r>
                        <a:rPr kumimoji="1" lang="ja-JP" altLang="en-US" sz="1400" dirty="0"/>
                        <a:t>全般</a:t>
                      </a:r>
                    </a:p>
                  </a:txBody>
                  <a:tcPr anchor="ctr"/>
                </a:tc>
                <a:extLst>
                  <a:ext uri="{0D108BD9-81ED-4DB2-BD59-A6C34878D82A}">
                    <a16:rowId xmlns:a16="http://schemas.microsoft.com/office/drawing/2014/main" val="1113737888"/>
                  </a:ext>
                </a:extLst>
              </a:tr>
              <a:tr h="793322">
                <a:tc>
                  <a:txBody>
                    <a:bodyPr/>
                    <a:lstStyle/>
                    <a:p>
                      <a:r>
                        <a:rPr kumimoji="1" lang="ja-JP" altLang="en-US" sz="1400" dirty="0"/>
                        <a:t>②会社概要</a:t>
                      </a:r>
                    </a:p>
                  </a:txBody>
                  <a:tcPr/>
                </a:tc>
                <a:tc>
                  <a:txBody>
                    <a:bodyPr/>
                    <a:lstStyle/>
                    <a:p>
                      <a:pPr marL="285750" indent="-285750">
                        <a:buFont typeface="Wingdings" panose="05000000000000000000" pitchFamily="2" charset="2"/>
                        <a:buChar char="Ø"/>
                      </a:pPr>
                      <a:r>
                        <a:rPr kumimoji="1" lang="ja-JP" altLang="en-US" sz="1400" dirty="0"/>
                        <a:t>会社沿革、事業内容を直接確認</a:t>
                      </a:r>
                      <a:endParaRPr kumimoji="1" lang="en-US" altLang="ja-JP" sz="1400" dirty="0"/>
                    </a:p>
                    <a:p>
                      <a:pPr marL="285750" indent="-285750">
                        <a:buFont typeface="Wingdings" panose="05000000000000000000" pitchFamily="2" charset="2"/>
                        <a:buChar char="Ø"/>
                      </a:pPr>
                      <a:r>
                        <a:rPr kumimoji="1" lang="ja-JP" altLang="en-US" sz="1400" dirty="0"/>
                        <a:t>過去の成功体験で</a:t>
                      </a:r>
                      <a:r>
                        <a:rPr kumimoji="1" lang="ja-JP" altLang="en-US" sz="1400" dirty="0">
                          <a:solidFill>
                            <a:srgbClr val="FF0000"/>
                          </a:solidFill>
                        </a:rPr>
                        <a:t>経営者の心をくすぐる</a:t>
                      </a:r>
                      <a:endParaRPr kumimoji="1" lang="en-US" altLang="ja-JP" sz="1400" dirty="0">
                        <a:solidFill>
                          <a:srgbClr val="FF0000"/>
                        </a:solidFill>
                      </a:endParaRPr>
                    </a:p>
                    <a:p>
                      <a:pPr marL="0" indent="0">
                        <a:buFont typeface="Wingdings" panose="05000000000000000000" pitchFamily="2" charset="2"/>
                        <a:buNone/>
                      </a:pPr>
                      <a:endParaRPr kumimoji="1" lang="ja-JP" altLang="en-US" sz="1400" dirty="0"/>
                    </a:p>
                  </a:txBody>
                  <a:tcPr/>
                </a:tc>
                <a:tc>
                  <a:txBody>
                    <a:bodyPr/>
                    <a:lstStyle/>
                    <a:p>
                      <a:pPr algn="ctr"/>
                      <a:r>
                        <a:rPr kumimoji="1" lang="ja-JP" altLang="en-US" sz="1400" dirty="0"/>
                        <a:t>法人概況表</a:t>
                      </a:r>
                    </a:p>
                  </a:txBody>
                  <a:tcPr anchor="ctr"/>
                </a:tc>
                <a:extLst>
                  <a:ext uri="{0D108BD9-81ED-4DB2-BD59-A6C34878D82A}">
                    <a16:rowId xmlns:a16="http://schemas.microsoft.com/office/drawing/2014/main" val="3969444341"/>
                  </a:ext>
                </a:extLst>
              </a:tr>
              <a:tr h="1047533">
                <a:tc>
                  <a:txBody>
                    <a:bodyPr/>
                    <a:lstStyle/>
                    <a:p>
                      <a:r>
                        <a:rPr kumimoji="1" lang="ja-JP" altLang="en-US" sz="1400" dirty="0"/>
                        <a:t>③ビジネスモデル</a:t>
                      </a:r>
                    </a:p>
                  </a:txBody>
                  <a:tcPr/>
                </a:tc>
                <a:tc>
                  <a:txBody>
                    <a:bodyPr/>
                    <a:lstStyle/>
                    <a:p>
                      <a:pPr marL="285750" indent="-285750">
                        <a:buFont typeface="Wingdings" panose="05000000000000000000" pitchFamily="2" charset="2"/>
                        <a:buChar char="Ø"/>
                      </a:pPr>
                      <a:r>
                        <a:rPr kumimoji="1" lang="ja-JP" altLang="en-US" sz="1400" dirty="0"/>
                        <a:t>誰から仕入れ、誰に売っているかという</a:t>
                      </a:r>
                      <a:r>
                        <a:rPr kumimoji="1" lang="ja-JP" altLang="en-US" sz="1400" dirty="0">
                          <a:solidFill>
                            <a:srgbClr val="FF0000"/>
                          </a:solidFill>
                        </a:rPr>
                        <a:t>簡単な内容から詳細を確認</a:t>
                      </a:r>
                      <a:endParaRPr kumimoji="1" lang="en-US" altLang="ja-JP" sz="1400" dirty="0">
                        <a:solidFill>
                          <a:srgbClr val="FF0000"/>
                        </a:solidFill>
                      </a:endParaRPr>
                    </a:p>
                    <a:p>
                      <a:pPr marL="285750" indent="-285750">
                        <a:buFont typeface="Wingdings" panose="05000000000000000000" pitchFamily="2" charset="2"/>
                        <a:buChar char="Ø"/>
                      </a:pPr>
                      <a:r>
                        <a:rPr kumimoji="1" lang="ja-JP" altLang="en-US" sz="1400" dirty="0"/>
                        <a:t>ホワイトボード、スケッチブック等に</a:t>
                      </a:r>
                      <a:r>
                        <a:rPr kumimoji="1" lang="ja-JP" altLang="en-US" sz="1400" dirty="0">
                          <a:solidFill>
                            <a:srgbClr val="FF0000"/>
                          </a:solidFill>
                        </a:rPr>
                        <a:t>手書きで記載</a:t>
                      </a:r>
                      <a:r>
                        <a:rPr kumimoji="1" lang="ja-JP" altLang="en-US" sz="1400" dirty="0"/>
                        <a:t>（図示）⇒写メで記録⇒後で整える</a:t>
                      </a:r>
                    </a:p>
                  </a:txBody>
                  <a:tcPr/>
                </a:tc>
                <a:tc>
                  <a:txBody>
                    <a:bodyPr/>
                    <a:lstStyle/>
                    <a:p>
                      <a:pPr algn="ctr"/>
                      <a:r>
                        <a:rPr kumimoji="1" lang="ja-JP" altLang="en-US" sz="1400" dirty="0"/>
                        <a:t>ビジネスモデル俯瞰図</a:t>
                      </a:r>
                    </a:p>
                  </a:txBody>
                  <a:tcPr anchor="ctr"/>
                </a:tc>
                <a:extLst>
                  <a:ext uri="{0D108BD9-81ED-4DB2-BD59-A6C34878D82A}">
                    <a16:rowId xmlns:a16="http://schemas.microsoft.com/office/drawing/2014/main" val="2731655541"/>
                  </a:ext>
                </a:extLst>
              </a:tr>
              <a:tr h="561937">
                <a:tc>
                  <a:txBody>
                    <a:bodyPr/>
                    <a:lstStyle/>
                    <a:p>
                      <a:r>
                        <a:rPr kumimoji="1" lang="ja-JP" altLang="en-US" sz="1400" dirty="0"/>
                        <a:t>④こだわりの数値</a:t>
                      </a:r>
                    </a:p>
                  </a:txBody>
                  <a:tcPr/>
                </a:tc>
                <a:tc>
                  <a:txBody>
                    <a:bodyPr/>
                    <a:lstStyle/>
                    <a:p>
                      <a:pPr marL="171450" indent="-171450">
                        <a:buFont typeface="Wingdings" panose="05000000000000000000" pitchFamily="2" charset="2"/>
                        <a:buChar char="Ø"/>
                      </a:pPr>
                      <a:r>
                        <a:rPr kumimoji="1" lang="ja-JP" altLang="en-US" sz="1400" dirty="0"/>
                        <a:t>売上重視、利益重視、ＣＦ重視</a:t>
                      </a:r>
                      <a:endParaRPr kumimoji="1" lang="en-US" altLang="ja-JP" sz="1400" dirty="0"/>
                    </a:p>
                    <a:p>
                      <a:pPr marL="171450" indent="-171450">
                        <a:buFont typeface="Wingdings" panose="05000000000000000000" pitchFamily="2" charset="2"/>
                        <a:buChar char="Ø"/>
                      </a:pPr>
                      <a:r>
                        <a:rPr kumimoji="1" lang="ja-JP" altLang="en-US" sz="1400" dirty="0"/>
                        <a:t>難しい言葉（ＫＰＩ、ＲＯＡなど）、質問だと経営者は返事が出来ないので注意</a:t>
                      </a:r>
                    </a:p>
                  </a:txBody>
                  <a:tcPr/>
                </a:tc>
                <a:tc>
                  <a:txBody>
                    <a:bodyPr/>
                    <a:lstStyle/>
                    <a:p>
                      <a:pPr algn="ctr"/>
                      <a:r>
                        <a:rPr kumimoji="1" lang="ja-JP" altLang="en-US" sz="1400" dirty="0"/>
                        <a:t>数値計画</a:t>
                      </a:r>
                    </a:p>
                  </a:txBody>
                  <a:tcPr anchor="ctr"/>
                </a:tc>
                <a:extLst>
                  <a:ext uri="{0D108BD9-81ED-4DB2-BD59-A6C34878D82A}">
                    <a16:rowId xmlns:a16="http://schemas.microsoft.com/office/drawing/2014/main" val="693191824"/>
                  </a:ext>
                </a:extLst>
              </a:tr>
              <a:tr h="1487480">
                <a:tc>
                  <a:txBody>
                    <a:bodyPr/>
                    <a:lstStyle/>
                    <a:p>
                      <a:r>
                        <a:rPr kumimoji="1" lang="ja-JP" altLang="en-US" sz="1400" dirty="0"/>
                        <a:t>⑤現状に至った経緯</a:t>
                      </a:r>
                    </a:p>
                  </a:txBody>
                  <a:tcPr/>
                </a:tc>
                <a:tc>
                  <a:txBody>
                    <a:bodyPr/>
                    <a:lstStyle/>
                    <a:p>
                      <a:pPr marL="171450" indent="-171450">
                        <a:buFont typeface="Wingdings" panose="05000000000000000000" pitchFamily="2" charset="2"/>
                        <a:buChar char="Ø"/>
                      </a:pPr>
                      <a:r>
                        <a:rPr kumimoji="1" lang="ja-JP" altLang="en-US" sz="1400" dirty="0"/>
                        <a:t>いつ頃から業績が悪化したのか？原因は複数か？単一か？社内から生じたものか？外部環境によるものか？を確認</a:t>
                      </a:r>
                      <a:endParaRPr kumimoji="1" lang="en-US" altLang="ja-JP" sz="1400" dirty="0"/>
                    </a:p>
                    <a:p>
                      <a:pPr marL="171450" indent="-171450">
                        <a:buFont typeface="Wingdings" panose="05000000000000000000" pitchFamily="2" charset="2"/>
                        <a:buChar char="Ø"/>
                      </a:pPr>
                      <a:r>
                        <a:rPr kumimoji="1" lang="ja-JP" altLang="en-US" sz="1400" dirty="0">
                          <a:solidFill>
                            <a:srgbClr val="FF0000"/>
                          </a:solidFill>
                        </a:rPr>
                        <a:t>感情論にならない様</a:t>
                      </a:r>
                      <a:r>
                        <a:rPr kumimoji="1" lang="ja-JP" altLang="en-US" sz="1400" dirty="0"/>
                        <a:t>に事前に準備した</a:t>
                      </a:r>
                      <a:r>
                        <a:rPr kumimoji="1" lang="ja-JP" altLang="en-US" sz="1400" dirty="0">
                          <a:solidFill>
                            <a:srgbClr val="FF0000"/>
                          </a:solidFill>
                        </a:rPr>
                        <a:t>過年度の財務資料分析結果</a:t>
                      </a:r>
                      <a:r>
                        <a:rPr kumimoji="1" lang="ja-JP" altLang="en-US" sz="1400" dirty="0"/>
                        <a:t>を踏まえてインタビューを行う</a:t>
                      </a:r>
                      <a:endParaRPr kumimoji="1" lang="en-US" altLang="ja-JP" sz="1400" dirty="0"/>
                    </a:p>
                    <a:p>
                      <a:pPr marL="171450" indent="-171450">
                        <a:buFont typeface="Wingdings" panose="05000000000000000000" pitchFamily="2" charset="2"/>
                        <a:buChar char="Ø"/>
                      </a:pPr>
                      <a:r>
                        <a:rPr kumimoji="1" lang="ja-JP" altLang="en-US" sz="1400" dirty="0"/>
                        <a:t>経営者にとっては</a:t>
                      </a:r>
                      <a:r>
                        <a:rPr kumimoji="1" lang="ja-JP" altLang="en-US" sz="1400" dirty="0">
                          <a:solidFill>
                            <a:srgbClr val="FF0000"/>
                          </a:solidFill>
                        </a:rPr>
                        <a:t>、自らの失敗をさらす</a:t>
                      </a:r>
                      <a:r>
                        <a:rPr kumimoji="1" lang="ja-JP" altLang="en-US" sz="1400" dirty="0"/>
                        <a:t>ことになるので、言葉遣いに気を付ける</a:t>
                      </a:r>
                    </a:p>
                  </a:txBody>
                  <a:tcPr/>
                </a:tc>
                <a:tc>
                  <a:txBody>
                    <a:bodyPr/>
                    <a:lstStyle/>
                    <a:p>
                      <a:pPr algn="ctr"/>
                      <a:r>
                        <a:rPr kumimoji="1" lang="ja-JP" altLang="en-US" sz="1400" dirty="0"/>
                        <a:t>概要</a:t>
                      </a:r>
                      <a:endParaRPr kumimoji="1" lang="en-US" altLang="ja-JP" sz="1400" dirty="0"/>
                    </a:p>
                    <a:p>
                      <a:pPr algn="ctr"/>
                      <a:r>
                        <a:rPr kumimoji="1" lang="ja-JP" altLang="en-US" sz="1400" dirty="0"/>
                        <a:t>①課題・問題点</a:t>
                      </a:r>
                    </a:p>
                  </a:txBody>
                  <a:tcPr anchor="ctr"/>
                </a:tc>
                <a:extLst>
                  <a:ext uri="{0D108BD9-81ED-4DB2-BD59-A6C34878D82A}">
                    <a16:rowId xmlns:a16="http://schemas.microsoft.com/office/drawing/2014/main" val="3607440368"/>
                  </a:ext>
                </a:extLst>
              </a:tr>
            </a:tbl>
          </a:graphicData>
        </a:graphic>
      </p:graphicFrame>
      <p:sp>
        <p:nvSpPr>
          <p:cNvPr id="3" name="四角形: 角を丸くする 2">
            <a:extLst>
              <a:ext uri="{FF2B5EF4-FFF2-40B4-BE49-F238E27FC236}">
                <a16:creationId xmlns:a16="http://schemas.microsoft.com/office/drawing/2014/main" id="{ABF4AE07-55D8-406A-8CA4-8FD9AC8E4040}"/>
              </a:ext>
            </a:extLst>
          </p:cNvPr>
          <p:cNvSpPr/>
          <p:nvPr/>
        </p:nvSpPr>
        <p:spPr>
          <a:xfrm>
            <a:off x="4932040" y="1700808"/>
            <a:ext cx="2448272" cy="432048"/>
          </a:xfrm>
          <a:prstGeom prst="roundRect">
            <a:avLst/>
          </a:prstGeom>
          <a:solidFill>
            <a:srgbClr val="FFCC99"/>
          </a:solidFill>
          <a:ln>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言葉の定義を確認</a:t>
            </a:r>
          </a:p>
        </p:txBody>
      </p:sp>
      <p:sp>
        <p:nvSpPr>
          <p:cNvPr id="11" name="テキスト ボックス 10">
            <a:extLst>
              <a:ext uri="{FF2B5EF4-FFF2-40B4-BE49-F238E27FC236}">
                <a16:creationId xmlns:a16="http://schemas.microsoft.com/office/drawing/2014/main" id="{F929E39F-CDCC-4E8B-8C39-502F022490F4}"/>
              </a:ext>
            </a:extLst>
          </p:cNvPr>
          <p:cNvSpPr txBox="1"/>
          <p:nvPr/>
        </p:nvSpPr>
        <p:spPr>
          <a:xfrm>
            <a:off x="218346" y="196989"/>
            <a:ext cx="4065622" cy="400110"/>
          </a:xfrm>
          <a:prstGeom prst="rect">
            <a:avLst/>
          </a:prstGeom>
          <a:noFill/>
        </p:spPr>
        <p:txBody>
          <a:bodyPr wrap="square" rtlCol="0">
            <a:spAutoFit/>
          </a:bodyPr>
          <a:lstStyle/>
          <a:p>
            <a:r>
              <a:rPr lang="en-US" altLang="ja-JP" sz="2000" dirty="0">
                <a:solidFill>
                  <a:schemeClr val="tx2"/>
                </a:solidFill>
                <a:latin typeface="+mj-lt"/>
                <a:ea typeface="+mj-ea"/>
                <a:cs typeface="+mj-cs"/>
              </a:rPr>
              <a:t>3-2.</a:t>
            </a:r>
            <a:r>
              <a:rPr lang="ja-JP" altLang="en-US" sz="2000" dirty="0">
                <a:solidFill>
                  <a:schemeClr val="tx2"/>
                </a:solidFill>
                <a:latin typeface="+mj-lt"/>
                <a:ea typeface="+mj-ea"/>
                <a:cs typeface="+mj-cs"/>
              </a:rPr>
              <a:t>ヒアリング時に気を付ける点①</a:t>
            </a:r>
          </a:p>
        </p:txBody>
      </p:sp>
      <p:sp>
        <p:nvSpPr>
          <p:cNvPr id="4" name="フッター プレースホルダー 3">
            <a:extLst>
              <a:ext uri="{FF2B5EF4-FFF2-40B4-BE49-F238E27FC236}">
                <a16:creationId xmlns:a16="http://schemas.microsoft.com/office/drawing/2014/main" id="{FFC5B4D6-B05D-422B-B921-C088E46F6DB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689782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1-1</a:t>
            </a:r>
            <a:r>
              <a:rPr kumimoji="1" lang="ja-JP" altLang="en-US" dirty="0"/>
              <a:t>．</a:t>
            </a:r>
            <a:r>
              <a:rPr lang="ja-JP" altLang="en-US" dirty="0"/>
              <a:t>氷見野良三（ひみのりょうぞう）　金融庁長官</a:t>
            </a:r>
            <a:endParaRPr kumimoji="1" lang="ja-JP" altLang="en-US" dirty="0"/>
          </a:p>
        </p:txBody>
      </p:sp>
      <p:pic>
        <p:nvPicPr>
          <p:cNvPr id="7" name="図 6" descr="スーツを着た男性&#10;&#10;自動的に生成された説明">
            <a:extLst>
              <a:ext uri="{FF2B5EF4-FFF2-40B4-BE49-F238E27FC236}">
                <a16:creationId xmlns:a16="http://schemas.microsoft.com/office/drawing/2014/main" id="{D960BC5E-2F79-456E-BB9B-3F121DC1FBF2}"/>
              </a:ext>
            </a:extLst>
          </p:cNvPr>
          <p:cNvPicPr>
            <a:picLocks noChangeAspect="1"/>
          </p:cNvPicPr>
          <p:nvPr/>
        </p:nvPicPr>
        <p:blipFill rotWithShape="1">
          <a:blip r:embed="rId3"/>
          <a:srcRect l="22959" r="24708" b="-1"/>
          <a:stretch/>
        </p:blipFill>
        <p:spPr>
          <a:xfrm>
            <a:off x="428546" y="1182733"/>
            <a:ext cx="4038600" cy="4784725"/>
          </a:xfrm>
          <a:prstGeom prst="rect">
            <a:avLst/>
          </a:prstGeom>
          <a:noFill/>
          <a:ln>
            <a:noFill/>
          </a:ln>
          <a:effectLst>
            <a:softEdge rad="112500"/>
          </a:effectLst>
        </p:spPr>
      </p:pic>
      <p:sp>
        <p:nvSpPr>
          <p:cNvPr id="14" name="Content Placeholder 3">
            <a:extLst>
              <a:ext uri="{FF2B5EF4-FFF2-40B4-BE49-F238E27FC236}">
                <a16:creationId xmlns:a16="http://schemas.microsoft.com/office/drawing/2014/main" id="{F73724DC-6049-44C3-A797-7D10C3995F52}"/>
              </a:ext>
            </a:extLst>
          </p:cNvPr>
          <p:cNvSpPr>
            <a:spLocks noGrp="1"/>
          </p:cNvSpPr>
          <p:nvPr>
            <p:ph sz="half" idx="2"/>
          </p:nvPr>
        </p:nvSpPr>
        <p:spPr>
          <a:xfrm>
            <a:off x="4645025" y="1340768"/>
            <a:ext cx="4070429" cy="4784725"/>
          </a:xfrm>
        </p:spPr>
        <p:txBody>
          <a:bodyPr/>
          <a:lstStyle/>
          <a:p>
            <a:r>
              <a:rPr kumimoji="1" lang="en-US" altLang="ja-JP" sz="2000" dirty="0"/>
              <a:t>1983</a:t>
            </a:r>
            <a:r>
              <a:rPr kumimoji="1" lang="ja-JP" altLang="en-US" sz="2000" dirty="0"/>
              <a:t>年東京大学法学部卒業後、大蔵省入省</a:t>
            </a:r>
            <a:endParaRPr kumimoji="1" lang="en-US" altLang="ja-JP" sz="2000" dirty="0"/>
          </a:p>
          <a:p>
            <a:r>
              <a:rPr kumimoji="1" lang="ja-JP" altLang="en-US" sz="2000" dirty="0"/>
              <a:t>その後は、金融行政を歩みバーゼル銀行監督委員会事務局長、金融庁監督局証券課長、銀行第一課長、総務企画局参事官、審議官、監督局審議官、総務企画局審議官を経て、</a:t>
            </a:r>
            <a:r>
              <a:rPr kumimoji="1" lang="en-US" altLang="ja-JP" sz="2000" dirty="0"/>
              <a:t>2016</a:t>
            </a:r>
            <a:r>
              <a:rPr kumimoji="1" lang="ja-JP" altLang="en-US" sz="2000" dirty="0"/>
              <a:t>年金融国際審議官</a:t>
            </a:r>
            <a:endParaRPr kumimoji="1" lang="en-US" altLang="ja-JP" sz="2000" dirty="0"/>
          </a:p>
          <a:p>
            <a:r>
              <a:rPr kumimoji="1" lang="en-US" altLang="ja-JP" sz="2000" dirty="0"/>
              <a:t>2019</a:t>
            </a:r>
            <a:r>
              <a:rPr kumimoji="1" lang="ja-JP" altLang="en-US" sz="2000" dirty="0"/>
              <a:t>年金融安定理事会規制監督上の協調に係る常設委員会議長就任</a:t>
            </a:r>
            <a:endParaRPr kumimoji="1" lang="en-US" altLang="ja-JP" sz="2000" dirty="0"/>
          </a:p>
          <a:p>
            <a:r>
              <a:rPr kumimoji="1" lang="en-US" altLang="ja-JP" sz="2000" dirty="0"/>
              <a:t>2020</a:t>
            </a:r>
            <a:r>
              <a:rPr kumimoji="1" lang="ja-JP" altLang="en-US" sz="2000" dirty="0"/>
              <a:t>年</a:t>
            </a:r>
            <a:r>
              <a:rPr kumimoji="1" lang="en-US" altLang="ja-JP" sz="2000" dirty="0"/>
              <a:t>7</a:t>
            </a:r>
            <a:r>
              <a:rPr kumimoji="1" lang="ja-JP" altLang="en-US" sz="2000" dirty="0"/>
              <a:t>月</a:t>
            </a:r>
            <a:r>
              <a:rPr kumimoji="1" lang="en-US" altLang="ja-JP" sz="2000" dirty="0"/>
              <a:t>20</a:t>
            </a:r>
            <a:r>
              <a:rPr kumimoji="1" lang="ja-JP" altLang="en-US" sz="2000" dirty="0"/>
              <a:t>日、金融庁長官</a:t>
            </a:r>
            <a:endParaRPr kumimoji="1" lang="en-US" altLang="ja-JP" sz="2000" dirty="0"/>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2</a:t>
            </a:fld>
            <a:endParaRPr lang="en-US" altLang="ja-JP" dirty="0"/>
          </a:p>
        </p:txBody>
      </p:sp>
    </p:spTree>
    <p:extLst>
      <p:ext uri="{BB962C8B-B14F-4D97-AF65-F5344CB8AC3E}">
        <p14:creationId xmlns:p14="http://schemas.microsoft.com/office/powerpoint/2010/main" val="974451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29</a:t>
            </a:fld>
            <a:endParaRPr kumimoji="1" lang="ja-JP" altLang="en-US" dirty="0"/>
          </a:p>
        </p:txBody>
      </p:sp>
      <p:graphicFrame>
        <p:nvGraphicFramePr>
          <p:cNvPr id="2" name="表 1">
            <a:extLst>
              <a:ext uri="{FF2B5EF4-FFF2-40B4-BE49-F238E27FC236}">
                <a16:creationId xmlns:a16="http://schemas.microsoft.com/office/drawing/2014/main" id="{A54AF86B-C37F-4410-B79D-4A6202FB7AA6}"/>
              </a:ext>
            </a:extLst>
          </p:cNvPr>
          <p:cNvGraphicFramePr>
            <a:graphicFrameLocks noGrp="1"/>
          </p:cNvGraphicFramePr>
          <p:nvPr>
            <p:extLst>
              <p:ext uri="{D42A27DB-BD31-4B8C-83A1-F6EECF244321}">
                <p14:modId xmlns:p14="http://schemas.microsoft.com/office/powerpoint/2010/main" val="1481826740"/>
              </p:ext>
            </p:extLst>
          </p:nvPr>
        </p:nvGraphicFramePr>
        <p:xfrm>
          <a:off x="457200" y="811833"/>
          <a:ext cx="8399276" cy="5530318"/>
        </p:xfrm>
        <a:graphic>
          <a:graphicData uri="http://schemas.openxmlformats.org/drawingml/2006/table">
            <a:tbl>
              <a:tblPr firstRow="1" bandRow="1">
                <a:tableStyleId>{BDBED569-4797-4DF1-A0F4-6AAB3CD982D8}</a:tableStyleId>
              </a:tblPr>
              <a:tblGrid>
                <a:gridCol w="1155983">
                  <a:extLst>
                    <a:ext uri="{9D8B030D-6E8A-4147-A177-3AD203B41FA5}">
                      <a16:colId xmlns:a16="http://schemas.microsoft.com/office/drawing/2014/main" val="3712358227"/>
                    </a:ext>
                  </a:extLst>
                </a:gridCol>
                <a:gridCol w="5408158">
                  <a:extLst>
                    <a:ext uri="{9D8B030D-6E8A-4147-A177-3AD203B41FA5}">
                      <a16:colId xmlns:a16="http://schemas.microsoft.com/office/drawing/2014/main" val="3071609440"/>
                    </a:ext>
                  </a:extLst>
                </a:gridCol>
                <a:gridCol w="1835135">
                  <a:extLst>
                    <a:ext uri="{9D8B030D-6E8A-4147-A177-3AD203B41FA5}">
                      <a16:colId xmlns:a16="http://schemas.microsoft.com/office/drawing/2014/main" val="3641473660"/>
                    </a:ext>
                  </a:extLst>
                </a:gridCol>
              </a:tblGrid>
              <a:tr h="374719">
                <a:tc>
                  <a:txBody>
                    <a:bodyPr/>
                    <a:lstStyle/>
                    <a:p>
                      <a:pPr algn="ctr"/>
                      <a:r>
                        <a:rPr kumimoji="1" lang="ja-JP" altLang="en-US" sz="1800" b="0" dirty="0"/>
                        <a:t>項目</a:t>
                      </a:r>
                    </a:p>
                  </a:txBody>
                  <a:tcPr anchor="b"/>
                </a:tc>
                <a:tc>
                  <a:txBody>
                    <a:bodyPr/>
                    <a:lstStyle/>
                    <a:p>
                      <a:pPr algn="ctr"/>
                      <a:r>
                        <a:rPr kumimoji="1" lang="ja-JP" altLang="en-US" sz="1800" b="0" dirty="0"/>
                        <a:t>内容・留意点</a:t>
                      </a:r>
                    </a:p>
                  </a:txBody>
                  <a:tcPr anchor="b"/>
                </a:tc>
                <a:tc>
                  <a:txBody>
                    <a:bodyPr/>
                    <a:lstStyle/>
                    <a:p>
                      <a:pPr algn="ctr"/>
                      <a:r>
                        <a:rPr kumimoji="1" lang="ja-JP" altLang="en-US" sz="1800" b="0" dirty="0"/>
                        <a:t>計画書との関連</a:t>
                      </a:r>
                    </a:p>
                  </a:txBody>
                  <a:tcPr anchor="b"/>
                </a:tc>
                <a:extLst>
                  <a:ext uri="{0D108BD9-81ED-4DB2-BD59-A6C34878D82A}">
                    <a16:rowId xmlns:a16="http://schemas.microsoft.com/office/drawing/2014/main" val="389914653"/>
                  </a:ext>
                </a:extLst>
              </a:tr>
              <a:tr h="968023">
                <a:tc>
                  <a:txBody>
                    <a:bodyPr/>
                    <a:lstStyle/>
                    <a:p>
                      <a:r>
                        <a:rPr kumimoji="1" lang="ja-JP" altLang="en-US" sz="1400" dirty="0"/>
                        <a:t>⑥認識している窮境原因・経営課題について</a:t>
                      </a:r>
                    </a:p>
                  </a:txBody>
                  <a:tcPr/>
                </a:tc>
                <a:tc>
                  <a:txBody>
                    <a:bodyPr/>
                    <a:lstStyle/>
                    <a:p>
                      <a:pPr marL="285750" indent="-285750">
                        <a:buFont typeface="Wingdings" panose="05000000000000000000" pitchFamily="2" charset="2"/>
                        <a:buChar char="Ø"/>
                      </a:pPr>
                      <a:r>
                        <a:rPr kumimoji="1" lang="ja-JP" altLang="en-US" sz="1400" dirty="0"/>
                        <a:t>経営者が現状どの程度</a:t>
                      </a:r>
                      <a:r>
                        <a:rPr kumimoji="1" lang="ja-JP" altLang="en-US" sz="1400" dirty="0">
                          <a:solidFill>
                            <a:srgbClr val="FF0000"/>
                          </a:solidFill>
                        </a:rPr>
                        <a:t>認識しているかを確認</a:t>
                      </a:r>
                      <a:endParaRPr kumimoji="1" lang="en-US" altLang="ja-JP" sz="1400" dirty="0">
                        <a:solidFill>
                          <a:srgbClr val="FF0000"/>
                        </a:solidFill>
                      </a:endParaRPr>
                    </a:p>
                    <a:p>
                      <a:pPr marL="285750" indent="-285750">
                        <a:buFont typeface="Wingdings" panose="05000000000000000000" pitchFamily="2" charset="2"/>
                        <a:buChar char="Ø"/>
                      </a:pPr>
                      <a:r>
                        <a:rPr kumimoji="1" lang="ja-JP" altLang="en-US" sz="1400" dirty="0"/>
                        <a:t>経営者が認識している現在の経営課題を確認</a:t>
                      </a:r>
                      <a:endParaRPr kumimoji="1" lang="en-US" altLang="ja-JP" sz="1400" dirty="0"/>
                    </a:p>
                    <a:p>
                      <a:pPr marL="285750" indent="-285750">
                        <a:buFont typeface="Wingdings" panose="05000000000000000000" pitchFamily="2" charset="2"/>
                        <a:buChar char="Ø"/>
                      </a:pPr>
                      <a:r>
                        <a:rPr kumimoji="1" lang="ja-JP" altLang="en-US" sz="1400" dirty="0"/>
                        <a:t>競争力のある商品、サービス、販売力、人材の確保、内部管理など経営者として認識している経営資源を確認する</a:t>
                      </a:r>
                    </a:p>
                  </a:txBody>
                  <a:tcPr/>
                </a:tc>
                <a:tc>
                  <a:txBody>
                    <a:bodyPr/>
                    <a:lstStyle/>
                    <a:p>
                      <a:r>
                        <a:rPr kumimoji="1" lang="ja-JP" altLang="en-US" sz="1400" dirty="0"/>
                        <a:t>概要</a:t>
                      </a:r>
                      <a:endParaRPr kumimoji="1" lang="en-US" altLang="ja-JP" sz="1400" dirty="0"/>
                    </a:p>
                    <a:p>
                      <a:r>
                        <a:rPr kumimoji="1" lang="ja-JP" altLang="en-US" sz="1400" dirty="0"/>
                        <a:t>・経営課題・問題点</a:t>
                      </a:r>
                    </a:p>
                  </a:txBody>
                  <a:tcPr/>
                </a:tc>
                <a:extLst>
                  <a:ext uri="{0D108BD9-81ED-4DB2-BD59-A6C34878D82A}">
                    <a16:rowId xmlns:a16="http://schemas.microsoft.com/office/drawing/2014/main" val="1113737888"/>
                  </a:ext>
                </a:extLst>
              </a:tr>
              <a:tr h="968023">
                <a:tc>
                  <a:txBody>
                    <a:bodyPr/>
                    <a:lstStyle/>
                    <a:p>
                      <a:r>
                        <a:rPr kumimoji="1" lang="ja-JP" altLang="en-US" sz="1400" dirty="0"/>
                        <a:t>⑦これまで実行してきた改善策について</a:t>
                      </a:r>
                    </a:p>
                  </a:txBody>
                  <a:tcPr/>
                </a:tc>
                <a:tc>
                  <a:txBody>
                    <a:bodyPr/>
                    <a:lstStyle/>
                    <a:p>
                      <a:pPr marL="285750" indent="-285750">
                        <a:buFont typeface="Wingdings" panose="05000000000000000000" pitchFamily="2" charset="2"/>
                        <a:buChar char="Ø"/>
                      </a:pPr>
                      <a:r>
                        <a:rPr kumimoji="1" lang="ja-JP" altLang="en-US" sz="1400" dirty="0"/>
                        <a:t>出来るだけ具体例を出してこれまで実施してきた経営改善策をヒアリングすると共にその成果を確認</a:t>
                      </a:r>
                      <a:endParaRPr kumimoji="1" lang="en-US" altLang="ja-JP" sz="1400" dirty="0"/>
                    </a:p>
                    <a:p>
                      <a:pPr marL="285750" indent="-285750">
                        <a:buFont typeface="Wingdings" panose="05000000000000000000" pitchFamily="2" charset="2"/>
                        <a:buChar char="Ø"/>
                      </a:pPr>
                      <a:r>
                        <a:rPr kumimoji="1" lang="ja-JP" altLang="en-US" sz="1400" dirty="0"/>
                        <a:t>改善策は立案したが、実行できなかった場合、実行したが成果がでなかった理由などの</a:t>
                      </a:r>
                      <a:r>
                        <a:rPr kumimoji="1" lang="ja-JP" altLang="en-US" sz="1400" dirty="0">
                          <a:solidFill>
                            <a:srgbClr val="FF0000"/>
                          </a:solidFill>
                        </a:rPr>
                        <a:t>反省点を確認</a:t>
                      </a:r>
                    </a:p>
                  </a:txBody>
                  <a:tcPr/>
                </a:tc>
                <a:tc>
                  <a:txBody>
                    <a:bodyPr/>
                    <a:lstStyle/>
                    <a:p>
                      <a:r>
                        <a:rPr kumimoji="1" lang="ja-JP" altLang="en-US" sz="1400" dirty="0"/>
                        <a:t>概要</a:t>
                      </a:r>
                      <a:endParaRPr kumimoji="1" lang="en-US" altLang="ja-JP" sz="1400" dirty="0"/>
                    </a:p>
                    <a:p>
                      <a:r>
                        <a:rPr kumimoji="1" lang="ja-JP" altLang="en-US" sz="1400" dirty="0"/>
                        <a:t>・計画の基本計画</a:t>
                      </a:r>
                      <a:endParaRPr kumimoji="1" lang="en-US" altLang="ja-JP" sz="1400" dirty="0"/>
                    </a:p>
                    <a:p>
                      <a:r>
                        <a:rPr kumimoji="1" lang="ja-JP" altLang="en-US" sz="1400" dirty="0"/>
                        <a:t>アクションプラン</a:t>
                      </a:r>
                    </a:p>
                  </a:txBody>
                  <a:tcPr/>
                </a:tc>
                <a:extLst>
                  <a:ext uri="{0D108BD9-81ED-4DB2-BD59-A6C34878D82A}">
                    <a16:rowId xmlns:a16="http://schemas.microsoft.com/office/drawing/2014/main" val="2731655541"/>
                  </a:ext>
                </a:extLst>
              </a:tr>
              <a:tr h="968023">
                <a:tc>
                  <a:txBody>
                    <a:bodyPr/>
                    <a:lstStyle/>
                    <a:p>
                      <a:r>
                        <a:rPr kumimoji="1" lang="ja-JP" altLang="en-US" sz="1400" dirty="0"/>
                        <a:t>⑧組織、各部門のキーパーソンについて</a:t>
                      </a:r>
                    </a:p>
                  </a:txBody>
                  <a:tcPr/>
                </a:tc>
                <a:tc>
                  <a:txBody>
                    <a:bodyPr/>
                    <a:lstStyle/>
                    <a:p>
                      <a:pPr marL="171450" indent="-171450">
                        <a:buFont typeface="Wingdings" panose="05000000000000000000" pitchFamily="2" charset="2"/>
                        <a:buChar char="Ø"/>
                      </a:pPr>
                      <a:r>
                        <a:rPr kumimoji="1" lang="ja-JP" altLang="en-US" sz="1400" dirty="0"/>
                        <a:t>収益の源泉になっている人物、組織、精神的支柱となる人物などの有無を確認し、各部門のキーパーソンを把握する</a:t>
                      </a:r>
                      <a:endParaRPr kumimoji="1" lang="en-US" altLang="ja-JP" sz="1400" dirty="0"/>
                    </a:p>
                    <a:p>
                      <a:pPr marL="171450" indent="-171450">
                        <a:buFont typeface="Wingdings" panose="05000000000000000000" pitchFamily="2" charset="2"/>
                        <a:buChar char="Ø"/>
                      </a:pPr>
                      <a:r>
                        <a:rPr kumimoji="1" lang="ja-JP" altLang="en-US" sz="1400" dirty="0"/>
                        <a:t>該当キーパーソンからもヒアリングするが、開示資料に留意する</a:t>
                      </a:r>
                    </a:p>
                  </a:txBody>
                  <a:tcPr/>
                </a:tc>
                <a:tc>
                  <a:txBody>
                    <a:bodyPr/>
                    <a:lstStyle/>
                    <a:p>
                      <a:r>
                        <a:rPr kumimoji="1" lang="ja-JP" altLang="en-US" sz="1400" dirty="0"/>
                        <a:t>全般</a:t>
                      </a:r>
                    </a:p>
                  </a:txBody>
                  <a:tcPr/>
                </a:tc>
                <a:extLst>
                  <a:ext uri="{0D108BD9-81ED-4DB2-BD59-A6C34878D82A}">
                    <a16:rowId xmlns:a16="http://schemas.microsoft.com/office/drawing/2014/main" val="693191824"/>
                  </a:ext>
                </a:extLst>
              </a:tr>
              <a:tr h="749437">
                <a:tc>
                  <a:txBody>
                    <a:bodyPr/>
                    <a:lstStyle/>
                    <a:p>
                      <a:r>
                        <a:rPr kumimoji="1" lang="ja-JP" altLang="en-US" sz="1400" dirty="0"/>
                        <a:t>⑨直近の資金繰りについて</a:t>
                      </a:r>
                    </a:p>
                  </a:txBody>
                  <a:tcPr/>
                </a:tc>
                <a:tc>
                  <a:txBody>
                    <a:bodyPr/>
                    <a:lstStyle/>
                    <a:p>
                      <a:pPr marL="171450" indent="-171450">
                        <a:buFont typeface="Wingdings" panose="05000000000000000000" pitchFamily="2" charset="2"/>
                        <a:buChar char="Ø"/>
                      </a:pPr>
                      <a:r>
                        <a:rPr kumimoji="1" lang="ja-JP" altLang="en-US" sz="1400" dirty="0"/>
                        <a:t>資金繰り表がない場合は、</a:t>
                      </a:r>
                      <a:r>
                        <a:rPr kumimoji="1" lang="ja-JP" altLang="en-US" sz="1400" dirty="0">
                          <a:solidFill>
                            <a:srgbClr val="FF0000"/>
                          </a:solidFill>
                        </a:rPr>
                        <a:t>簡易で良いので必ず作成</a:t>
                      </a:r>
                      <a:r>
                        <a:rPr kumimoji="1" lang="ja-JP" altLang="en-US" sz="1400" dirty="0"/>
                        <a:t>する事</a:t>
                      </a:r>
                      <a:endParaRPr kumimoji="1" lang="en-US" altLang="ja-JP" sz="1400" dirty="0"/>
                    </a:p>
                    <a:p>
                      <a:pPr marL="171450" indent="-171450">
                        <a:buFont typeface="Wingdings" panose="05000000000000000000" pitchFamily="2" charset="2"/>
                        <a:buChar char="Ø"/>
                      </a:pPr>
                      <a:r>
                        <a:rPr kumimoji="1" lang="ja-JP" altLang="en-US" sz="1400" dirty="0">
                          <a:solidFill>
                            <a:srgbClr val="FF0000"/>
                          </a:solidFill>
                        </a:rPr>
                        <a:t>月中資金ショート</a:t>
                      </a:r>
                      <a:r>
                        <a:rPr kumimoji="1" lang="ja-JP" altLang="en-US" sz="1400" dirty="0"/>
                        <a:t>の有無の確認</a:t>
                      </a:r>
                      <a:endParaRPr kumimoji="1" lang="en-US" altLang="ja-JP" sz="1400" dirty="0"/>
                    </a:p>
                    <a:p>
                      <a:pPr marL="171450" indent="-171450">
                        <a:buFont typeface="Wingdings" panose="05000000000000000000" pitchFamily="2" charset="2"/>
                        <a:buChar char="Ø"/>
                      </a:pPr>
                      <a:r>
                        <a:rPr kumimoji="1" lang="ja-JP" altLang="en-US" sz="1400" dirty="0"/>
                        <a:t>非常時の対応を計画しておく</a:t>
                      </a:r>
                    </a:p>
                  </a:txBody>
                  <a:tcPr/>
                </a:tc>
                <a:tc>
                  <a:txBody>
                    <a:bodyPr/>
                    <a:lstStyle/>
                    <a:p>
                      <a:r>
                        <a:rPr kumimoji="1" lang="ja-JP" altLang="en-US" sz="1400" dirty="0"/>
                        <a:t>資金繰り表</a:t>
                      </a:r>
                    </a:p>
                  </a:txBody>
                  <a:tcPr/>
                </a:tc>
                <a:extLst>
                  <a:ext uri="{0D108BD9-81ED-4DB2-BD59-A6C34878D82A}">
                    <a16:rowId xmlns:a16="http://schemas.microsoft.com/office/drawing/2014/main" val="3607440368"/>
                  </a:ext>
                </a:extLst>
              </a:tr>
              <a:tr h="749437">
                <a:tc>
                  <a:txBody>
                    <a:bodyPr/>
                    <a:lstStyle/>
                    <a:p>
                      <a:r>
                        <a:rPr kumimoji="1" lang="ja-JP" altLang="en-US" sz="1400" dirty="0"/>
                        <a:t>⑩金融機関との関係について</a:t>
                      </a:r>
                    </a:p>
                  </a:txBody>
                  <a:tcPr/>
                </a:tc>
                <a:tc>
                  <a:txBody>
                    <a:bodyPr/>
                    <a:lstStyle/>
                    <a:p>
                      <a:pPr marL="171450" indent="-171450">
                        <a:buFont typeface="Wingdings" panose="05000000000000000000" pitchFamily="2" charset="2"/>
                        <a:buChar char="Ø"/>
                      </a:pPr>
                      <a:r>
                        <a:rPr kumimoji="1" lang="ja-JP" altLang="en-US" sz="1400" dirty="0"/>
                        <a:t>現在までの取引状況を確認</a:t>
                      </a:r>
                      <a:endParaRPr kumimoji="1" lang="en-US" altLang="ja-JP" sz="1400" dirty="0"/>
                    </a:p>
                    <a:p>
                      <a:pPr marL="171450" indent="-171450">
                        <a:buFont typeface="Wingdings" panose="05000000000000000000" pitchFamily="2" charset="2"/>
                        <a:buChar char="Ø"/>
                      </a:pPr>
                      <a:r>
                        <a:rPr kumimoji="1" lang="ja-JP" altLang="en-US" sz="1400" dirty="0"/>
                        <a:t>メイン行の取組姿勢を確認</a:t>
                      </a:r>
                    </a:p>
                  </a:txBody>
                  <a:tcPr/>
                </a:tc>
                <a:tc>
                  <a:txBody>
                    <a:bodyPr/>
                    <a:lstStyle/>
                    <a:p>
                      <a:r>
                        <a:rPr kumimoji="1" lang="ja-JP" altLang="en-US" sz="1400" dirty="0"/>
                        <a:t>債務者概況表</a:t>
                      </a:r>
                      <a:endParaRPr kumimoji="1" lang="en-US" altLang="ja-JP" sz="1400" dirty="0"/>
                    </a:p>
                    <a:p>
                      <a:r>
                        <a:rPr kumimoji="1" lang="ja-JP" altLang="en-US" sz="1400" dirty="0"/>
                        <a:t>借入金返済計画</a:t>
                      </a:r>
                    </a:p>
                  </a:txBody>
                  <a:tcPr/>
                </a:tc>
                <a:extLst>
                  <a:ext uri="{0D108BD9-81ED-4DB2-BD59-A6C34878D82A}">
                    <a16:rowId xmlns:a16="http://schemas.microsoft.com/office/drawing/2014/main" val="416780381"/>
                  </a:ext>
                </a:extLst>
              </a:tr>
              <a:tr h="752656">
                <a:tc>
                  <a:txBody>
                    <a:bodyPr/>
                    <a:lstStyle/>
                    <a:p>
                      <a:r>
                        <a:rPr kumimoji="1" lang="ja-JP" altLang="en-US" sz="1400" dirty="0"/>
                        <a:t>⑪事業再生の方向性</a:t>
                      </a:r>
                    </a:p>
                  </a:txBody>
                  <a:tcPr/>
                </a:tc>
                <a:tc>
                  <a:txBody>
                    <a:bodyPr/>
                    <a:lstStyle/>
                    <a:p>
                      <a:pPr marL="171450" indent="-171450">
                        <a:buFont typeface="Wingdings" panose="05000000000000000000" pitchFamily="2" charset="2"/>
                        <a:buChar char="Ø"/>
                      </a:pPr>
                      <a:r>
                        <a:rPr kumimoji="1" lang="ja-JP" altLang="en-US" sz="1400" dirty="0"/>
                        <a:t>自助努力の手段、組織再編、スポンサー、事業承継、事業撤退、</a:t>
                      </a:r>
                      <a:r>
                        <a:rPr kumimoji="1" lang="ja-JP" altLang="en-US" sz="1400" dirty="0">
                          <a:solidFill>
                            <a:srgbClr val="FF0000"/>
                          </a:solidFill>
                        </a:rPr>
                        <a:t>経営者の覚悟</a:t>
                      </a:r>
                      <a:r>
                        <a:rPr kumimoji="1" lang="ja-JP" altLang="en-US" sz="1400" dirty="0"/>
                        <a:t>を確認</a:t>
                      </a:r>
                      <a:endParaRPr kumimoji="1" lang="en-US" altLang="ja-JP" sz="1400" dirty="0"/>
                    </a:p>
                    <a:p>
                      <a:pPr marL="171450" indent="-171450">
                        <a:buFont typeface="Wingdings" panose="05000000000000000000" pitchFamily="2" charset="2"/>
                        <a:buChar char="Ø"/>
                      </a:pPr>
                      <a:r>
                        <a:rPr kumimoji="1" lang="ja-JP" altLang="en-US" sz="1400" dirty="0"/>
                        <a:t>特に経営者個人の財産を差し出す気があるかも確認</a:t>
                      </a:r>
                    </a:p>
                  </a:txBody>
                  <a:tcPr/>
                </a:tc>
                <a:tc>
                  <a:txBody>
                    <a:bodyPr/>
                    <a:lstStyle/>
                    <a:p>
                      <a:r>
                        <a:rPr kumimoji="1" lang="ja-JP" altLang="en-US" sz="1400" dirty="0"/>
                        <a:t>計画の基本方針</a:t>
                      </a:r>
                      <a:endParaRPr kumimoji="1" lang="en-US" altLang="ja-JP" sz="1400" dirty="0"/>
                    </a:p>
                    <a:p>
                      <a:r>
                        <a:rPr kumimoji="1" lang="ja-JP" altLang="en-US" sz="1400" dirty="0"/>
                        <a:t>アクションプラン</a:t>
                      </a:r>
                    </a:p>
                  </a:txBody>
                  <a:tcPr/>
                </a:tc>
                <a:extLst>
                  <a:ext uri="{0D108BD9-81ED-4DB2-BD59-A6C34878D82A}">
                    <a16:rowId xmlns:a16="http://schemas.microsoft.com/office/drawing/2014/main" val="1232337064"/>
                  </a:ext>
                </a:extLst>
              </a:tr>
            </a:tbl>
          </a:graphicData>
        </a:graphic>
      </p:graphicFrame>
      <p:sp>
        <p:nvSpPr>
          <p:cNvPr id="11" name="テキスト ボックス 10">
            <a:extLst>
              <a:ext uri="{FF2B5EF4-FFF2-40B4-BE49-F238E27FC236}">
                <a16:creationId xmlns:a16="http://schemas.microsoft.com/office/drawing/2014/main" id="{371F0528-E466-4A7B-89D3-B6D0077BD303}"/>
              </a:ext>
            </a:extLst>
          </p:cNvPr>
          <p:cNvSpPr txBox="1"/>
          <p:nvPr/>
        </p:nvSpPr>
        <p:spPr>
          <a:xfrm>
            <a:off x="218346" y="196989"/>
            <a:ext cx="4065622" cy="400110"/>
          </a:xfrm>
          <a:prstGeom prst="rect">
            <a:avLst/>
          </a:prstGeom>
          <a:noFill/>
        </p:spPr>
        <p:txBody>
          <a:bodyPr wrap="square" rtlCol="0">
            <a:spAutoFit/>
          </a:bodyPr>
          <a:lstStyle/>
          <a:p>
            <a:r>
              <a:rPr lang="en-US" altLang="ja-JP" sz="2000" dirty="0">
                <a:solidFill>
                  <a:schemeClr val="tx2"/>
                </a:solidFill>
                <a:latin typeface="+mj-lt"/>
                <a:ea typeface="+mj-ea"/>
                <a:cs typeface="+mj-cs"/>
              </a:rPr>
              <a:t>3-3.</a:t>
            </a:r>
            <a:r>
              <a:rPr lang="ja-JP" altLang="en-US" sz="2000" dirty="0">
                <a:solidFill>
                  <a:schemeClr val="tx2"/>
                </a:solidFill>
                <a:latin typeface="+mj-lt"/>
                <a:ea typeface="+mj-ea"/>
                <a:cs typeface="+mj-cs"/>
              </a:rPr>
              <a:t>ヒアリング時に気を付ける点②</a:t>
            </a:r>
          </a:p>
        </p:txBody>
      </p:sp>
      <p:sp>
        <p:nvSpPr>
          <p:cNvPr id="3" name="フッター プレースホルダー 2">
            <a:extLst>
              <a:ext uri="{FF2B5EF4-FFF2-40B4-BE49-F238E27FC236}">
                <a16:creationId xmlns:a16="http://schemas.microsoft.com/office/drawing/2014/main" id="{F6018091-6EDC-4788-8216-8D1F0D38FE8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108846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30</a:t>
            </a:fld>
            <a:endParaRPr kumimoji="1" lang="ja-JP" altLang="en-US" dirty="0"/>
          </a:p>
        </p:txBody>
      </p:sp>
      <p:graphicFrame>
        <p:nvGraphicFramePr>
          <p:cNvPr id="3" name="図表 2">
            <a:extLst>
              <a:ext uri="{FF2B5EF4-FFF2-40B4-BE49-F238E27FC236}">
                <a16:creationId xmlns:a16="http://schemas.microsoft.com/office/drawing/2014/main" id="{1D2B7C01-9A14-466C-96F8-F8175D209E15}"/>
              </a:ext>
            </a:extLst>
          </p:cNvPr>
          <p:cNvGraphicFramePr/>
          <p:nvPr>
            <p:extLst>
              <p:ext uri="{D42A27DB-BD31-4B8C-83A1-F6EECF244321}">
                <p14:modId xmlns:p14="http://schemas.microsoft.com/office/powerpoint/2010/main" val="645842909"/>
              </p:ext>
            </p:extLst>
          </p:nvPr>
        </p:nvGraphicFramePr>
        <p:xfrm>
          <a:off x="457200" y="836712"/>
          <a:ext cx="8435280" cy="54432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テキスト ボックス 10">
            <a:extLst>
              <a:ext uri="{FF2B5EF4-FFF2-40B4-BE49-F238E27FC236}">
                <a16:creationId xmlns:a16="http://schemas.microsoft.com/office/drawing/2014/main" id="{7926A580-1592-4966-9C89-B5391C549A61}"/>
              </a:ext>
            </a:extLst>
          </p:cNvPr>
          <p:cNvSpPr txBox="1"/>
          <p:nvPr/>
        </p:nvSpPr>
        <p:spPr>
          <a:xfrm>
            <a:off x="251520" y="251358"/>
            <a:ext cx="4577316" cy="369332"/>
          </a:xfrm>
          <a:prstGeom prst="rect">
            <a:avLst/>
          </a:prstGeom>
          <a:noFill/>
        </p:spPr>
        <p:txBody>
          <a:bodyPr wrap="square">
            <a:spAutoFit/>
          </a:bodyPr>
          <a:lstStyle/>
          <a:p>
            <a:r>
              <a:rPr lang="en-US" altLang="ja-JP" sz="1800" dirty="0"/>
              <a:t>3-4.</a:t>
            </a:r>
            <a:r>
              <a:rPr lang="ja-JP" altLang="en-US" sz="1800" dirty="0"/>
              <a:t>窮境原因の主な例</a:t>
            </a:r>
            <a:endParaRPr kumimoji="1" lang="ja-JP" altLang="en-US" sz="1800" dirty="0"/>
          </a:p>
        </p:txBody>
      </p:sp>
      <p:sp>
        <p:nvSpPr>
          <p:cNvPr id="2" name="フッター プレースホルダー 1">
            <a:extLst>
              <a:ext uri="{FF2B5EF4-FFF2-40B4-BE49-F238E27FC236}">
                <a16:creationId xmlns:a16="http://schemas.microsoft.com/office/drawing/2014/main" id="{DDC21E23-C18E-44F5-8D48-BA06AE6489EF}"/>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9797069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31</a:t>
            </a:fld>
            <a:endParaRPr kumimoji="1" lang="ja-JP" altLang="en-US" dirty="0"/>
          </a:p>
        </p:txBody>
      </p:sp>
      <p:sp>
        <p:nvSpPr>
          <p:cNvPr id="16" name="テキスト ボックス 15"/>
          <p:cNvSpPr txBox="1"/>
          <p:nvPr/>
        </p:nvSpPr>
        <p:spPr>
          <a:xfrm>
            <a:off x="141308" y="243590"/>
            <a:ext cx="4957268" cy="369332"/>
          </a:xfrm>
          <a:prstGeom prst="rect">
            <a:avLst/>
          </a:prstGeom>
          <a:noFill/>
        </p:spPr>
        <p:txBody>
          <a:bodyPr wrap="square" rtlCol="0">
            <a:spAutoFit/>
          </a:bodyPr>
          <a:lstStyle/>
          <a:p>
            <a:r>
              <a:rPr lang="en-US" altLang="ja-JP" dirty="0"/>
              <a:t>3-5.</a:t>
            </a:r>
            <a:r>
              <a:rPr lang="ja-JP" altLang="en-US" dirty="0"/>
              <a:t>窮境原因と除去の可能性</a:t>
            </a:r>
          </a:p>
        </p:txBody>
      </p:sp>
      <p:graphicFrame>
        <p:nvGraphicFramePr>
          <p:cNvPr id="2" name="表 1">
            <a:extLst>
              <a:ext uri="{FF2B5EF4-FFF2-40B4-BE49-F238E27FC236}">
                <a16:creationId xmlns:a16="http://schemas.microsoft.com/office/drawing/2014/main" id="{FD3E6C4B-6905-4C5A-BBCC-A6C5FC4EBAB6}"/>
              </a:ext>
            </a:extLst>
          </p:cNvPr>
          <p:cNvGraphicFramePr>
            <a:graphicFrameLocks noGrp="1"/>
          </p:cNvGraphicFramePr>
          <p:nvPr>
            <p:extLst>
              <p:ext uri="{D42A27DB-BD31-4B8C-83A1-F6EECF244321}">
                <p14:modId xmlns:p14="http://schemas.microsoft.com/office/powerpoint/2010/main" val="3085826489"/>
              </p:ext>
            </p:extLst>
          </p:nvPr>
        </p:nvGraphicFramePr>
        <p:xfrm>
          <a:off x="428053" y="827656"/>
          <a:ext cx="8286093" cy="4486532"/>
        </p:xfrm>
        <a:graphic>
          <a:graphicData uri="http://schemas.openxmlformats.org/drawingml/2006/table">
            <a:tbl>
              <a:tblPr firstRow="1" bandRow="1">
                <a:tableStyleId>{BDBED569-4797-4DF1-A0F4-6AAB3CD982D8}</a:tableStyleId>
              </a:tblPr>
              <a:tblGrid>
                <a:gridCol w="1113631">
                  <a:extLst>
                    <a:ext uri="{9D8B030D-6E8A-4147-A177-3AD203B41FA5}">
                      <a16:colId xmlns:a16="http://schemas.microsoft.com/office/drawing/2014/main" val="966259736"/>
                    </a:ext>
                  </a:extLst>
                </a:gridCol>
                <a:gridCol w="2586087">
                  <a:extLst>
                    <a:ext uri="{9D8B030D-6E8A-4147-A177-3AD203B41FA5}">
                      <a16:colId xmlns:a16="http://schemas.microsoft.com/office/drawing/2014/main" val="3978130014"/>
                    </a:ext>
                  </a:extLst>
                </a:gridCol>
                <a:gridCol w="4586375">
                  <a:extLst>
                    <a:ext uri="{9D8B030D-6E8A-4147-A177-3AD203B41FA5}">
                      <a16:colId xmlns:a16="http://schemas.microsoft.com/office/drawing/2014/main" val="1380769024"/>
                    </a:ext>
                  </a:extLst>
                </a:gridCol>
              </a:tblGrid>
              <a:tr h="391432">
                <a:tc>
                  <a:txBody>
                    <a:bodyPr/>
                    <a:lstStyle/>
                    <a:p>
                      <a:pPr algn="ctr"/>
                      <a:r>
                        <a:rPr kumimoji="1" lang="ja-JP" altLang="en-US" b="0" dirty="0"/>
                        <a:t>業種</a:t>
                      </a:r>
                    </a:p>
                  </a:txBody>
                  <a:tcPr/>
                </a:tc>
                <a:tc>
                  <a:txBody>
                    <a:bodyPr/>
                    <a:lstStyle/>
                    <a:p>
                      <a:pPr algn="ctr"/>
                      <a:r>
                        <a:rPr kumimoji="1" lang="ja-JP" altLang="en-US" b="0" dirty="0"/>
                        <a:t>窮境原因の例</a:t>
                      </a:r>
                    </a:p>
                  </a:txBody>
                  <a:tcPr/>
                </a:tc>
                <a:tc>
                  <a:txBody>
                    <a:bodyPr/>
                    <a:lstStyle/>
                    <a:p>
                      <a:pPr algn="ctr"/>
                      <a:r>
                        <a:rPr kumimoji="1" lang="ja-JP" altLang="en-US" b="0" dirty="0"/>
                        <a:t>除去ポイント</a:t>
                      </a:r>
                    </a:p>
                  </a:txBody>
                  <a:tcPr/>
                </a:tc>
                <a:extLst>
                  <a:ext uri="{0D108BD9-81ED-4DB2-BD59-A6C34878D82A}">
                    <a16:rowId xmlns:a16="http://schemas.microsoft.com/office/drawing/2014/main" val="2217849357"/>
                  </a:ext>
                </a:extLst>
              </a:tr>
              <a:tr h="685006">
                <a:tc rowSpan="2">
                  <a:txBody>
                    <a:bodyPr/>
                    <a:lstStyle/>
                    <a:p>
                      <a:pPr algn="ctr"/>
                      <a:r>
                        <a:rPr kumimoji="1" lang="ja-JP" altLang="en-US" dirty="0"/>
                        <a:t>小売業</a:t>
                      </a:r>
                    </a:p>
                  </a:txBody>
                  <a:tcPr anchor="ctr"/>
                </a:tc>
                <a:tc>
                  <a:txBody>
                    <a:bodyPr/>
                    <a:lstStyle/>
                    <a:p>
                      <a:r>
                        <a:rPr kumimoji="1" lang="ja-JP" altLang="en-US" dirty="0"/>
                        <a:t>新規出店の失敗</a:t>
                      </a:r>
                    </a:p>
                  </a:txBody>
                  <a:tcPr anchor="ctr"/>
                </a:tc>
                <a:tc>
                  <a:txBody>
                    <a:bodyPr/>
                    <a:lstStyle/>
                    <a:p>
                      <a:r>
                        <a:rPr kumimoji="1" lang="ja-JP" altLang="en-US" dirty="0"/>
                        <a:t>投資と回収を見極めつつ、資金繰りをコントロールできる範囲で慎重な出店戦略を取る</a:t>
                      </a:r>
                    </a:p>
                  </a:txBody>
                  <a:tcPr/>
                </a:tc>
                <a:extLst>
                  <a:ext uri="{0D108BD9-81ED-4DB2-BD59-A6C34878D82A}">
                    <a16:rowId xmlns:a16="http://schemas.microsoft.com/office/drawing/2014/main" val="3272972339"/>
                  </a:ext>
                </a:extLst>
              </a:tr>
              <a:tr h="670070">
                <a:tc vMerge="1">
                  <a:txBody>
                    <a:bodyPr/>
                    <a:lstStyle/>
                    <a:p>
                      <a:endParaRPr kumimoji="1" lang="ja-JP" altLang="en-US" dirty="0"/>
                    </a:p>
                  </a:txBody>
                  <a:tcPr/>
                </a:tc>
                <a:tc>
                  <a:txBody>
                    <a:bodyPr/>
                    <a:lstStyle/>
                    <a:p>
                      <a:r>
                        <a:rPr kumimoji="1" lang="ja-JP" altLang="en-US" dirty="0"/>
                        <a:t>不採算店舗の撤退遅れ</a:t>
                      </a:r>
                    </a:p>
                  </a:txBody>
                  <a:tcPr anchor="ctr"/>
                </a:tc>
                <a:tc>
                  <a:txBody>
                    <a:bodyPr/>
                    <a:lstStyle/>
                    <a:p>
                      <a:r>
                        <a:rPr kumimoji="1" lang="ja-JP" altLang="en-US" dirty="0"/>
                        <a:t>明確な撤退基準を定める</a:t>
                      </a:r>
                    </a:p>
                  </a:txBody>
                  <a:tcPr/>
                </a:tc>
                <a:extLst>
                  <a:ext uri="{0D108BD9-81ED-4DB2-BD59-A6C34878D82A}">
                    <a16:rowId xmlns:a16="http://schemas.microsoft.com/office/drawing/2014/main" val="2257465924"/>
                  </a:ext>
                </a:extLst>
              </a:tr>
              <a:tr h="978580">
                <a:tc rowSpan="2">
                  <a:txBody>
                    <a:bodyPr/>
                    <a:lstStyle/>
                    <a:p>
                      <a:pPr algn="ctr"/>
                      <a:r>
                        <a:rPr kumimoji="1" lang="ja-JP" altLang="en-US" dirty="0"/>
                        <a:t>製造業</a:t>
                      </a:r>
                    </a:p>
                  </a:txBody>
                  <a:tcPr anchor="ctr"/>
                </a:tc>
                <a:tc>
                  <a:txBody>
                    <a:bodyPr/>
                    <a:lstStyle/>
                    <a:p>
                      <a:r>
                        <a:rPr kumimoji="1" lang="ja-JP" altLang="en-US" dirty="0"/>
                        <a:t>原価管理体制の不備</a:t>
                      </a:r>
                    </a:p>
                  </a:txBody>
                  <a:tcPr anchor="ctr"/>
                </a:tc>
                <a:tc>
                  <a:txBody>
                    <a:bodyPr/>
                    <a:lstStyle/>
                    <a:p>
                      <a:r>
                        <a:rPr kumimoji="1" lang="ja-JP" altLang="en-US" dirty="0"/>
                        <a:t>製品や顧客ごとに原価計算を行う</a:t>
                      </a:r>
                      <a:endParaRPr kumimoji="1" lang="en-US" altLang="ja-JP" dirty="0"/>
                    </a:p>
                    <a:p>
                      <a:r>
                        <a:rPr kumimoji="1" lang="ja-JP" altLang="en-US" dirty="0"/>
                        <a:t>売上至上主義から利益重視主義の意思決定を行うに資する管理体制を構築する</a:t>
                      </a:r>
                    </a:p>
                  </a:txBody>
                  <a:tcPr/>
                </a:tc>
                <a:extLst>
                  <a:ext uri="{0D108BD9-81ED-4DB2-BD59-A6C34878D82A}">
                    <a16:rowId xmlns:a16="http://schemas.microsoft.com/office/drawing/2014/main" val="3669871960"/>
                  </a:ext>
                </a:extLst>
              </a:tr>
              <a:tr h="978580">
                <a:tc vMerge="1">
                  <a:txBody>
                    <a:bodyPr/>
                    <a:lstStyle/>
                    <a:p>
                      <a:endParaRPr kumimoji="1" lang="ja-JP" altLang="en-US" dirty="0"/>
                    </a:p>
                  </a:txBody>
                  <a:tcPr/>
                </a:tc>
                <a:tc>
                  <a:txBody>
                    <a:bodyPr/>
                    <a:lstStyle/>
                    <a:p>
                      <a:r>
                        <a:rPr kumimoji="1" lang="ja-JP" altLang="en-US" dirty="0"/>
                        <a:t>過剰設備投資</a:t>
                      </a:r>
                    </a:p>
                  </a:txBody>
                  <a:tcPr anchor="ctr"/>
                </a:tc>
                <a:tc>
                  <a:txBody>
                    <a:bodyPr/>
                    <a:lstStyle/>
                    <a:p>
                      <a:r>
                        <a:rPr kumimoji="1" lang="ja-JP" altLang="en-US" dirty="0"/>
                        <a:t>受注拡大施策を講じる⇒自社ブランドでの売上増加が困難ならＯＥＭ受注⇒それも無理なら資産売却</a:t>
                      </a:r>
                    </a:p>
                  </a:txBody>
                  <a:tcPr/>
                </a:tc>
                <a:extLst>
                  <a:ext uri="{0D108BD9-81ED-4DB2-BD59-A6C34878D82A}">
                    <a16:rowId xmlns:a16="http://schemas.microsoft.com/office/drawing/2014/main" val="104429323"/>
                  </a:ext>
                </a:extLst>
              </a:tr>
              <a:tr h="391432">
                <a:tc rowSpan="2">
                  <a:txBody>
                    <a:bodyPr/>
                    <a:lstStyle/>
                    <a:p>
                      <a:pPr algn="ctr"/>
                      <a:r>
                        <a:rPr kumimoji="1" lang="ja-JP" altLang="en-US" dirty="0"/>
                        <a:t>建設業</a:t>
                      </a:r>
                    </a:p>
                  </a:txBody>
                  <a:tcPr anchor="ctr"/>
                </a:tc>
                <a:tc>
                  <a:txBody>
                    <a:bodyPr/>
                    <a:lstStyle/>
                    <a:p>
                      <a:r>
                        <a:rPr kumimoji="1" lang="ja-JP" altLang="en-US" dirty="0"/>
                        <a:t>工事原価見積りの甘さ</a:t>
                      </a:r>
                    </a:p>
                  </a:txBody>
                  <a:tcPr anchor="ctr"/>
                </a:tc>
                <a:tc>
                  <a:txBody>
                    <a:bodyPr/>
                    <a:lstStyle/>
                    <a:p>
                      <a:r>
                        <a:rPr kumimoji="1" lang="ja-JP" altLang="en-US" dirty="0"/>
                        <a:t>工事台帳記載の徹底と承認管理</a:t>
                      </a:r>
                    </a:p>
                  </a:txBody>
                  <a:tcPr/>
                </a:tc>
                <a:extLst>
                  <a:ext uri="{0D108BD9-81ED-4DB2-BD59-A6C34878D82A}">
                    <a16:rowId xmlns:a16="http://schemas.microsoft.com/office/drawing/2014/main" val="3011209267"/>
                  </a:ext>
                </a:extLst>
              </a:tr>
              <a:tr h="391432">
                <a:tc vMerge="1">
                  <a:txBody>
                    <a:bodyPr/>
                    <a:lstStyle/>
                    <a:p>
                      <a:endParaRPr kumimoji="1" lang="ja-JP" altLang="en-US" dirty="0"/>
                    </a:p>
                  </a:txBody>
                  <a:tcPr/>
                </a:tc>
                <a:tc>
                  <a:txBody>
                    <a:bodyPr/>
                    <a:lstStyle/>
                    <a:p>
                      <a:r>
                        <a:rPr kumimoji="1" lang="ja-JP" altLang="en-US" dirty="0"/>
                        <a:t>ガバナンスの欠如</a:t>
                      </a:r>
                    </a:p>
                  </a:txBody>
                  <a:tcPr anchor="ctr"/>
                </a:tc>
                <a:tc>
                  <a:txBody>
                    <a:bodyPr/>
                    <a:lstStyle/>
                    <a:p>
                      <a:r>
                        <a:rPr kumimoji="1" lang="ja-JP" altLang="en-US" dirty="0"/>
                        <a:t>不正防止の内部管理体制の構築</a:t>
                      </a:r>
                    </a:p>
                  </a:txBody>
                  <a:tcPr/>
                </a:tc>
                <a:extLst>
                  <a:ext uri="{0D108BD9-81ED-4DB2-BD59-A6C34878D82A}">
                    <a16:rowId xmlns:a16="http://schemas.microsoft.com/office/drawing/2014/main" val="3747188234"/>
                  </a:ext>
                </a:extLst>
              </a:tr>
            </a:tbl>
          </a:graphicData>
        </a:graphic>
      </p:graphicFrame>
      <p:sp>
        <p:nvSpPr>
          <p:cNvPr id="4" name="テキスト ボックス 3">
            <a:extLst>
              <a:ext uri="{FF2B5EF4-FFF2-40B4-BE49-F238E27FC236}">
                <a16:creationId xmlns:a16="http://schemas.microsoft.com/office/drawing/2014/main" id="{23C5EB6D-9268-4AB0-8EE7-6CA947EB82C1}"/>
              </a:ext>
            </a:extLst>
          </p:cNvPr>
          <p:cNvSpPr txBox="1"/>
          <p:nvPr/>
        </p:nvSpPr>
        <p:spPr>
          <a:xfrm>
            <a:off x="428053" y="5433020"/>
            <a:ext cx="8286093" cy="923330"/>
          </a:xfrm>
          <a:prstGeom prst="rect">
            <a:avLst/>
          </a:prstGeom>
          <a:noFill/>
          <a:ln>
            <a:solidFill>
              <a:srgbClr val="0070C0"/>
            </a:solidFill>
          </a:ln>
        </p:spPr>
        <p:txBody>
          <a:bodyPr wrap="square" rtlCol="0">
            <a:spAutoFit/>
          </a:bodyPr>
          <a:lstStyle/>
          <a:p>
            <a:r>
              <a:rPr kumimoji="1" lang="ja-JP" altLang="en-US" dirty="0"/>
              <a:t>窮境原因は、</a:t>
            </a:r>
            <a:r>
              <a:rPr kumimoji="1" lang="ja-JP" altLang="en-US" dirty="0">
                <a:solidFill>
                  <a:srgbClr val="FF0000"/>
                </a:solidFill>
              </a:rPr>
              <a:t>突き止めれば、経営判断の誤り</a:t>
            </a:r>
            <a:r>
              <a:rPr kumimoji="1" lang="ja-JP" altLang="en-US" dirty="0"/>
              <a:t>に行きつく⇒</a:t>
            </a:r>
            <a:r>
              <a:rPr kumimoji="1" lang="ja-JP" altLang="en-US" dirty="0">
                <a:solidFill>
                  <a:srgbClr val="FF0000"/>
                </a:solidFill>
              </a:rPr>
              <a:t>経営者</a:t>
            </a:r>
            <a:r>
              <a:rPr kumimoji="1" lang="ja-JP" altLang="en-US" dirty="0"/>
              <a:t>に</a:t>
            </a:r>
            <a:r>
              <a:rPr kumimoji="1" lang="ja-JP" altLang="en-US" dirty="0">
                <a:solidFill>
                  <a:srgbClr val="FF0000"/>
                </a:solidFill>
              </a:rPr>
              <a:t>「危機意識」の醸成</a:t>
            </a:r>
            <a:r>
              <a:rPr kumimoji="1" lang="ja-JP" altLang="en-US" dirty="0"/>
              <a:t>と経営改善に向けての</a:t>
            </a:r>
            <a:r>
              <a:rPr kumimoji="1" lang="ja-JP" altLang="en-US" dirty="0">
                <a:solidFill>
                  <a:srgbClr val="FF0000"/>
                </a:solidFill>
              </a:rPr>
              <a:t>「意識改革」</a:t>
            </a:r>
            <a:r>
              <a:rPr kumimoji="1" lang="ja-JP" altLang="en-US" dirty="0"/>
              <a:t>、それを</a:t>
            </a:r>
            <a:r>
              <a:rPr kumimoji="1" lang="ja-JP" altLang="en-US" dirty="0">
                <a:solidFill>
                  <a:srgbClr val="FF0000"/>
                </a:solidFill>
              </a:rPr>
              <a:t>やりきる「覚悟」</a:t>
            </a:r>
            <a:r>
              <a:rPr kumimoji="1" lang="ja-JP" altLang="en-US" dirty="0"/>
              <a:t>を経営者に強く認識させる事が目的</a:t>
            </a:r>
          </a:p>
        </p:txBody>
      </p:sp>
      <p:sp>
        <p:nvSpPr>
          <p:cNvPr id="3" name="フッター プレースホルダー 2">
            <a:extLst>
              <a:ext uri="{FF2B5EF4-FFF2-40B4-BE49-F238E27FC236}">
                <a16:creationId xmlns:a16="http://schemas.microsoft.com/office/drawing/2014/main" id="{C35908D7-D8ED-461A-8EF2-311BD9856791}"/>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310688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32</a:t>
            </a:fld>
            <a:endParaRPr kumimoji="1" lang="ja-JP" altLang="en-US" dirty="0"/>
          </a:p>
        </p:txBody>
      </p:sp>
      <p:sp>
        <p:nvSpPr>
          <p:cNvPr id="16" name="テキスト ボックス 15"/>
          <p:cNvSpPr txBox="1"/>
          <p:nvPr/>
        </p:nvSpPr>
        <p:spPr>
          <a:xfrm>
            <a:off x="251520" y="216535"/>
            <a:ext cx="3085060" cy="369332"/>
          </a:xfrm>
          <a:prstGeom prst="rect">
            <a:avLst/>
          </a:prstGeom>
          <a:noFill/>
        </p:spPr>
        <p:txBody>
          <a:bodyPr wrap="square" rtlCol="0">
            <a:spAutoFit/>
          </a:bodyPr>
          <a:lstStyle/>
          <a:p>
            <a:r>
              <a:rPr lang="en-US" altLang="ja-JP" dirty="0"/>
              <a:t>3-6.</a:t>
            </a:r>
            <a:r>
              <a:rPr lang="ja-JP" altLang="en-US" dirty="0"/>
              <a:t>環境分析全体像</a:t>
            </a:r>
          </a:p>
        </p:txBody>
      </p:sp>
      <p:sp>
        <p:nvSpPr>
          <p:cNvPr id="3" name="テキスト ボックス 2">
            <a:extLst>
              <a:ext uri="{FF2B5EF4-FFF2-40B4-BE49-F238E27FC236}">
                <a16:creationId xmlns:a16="http://schemas.microsoft.com/office/drawing/2014/main" id="{72880F0D-52C8-4073-93CE-5091CFA38888}"/>
              </a:ext>
            </a:extLst>
          </p:cNvPr>
          <p:cNvSpPr txBox="1"/>
          <p:nvPr/>
        </p:nvSpPr>
        <p:spPr>
          <a:xfrm>
            <a:off x="756846" y="1657996"/>
            <a:ext cx="4248472" cy="1446550"/>
          </a:xfrm>
          <a:prstGeom prst="rect">
            <a:avLst/>
          </a:prstGeom>
          <a:noFill/>
          <a:ln>
            <a:solidFill>
              <a:srgbClr val="0070C0"/>
            </a:solidFill>
          </a:ln>
        </p:spPr>
        <p:txBody>
          <a:bodyPr wrap="square" rtlCol="0">
            <a:spAutoFit/>
          </a:bodyPr>
          <a:lstStyle/>
          <a:p>
            <a:r>
              <a:rPr kumimoji="1" lang="en-US" altLang="ja-JP" dirty="0"/>
              <a:t>【</a:t>
            </a:r>
            <a:r>
              <a:rPr kumimoji="1" lang="ja-JP" altLang="en-US" dirty="0"/>
              <a:t>外部環境分析ツール</a:t>
            </a:r>
            <a:r>
              <a:rPr kumimoji="1" lang="en-US" altLang="ja-JP" dirty="0"/>
              <a:t>】</a:t>
            </a:r>
          </a:p>
          <a:p>
            <a:pPr marL="285750" indent="-285750">
              <a:buFont typeface="Wingdings" panose="05000000000000000000" pitchFamily="2" charset="2"/>
              <a:buChar char="Ø"/>
            </a:pPr>
            <a:r>
              <a:rPr lang="ja-JP" altLang="en-US" sz="1400" dirty="0"/>
              <a:t>ＰＥＳＴ分析（政治、経済、社会、技術）</a:t>
            </a:r>
            <a:endParaRPr lang="en-US" altLang="ja-JP" sz="1400" dirty="0"/>
          </a:p>
          <a:p>
            <a:pPr marL="285750" indent="-285750">
              <a:buFont typeface="Wingdings" panose="05000000000000000000" pitchFamily="2" charset="2"/>
              <a:buChar char="Ø"/>
            </a:pPr>
            <a:r>
              <a:rPr kumimoji="1" lang="ja-JP" altLang="en-US" sz="1400" dirty="0"/>
              <a:t>５Ｆ分析（同業他社、仕入先、代替品、新規参入、顧客）</a:t>
            </a:r>
            <a:endParaRPr kumimoji="1" lang="en-US" altLang="ja-JP" sz="1400" dirty="0"/>
          </a:p>
          <a:p>
            <a:pPr marL="285750" indent="-285750">
              <a:buFont typeface="Wingdings" panose="05000000000000000000" pitchFamily="2" charset="2"/>
              <a:buChar char="Ø"/>
            </a:pPr>
            <a:r>
              <a:rPr lang="ja-JP" altLang="en-US" sz="1400" dirty="0"/>
              <a:t>ＰＰＭ分析（問題児、花形、金のなる木、負け犬）</a:t>
            </a:r>
            <a:endParaRPr lang="en-US" altLang="ja-JP" sz="1400" dirty="0"/>
          </a:p>
          <a:p>
            <a:pPr marL="285750" indent="-285750">
              <a:buFont typeface="Wingdings" panose="05000000000000000000" pitchFamily="2" charset="2"/>
              <a:buChar char="Ø"/>
            </a:pPr>
            <a:r>
              <a:rPr kumimoji="1" lang="ja-JP" altLang="en-US" sz="1400" dirty="0"/>
              <a:t>３Ｃ分析（市場、顧客、競合）　　等々</a:t>
            </a:r>
          </a:p>
        </p:txBody>
      </p:sp>
      <p:sp>
        <p:nvSpPr>
          <p:cNvPr id="11" name="テキスト ボックス 10">
            <a:extLst>
              <a:ext uri="{FF2B5EF4-FFF2-40B4-BE49-F238E27FC236}">
                <a16:creationId xmlns:a16="http://schemas.microsoft.com/office/drawing/2014/main" id="{6E0B818F-3BBB-470F-A334-55622EA9CFC6}"/>
              </a:ext>
            </a:extLst>
          </p:cNvPr>
          <p:cNvSpPr txBox="1"/>
          <p:nvPr/>
        </p:nvSpPr>
        <p:spPr>
          <a:xfrm>
            <a:off x="756846" y="3159851"/>
            <a:ext cx="4248472" cy="1446550"/>
          </a:xfrm>
          <a:prstGeom prst="rect">
            <a:avLst/>
          </a:prstGeom>
          <a:noFill/>
          <a:ln>
            <a:solidFill>
              <a:srgbClr val="0070C0"/>
            </a:solidFill>
          </a:ln>
        </p:spPr>
        <p:txBody>
          <a:bodyPr wrap="square" rtlCol="0">
            <a:spAutoFit/>
          </a:bodyPr>
          <a:lstStyle/>
          <a:p>
            <a:r>
              <a:rPr kumimoji="1" lang="en-US" altLang="ja-JP" dirty="0"/>
              <a:t>【</a:t>
            </a:r>
            <a:r>
              <a:rPr lang="ja-JP" altLang="en-US" dirty="0"/>
              <a:t>内部</a:t>
            </a:r>
            <a:r>
              <a:rPr kumimoji="1" lang="ja-JP" altLang="en-US" dirty="0"/>
              <a:t>環境分析ツール</a:t>
            </a:r>
            <a:r>
              <a:rPr kumimoji="1" lang="en-US" altLang="ja-JP" dirty="0"/>
              <a:t>】</a:t>
            </a:r>
          </a:p>
          <a:p>
            <a:pPr marL="285750" indent="-285750">
              <a:buFont typeface="Wingdings" panose="05000000000000000000" pitchFamily="2" charset="2"/>
              <a:buChar char="Ø"/>
            </a:pPr>
            <a:r>
              <a:rPr lang="ja-JP" altLang="en-US" sz="1400" dirty="0"/>
              <a:t>バリューチェーン分析（購買、生産、物流、販売、支援）</a:t>
            </a:r>
            <a:endParaRPr lang="en-US" altLang="ja-JP" sz="1400" dirty="0"/>
          </a:p>
          <a:p>
            <a:pPr marL="285750" indent="-285750">
              <a:buFont typeface="Wingdings" panose="05000000000000000000" pitchFamily="2" charset="2"/>
              <a:buChar char="Ø"/>
            </a:pPr>
            <a:r>
              <a:rPr kumimoji="1" lang="ja-JP" altLang="en-US" sz="1400" dirty="0"/>
              <a:t>３Ｃ（自社）</a:t>
            </a:r>
            <a:endParaRPr kumimoji="1" lang="en-US" altLang="ja-JP" sz="1400" dirty="0"/>
          </a:p>
          <a:p>
            <a:pPr marL="285750" indent="-285750">
              <a:buFont typeface="Wingdings" panose="05000000000000000000" pitchFamily="2" charset="2"/>
              <a:buChar char="Ø"/>
            </a:pPr>
            <a:r>
              <a:rPr lang="ja-JP" altLang="en-US" sz="1400" dirty="0"/>
              <a:t>財務分析（指標、比率、勘定科目分析、ＢＥＰ等）　　　　　　　　　　　　　　等々</a:t>
            </a:r>
            <a:endParaRPr kumimoji="1" lang="en-US" altLang="ja-JP" sz="1400" dirty="0"/>
          </a:p>
        </p:txBody>
      </p:sp>
      <p:sp>
        <p:nvSpPr>
          <p:cNvPr id="4" name="正方形/長方形 3">
            <a:extLst>
              <a:ext uri="{FF2B5EF4-FFF2-40B4-BE49-F238E27FC236}">
                <a16:creationId xmlns:a16="http://schemas.microsoft.com/office/drawing/2014/main" id="{5B416089-8D90-46FD-BB05-A2396AC69BB6}"/>
              </a:ext>
            </a:extLst>
          </p:cNvPr>
          <p:cNvSpPr/>
          <p:nvPr/>
        </p:nvSpPr>
        <p:spPr>
          <a:xfrm>
            <a:off x="5796136" y="1669400"/>
            <a:ext cx="1440160" cy="14683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機会</a:t>
            </a:r>
            <a:endParaRPr kumimoji="1" lang="en-US" altLang="ja-JP" sz="3200" dirty="0">
              <a:solidFill>
                <a:schemeClr val="tx1"/>
              </a:solidFill>
            </a:endParaRPr>
          </a:p>
          <a:p>
            <a:pPr algn="ctr"/>
            <a:r>
              <a:rPr lang="en-US" altLang="ja-JP" sz="3200" dirty="0">
                <a:solidFill>
                  <a:schemeClr val="tx1"/>
                </a:solidFill>
              </a:rPr>
              <a:t>【</a:t>
            </a:r>
            <a:r>
              <a:rPr lang="ja-JP" altLang="en-US" sz="3200" dirty="0">
                <a:solidFill>
                  <a:schemeClr val="tx1"/>
                </a:solidFill>
              </a:rPr>
              <a:t>Ｏ</a:t>
            </a:r>
            <a:r>
              <a:rPr lang="en-US" altLang="ja-JP" sz="3200" dirty="0">
                <a:solidFill>
                  <a:schemeClr val="tx1"/>
                </a:solidFill>
              </a:rPr>
              <a:t>】</a:t>
            </a:r>
            <a:endParaRPr kumimoji="1" lang="ja-JP" altLang="en-US" sz="3200" dirty="0">
              <a:solidFill>
                <a:schemeClr val="tx1"/>
              </a:solidFill>
            </a:endParaRPr>
          </a:p>
        </p:txBody>
      </p:sp>
      <p:sp>
        <p:nvSpPr>
          <p:cNvPr id="14" name="正方形/長方形 13">
            <a:extLst>
              <a:ext uri="{FF2B5EF4-FFF2-40B4-BE49-F238E27FC236}">
                <a16:creationId xmlns:a16="http://schemas.microsoft.com/office/drawing/2014/main" id="{AC120E15-E848-499B-8FB0-FA4498BBD8C0}"/>
              </a:ext>
            </a:extLst>
          </p:cNvPr>
          <p:cNvSpPr/>
          <p:nvPr/>
        </p:nvSpPr>
        <p:spPr>
          <a:xfrm>
            <a:off x="7236296" y="1669400"/>
            <a:ext cx="1440160" cy="14683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脅威</a:t>
            </a:r>
            <a:endParaRPr kumimoji="1" lang="en-US" altLang="ja-JP" sz="3200" dirty="0">
              <a:solidFill>
                <a:schemeClr val="tx1"/>
              </a:solidFill>
            </a:endParaRPr>
          </a:p>
          <a:p>
            <a:pPr algn="ctr"/>
            <a:r>
              <a:rPr lang="en-US" altLang="ja-JP" sz="3200" dirty="0">
                <a:solidFill>
                  <a:schemeClr val="tx1"/>
                </a:solidFill>
              </a:rPr>
              <a:t>【</a:t>
            </a:r>
            <a:r>
              <a:rPr lang="ja-JP" altLang="en-US" sz="3200" dirty="0">
                <a:solidFill>
                  <a:schemeClr val="tx1"/>
                </a:solidFill>
              </a:rPr>
              <a:t>Ｔ</a:t>
            </a:r>
            <a:r>
              <a:rPr lang="en-US" altLang="ja-JP" sz="3200" dirty="0">
                <a:solidFill>
                  <a:schemeClr val="tx1"/>
                </a:solidFill>
              </a:rPr>
              <a:t>】</a:t>
            </a:r>
            <a:endParaRPr kumimoji="1" lang="ja-JP" altLang="en-US" sz="3200" dirty="0">
              <a:solidFill>
                <a:schemeClr val="tx1"/>
              </a:solidFill>
            </a:endParaRPr>
          </a:p>
        </p:txBody>
      </p:sp>
      <p:sp>
        <p:nvSpPr>
          <p:cNvPr id="15" name="正方形/長方形 14">
            <a:extLst>
              <a:ext uri="{FF2B5EF4-FFF2-40B4-BE49-F238E27FC236}">
                <a16:creationId xmlns:a16="http://schemas.microsoft.com/office/drawing/2014/main" id="{175C517D-9649-4A63-B038-0374ECF397D5}"/>
              </a:ext>
            </a:extLst>
          </p:cNvPr>
          <p:cNvSpPr/>
          <p:nvPr/>
        </p:nvSpPr>
        <p:spPr>
          <a:xfrm>
            <a:off x="7236296" y="3137792"/>
            <a:ext cx="1440160" cy="14683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弱み</a:t>
            </a:r>
            <a:endParaRPr kumimoji="1" lang="en-US" altLang="ja-JP" sz="3200" dirty="0">
              <a:solidFill>
                <a:schemeClr val="tx1"/>
              </a:solidFill>
            </a:endParaRPr>
          </a:p>
          <a:p>
            <a:pPr algn="ctr"/>
            <a:r>
              <a:rPr lang="en-US" altLang="ja-JP" sz="3200" dirty="0">
                <a:solidFill>
                  <a:schemeClr val="tx1"/>
                </a:solidFill>
              </a:rPr>
              <a:t>【</a:t>
            </a:r>
            <a:r>
              <a:rPr lang="ja-JP" altLang="en-US" sz="3200" dirty="0">
                <a:solidFill>
                  <a:schemeClr val="tx1"/>
                </a:solidFill>
              </a:rPr>
              <a:t>Ｗ</a:t>
            </a:r>
            <a:r>
              <a:rPr lang="en-US" altLang="ja-JP" sz="3200" dirty="0">
                <a:solidFill>
                  <a:schemeClr val="tx1"/>
                </a:solidFill>
              </a:rPr>
              <a:t>】</a:t>
            </a:r>
            <a:endParaRPr kumimoji="1" lang="ja-JP" altLang="en-US" sz="3200" dirty="0">
              <a:solidFill>
                <a:schemeClr val="tx1"/>
              </a:solidFill>
            </a:endParaRPr>
          </a:p>
        </p:txBody>
      </p:sp>
      <p:sp>
        <p:nvSpPr>
          <p:cNvPr id="17" name="正方形/長方形 16">
            <a:extLst>
              <a:ext uri="{FF2B5EF4-FFF2-40B4-BE49-F238E27FC236}">
                <a16:creationId xmlns:a16="http://schemas.microsoft.com/office/drawing/2014/main" id="{5E74D5AF-9B13-4919-BB22-1C67B1B1F3A1}"/>
              </a:ext>
            </a:extLst>
          </p:cNvPr>
          <p:cNvSpPr/>
          <p:nvPr/>
        </p:nvSpPr>
        <p:spPr>
          <a:xfrm>
            <a:off x="5796136" y="3137792"/>
            <a:ext cx="1440160" cy="14683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強み</a:t>
            </a:r>
            <a:endParaRPr kumimoji="1" lang="en-US" altLang="ja-JP" sz="3200" dirty="0">
              <a:solidFill>
                <a:schemeClr val="tx1"/>
              </a:solidFill>
            </a:endParaRPr>
          </a:p>
          <a:p>
            <a:pPr algn="ctr"/>
            <a:r>
              <a:rPr lang="en-US" altLang="ja-JP" sz="3200" dirty="0">
                <a:solidFill>
                  <a:schemeClr val="tx1"/>
                </a:solidFill>
              </a:rPr>
              <a:t>【</a:t>
            </a:r>
            <a:r>
              <a:rPr lang="ja-JP" altLang="en-US" sz="3200" dirty="0">
                <a:solidFill>
                  <a:schemeClr val="tx1"/>
                </a:solidFill>
              </a:rPr>
              <a:t>Ｓ</a:t>
            </a:r>
            <a:r>
              <a:rPr lang="en-US" altLang="ja-JP" sz="3200" dirty="0">
                <a:solidFill>
                  <a:schemeClr val="tx1"/>
                </a:solidFill>
              </a:rPr>
              <a:t>】</a:t>
            </a:r>
            <a:endParaRPr kumimoji="1" lang="ja-JP" altLang="en-US" sz="3200" dirty="0">
              <a:solidFill>
                <a:schemeClr val="tx1"/>
              </a:solidFill>
            </a:endParaRPr>
          </a:p>
        </p:txBody>
      </p:sp>
      <p:sp>
        <p:nvSpPr>
          <p:cNvPr id="5" name="矢印: 右 4">
            <a:extLst>
              <a:ext uri="{FF2B5EF4-FFF2-40B4-BE49-F238E27FC236}">
                <a16:creationId xmlns:a16="http://schemas.microsoft.com/office/drawing/2014/main" id="{28E80456-8F03-4354-A83A-29F780CB8529}"/>
              </a:ext>
            </a:extLst>
          </p:cNvPr>
          <p:cNvSpPr/>
          <p:nvPr/>
        </p:nvSpPr>
        <p:spPr>
          <a:xfrm>
            <a:off x="5145886" y="2117470"/>
            <a:ext cx="504056" cy="70896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右 17">
            <a:extLst>
              <a:ext uri="{FF2B5EF4-FFF2-40B4-BE49-F238E27FC236}">
                <a16:creationId xmlns:a16="http://schemas.microsoft.com/office/drawing/2014/main" id="{D87094D9-B949-4DDE-90E4-1FD103B8F98F}"/>
              </a:ext>
            </a:extLst>
          </p:cNvPr>
          <p:cNvSpPr/>
          <p:nvPr/>
        </p:nvSpPr>
        <p:spPr>
          <a:xfrm>
            <a:off x="5145886" y="3517506"/>
            <a:ext cx="504056" cy="70896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5401AE4D-0F72-4654-9C8A-FAED7481E246}"/>
              </a:ext>
            </a:extLst>
          </p:cNvPr>
          <p:cNvSpPr/>
          <p:nvPr/>
        </p:nvSpPr>
        <p:spPr>
          <a:xfrm>
            <a:off x="756846" y="1124743"/>
            <a:ext cx="4248472" cy="40391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環境分析</a:t>
            </a:r>
          </a:p>
        </p:txBody>
      </p:sp>
      <p:sp>
        <p:nvSpPr>
          <p:cNvPr id="20" name="四角形: 角を丸くする 19">
            <a:extLst>
              <a:ext uri="{FF2B5EF4-FFF2-40B4-BE49-F238E27FC236}">
                <a16:creationId xmlns:a16="http://schemas.microsoft.com/office/drawing/2014/main" id="{94089F3A-6D9C-48C6-9B19-B2AA52E6D8CA}"/>
              </a:ext>
            </a:extLst>
          </p:cNvPr>
          <p:cNvSpPr/>
          <p:nvPr/>
        </p:nvSpPr>
        <p:spPr>
          <a:xfrm>
            <a:off x="5796136" y="1108425"/>
            <a:ext cx="2880320" cy="4055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ＳＷＯＴ</a:t>
            </a:r>
            <a:r>
              <a:rPr kumimoji="1" lang="ja-JP" altLang="en-US" dirty="0">
                <a:solidFill>
                  <a:schemeClr val="tx1"/>
                </a:solidFill>
              </a:rPr>
              <a:t>分析</a:t>
            </a:r>
          </a:p>
        </p:txBody>
      </p:sp>
      <p:sp>
        <p:nvSpPr>
          <p:cNvPr id="9" name="テキスト ボックス 8">
            <a:extLst>
              <a:ext uri="{FF2B5EF4-FFF2-40B4-BE49-F238E27FC236}">
                <a16:creationId xmlns:a16="http://schemas.microsoft.com/office/drawing/2014/main" id="{9D484E70-43FD-4846-BC1B-C0C4E231A533}"/>
              </a:ext>
            </a:extLst>
          </p:cNvPr>
          <p:cNvSpPr txBox="1"/>
          <p:nvPr/>
        </p:nvSpPr>
        <p:spPr>
          <a:xfrm>
            <a:off x="756846" y="5085184"/>
            <a:ext cx="4248472" cy="1200329"/>
          </a:xfrm>
          <a:prstGeom prst="rect">
            <a:avLst/>
          </a:prstGeom>
          <a:noFill/>
          <a:ln>
            <a:solidFill>
              <a:srgbClr val="0070C0"/>
            </a:solidFill>
          </a:ln>
        </p:spPr>
        <p:txBody>
          <a:bodyPr wrap="square" rtlCol="0">
            <a:spAutoFit/>
          </a:bodyPr>
          <a:lstStyle/>
          <a:p>
            <a:r>
              <a:rPr kumimoji="1" lang="en-US" altLang="ja-JP" dirty="0"/>
              <a:t>【</a:t>
            </a:r>
            <a:r>
              <a:rPr kumimoji="1" lang="ja-JP" altLang="en-US" dirty="0"/>
              <a:t>留意点</a:t>
            </a:r>
            <a:r>
              <a:rPr kumimoji="1" lang="en-US" altLang="ja-JP" dirty="0"/>
              <a:t>】</a:t>
            </a:r>
          </a:p>
          <a:p>
            <a:pPr marL="285750" indent="-285750">
              <a:buFont typeface="Wingdings" panose="05000000000000000000" pitchFamily="2" charset="2"/>
              <a:buChar char="Ø"/>
            </a:pPr>
            <a:r>
              <a:rPr lang="ja-JP" altLang="en-US" dirty="0"/>
              <a:t>環境分析の目的を意識しつつ、</a:t>
            </a:r>
            <a:r>
              <a:rPr lang="ja-JP" altLang="en-US" dirty="0">
                <a:solidFill>
                  <a:srgbClr val="FF0000"/>
                </a:solidFill>
              </a:rPr>
              <a:t>時間とコストを考慮</a:t>
            </a:r>
            <a:r>
              <a:rPr lang="ja-JP" altLang="en-US" dirty="0"/>
              <a:t>しながら、効果的に分析する事が重要</a:t>
            </a:r>
            <a:endParaRPr kumimoji="1" lang="ja-JP" altLang="en-US" dirty="0"/>
          </a:p>
        </p:txBody>
      </p:sp>
      <p:sp>
        <p:nvSpPr>
          <p:cNvPr id="22" name="テキスト ボックス 21">
            <a:extLst>
              <a:ext uri="{FF2B5EF4-FFF2-40B4-BE49-F238E27FC236}">
                <a16:creationId xmlns:a16="http://schemas.microsoft.com/office/drawing/2014/main" id="{C94793D7-B435-4C70-917A-7C37B5B51F6A}"/>
              </a:ext>
            </a:extLst>
          </p:cNvPr>
          <p:cNvSpPr txBox="1"/>
          <p:nvPr/>
        </p:nvSpPr>
        <p:spPr>
          <a:xfrm>
            <a:off x="5292081" y="5085183"/>
            <a:ext cx="3600400" cy="1200329"/>
          </a:xfrm>
          <a:prstGeom prst="rect">
            <a:avLst/>
          </a:prstGeom>
          <a:noFill/>
          <a:ln>
            <a:solidFill>
              <a:srgbClr val="0070C0"/>
            </a:solidFill>
          </a:ln>
        </p:spPr>
        <p:txBody>
          <a:bodyPr wrap="square" rtlCol="0">
            <a:spAutoFit/>
          </a:bodyPr>
          <a:lstStyle/>
          <a:p>
            <a:r>
              <a:rPr kumimoji="1" lang="en-US" altLang="ja-JP" dirty="0"/>
              <a:t>【</a:t>
            </a:r>
            <a:r>
              <a:rPr kumimoji="1" lang="ja-JP" altLang="en-US" dirty="0"/>
              <a:t>留意点</a:t>
            </a:r>
            <a:r>
              <a:rPr kumimoji="1" lang="en-US" altLang="ja-JP" dirty="0"/>
              <a:t>】</a:t>
            </a:r>
          </a:p>
          <a:p>
            <a:pPr marL="285750" indent="-285750">
              <a:buFont typeface="Wingdings" panose="05000000000000000000" pitchFamily="2" charset="2"/>
              <a:buChar char="Ø"/>
            </a:pPr>
            <a:r>
              <a:rPr lang="ja-JP" altLang="en-US" dirty="0">
                <a:solidFill>
                  <a:srgbClr val="FF0000"/>
                </a:solidFill>
              </a:rPr>
              <a:t>金融機関は大好き</a:t>
            </a:r>
            <a:endParaRPr lang="en-US" altLang="ja-JP" dirty="0">
              <a:solidFill>
                <a:srgbClr val="FF0000"/>
              </a:solidFill>
            </a:endParaRPr>
          </a:p>
          <a:p>
            <a:pPr marL="285750" indent="-285750">
              <a:buFont typeface="Wingdings" panose="05000000000000000000" pitchFamily="2" charset="2"/>
              <a:buChar char="Ø"/>
            </a:pPr>
            <a:r>
              <a:rPr lang="ja-JP" altLang="en-US" dirty="0"/>
              <a:t>簡潔明瞭に記載</a:t>
            </a:r>
            <a:endParaRPr lang="en-US" altLang="ja-JP" dirty="0"/>
          </a:p>
          <a:p>
            <a:pPr marL="285750" indent="-285750">
              <a:buFont typeface="Wingdings" panose="05000000000000000000" pitchFamily="2" charset="2"/>
              <a:buChar char="Ø"/>
            </a:pPr>
            <a:r>
              <a:rPr lang="ja-JP" altLang="en-US" dirty="0"/>
              <a:t>窮境原因や改善策につなげる</a:t>
            </a:r>
            <a:endParaRPr kumimoji="1" lang="en-US" altLang="ja-JP" dirty="0"/>
          </a:p>
        </p:txBody>
      </p:sp>
      <p:sp>
        <p:nvSpPr>
          <p:cNvPr id="23" name="矢印: 右 22">
            <a:extLst>
              <a:ext uri="{FF2B5EF4-FFF2-40B4-BE49-F238E27FC236}">
                <a16:creationId xmlns:a16="http://schemas.microsoft.com/office/drawing/2014/main" id="{497FB917-416F-42BE-84BA-217C88E41CB2}"/>
              </a:ext>
            </a:extLst>
          </p:cNvPr>
          <p:cNvSpPr/>
          <p:nvPr/>
        </p:nvSpPr>
        <p:spPr>
          <a:xfrm rot="5400000">
            <a:off x="2655085" y="4492217"/>
            <a:ext cx="451993" cy="70896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右 23">
            <a:extLst>
              <a:ext uri="{FF2B5EF4-FFF2-40B4-BE49-F238E27FC236}">
                <a16:creationId xmlns:a16="http://schemas.microsoft.com/office/drawing/2014/main" id="{354A7D72-7097-47DC-A614-500E03D19D9F}"/>
              </a:ext>
            </a:extLst>
          </p:cNvPr>
          <p:cNvSpPr/>
          <p:nvPr/>
        </p:nvSpPr>
        <p:spPr>
          <a:xfrm rot="5400000">
            <a:off x="7010299" y="4510057"/>
            <a:ext cx="451993" cy="70896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AE3A143F-4BBF-4438-B824-C9983EE22EAF}"/>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797227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33</a:t>
            </a:fld>
            <a:endParaRPr kumimoji="1" lang="ja-JP" altLang="en-US" dirty="0"/>
          </a:p>
        </p:txBody>
      </p:sp>
      <p:sp>
        <p:nvSpPr>
          <p:cNvPr id="16" name="テキスト ボックス 15"/>
          <p:cNvSpPr txBox="1"/>
          <p:nvPr/>
        </p:nvSpPr>
        <p:spPr>
          <a:xfrm>
            <a:off x="251520" y="77302"/>
            <a:ext cx="6037388" cy="523220"/>
          </a:xfrm>
          <a:prstGeom prst="rect">
            <a:avLst/>
          </a:prstGeom>
          <a:noFill/>
        </p:spPr>
        <p:txBody>
          <a:bodyPr wrap="square" rtlCol="0">
            <a:spAutoFit/>
          </a:bodyPr>
          <a:lstStyle/>
          <a:p>
            <a:r>
              <a:rPr lang="en-US" altLang="ja-JP" dirty="0"/>
              <a:t>3-7.SWOT</a:t>
            </a:r>
            <a:r>
              <a:rPr lang="ja-JP" altLang="en-US" dirty="0"/>
              <a:t>分析（金融機関提出の場合は必ず記載する！）</a:t>
            </a:r>
            <a:endParaRPr kumimoji="1" lang="ja-JP" altLang="en-US" sz="2800" dirty="0"/>
          </a:p>
        </p:txBody>
      </p:sp>
      <p:graphicFrame>
        <p:nvGraphicFramePr>
          <p:cNvPr id="2" name="表 1">
            <a:extLst>
              <a:ext uri="{FF2B5EF4-FFF2-40B4-BE49-F238E27FC236}">
                <a16:creationId xmlns:a16="http://schemas.microsoft.com/office/drawing/2014/main" id="{DE10B44D-508F-4397-865C-9425CEF81EC3}"/>
              </a:ext>
            </a:extLst>
          </p:cNvPr>
          <p:cNvGraphicFramePr>
            <a:graphicFrameLocks noGrp="1"/>
          </p:cNvGraphicFramePr>
          <p:nvPr>
            <p:extLst>
              <p:ext uri="{D42A27DB-BD31-4B8C-83A1-F6EECF244321}">
                <p14:modId xmlns:p14="http://schemas.microsoft.com/office/powerpoint/2010/main" val="3494568848"/>
              </p:ext>
            </p:extLst>
          </p:nvPr>
        </p:nvGraphicFramePr>
        <p:xfrm>
          <a:off x="549896" y="913942"/>
          <a:ext cx="8136904" cy="2937662"/>
        </p:xfrm>
        <a:graphic>
          <a:graphicData uri="http://schemas.openxmlformats.org/drawingml/2006/table">
            <a:tbl>
              <a:tblPr firstRow="1" bandRow="1">
                <a:tableStyleId>{BDBED569-4797-4DF1-A0F4-6AAB3CD982D8}</a:tableStyleId>
              </a:tblPr>
              <a:tblGrid>
                <a:gridCol w="421704">
                  <a:extLst>
                    <a:ext uri="{9D8B030D-6E8A-4147-A177-3AD203B41FA5}">
                      <a16:colId xmlns:a16="http://schemas.microsoft.com/office/drawing/2014/main" val="952440339"/>
                    </a:ext>
                  </a:extLst>
                </a:gridCol>
                <a:gridCol w="2516623">
                  <a:extLst>
                    <a:ext uri="{9D8B030D-6E8A-4147-A177-3AD203B41FA5}">
                      <a16:colId xmlns:a16="http://schemas.microsoft.com/office/drawing/2014/main" val="2682494860"/>
                    </a:ext>
                  </a:extLst>
                </a:gridCol>
                <a:gridCol w="2486276">
                  <a:extLst>
                    <a:ext uri="{9D8B030D-6E8A-4147-A177-3AD203B41FA5}">
                      <a16:colId xmlns:a16="http://schemas.microsoft.com/office/drawing/2014/main" val="2191930917"/>
                    </a:ext>
                  </a:extLst>
                </a:gridCol>
                <a:gridCol w="2712301">
                  <a:extLst>
                    <a:ext uri="{9D8B030D-6E8A-4147-A177-3AD203B41FA5}">
                      <a16:colId xmlns:a16="http://schemas.microsoft.com/office/drawing/2014/main" val="3243902538"/>
                    </a:ext>
                  </a:extLst>
                </a:gridCol>
              </a:tblGrid>
              <a:tr h="391688">
                <a:tc rowSpan="2" gridSpan="2">
                  <a:txBody>
                    <a:bodyPr/>
                    <a:lstStyle/>
                    <a:p>
                      <a:endParaRPr kumimoji="1" lang="ja-JP" altLang="en-US" sz="1400" dirty="0"/>
                    </a:p>
                  </a:txBody>
                  <a:tcPr/>
                </a:tc>
                <a:tc rowSpan="2" hMerge="1">
                  <a:txBody>
                    <a:bodyPr/>
                    <a:lstStyle/>
                    <a:p>
                      <a:endParaRPr kumimoji="1" lang="ja-JP" altLang="en-US" dirty="0"/>
                    </a:p>
                  </a:txBody>
                  <a:tcPr/>
                </a:tc>
                <a:tc gridSpan="2">
                  <a:txBody>
                    <a:bodyPr/>
                    <a:lstStyle/>
                    <a:p>
                      <a:pPr algn="ctr"/>
                      <a:r>
                        <a:rPr kumimoji="1" lang="ja-JP" altLang="en-US" sz="1800" b="0" dirty="0"/>
                        <a:t>内部要因</a:t>
                      </a:r>
                    </a:p>
                  </a:txBody>
                  <a:tcPr anchor="ctr"/>
                </a:tc>
                <a:tc hMerge="1">
                  <a:txBody>
                    <a:bodyPr/>
                    <a:lstStyle/>
                    <a:p>
                      <a:endParaRPr kumimoji="1" lang="ja-JP" altLang="en-US"/>
                    </a:p>
                  </a:txBody>
                  <a:tcPr/>
                </a:tc>
                <a:extLst>
                  <a:ext uri="{0D108BD9-81ED-4DB2-BD59-A6C34878D82A}">
                    <a16:rowId xmlns:a16="http://schemas.microsoft.com/office/drawing/2014/main" val="2855907929"/>
                  </a:ext>
                </a:extLst>
              </a:tr>
              <a:tr h="848658">
                <a:tc gridSpan="2" vMerge="1">
                  <a:txBody>
                    <a:bodyPr/>
                    <a:lstStyle/>
                    <a:p>
                      <a:endParaRPr kumimoji="1" lang="ja-JP" altLang="en-US" dirty="0"/>
                    </a:p>
                  </a:txBody>
                  <a:tcPr/>
                </a:tc>
                <a:tc hMerge="1" vMerge="1">
                  <a:txBody>
                    <a:bodyPr/>
                    <a:lstStyle/>
                    <a:p>
                      <a:endParaRPr kumimoji="1" lang="ja-JP" altLang="en-US" dirty="0"/>
                    </a:p>
                  </a:txBody>
                  <a:tcPr/>
                </a:tc>
                <a:tc>
                  <a:txBody>
                    <a:bodyPr/>
                    <a:lstStyle/>
                    <a:p>
                      <a:pPr algn="ctr"/>
                      <a:r>
                        <a:rPr kumimoji="1" lang="ja-JP" altLang="en-US" sz="1800" dirty="0"/>
                        <a:t>強み（Ｓ）</a:t>
                      </a:r>
                      <a:endParaRPr kumimoji="1" lang="en-US" altLang="ja-JP" sz="1800" dirty="0"/>
                    </a:p>
                    <a:p>
                      <a:pPr algn="ctr"/>
                      <a:r>
                        <a:rPr kumimoji="1" lang="ja-JP" altLang="en-US" sz="1400" dirty="0"/>
                        <a:t>同じＵＳＰを有する地域、業界の同業他社と比較</a:t>
                      </a:r>
                    </a:p>
                  </a:txBody>
                  <a:tcPr anchor="ctr"/>
                </a:tc>
                <a:tc>
                  <a:txBody>
                    <a:bodyPr/>
                    <a:lstStyle/>
                    <a:p>
                      <a:pPr marL="0" algn="ctr" defTabSz="914400" rtl="0" eaLnBrk="1" latinLnBrk="0" hangingPunct="1"/>
                      <a:r>
                        <a:rPr kumimoji="1" lang="ja-JP" altLang="en-US" sz="1800" kern="1200" dirty="0">
                          <a:solidFill>
                            <a:schemeClr val="tx1"/>
                          </a:solidFill>
                          <a:latin typeface="+mn-lt"/>
                          <a:ea typeface="+mn-ea"/>
                          <a:cs typeface="+mn-cs"/>
                        </a:rPr>
                        <a:t>弱み（Ｗ）</a:t>
                      </a:r>
                      <a:endParaRPr kumimoji="1" lang="en-US" altLang="ja-JP" sz="1800" kern="1200" dirty="0">
                        <a:solidFill>
                          <a:schemeClr val="tx1"/>
                        </a:solidFill>
                        <a:latin typeface="+mn-lt"/>
                        <a:ea typeface="+mn-ea"/>
                        <a:cs typeface="+mn-cs"/>
                      </a:endParaRPr>
                    </a:p>
                    <a:p>
                      <a:pPr marL="0" algn="ctr" defTabSz="914400" rtl="0" eaLnBrk="1" latinLnBrk="0" hangingPunct="1"/>
                      <a:r>
                        <a:rPr kumimoji="1" lang="ja-JP" altLang="en-US" sz="1400" kern="1200" dirty="0">
                          <a:solidFill>
                            <a:schemeClr val="tx1"/>
                          </a:solidFill>
                          <a:latin typeface="+mn-lt"/>
                          <a:ea typeface="+mn-ea"/>
                          <a:cs typeface="+mn-cs"/>
                        </a:rPr>
                        <a:t>同じＵＳＰを有する地域、業界の同業他社と比較</a:t>
                      </a:r>
                    </a:p>
                  </a:txBody>
                  <a:tcPr anchor="ctr"/>
                </a:tc>
                <a:extLst>
                  <a:ext uri="{0D108BD9-81ED-4DB2-BD59-A6C34878D82A}">
                    <a16:rowId xmlns:a16="http://schemas.microsoft.com/office/drawing/2014/main" val="2659435663"/>
                  </a:ext>
                </a:extLst>
              </a:tr>
              <a:tr h="848658">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t>外部環境</a:t>
                      </a:r>
                    </a:p>
                  </a:txBody>
                  <a:tcPr vert="eaVert" anchor="ctr"/>
                </a:tc>
                <a:tc>
                  <a:txBody>
                    <a:bodyPr/>
                    <a:lstStyle/>
                    <a:p>
                      <a:pPr algn="ctr"/>
                      <a:r>
                        <a:rPr kumimoji="1" lang="ja-JP" altLang="en-US" sz="1800" dirty="0"/>
                        <a:t>機会（Ｏ）</a:t>
                      </a:r>
                      <a:endParaRPr kumimoji="1" lang="en-US" altLang="ja-JP" sz="1800" dirty="0"/>
                    </a:p>
                    <a:p>
                      <a:pPr algn="ctr"/>
                      <a:r>
                        <a:rPr kumimoji="1" lang="ja-JP" altLang="en-US" sz="1400" dirty="0"/>
                        <a:t>ニッチ分野、費用を払ってでも生まれる顧客ニーズ</a:t>
                      </a:r>
                    </a:p>
                  </a:txBody>
                  <a:tcPr anchor="ctr"/>
                </a:tc>
                <a:tc>
                  <a:txBody>
                    <a:bodyPr/>
                    <a:lstStyle/>
                    <a:p>
                      <a:r>
                        <a:rPr kumimoji="1" lang="en-US" altLang="ja-JP" sz="1800" dirty="0"/>
                        <a:t>【</a:t>
                      </a:r>
                      <a:r>
                        <a:rPr kumimoji="1" lang="ja-JP" altLang="en-US" sz="1800" dirty="0"/>
                        <a:t>積極戦略</a:t>
                      </a:r>
                      <a:r>
                        <a:rPr kumimoji="1" lang="en-US" altLang="ja-JP" sz="1800" dirty="0"/>
                        <a:t>】</a:t>
                      </a:r>
                    </a:p>
                    <a:p>
                      <a:r>
                        <a:rPr kumimoji="1" lang="ja-JP" altLang="en-US" sz="1400" dirty="0"/>
                        <a:t>自社の強みを生かして更に伸ばしていく対策</a:t>
                      </a:r>
                    </a:p>
                  </a:txBody>
                  <a:tcPr/>
                </a:tc>
                <a:tc>
                  <a:txBody>
                    <a:bodyPr/>
                    <a:lstStyle/>
                    <a:p>
                      <a:r>
                        <a:rPr kumimoji="1" lang="en-US" altLang="ja-JP" sz="1800" dirty="0"/>
                        <a:t>【</a:t>
                      </a:r>
                      <a:r>
                        <a:rPr kumimoji="1" lang="ja-JP" altLang="en-US" sz="1800" dirty="0"/>
                        <a:t>改善戦略</a:t>
                      </a:r>
                      <a:r>
                        <a:rPr kumimoji="1" lang="en-US" altLang="ja-JP" sz="1800" dirty="0"/>
                        <a:t>】</a:t>
                      </a:r>
                    </a:p>
                    <a:p>
                      <a:r>
                        <a:rPr kumimoji="1" lang="ja-JP" altLang="en-US" sz="1400" dirty="0"/>
                        <a:t>自社の弱みを克服して、事業機会を的確にとらえる対策</a:t>
                      </a:r>
                    </a:p>
                  </a:txBody>
                  <a:tcPr/>
                </a:tc>
                <a:extLst>
                  <a:ext uri="{0D108BD9-81ED-4DB2-BD59-A6C34878D82A}">
                    <a16:rowId xmlns:a16="http://schemas.microsoft.com/office/drawing/2014/main" val="748487939"/>
                  </a:ext>
                </a:extLst>
              </a:tr>
              <a:tr h="848658">
                <a:tc vMerge="1">
                  <a:txBody>
                    <a:bodyPr/>
                    <a:lstStyle/>
                    <a:p>
                      <a:endParaRPr kumimoji="1" lang="ja-JP" altLang="en-US" dirty="0"/>
                    </a:p>
                  </a:txBody>
                  <a:tcPr/>
                </a:tc>
                <a:tc>
                  <a:txBody>
                    <a:bodyPr/>
                    <a:lstStyle/>
                    <a:p>
                      <a:pPr algn="ctr"/>
                      <a:r>
                        <a:rPr kumimoji="1" lang="ja-JP" altLang="en-US" sz="1800" dirty="0"/>
                        <a:t>脅威（Ｔ）</a:t>
                      </a:r>
                      <a:endParaRPr kumimoji="1" lang="en-US" altLang="ja-JP" sz="1800" dirty="0"/>
                    </a:p>
                    <a:p>
                      <a:pPr algn="ctr"/>
                      <a:r>
                        <a:rPr kumimoji="1" lang="ja-JP" altLang="en-US" sz="1400" dirty="0"/>
                        <a:t>これらの競合やニーズの減少でやばくなる事</a:t>
                      </a:r>
                    </a:p>
                  </a:txBody>
                  <a:tcPr anchor="ctr"/>
                </a:tc>
                <a:tc>
                  <a:txBody>
                    <a:bodyPr/>
                    <a:lstStyle/>
                    <a:p>
                      <a:r>
                        <a:rPr kumimoji="1" lang="en-US" altLang="ja-JP" sz="1800" dirty="0"/>
                        <a:t>【</a:t>
                      </a:r>
                      <a:r>
                        <a:rPr kumimoji="1" lang="ja-JP" altLang="en-US" sz="1800" dirty="0"/>
                        <a:t>差別化戦略</a:t>
                      </a:r>
                      <a:r>
                        <a:rPr kumimoji="1" lang="en-US" altLang="ja-JP" sz="1800" dirty="0"/>
                        <a:t>】</a:t>
                      </a:r>
                    </a:p>
                    <a:p>
                      <a:r>
                        <a:rPr kumimoji="1" lang="ja-JP" altLang="en-US" sz="1400" dirty="0"/>
                        <a:t>自社の強みを生かして、脅威をチャンスに変える為の対策</a:t>
                      </a:r>
                    </a:p>
                  </a:txBody>
                  <a:tcPr/>
                </a:tc>
                <a:tc>
                  <a:txBody>
                    <a:bodyPr/>
                    <a:lstStyle/>
                    <a:p>
                      <a:r>
                        <a:rPr kumimoji="1" lang="en-US" altLang="ja-JP" sz="1800" dirty="0"/>
                        <a:t>【</a:t>
                      </a:r>
                      <a:r>
                        <a:rPr kumimoji="1" lang="ja-JP" altLang="en-US" sz="1800" dirty="0"/>
                        <a:t>撤退縮小戦略</a:t>
                      </a:r>
                      <a:r>
                        <a:rPr kumimoji="1" lang="en-US" altLang="ja-JP" sz="1800" dirty="0"/>
                        <a:t>】</a:t>
                      </a:r>
                      <a:endParaRPr kumimoji="1" lang="en-US" altLang="ja-JP" sz="1400" dirty="0"/>
                    </a:p>
                    <a:p>
                      <a:r>
                        <a:rPr kumimoji="1" lang="ja-JP" altLang="en-US" sz="1400" dirty="0"/>
                        <a:t>これ以上、傷口を広げない様にする為の対策</a:t>
                      </a:r>
                    </a:p>
                  </a:txBody>
                  <a:tcPr>
                    <a:solidFill>
                      <a:srgbClr val="FFFF00">
                        <a:alpha val="20000"/>
                      </a:srgbClr>
                    </a:solidFill>
                  </a:tcPr>
                </a:tc>
                <a:extLst>
                  <a:ext uri="{0D108BD9-81ED-4DB2-BD59-A6C34878D82A}">
                    <a16:rowId xmlns:a16="http://schemas.microsoft.com/office/drawing/2014/main" val="4013903491"/>
                  </a:ext>
                </a:extLst>
              </a:tr>
            </a:tbl>
          </a:graphicData>
        </a:graphic>
      </p:graphicFrame>
      <p:sp>
        <p:nvSpPr>
          <p:cNvPr id="3" name="テキスト ボックス 2">
            <a:extLst>
              <a:ext uri="{FF2B5EF4-FFF2-40B4-BE49-F238E27FC236}">
                <a16:creationId xmlns:a16="http://schemas.microsoft.com/office/drawing/2014/main" id="{5432E3C7-9ADE-484F-BB3F-685DF5365E16}"/>
              </a:ext>
            </a:extLst>
          </p:cNvPr>
          <p:cNvSpPr txBox="1"/>
          <p:nvPr/>
        </p:nvSpPr>
        <p:spPr>
          <a:xfrm>
            <a:off x="549896" y="4252905"/>
            <a:ext cx="8136904" cy="2031325"/>
          </a:xfrm>
          <a:prstGeom prst="rect">
            <a:avLst/>
          </a:prstGeom>
          <a:noFill/>
          <a:ln>
            <a:solidFill>
              <a:schemeClr val="accent1"/>
            </a:solidFill>
          </a:ln>
        </p:spPr>
        <p:txBody>
          <a:bodyPr wrap="square" rtlCol="0">
            <a:spAutoFit/>
          </a:bodyPr>
          <a:lstStyle/>
          <a:p>
            <a:r>
              <a:rPr kumimoji="1" lang="ja-JP" altLang="en-US" dirty="0"/>
              <a:t>①自社の強みを把握できていない経営者</a:t>
            </a:r>
            <a:endParaRPr kumimoji="1" lang="en-US" altLang="ja-JP" dirty="0"/>
          </a:p>
          <a:p>
            <a:r>
              <a:rPr kumimoji="1" lang="ja-JP" altLang="en-US" dirty="0"/>
              <a:t>　　</a:t>
            </a:r>
            <a:r>
              <a:rPr kumimoji="1" lang="ja-JP" altLang="en-US" sz="1400" dirty="0"/>
              <a:t> ⇒起業のきっかけ、ロングセラー商品、立地条件、品質、味、地域ブランド、人材、家族構成、取引先</a:t>
            </a:r>
            <a:endParaRPr lang="en-US" altLang="ja-JP" sz="1400" dirty="0"/>
          </a:p>
          <a:p>
            <a:r>
              <a:rPr lang="ja-JP" altLang="en-US" dirty="0"/>
              <a:t>②強みを数値的に把握できていない経営者</a:t>
            </a:r>
            <a:endParaRPr lang="en-US" altLang="ja-JP" dirty="0"/>
          </a:p>
          <a:p>
            <a:r>
              <a:rPr lang="ja-JP" altLang="en-US" dirty="0"/>
              <a:t>　　</a:t>
            </a:r>
            <a:r>
              <a:rPr lang="ja-JP" altLang="en-US" sz="1400" dirty="0"/>
              <a:t>⇒レジが金庫代わり、売上金額が合計記帳、職人気質、</a:t>
            </a:r>
            <a:endParaRPr lang="en-US" altLang="ja-JP" sz="1400" dirty="0"/>
          </a:p>
          <a:p>
            <a:r>
              <a:rPr lang="ja-JP" altLang="en-US" dirty="0"/>
              <a:t>③強み</a:t>
            </a:r>
            <a:r>
              <a:rPr kumimoji="1" lang="ja-JP" altLang="en-US" dirty="0"/>
              <a:t>でないものを強みと思いこんでいる経営者</a:t>
            </a:r>
            <a:endParaRPr kumimoji="1" lang="en-US" altLang="ja-JP" dirty="0"/>
          </a:p>
          <a:p>
            <a:r>
              <a:rPr lang="ja-JP" altLang="en-US" dirty="0"/>
              <a:t>　　</a:t>
            </a:r>
            <a:r>
              <a:rPr lang="ja-JP" altLang="en-US" sz="1400" dirty="0"/>
              <a:t>⇒自信たっぷりの経営者⇒反論しがたい⇒財務数値で示す</a:t>
            </a:r>
            <a:endParaRPr lang="en-US" altLang="ja-JP" sz="1400" dirty="0"/>
          </a:p>
          <a:p>
            <a:r>
              <a:rPr lang="ja-JP" altLang="en-US" dirty="0"/>
              <a:t>④その他</a:t>
            </a:r>
            <a:r>
              <a:rPr lang="ja-JP" altLang="en-US" sz="1400" dirty="0"/>
              <a:t>⇒過去の栄光にすがる、事業と関係ない強みを語る</a:t>
            </a:r>
          </a:p>
        </p:txBody>
      </p:sp>
      <p:sp>
        <p:nvSpPr>
          <p:cNvPr id="4" name="矢印: 下 3">
            <a:extLst>
              <a:ext uri="{FF2B5EF4-FFF2-40B4-BE49-F238E27FC236}">
                <a16:creationId xmlns:a16="http://schemas.microsoft.com/office/drawing/2014/main" id="{EE73A9A3-E794-4CD6-B541-3988EE962697}"/>
              </a:ext>
            </a:extLst>
          </p:cNvPr>
          <p:cNvSpPr/>
          <p:nvPr/>
        </p:nvSpPr>
        <p:spPr>
          <a:xfrm>
            <a:off x="4031940" y="3948703"/>
            <a:ext cx="1080120" cy="26643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ッター プレースホルダー 4">
            <a:extLst>
              <a:ext uri="{FF2B5EF4-FFF2-40B4-BE49-F238E27FC236}">
                <a16:creationId xmlns:a16="http://schemas.microsoft.com/office/drawing/2014/main" id="{5B2A3793-28CA-4D01-9C61-842AD8B17398}"/>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0764961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34</a:t>
            </a:fld>
            <a:endParaRPr kumimoji="1" lang="ja-JP" altLang="en-US" dirty="0"/>
          </a:p>
        </p:txBody>
      </p:sp>
      <p:sp>
        <p:nvSpPr>
          <p:cNvPr id="16" name="テキスト ボックス 15"/>
          <p:cNvSpPr txBox="1"/>
          <p:nvPr/>
        </p:nvSpPr>
        <p:spPr>
          <a:xfrm>
            <a:off x="171585" y="188640"/>
            <a:ext cx="7657060" cy="369332"/>
          </a:xfrm>
          <a:prstGeom prst="rect">
            <a:avLst/>
          </a:prstGeom>
          <a:noFill/>
        </p:spPr>
        <p:txBody>
          <a:bodyPr wrap="square" rtlCol="0">
            <a:spAutoFit/>
          </a:bodyPr>
          <a:lstStyle/>
          <a:p>
            <a:r>
              <a:rPr lang="en-US" altLang="ja-JP" dirty="0"/>
              <a:t>3-8.</a:t>
            </a:r>
            <a:r>
              <a:rPr lang="ja-JP" altLang="en-US" dirty="0"/>
              <a:t>金融支援目的経営計画の種類（３つ）</a:t>
            </a:r>
          </a:p>
        </p:txBody>
      </p:sp>
      <p:graphicFrame>
        <p:nvGraphicFramePr>
          <p:cNvPr id="2" name="表 1">
            <a:extLst>
              <a:ext uri="{FF2B5EF4-FFF2-40B4-BE49-F238E27FC236}">
                <a16:creationId xmlns:a16="http://schemas.microsoft.com/office/drawing/2014/main" id="{DBACF0B4-C4CD-4B5C-B3AF-4B71206AE07F}"/>
              </a:ext>
            </a:extLst>
          </p:cNvPr>
          <p:cNvGraphicFramePr>
            <a:graphicFrameLocks noGrp="1"/>
          </p:cNvGraphicFramePr>
          <p:nvPr/>
        </p:nvGraphicFramePr>
        <p:xfrm>
          <a:off x="323528" y="1060352"/>
          <a:ext cx="8496944" cy="5137347"/>
        </p:xfrm>
        <a:graphic>
          <a:graphicData uri="http://schemas.openxmlformats.org/drawingml/2006/table">
            <a:tbl>
              <a:tblPr firstRow="1" bandRow="1">
                <a:tableStyleId>{BDBED569-4797-4DF1-A0F4-6AAB3CD982D8}</a:tableStyleId>
              </a:tblPr>
              <a:tblGrid>
                <a:gridCol w="648072">
                  <a:extLst>
                    <a:ext uri="{9D8B030D-6E8A-4147-A177-3AD203B41FA5}">
                      <a16:colId xmlns:a16="http://schemas.microsoft.com/office/drawing/2014/main" val="211188744"/>
                    </a:ext>
                  </a:extLst>
                </a:gridCol>
                <a:gridCol w="2304256">
                  <a:extLst>
                    <a:ext uri="{9D8B030D-6E8A-4147-A177-3AD203B41FA5}">
                      <a16:colId xmlns:a16="http://schemas.microsoft.com/office/drawing/2014/main" val="1951048482"/>
                    </a:ext>
                  </a:extLst>
                </a:gridCol>
                <a:gridCol w="2880320">
                  <a:extLst>
                    <a:ext uri="{9D8B030D-6E8A-4147-A177-3AD203B41FA5}">
                      <a16:colId xmlns:a16="http://schemas.microsoft.com/office/drawing/2014/main" val="3579471734"/>
                    </a:ext>
                  </a:extLst>
                </a:gridCol>
                <a:gridCol w="2664296">
                  <a:extLst>
                    <a:ext uri="{9D8B030D-6E8A-4147-A177-3AD203B41FA5}">
                      <a16:colId xmlns:a16="http://schemas.microsoft.com/office/drawing/2014/main" val="2871389115"/>
                    </a:ext>
                  </a:extLst>
                </a:gridCol>
              </a:tblGrid>
              <a:tr h="389800">
                <a:tc>
                  <a:txBody>
                    <a:bodyPr/>
                    <a:lstStyle/>
                    <a:p>
                      <a:pPr algn="ctr"/>
                      <a:endParaRPr kumimoji="1" lang="ja-JP" altLang="en-US" dirty="0"/>
                    </a:p>
                  </a:txBody>
                  <a:tcPr/>
                </a:tc>
                <a:tc>
                  <a:txBody>
                    <a:bodyPr/>
                    <a:lstStyle/>
                    <a:p>
                      <a:pPr algn="ctr"/>
                      <a:r>
                        <a:rPr kumimoji="1" lang="ja-JP" altLang="en-US" dirty="0"/>
                        <a:t>実抜計画</a:t>
                      </a:r>
                    </a:p>
                  </a:txBody>
                  <a:tcPr/>
                </a:tc>
                <a:tc>
                  <a:txBody>
                    <a:bodyPr/>
                    <a:lstStyle/>
                    <a:p>
                      <a:pPr algn="ctr"/>
                      <a:r>
                        <a:rPr kumimoji="1" lang="ja-JP" altLang="en-US" dirty="0"/>
                        <a:t>合実計画</a:t>
                      </a:r>
                    </a:p>
                  </a:txBody>
                  <a:tcPr/>
                </a:tc>
                <a:tc>
                  <a:txBody>
                    <a:bodyPr/>
                    <a:lstStyle/>
                    <a:p>
                      <a:pPr algn="ctr"/>
                      <a:r>
                        <a:rPr kumimoji="1" lang="ja-JP" altLang="en-US" dirty="0"/>
                        <a:t>暫定リスケ計画</a:t>
                      </a:r>
                    </a:p>
                  </a:txBody>
                  <a:tcPr/>
                </a:tc>
                <a:extLst>
                  <a:ext uri="{0D108BD9-81ED-4DB2-BD59-A6C34878D82A}">
                    <a16:rowId xmlns:a16="http://schemas.microsoft.com/office/drawing/2014/main" val="2156727462"/>
                  </a:ext>
                </a:extLst>
              </a:tr>
              <a:tr h="292350">
                <a:tc>
                  <a:txBody>
                    <a:bodyPr/>
                    <a:lstStyle/>
                    <a:p>
                      <a:r>
                        <a:rPr kumimoji="1" lang="ja-JP" altLang="en-US" sz="1200" dirty="0"/>
                        <a:t>定義</a:t>
                      </a:r>
                    </a:p>
                  </a:txBody>
                  <a:tcPr/>
                </a:tc>
                <a:tc>
                  <a:txBody>
                    <a:bodyPr/>
                    <a:lstStyle/>
                    <a:p>
                      <a:r>
                        <a:rPr kumimoji="1" lang="ja-JP" altLang="en-US" sz="1200" dirty="0">
                          <a:solidFill>
                            <a:srgbClr val="FF0000"/>
                          </a:solidFill>
                        </a:rPr>
                        <a:t>実現可能性の高い抜本的</a:t>
                      </a:r>
                      <a:r>
                        <a:rPr kumimoji="1" lang="ja-JP" altLang="en-US" sz="1200" dirty="0"/>
                        <a:t>な計画</a:t>
                      </a:r>
                    </a:p>
                  </a:txBody>
                  <a:tcPr/>
                </a:tc>
                <a:tc>
                  <a:txBody>
                    <a:bodyPr/>
                    <a:lstStyle/>
                    <a:p>
                      <a:r>
                        <a:rPr kumimoji="1" lang="ja-JP" altLang="en-US" sz="1200" dirty="0"/>
                        <a:t>合理的かつ実現可能性の高い計画</a:t>
                      </a:r>
                    </a:p>
                  </a:txBody>
                  <a:tcPr/>
                </a:tc>
                <a:tc rowSpan="2">
                  <a:txBody>
                    <a:bodyPr/>
                    <a:lstStyle/>
                    <a:p>
                      <a:r>
                        <a:rPr kumimoji="1" lang="ja-JP" altLang="en-US" sz="1200" dirty="0"/>
                        <a:t>現状、合実計画を策定する事が困難であり、事業の持続可能性が見込めるか判断できない</a:t>
                      </a:r>
                      <a:r>
                        <a:rPr kumimoji="1" lang="ja-JP" altLang="en-US" sz="1200" dirty="0">
                          <a:solidFill>
                            <a:srgbClr val="FF0000"/>
                          </a:solidFill>
                        </a:rPr>
                        <a:t>一定要件</a:t>
                      </a:r>
                      <a:r>
                        <a:rPr kumimoji="1" lang="ja-JP" altLang="en-US" sz="1200" dirty="0"/>
                        <a:t>を満たす企業に対し、概ね３年の検討期間を設ける為、柔軟な条件変更を許容する計画</a:t>
                      </a:r>
                    </a:p>
                  </a:txBody>
                  <a:tcPr/>
                </a:tc>
                <a:extLst>
                  <a:ext uri="{0D108BD9-81ED-4DB2-BD59-A6C34878D82A}">
                    <a16:rowId xmlns:a16="http://schemas.microsoft.com/office/drawing/2014/main" val="3537935262"/>
                  </a:ext>
                </a:extLst>
              </a:tr>
              <a:tr h="779600">
                <a:tc>
                  <a:txBody>
                    <a:bodyPr/>
                    <a:lstStyle/>
                    <a:p>
                      <a:r>
                        <a:rPr kumimoji="1" lang="ja-JP" altLang="en-US" sz="1200" dirty="0"/>
                        <a:t>効果</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要管理先⇒その他要注意先（貸付要件緩和債権の卒業基準）</a:t>
                      </a:r>
                      <a:endParaRPr kumimoji="1" lang="en-US" altLang="ja-JP" sz="1200" dirty="0"/>
                    </a:p>
                    <a:p>
                      <a:endParaRPr kumimoji="1" lang="ja-JP" altLang="en-US" sz="1200" dirty="0"/>
                    </a:p>
                  </a:txBody>
                  <a:tcPr/>
                </a:tc>
                <a:tc>
                  <a:txBody>
                    <a:bodyPr/>
                    <a:lstStyle/>
                    <a:p>
                      <a:r>
                        <a:rPr kumimoji="1" lang="ja-JP" altLang="en-US" sz="1200" dirty="0"/>
                        <a:t>破綻懸念先⇒要注意先（要管理含む）</a:t>
                      </a:r>
                    </a:p>
                  </a:txBody>
                  <a:tcPr/>
                </a:tc>
                <a:tc vMerge="1">
                  <a:txBody>
                    <a:bodyPr/>
                    <a:lstStyle/>
                    <a:p>
                      <a:endParaRPr kumimoji="1" lang="ja-JP" altLang="en-US" dirty="0"/>
                    </a:p>
                  </a:txBody>
                  <a:tcPr/>
                </a:tc>
                <a:extLst>
                  <a:ext uri="{0D108BD9-81ED-4DB2-BD59-A6C34878D82A}">
                    <a16:rowId xmlns:a16="http://schemas.microsoft.com/office/drawing/2014/main" val="4032961141"/>
                  </a:ext>
                </a:extLst>
              </a:tr>
              <a:tr h="2436249">
                <a:tc>
                  <a:txBody>
                    <a:bodyPr/>
                    <a:lstStyle/>
                    <a:p>
                      <a:r>
                        <a:rPr kumimoji="1" lang="ja-JP" altLang="en-US" sz="1200" dirty="0"/>
                        <a:t>要件</a:t>
                      </a:r>
                    </a:p>
                  </a:txBody>
                  <a:tcPr/>
                </a:tc>
                <a:tc>
                  <a:txBody>
                    <a:bodyPr/>
                    <a:lstStyle/>
                    <a:p>
                      <a:r>
                        <a:rPr kumimoji="1" lang="en-US" altLang="ja-JP" sz="1200" dirty="0">
                          <a:solidFill>
                            <a:srgbClr val="FF0000"/>
                          </a:solidFill>
                        </a:rPr>
                        <a:t>【</a:t>
                      </a:r>
                      <a:r>
                        <a:rPr kumimoji="1" lang="ja-JP" altLang="en-US" sz="1200" dirty="0">
                          <a:solidFill>
                            <a:srgbClr val="FF0000"/>
                          </a:solidFill>
                        </a:rPr>
                        <a:t>実現可能性が高い</a:t>
                      </a:r>
                      <a:r>
                        <a:rPr kumimoji="1" lang="en-US" altLang="ja-JP" sz="1200" dirty="0">
                          <a:solidFill>
                            <a:srgbClr val="FF0000"/>
                          </a:solidFill>
                        </a:rPr>
                        <a:t>】</a:t>
                      </a:r>
                    </a:p>
                    <a:p>
                      <a:pPr marL="171450" indent="-171450">
                        <a:buFont typeface="Wingdings" panose="05000000000000000000" pitchFamily="2" charset="2"/>
                        <a:buChar char="Ø"/>
                      </a:pPr>
                      <a:r>
                        <a:rPr kumimoji="1" lang="ja-JP" altLang="en-US" sz="1200" dirty="0"/>
                        <a:t>計画実現に必要な関係者の同意が得られている</a:t>
                      </a:r>
                      <a:endParaRPr kumimoji="1" lang="en-US" altLang="ja-JP" sz="1200" dirty="0"/>
                    </a:p>
                    <a:p>
                      <a:pPr marL="171450" indent="-171450">
                        <a:buFont typeface="Wingdings" panose="05000000000000000000" pitchFamily="2" charset="2"/>
                        <a:buChar char="Ø"/>
                      </a:pPr>
                      <a:r>
                        <a:rPr kumimoji="1" lang="ja-JP" altLang="en-US" sz="1200" dirty="0"/>
                        <a:t>支援額が確定しており、追加支援が必要ないと見込まれている</a:t>
                      </a:r>
                      <a:endParaRPr kumimoji="1" lang="en-US" altLang="ja-JP" sz="1200" dirty="0"/>
                    </a:p>
                    <a:p>
                      <a:pPr marL="171450" indent="-171450">
                        <a:buFont typeface="Wingdings" panose="05000000000000000000" pitchFamily="2" charset="2"/>
                        <a:buChar char="Ø"/>
                      </a:pPr>
                      <a:r>
                        <a:rPr kumimoji="1" lang="ja-JP" altLang="en-US" sz="1200" dirty="0"/>
                        <a:t>計画中の売上、費用、利益の予測が厳しく見積もられている</a:t>
                      </a:r>
                      <a:endParaRPr kumimoji="1" lang="en-US" altLang="ja-JP" sz="1200" dirty="0"/>
                    </a:p>
                    <a:p>
                      <a:endParaRPr kumimoji="1" lang="en-US" altLang="ja-JP" sz="1200" dirty="0"/>
                    </a:p>
                    <a:p>
                      <a:r>
                        <a:rPr kumimoji="1" lang="en-US" altLang="ja-JP" sz="1200" dirty="0">
                          <a:solidFill>
                            <a:srgbClr val="FF0000"/>
                          </a:solidFill>
                        </a:rPr>
                        <a:t>【</a:t>
                      </a:r>
                      <a:r>
                        <a:rPr kumimoji="1" lang="ja-JP" altLang="en-US" sz="1200" dirty="0">
                          <a:solidFill>
                            <a:srgbClr val="FF0000"/>
                          </a:solidFill>
                        </a:rPr>
                        <a:t>抜本的な</a:t>
                      </a:r>
                      <a:r>
                        <a:rPr kumimoji="1" lang="en-US" altLang="ja-JP" sz="1200" dirty="0">
                          <a:solidFill>
                            <a:srgbClr val="FF0000"/>
                          </a:solidFill>
                        </a:rPr>
                        <a:t>】</a:t>
                      </a:r>
                    </a:p>
                    <a:p>
                      <a:pPr marL="171450" indent="-171450">
                        <a:buFont typeface="Wingdings" panose="05000000000000000000" pitchFamily="2" charset="2"/>
                        <a:buChar char="Ø"/>
                      </a:pPr>
                      <a:r>
                        <a:rPr kumimoji="1" lang="ja-JP" altLang="en-US" sz="1200" dirty="0"/>
                        <a:t>概ね３年後の債務者区分が正常先になる事</a:t>
                      </a:r>
                    </a:p>
                  </a:txBody>
                  <a:tcPr/>
                </a:tc>
                <a:tc>
                  <a:txBody>
                    <a:bodyPr/>
                    <a:lstStyle/>
                    <a:p>
                      <a:pPr marL="171450" indent="-171450">
                        <a:buFont typeface="Wingdings" panose="05000000000000000000" pitchFamily="2" charset="2"/>
                        <a:buChar char="Ø"/>
                      </a:pPr>
                      <a:r>
                        <a:rPr kumimoji="1" lang="ja-JP" altLang="en-US" sz="1200" dirty="0"/>
                        <a:t>計画期間が原則として</a:t>
                      </a:r>
                      <a:r>
                        <a:rPr kumimoji="1" lang="en-US" altLang="ja-JP" sz="1200" dirty="0"/>
                        <a:t>5</a:t>
                      </a:r>
                      <a:r>
                        <a:rPr kumimoji="1" lang="ja-JP" altLang="en-US" sz="1200" dirty="0"/>
                        <a:t>年以内（</a:t>
                      </a:r>
                      <a:r>
                        <a:rPr kumimoji="1" lang="ja-JP" altLang="en-US" sz="1200" dirty="0">
                          <a:solidFill>
                            <a:srgbClr val="FF0000"/>
                          </a:solidFill>
                        </a:rPr>
                        <a:t>中小企業の場合は</a:t>
                      </a:r>
                      <a:r>
                        <a:rPr kumimoji="1" lang="en-US" altLang="ja-JP" sz="1200" dirty="0">
                          <a:solidFill>
                            <a:srgbClr val="FF0000"/>
                          </a:solidFill>
                        </a:rPr>
                        <a:t>10</a:t>
                      </a:r>
                      <a:r>
                        <a:rPr kumimoji="1" lang="ja-JP" altLang="en-US" sz="1200" dirty="0">
                          <a:solidFill>
                            <a:srgbClr val="FF0000"/>
                          </a:solidFill>
                        </a:rPr>
                        <a:t>年以内</a:t>
                      </a:r>
                      <a:r>
                        <a:rPr kumimoji="1" lang="ja-JP" altLang="en-US" sz="1200" dirty="0"/>
                        <a:t>）で計画の実現可能性が高いこと</a:t>
                      </a:r>
                      <a:endParaRPr kumimoji="1" lang="en-US" altLang="ja-JP" sz="1200" dirty="0"/>
                    </a:p>
                    <a:p>
                      <a:pPr marL="171450" indent="-171450">
                        <a:buFont typeface="Wingdings" panose="05000000000000000000" pitchFamily="2" charset="2"/>
                        <a:buChar char="Ø"/>
                      </a:pPr>
                      <a:r>
                        <a:rPr kumimoji="1" lang="ja-JP" altLang="en-US" sz="1200" dirty="0"/>
                        <a:t>計画期間終了後の債務者区分が、原則として</a:t>
                      </a:r>
                      <a:r>
                        <a:rPr kumimoji="1" lang="ja-JP" altLang="en-US" sz="1200" dirty="0">
                          <a:solidFill>
                            <a:srgbClr val="FF0000"/>
                          </a:solidFill>
                        </a:rPr>
                        <a:t>正常先となる計画</a:t>
                      </a:r>
                      <a:r>
                        <a:rPr kumimoji="1" lang="ja-JP" altLang="en-US" sz="1200" dirty="0"/>
                        <a:t>であること</a:t>
                      </a:r>
                      <a:endParaRPr kumimoji="1" lang="en-US" altLang="ja-JP" sz="1200" dirty="0"/>
                    </a:p>
                    <a:p>
                      <a:pPr marL="171450" indent="-171450">
                        <a:buFont typeface="Wingdings" panose="05000000000000000000" pitchFamily="2" charset="2"/>
                        <a:buChar char="Ø"/>
                      </a:pPr>
                      <a:r>
                        <a:rPr kumimoji="1" lang="ja-JP" altLang="en-US" sz="1200" dirty="0"/>
                        <a:t>ただし、計画終了後に事業の継続性を確保出来ていれば、</a:t>
                      </a:r>
                      <a:r>
                        <a:rPr kumimoji="1" lang="ja-JP" altLang="en-US" sz="1200" dirty="0">
                          <a:solidFill>
                            <a:srgbClr val="FF0000"/>
                          </a:solidFill>
                        </a:rPr>
                        <a:t>要注意先でも良い</a:t>
                      </a:r>
                      <a:endParaRPr kumimoji="1" lang="en-US" altLang="ja-JP" sz="1200" dirty="0">
                        <a:solidFill>
                          <a:srgbClr val="FF0000"/>
                        </a:solidFill>
                      </a:endParaRPr>
                    </a:p>
                    <a:p>
                      <a:pPr marL="171450" indent="-171450">
                        <a:buFont typeface="Wingdings" panose="05000000000000000000" pitchFamily="2" charset="2"/>
                        <a:buChar char="Ø"/>
                      </a:pPr>
                      <a:r>
                        <a:rPr kumimoji="1" lang="ja-JP" altLang="en-US" sz="1200" dirty="0"/>
                        <a:t>支援を行う事について全金融機関の同意がある事</a:t>
                      </a:r>
                      <a:endParaRPr kumimoji="1" lang="en-US" altLang="ja-JP" sz="1200" dirty="0"/>
                    </a:p>
                    <a:p>
                      <a:pPr marL="171450" indent="-171450">
                        <a:buFont typeface="Wingdings" panose="05000000000000000000" pitchFamily="2" charset="2"/>
                        <a:buChar char="Ø"/>
                      </a:pPr>
                      <a:r>
                        <a:rPr kumimoji="1" lang="ja-JP" altLang="en-US" sz="1200" dirty="0"/>
                        <a:t>支援内容が金利減免等に留まり、債権放棄などの資金調達を行わない事</a:t>
                      </a:r>
                    </a:p>
                  </a:txBody>
                  <a:tcPr/>
                </a:tc>
                <a:tc>
                  <a:txBody>
                    <a:bodyPr/>
                    <a:lstStyle/>
                    <a:p>
                      <a:r>
                        <a:rPr kumimoji="1" lang="en-US" altLang="ja-JP" sz="1200" dirty="0">
                          <a:solidFill>
                            <a:srgbClr val="FF0000"/>
                          </a:solidFill>
                        </a:rPr>
                        <a:t>【</a:t>
                      </a:r>
                      <a:r>
                        <a:rPr kumimoji="1" lang="ja-JP" altLang="en-US" sz="1200" dirty="0">
                          <a:solidFill>
                            <a:srgbClr val="FF0000"/>
                          </a:solidFill>
                        </a:rPr>
                        <a:t>一定要件</a:t>
                      </a:r>
                      <a:r>
                        <a:rPr kumimoji="1" lang="en-US" altLang="ja-JP" sz="1200" dirty="0">
                          <a:solidFill>
                            <a:srgbClr val="FF0000"/>
                          </a:solidFill>
                        </a:rPr>
                        <a:t>】</a:t>
                      </a:r>
                    </a:p>
                    <a:p>
                      <a:pPr marL="171450" indent="-171450">
                        <a:buFont typeface="Wingdings" panose="05000000000000000000" pitchFamily="2" charset="2"/>
                        <a:buChar char="Ø"/>
                      </a:pPr>
                      <a:r>
                        <a:rPr kumimoji="1" lang="ja-JP" altLang="en-US" sz="1200" dirty="0"/>
                        <a:t>営業利益を自らの計画立案による努力で改善</a:t>
                      </a:r>
                      <a:endParaRPr kumimoji="1" lang="en-US" altLang="ja-JP" sz="1200" dirty="0"/>
                    </a:p>
                    <a:p>
                      <a:pPr marL="171450" indent="-171450">
                        <a:buFont typeface="Wingdings" panose="05000000000000000000" pitchFamily="2" charset="2"/>
                        <a:buChar char="Ø"/>
                      </a:pPr>
                      <a:r>
                        <a:rPr kumimoji="1" lang="ja-JP" altLang="en-US" sz="1200" dirty="0"/>
                        <a:t>その結果の検証、更なる改善を継続的に開示</a:t>
                      </a:r>
                      <a:endParaRPr kumimoji="1" lang="en-US" altLang="ja-JP" sz="1200" dirty="0"/>
                    </a:p>
                    <a:p>
                      <a:pPr marL="171450" indent="-171450">
                        <a:buFont typeface="Wingdings" panose="05000000000000000000" pitchFamily="2" charset="2"/>
                        <a:buChar char="Ø"/>
                      </a:pPr>
                      <a:r>
                        <a:rPr kumimoji="1" lang="ja-JP" altLang="en-US" sz="1200" dirty="0"/>
                        <a:t>金融機関がこれを認めている</a:t>
                      </a:r>
                    </a:p>
                  </a:txBody>
                  <a:tcPr/>
                </a:tc>
                <a:extLst>
                  <a:ext uri="{0D108BD9-81ED-4DB2-BD59-A6C34878D82A}">
                    <a16:rowId xmlns:a16="http://schemas.microsoft.com/office/drawing/2014/main" val="1714480372"/>
                  </a:ext>
                </a:extLst>
              </a:tr>
              <a:tr h="557198">
                <a:tc>
                  <a:txBody>
                    <a:bodyPr/>
                    <a:lstStyle/>
                    <a:p>
                      <a:r>
                        <a:rPr kumimoji="1" lang="ja-JP" altLang="en-US" sz="1200" dirty="0"/>
                        <a:t>計画書書式</a:t>
                      </a:r>
                    </a:p>
                  </a:txBody>
                  <a:tcPr/>
                </a:tc>
                <a:tc gridSpan="2">
                  <a:txBody>
                    <a:bodyPr/>
                    <a:lstStyle/>
                    <a:p>
                      <a:pPr algn="ctr"/>
                      <a:r>
                        <a:rPr kumimoji="1" lang="ja-JP" altLang="en-US" sz="1200" dirty="0"/>
                        <a:t>原則版（あくまでサンプル）</a:t>
                      </a:r>
                    </a:p>
                  </a:txBody>
                  <a:tcPr anchor="ctr"/>
                </a:tc>
                <a:tc hMerge="1">
                  <a:txBody>
                    <a:bodyPr/>
                    <a:lstStyle/>
                    <a:p>
                      <a:endParaRPr kumimoji="1" lang="ja-JP" altLang="en-US"/>
                    </a:p>
                  </a:txBody>
                  <a:tcPr/>
                </a:tc>
                <a:tc>
                  <a:txBody>
                    <a:bodyPr/>
                    <a:lstStyle/>
                    <a:p>
                      <a:pPr algn="ctr"/>
                      <a:r>
                        <a:rPr kumimoji="1" lang="ja-JP" altLang="en-US" sz="1200" dirty="0"/>
                        <a:t>簡易版（あくまでサンプル）</a:t>
                      </a:r>
                    </a:p>
                  </a:txBody>
                  <a:tcPr anchor="ctr"/>
                </a:tc>
                <a:extLst>
                  <a:ext uri="{0D108BD9-81ED-4DB2-BD59-A6C34878D82A}">
                    <a16:rowId xmlns:a16="http://schemas.microsoft.com/office/drawing/2014/main" val="2489985544"/>
                  </a:ext>
                </a:extLst>
              </a:tr>
              <a:tr h="682150">
                <a:tc>
                  <a:txBody>
                    <a:bodyPr/>
                    <a:lstStyle/>
                    <a:p>
                      <a:r>
                        <a:rPr kumimoji="1" lang="ja-JP" altLang="en-US" sz="1200" dirty="0"/>
                        <a:t>中小企業の取り扱い</a:t>
                      </a:r>
                    </a:p>
                  </a:txBody>
                  <a:tcPr/>
                </a:tc>
                <a:tc gridSpan="2">
                  <a:txBody>
                    <a:bodyPr/>
                    <a:lstStyle/>
                    <a:p>
                      <a:r>
                        <a:rPr kumimoji="1" lang="ja-JP" altLang="en-US" sz="1200" dirty="0"/>
                        <a:t>該当会社</a:t>
                      </a:r>
                      <a:r>
                        <a:rPr kumimoji="1" lang="ja-JP" altLang="en-US" sz="1200" dirty="0">
                          <a:solidFill>
                            <a:srgbClr val="FF0000"/>
                          </a:solidFill>
                        </a:rPr>
                        <a:t>が中小企業の場合</a:t>
                      </a:r>
                      <a:r>
                        <a:rPr kumimoji="1" lang="ja-JP" altLang="en-US" sz="1200" dirty="0"/>
                        <a:t>実抜計画と合実計画の差異が小さいと判断し、合実計画の要件を満たしていれば、実抜計画の要件を満たすことになる</a:t>
                      </a:r>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1438723530"/>
                  </a:ext>
                </a:extLst>
              </a:tr>
            </a:tbl>
          </a:graphicData>
        </a:graphic>
      </p:graphicFrame>
      <p:sp>
        <p:nvSpPr>
          <p:cNvPr id="3" name="フッター プレースホルダー 2">
            <a:extLst>
              <a:ext uri="{FF2B5EF4-FFF2-40B4-BE49-F238E27FC236}">
                <a16:creationId xmlns:a16="http://schemas.microsoft.com/office/drawing/2014/main" id="{34671CC8-74F7-4A01-9336-AC200AC37CA5}"/>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518873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35</a:t>
            </a:fld>
            <a:endParaRPr kumimoji="1" lang="ja-JP" altLang="en-US" dirty="0"/>
          </a:p>
        </p:txBody>
      </p:sp>
      <p:sp>
        <p:nvSpPr>
          <p:cNvPr id="12" name="テキスト ボックス 11"/>
          <p:cNvSpPr txBox="1"/>
          <p:nvPr/>
        </p:nvSpPr>
        <p:spPr>
          <a:xfrm>
            <a:off x="327108" y="188640"/>
            <a:ext cx="3960440" cy="369332"/>
          </a:xfrm>
          <a:prstGeom prst="rect">
            <a:avLst/>
          </a:prstGeom>
          <a:noFill/>
        </p:spPr>
        <p:txBody>
          <a:bodyPr wrap="square" rtlCol="0">
            <a:spAutoFit/>
          </a:bodyPr>
          <a:lstStyle/>
          <a:p>
            <a:r>
              <a:rPr lang="en-US" altLang="ja-JP" dirty="0"/>
              <a:t>3-9.</a:t>
            </a:r>
            <a:r>
              <a:rPr lang="ja-JP" altLang="en-US" dirty="0"/>
              <a:t>債務者区分について</a:t>
            </a:r>
          </a:p>
        </p:txBody>
      </p:sp>
      <p:graphicFrame>
        <p:nvGraphicFramePr>
          <p:cNvPr id="11" name="表 10"/>
          <p:cNvGraphicFramePr>
            <a:graphicFrameLocks noGrp="1"/>
          </p:cNvGraphicFramePr>
          <p:nvPr/>
        </p:nvGraphicFramePr>
        <p:xfrm>
          <a:off x="328061" y="1124744"/>
          <a:ext cx="8420403" cy="5023482"/>
        </p:xfrm>
        <a:graphic>
          <a:graphicData uri="http://schemas.openxmlformats.org/drawingml/2006/table">
            <a:tbl>
              <a:tblPr firstRow="1" bandRow="1">
                <a:tableStyleId>{BDBED569-4797-4DF1-A0F4-6AAB3CD982D8}</a:tableStyleId>
              </a:tblPr>
              <a:tblGrid>
                <a:gridCol w="2105101">
                  <a:extLst>
                    <a:ext uri="{9D8B030D-6E8A-4147-A177-3AD203B41FA5}">
                      <a16:colId xmlns:a16="http://schemas.microsoft.com/office/drawing/2014/main" val="20000"/>
                    </a:ext>
                  </a:extLst>
                </a:gridCol>
                <a:gridCol w="1994822">
                  <a:extLst>
                    <a:ext uri="{9D8B030D-6E8A-4147-A177-3AD203B41FA5}">
                      <a16:colId xmlns:a16="http://schemas.microsoft.com/office/drawing/2014/main" val="20001"/>
                    </a:ext>
                  </a:extLst>
                </a:gridCol>
                <a:gridCol w="2816836">
                  <a:extLst>
                    <a:ext uri="{9D8B030D-6E8A-4147-A177-3AD203B41FA5}">
                      <a16:colId xmlns:a16="http://schemas.microsoft.com/office/drawing/2014/main" val="20002"/>
                    </a:ext>
                  </a:extLst>
                </a:gridCol>
                <a:gridCol w="1503644">
                  <a:extLst>
                    <a:ext uri="{9D8B030D-6E8A-4147-A177-3AD203B41FA5}">
                      <a16:colId xmlns:a16="http://schemas.microsoft.com/office/drawing/2014/main" val="20003"/>
                    </a:ext>
                  </a:extLst>
                </a:gridCol>
              </a:tblGrid>
              <a:tr h="282683">
                <a:tc>
                  <a:txBody>
                    <a:bodyPr/>
                    <a:lstStyle/>
                    <a:p>
                      <a:pPr algn="ctr">
                        <a:spcAft>
                          <a:spcPts val="0"/>
                        </a:spcAft>
                      </a:pPr>
                      <a:r>
                        <a:rPr lang="ja-JP" sz="1600" kern="100" dirty="0"/>
                        <a:t>区分名</a:t>
                      </a:r>
                      <a:endParaRPr lang="ja-JP" sz="1600" kern="100" dirty="0">
                        <a:latin typeface="ＭＳ ゴシック" pitchFamily="49" charset="-128"/>
                        <a:ea typeface="ＭＳ ゴシック" pitchFamily="49" charset="-128"/>
                        <a:cs typeface="Times New Roman"/>
                      </a:endParaRPr>
                    </a:p>
                  </a:txBody>
                  <a:tcPr marL="68580" marR="68580" marT="0" marB="0"/>
                </a:tc>
                <a:tc gridSpan="2">
                  <a:txBody>
                    <a:bodyPr/>
                    <a:lstStyle/>
                    <a:p>
                      <a:pPr algn="ctr">
                        <a:spcAft>
                          <a:spcPts val="0"/>
                        </a:spcAft>
                      </a:pPr>
                      <a:r>
                        <a:rPr lang="ja-JP" sz="1600" kern="100" dirty="0"/>
                        <a:t>内容</a:t>
                      </a:r>
                      <a:endParaRPr lang="ja-JP" sz="1600" kern="100" dirty="0">
                        <a:latin typeface="ＭＳ ゴシック" pitchFamily="49" charset="-128"/>
                        <a:ea typeface="ＭＳ ゴシック" pitchFamily="49" charset="-128"/>
                        <a:cs typeface="Times New Roman"/>
                      </a:endParaRPr>
                    </a:p>
                  </a:txBody>
                  <a:tcPr marL="68580" marR="68580" marT="0" marB="0"/>
                </a:tc>
                <a:tc hMerge="1">
                  <a:txBody>
                    <a:bodyPr/>
                    <a:lstStyle/>
                    <a:p>
                      <a:endParaRPr kumimoji="1" lang="ja-JP" altLang="en-US"/>
                    </a:p>
                  </a:txBody>
                  <a:tcPr/>
                </a:tc>
                <a:tc>
                  <a:txBody>
                    <a:bodyPr/>
                    <a:lstStyle/>
                    <a:p>
                      <a:pPr algn="ctr">
                        <a:spcAft>
                          <a:spcPts val="0"/>
                        </a:spcAft>
                      </a:pPr>
                      <a:r>
                        <a:rPr lang="ja-JP" altLang="en-US" sz="1600" kern="100" dirty="0">
                          <a:latin typeface="ＭＳ ゴシック" pitchFamily="49" charset="-128"/>
                          <a:ea typeface="ＭＳ ゴシック" pitchFamily="49" charset="-128"/>
                          <a:cs typeface="Times New Roman"/>
                        </a:rPr>
                        <a:t>引当率</a:t>
                      </a:r>
                      <a:endParaRPr lang="ja-JP" sz="1600" kern="100" dirty="0">
                        <a:latin typeface="ＭＳ ゴシック" pitchFamily="49" charset="-128"/>
                        <a:ea typeface="ＭＳ ゴシック" pitchFamily="49" charset="-128"/>
                        <a:cs typeface="Times New Roman"/>
                      </a:endParaRPr>
                    </a:p>
                  </a:txBody>
                  <a:tcPr marL="68580" marR="68580" marT="0" marB="0"/>
                </a:tc>
                <a:extLst>
                  <a:ext uri="{0D108BD9-81ED-4DB2-BD59-A6C34878D82A}">
                    <a16:rowId xmlns:a16="http://schemas.microsoft.com/office/drawing/2014/main" val="10000"/>
                  </a:ext>
                </a:extLst>
              </a:tr>
              <a:tr h="501951">
                <a:tc>
                  <a:txBody>
                    <a:bodyPr/>
                    <a:lstStyle/>
                    <a:p>
                      <a:pPr algn="ctr">
                        <a:spcAft>
                          <a:spcPts val="0"/>
                        </a:spcAft>
                      </a:pPr>
                      <a:r>
                        <a:rPr lang="ja-JP" sz="2400" kern="100" dirty="0"/>
                        <a:t>正常先</a:t>
                      </a:r>
                      <a:endParaRPr lang="ja-JP" sz="2400" kern="100" dirty="0">
                        <a:latin typeface="ＭＳ ゴシック" pitchFamily="49" charset="-128"/>
                        <a:ea typeface="ＭＳ ゴシック" pitchFamily="49" charset="-128"/>
                        <a:cs typeface="Times New Roman"/>
                      </a:endParaRPr>
                    </a:p>
                  </a:txBody>
                  <a:tcPr marL="68580" marR="68580" marT="0" marB="0" anchor="ctr"/>
                </a:tc>
                <a:tc gridSpan="2">
                  <a:txBody>
                    <a:bodyPr/>
                    <a:lstStyle/>
                    <a:p>
                      <a:pPr algn="just">
                        <a:spcAft>
                          <a:spcPts val="0"/>
                        </a:spcAft>
                      </a:pPr>
                      <a:r>
                        <a:rPr lang="ja-JP" sz="1600" kern="100" dirty="0"/>
                        <a:t>業績が良好で、財務内容に問題がない優良な融資先</a:t>
                      </a:r>
                      <a:endParaRPr lang="ja-JP" sz="1600" kern="100" dirty="0">
                        <a:latin typeface="ＭＳ ゴシック" pitchFamily="49" charset="-128"/>
                        <a:ea typeface="ＭＳ ゴシック" pitchFamily="49" charset="-128"/>
                        <a:cs typeface="Times New Roman"/>
                      </a:endParaRPr>
                    </a:p>
                  </a:txBody>
                  <a:tcPr marL="68580" marR="68580" marT="0" marB="0" anchor="ct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kern="100" dirty="0">
                          <a:latin typeface="ＭＳ ゴシック" pitchFamily="49" charset="-128"/>
                          <a:ea typeface="ＭＳ ゴシック" pitchFamily="49" charset="-128"/>
                          <a:cs typeface="Times New Roman"/>
                        </a:rPr>
                        <a:t>0.2</a:t>
                      </a:r>
                      <a:r>
                        <a:rPr lang="ja-JP" altLang="en-US" sz="1600" kern="100" dirty="0">
                          <a:latin typeface="ＭＳ ゴシック" pitchFamily="49" charset="-128"/>
                          <a:ea typeface="ＭＳ ゴシック" pitchFamily="49" charset="-128"/>
                          <a:cs typeface="Times New Roman"/>
                        </a:rPr>
                        <a:t>％</a:t>
                      </a:r>
                      <a:endParaRPr lang="ja-JP" alt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1"/>
                  </a:ext>
                </a:extLst>
              </a:tr>
              <a:tr h="939435">
                <a:tc rowSpan="2">
                  <a:txBody>
                    <a:bodyPr/>
                    <a:lstStyle/>
                    <a:p>
                      <a:pPr algn="ctr">
                        <a:spcAft>
                          <a:spcPts val="0"/>
                        </a:spcAft>
                      </a:pPr>
                      <a:r>
                        <a:rPr lang="ja-JP" sz="2400" kern="100" dirty="0"/>
                        <a:t>要注意先</a:t>
                      </a:r>
                      <a:endParaRPr lang="ja-JP" sz="2400" kern="100" dirty="0">
                        <a:latin typeface="ＭＳ ゴシック" pitchFamily="49" charset="-128"/>
                        <a:ea typeface="ＭＳ ゴシック" pitchFamily="49" charset="-128"/>
                        <a:cs typeface="Times New Roman"/>
                      </a:endParaRPr>
                    </a:p>
                  </a:txBody>
                  <a:tcPr marL="68580" marR="68580" marT="0" marB="0" anchor="ctr"/>
                </a:tc>
                <a:tc gridSpan="2">
                  <a:txBody>
                    <a:bodyPr/>
                    <a:lstStyle/>
                    <a:p>
                      <a:pPr algn="just">
                        <a:spcAft>
                          <a:spcPts val="0"/>
                        </a:spcAft>
                      </a:pPr>
                      <a:r>
                        <a:rPr lang="ja-JP" sz="1600" kern="100" dirty="0"/>
                        <a:t>貸出条件に問題がある、債務の履行状況に問題がある、業況が低調ないし不安定、財務内容に問題があるなど、今後の管理に注意が必要な融資先</a:t>
                      </a:r>
                      <a:endParaRPr lang="ja-JP" sz="1600" kern="100" dirty="0">
                        <a:latin typeface="ＭＳ ゴシック" pitchFamily="49" charset="-128"/>
                        <a:ea typeface="ＭＳ ゴシック" pitchFamily="49" charset="-128"/>
                        <a:cs typeface="Times New Roman"/>
                      </a:endParaRPr>
                    </a:p>
                  </a:txBody>
                  <a:tcPr marL="68580" marR="68580" marT="0" marB="0" anchor="ct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kern="100" dirty="0">
                          <a:latin typeface="ＭＳ ゴシック" pitchFamily="49" charset="-128"/>
                          <a:ea typeface="ＭＳ ゴシック" pitchFamily="49" charset="-128"/>
                          <a:cs typeface="Times New Roman"/>
                        </a:rPr>
                        <a:t>5</a:t>
                      </a:r>
                      <a:r>
                        <a:rPr lang="ja-JP" altLang="en-US" sz="1600" kern="100" dirty="0">
                          <a:latin typeface="ＭＳ ゴシック" pitchFamily="49" charset="-128"/>
                          <a:ea typeface="ＭＳ ゴシック" pitchFamily="49" charset="-128"/>
                          <a:cs typeface="Times New Roman"/>
                        </a:rPr>
                        <a:t>％</a:t>
                      </a:r>
                      <a:endParaRPr lang="ja-JP" alt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2"/>
                  </a:ext>
                </a:extLst>
              </a:tr>
              <a:tr h="652195">
                <a:tc vMerge="1">
                  <a:txBody>
                    <a:bodyPr/>
                    <a:lstStyle/>
                    <a:p>
                      <a:endParaRPr kumimoji="1" lang="ja-JP" altLang="en-US"/>
                    </a:p>
                  </a:txBody>
                  <a:tcPr/>
                </a:tc>
                <a:tc>
                  <a:txBody>
                    <a:bodyPr/>
                    <a:lstStyle/>
                    <a:p>
                      <a:pPr algn="ctr">
                        <a:spcAft>
                          <a:spcPts val="0"/>
                        </a:spcAft>
                      </a:pPr>
                      <a:r>
                        <a:rPr lang="ja-JP" sz="2400" kern="100" dirty="0"/>
                        <a:t>要管理先</a:t>
                      </a:r>
                      <a:endParaRPr lang="ja-JP" sz="2400" kern="100" dirty="0">
                        <a:latin typeface="ＭＳ ゴシック" pitchFamily="49" charset="-128"/>
                        <a:ea typeface="ＭＳ ゴシック" pitchFamily="49" charset="-128"/>
                        <a:cs typeface="Times New Roman"/>
                      </a:endParaRPr>
                    </a:p>
                  </a:txBody>
                  <a:tcPr marL="68580" marR="68580" marT="0" marB="0" anchor="ctr"/>
                </a:tc>
                <a:tc>
                  <a:txBody>
                    <a:bodyPr/>
                    <a:lstStyle/>
                    <a:p>
                      <a:pPr algn="just">
                        <a:spcAft>
                          <a:spcPts val="0"/>
                        </a:spcAft>
                      </a:pPr>
                      <a:r>
                        <a:rPr lang="ja-JP" sz="1600" kern="100" dirty="0"/>
                        <a:t>要注意先のうち、債務の履行を３ヶ月以上延滞、または貸出条件の緩和を受けた融資先</a:t>
                      </a:r>
                      <a:endParaRPr lang="en-US" altLang="ja-JP" sz="1600" kern="100" dirty="0"/>
                    </a:p>
                    <a:p>
                      <a:pPr algn="just">
                        <a:spcAft>
                          <a:spcPts val="0"/>
                        </a:spcAft>
                      </a:pPr>
                      <a:endParaRPr lang="ja-JP" sz="1600" kern="100" dirty="0">
                        <a:latin typeface="ＭＳ ゴシック" pitchFamily="49" charset="-128"/>
                        <a:ea typeface="ＭＳ ゴシック" pitchFamily="49" charset="-128"/>
                        <a:cs typeface="Times New Roman"/>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kern="100" dirty="0">
                          <a:latin typeface="ＭＳ ゴシック" pitchFamily="49" charset="-128"/>
                          <a:ea typeface="ＭＳ ゴシック" pitchFamily="49" charset="-128"/>
                          <a:cs typeface="Times New Roman"/>
                        </a:rPr>
                        <a:t>15</a:t>
                      </a:r>
                      <a:r>
                        <a:rPr lang="ja-JP" altLang="en-US" sz="1600" kern="100" dirty="0">
                          <a:latin typeface="ＭＳ ゴシック" pitchFamily="49" charset="-128"/>
                          <a:ea typeface="ＭＳ ゴシック" pitchFamily="49" charset="-128"/>
                          <a:cs typeface="Times New Roman"/>
                        </a:rPr>
                        <a:t>％</a:t>
                      </a:r>
                      <a:endParaRPr lang="ja-JP" alt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3"/>
                  </a:ext>
                </a:extLst>
              </a:tr>
              <a:tr h="0">
                <a:tc>
                  <a:txBody>
                    <a:bodyPr/>
                    <a:lstStyle/>
                    <a:p>
                      <a:pPr algn="ctr">
                        <a:spcAft>
                          <a:spcPts val="0"/>
                        </a:spcAft>
                      </a:pPr>
                      <a:r>
                        <a:rPr lang="ja-JP" sz="2400" kern="100" dirty="0"/>
                        <a:t>破綻懸念先</a:t>
                      </a:r>
                      <a:endParaRPr lang="ja-JP" sz="2400" kern="100" dirty="0">
                        <a:latin typeface="ＭＳ ゴシック" pitchFamily="49" charset="-128"/>
                        <a:ea typeface="ＭＳ ゴシック" pitchFamily="49" charset="-128"/>
                        <a:cs typeface="Times New Roman"/>
                      </a:endParaRPr>
                    </a:p>
                  </a:txBody>
                  <a:tcPr marL="68580" marR="68580" marT="0" marB="0" anchor="ctr"/>
                </a:tc>
                <a:tc gridSpan="2">
                  <a:txBody>
                    <a:bodyPr/>
                    <a:lstStyle/>
                    <a:p>
                      <a:pPr algn="just">
                        <a:spcAft>
                          <a:spcPts val="0"/>
                        </a:spcAft>
                      </a:pPr>
                      <a:r>
                        <a:rPr lang="ja-JP" sz="1600" kern="100" dirty="0"/>
                        <a:t>経営破綻の状況にはないが、経営難の状態にあり、再建計画の進捗状況が芳しくなく、今後経営破綻に陥る可能性が大きい融資先</a:t>
                      </a:r>
                      <a:endParaRPr lang="en-US" altLang="ja-JP" sz="1600" kern="100" dirty="0"/>
                    </a:p>
                    <a:p>
                      <a:pPr algn="just">
                        <a:spcAft>
                          <a:spcPts val="0"/>
                        </a:spcAft>
                      </a:pPr>
                      <a:endParaRPr lang="ja-JP" sz="1600" kern="100" dirty="0">
                        <a:latin typeface="ＭＳ ゴシック" pitchFamily="49" charset="-128"/>
                        <a:ea typeface="ＭＳ ゴシック" pitchFamily="49" charset="-128"/>
                        <a:cs typeface="Times New Roman"/>
                      </a:endParaRPr>
                    </a:p>
                  </a:txBody>
                  <a:tcPr marL="68580" marR="68580" marT="0" marB="0" anchor="ct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kern="100" dirty="0">
                          <a:latin typeface="ＭＳ ゴシック" pitchFamily="49" charset="-128"/>
                          <a:ea typeface="ＭＳ ゴシック" pitchFamily="49" charset="-128"/>
                          <a:cs typeface="Times New Roman"/>
                        </a:rPr>
                        <a:t>75</a:t>
                      </a:r>
                      <a:r>
                        <a:rPr lang="ja-JP" altLang="en-US" sz="1600" kern="100" dirty="0">
                          <a:latin typeface="ＭＳ ゴシック" pitchFamily="49" charset="-128"/>
                          <a:ea typeface="ＭＳ ゴシック" pitchFamily="49" charset="-128"/>
                          <a:cs typeface="Times New Roman"/>
                        </a:rPr>
                        <a:t>％</a:t>
                      </a:r>
                      <a:endParaRPr lang="ja-JP" alt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4"/>
                  </a:ext>
                </a:extLst>
              </a:tr>
              <a:tr h="939435">
                <a:tc>
                  <a:txBody>
                    <a:bodyPr/>
                    <a:lstStyle/>
                    <a:p>
                      <a:pPr algn="ctr">
                        <a:spcAft>
                          <a:spcPts val="0"/>
                        </a:spcAft>
                      </a:pPr>
                      <a:r>
                        <a:rPr lang="ja-JP" sz="2400" kern="100" dirty="0"/>
                        <a:t>実質破綻先</a:t>
                      </a:r>
                      <a:endParaRPr lang="ja-JP" sz="2400" kern="100" dirty="0">
                        <a:latin typeface="ＭＳ ゴシック" pitchFamily="49" charset="-128"/>
                        <a:ea typeface="ＭＳ ゴシック" pitchFamily="49" charset="-128"/>
                        <a:cs typeface="Times New Roman"/>
                      </a:endParaRPr>
                    </a:p>
                  </a:txBody>
                  <a:tcPr marL="68580" marR="68580" marT="0" marB="0" anchor="ctr"/>
                </a:tc>
                <a:tc gridSpan="2">
                  <a:txBody>
                    <a:bodyPr/>
                    <a:lstStyle/>
                    <a:p>
                      <a:pPr algn="just">
                        <a:spcAft>
                          <a:spcPts val="0"/>
                        </a:spcAft>
                      </a:pPr>
                      <a:r>
                        <a:rPr lang="ja-JP" sz="1600" kern="100" dirty="0"/>
                        <a:t>法的・形式的な経営破綻には陥っていないが、深刻な経営難の状態にあり、再建の見通しがないなど、実質的に経営破綻に陥っている融資先</a:t>
                      </a:r>
                      <a:endParaRPr lang="ja-JP" sz="1600" kern="100" dirty="0">
                        <a:latin typeface="ＭＳ ゴシック" pitchFamily="49" charset="-128"/>
                        <a:ea typeface="ＭＳ ゴシック" pitchFamily="49" charset="-128"/>
                        <a:cs typeface="Times New Roman"/>
                      </a:endParaRPr>
                    </a:p>
                  </a:txBody>
                  <a:tcPr marL="68580" marR="68580" marT="0" marB="0" anchor="ctr"/>
                </a:tc>
                <a:tc hMerge="1">
                  <a:txBody>
                    <a:bodyPr/>
                    <a:lstStyle/>
                    <a:p>
                      <a:endParaRPr kumimoji="1" lang="ja-JP" altLang="en-US"/>
                    </a:p>
                  </a:txBody>
                  <a:tcPr/>
                </a:tc>
                <a:tc rowSpan="2">
                  <a:txBody>
                    <a:bodyPr/>
                    <a:lstStyle/>
                    <a:p>
                      <a:pPr algn="ctr">
                        <a:spcAft>
                          <a:spcPts val="0"/>
                        </a:spcAft>
                      </a:pPr>
                      <a:r>
                        <a:rPr lang="ja-JP" altLang="en-US" sz="1600" kern="100" dirty="0">
                          <a:latin typeface="ＭＳ ゴシック" pitchFamily="49" charset="-128"/>
                          <a:ea typeface="ＭＳ ゴシック" pitchFamily="49" charset="-128"/>
                          <a:cs typeface="Times New Roman"/>
                        </a:rPr>
                        <a:t>被保全部分</a:t>
                      </a:r>
                      <a:r>
                        <a:rPr lang="en-US" altLang="ja-JP" sz="1600" kern="100" dirty="0">
                          <a:latin typeface="ＭＳ ゴシック" pitchFamily="49" charset="-128"/>
                          <a:ea typeface="ＭＳ ゴシック" pitchFamily="49" charset="-128"/>
                          <a:cs typeface="Times New Roman"/>
                        </a:rPr>
                        <a:t>100</a:t>
                      </a:r>
                      <a:r>
                        <a:rPr lang="ja-JP" altLang="en-US" sz="1600" kern="100" dirty="0">
                          <a:latin typeface="ＭＳ ゴシック" pitchFamily="49" charset="-128"/>
                          <a:ea typeface="ＭＳ ゴシック" pitchFamily="49" charset="-128"/>
                          <a:cs typeface="Times New Roman"/>
                        </a:rPr>
                        <a:t>％</a:t>
                      </a:r>
                      <a:endParaRPr 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5"/>
                  </a:ext>
                </a:extLst>
              </a:tr>
              <a:tr h="409258">
                <a:tc>
                  <a:txBody>
                    <a:bodyPr/>
                    <a:lstStyle/>
                    <a:p>
                      <a:pPr algn="ctr">
                        <a:spcAft>
                          <a:spcPts val="0"/>
                        </a:spcAft>
                      </a:pPr>
                      <a:r>
                        <a:rPr lang="ja-JP" sz="2400" kern="100" dirty="0"/>
                        <a:t>破綻先</a:t>
                      </a:r>
                      <a:endParaRPr lang="ja-JP" sz="2400" kern="100" dirty="0">
                        <a:latin typeface="ＭＳ ゴシック" pitchFamily="49" charset="-128"/>
                        <a:ea typeface="ＭＳ ゴシック" pitchFamily="49" charset="-128"/>
                        <a:cs typeface="Times New Roman"/>
                      </a:endParaRPr>
                    </a:p>
                  </a:txBody>
                  <a:tcPr marL="68580" marR="68580" marT="0" marB="0" anchor="ctr"/>
                </a:tc>
                <a:tc gridSpan="2">
                  <a:txBody>
                    <a:bodyPr/>
                    <a:lstStyle/>
                    <a:p>
                      <a:pPr algn="just">
                        <a:spcAft>
                          <a:spcPts val="0"/>
                        </a:spcAft>
                      </a:pPr>
                      <a:r>
                        <a:rPr lang="ja-JP" sz="1600" kern="100" dirty="0"/>
                        <a:t>法的・形式的な経営破綻に陥っている融資先</a:t>
                      </a:r>
                      <a:endParaRPr lang="ja-JP" sz="1600" kern="100" dirty="0">
                        <a:latin typeface="ＭＳ ゴシック" pitchFamily="49" charset="-128"/>
                        <a:ea typeface="ＭＳ ゴシック" pitchFamily="49" charset="-128"/>
                        <a:cs typeface="Times New Roman"/>
                      </a:endParaRPr>
                    </a:p>
                  </a:txBody>
                  <a:tcPr marL="68580" marR="68580" marT="0" marB="0" anchor="ctr"/>
                </a:tc>
                <a:tc hMerge="1">
                  <a:txBody>
                    <a:bodyPr/>
                    <a:lstStyle/>
                    <a:p>
                      <a:endParaRPr kumimoji="1" lang="ja-JP" altLang="en-US" dirty="0"/>
                    </a:p>
                  </a:txBody>
                  <a:tcPr/>
                </a:tc>
                <a:tc vMerge="1">
                  <a:txBody>
                    <a:bodyPr/>
                    <a:lstStyle/>
                    <a:p>
                      <a:pPr algn="ctr">
                        <a:spcAft>
                          <a:spcPts val="0"/>
                        </a:spcAft>
                      </a:pPr>
                      <a:endParaRPr lang="ja-JP" sz="1600" kern="100" dirty="0">
                        <a:latin typeface="ＭＳ ゴシック" pitchFamily="49" charset="-128"/>
                        <a:ea typeface="ＭＳ ゴシック" pitchFamily="49" charset="-128"/>
                        <a:cs typeface="Times New Roman"/>
                      </a:endParaRPr>
                    </a:p>
                  </a:txBody>
                  <a:tcPr marL="68580" marR="68580" marT="0" marB="0" anchor="ctr"/>
                </a:tc>
                <a:extLst>
                  <a:ext uri="{0D108BD9-81ED-4DB2-BD59-A6C34878D82A}">
                    <a16:rowId xmlns:a16="http://schemas.microsoft.com/office/drawing/2014/main" val="10006"/>
                  </a:ext>
                </a:extLst>
              </a:tr>
            </a:tbl>
          </a:graphicData>
        </a:graphic>
      </p:graphicFrame>
      <p:cxnSp>
        <p:nvCxnSpPr>
          <p:cNvPr id="13" name="直線コネクタ 12">
            <a:extLst>
              <a:ext uri="{FF2B5EF4-FFF2-40B4-BE49-F238E27FC236}">
                <a16:creationId xmlns:a16="http://schemas.microsoft.com/office/drawing/2014/main" id="{1A818BBE-EAAC-4A41-A698-A5273C792414}"/>
              </a:ext>
            </a:extLst>
          </p:cNvPr>
          <p:cNvCxnSpPr>
            <a:cxnSpLocks/>
          </p:cNvCxnSpPr>
          <p:nvPr/>
        </p:nvCxnSpPr>
        <p:spPr>
          <a:xfrm>
            <a:off x="2430438" y="2852936"/>
            <a:ext cx="631802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Picture 5">
            <a:extLst>
              <a:ext uri="{FF2B5EF4-FFF2-40B4-BE49-F238E27FC236}">
                <a16:creationId xmlns:a16="http://schemas.microsoft.com/office/drawing/2014/main" id="{CA4EA566-FC62-4C8C-AA4B-6482B97341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6625" y="1973672"/>
            <a:ext cx="66675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a:extLst>
              <a:ext uri="{FF2B5EF4-FFF2-40B4-BE49-F238E27FC236}">
                <a16:creationId xmlns:a16="http://schemas.microsoft.com/office/drawing/2014/main" id="{727E00A1-073D-4766-803A-97EFC29E4A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9950" y="2902402"/>
            <a:ext cx="733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フッター プレースホルダー 1">
            <a:extLst>
              <a:ext uri="{FF2B5EF4-FFF2-40B4-BE49-F238E27FC236}">
                <a16:creationId xmlns:a16="http://schemas.microsoft.com/office/drawing/2014/main" id="{725B96F5-8106-4EF6-BF87-1DB64699D74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1791807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36</a:t>
            </a:fld>
            <a:endParaRPr kumimoji="1" lang="ja-JP" altLang="en-US" dirty="0"/>
          </a:p>
        </p:txBody>
      </p:sp>
      <p:sp>
        <p:nvSpPr>
          <p:cNvPr id="16" name="テキスト ボックス 15"/>
          <p:cNvSpPr txBox="1"/>
          <p:nvPr/>
        </p:nvSpPr>
        <p:spPr>
          <a:xfrm>
            <a:off x="275261" y="214707"/>
            <a:ext cx="4381204" cy="369332"/>
          </a:xfrm>
          <a:prstGeom prst="rect">
            <a:avLst/>
          </a:prstGeom>
          <a:noFill/>
        </p:spPr>
        <p:txBody>
          <a:bodyPr wrap="square" rtlCol="0">
            <a:spAutoFit/>
          </a:bodyPr>
          <a:lstStyle/>
          <a:p>
            <a:r>
              <a:rPr lang="en-US" altLang="ja-JP" dirty="0"/>
              <a:t>3-10.</a:t>
            </a:r>
            <a:r>
              <a:rPr lang="ja-JP" altLang="en-US" dirty="0"/>
              <a:t>３つの具体的な数値目標</a:t>
            </a:r>
          </a:p>
        </p:txBody>
      </p:sp>
      <p:sp>
        <p:nvSpPr>
          <p:cNvPr id="3" name="四角形: 角を丸くする 2">
            <a:extLst>
              <a:ext uri="{FF2B5EF4-FFF2-40B4-BE49-F238E27FC236}">
                <a16:creationId xmlns:a16="http://schemas.microsoft.com/office/drawing/2014/main" id="{EA577FA6-B106-40FF-8D6A-06E9F2A7625B}"/>
              </a:ext>
            </a:extLst>
          </p:cNvPr>
          <p:cNvSpPr/>
          <p:nvPr/>
        </p:nvSpPr>
        <p:spPr>
          <a:xfrm>
            <a:off x="607386" y="1271490"/>
            <a:ext cx="7920880" cy="11907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rPr>
              <a:t>①概ね</a:t>
            </a:r>
            <a:r>
              <a:rPr kumimoji="1" lang="ja-JP" altLang="en-US" sz="4000" dirty="0">
                <a:solidFill>
                  <a:srgbClr val="FF0000"/>
                </a:solidFill>
              </a:rPr>
              <a:t>３年</a:t>
            </a:r>
            <a:r>
              <a:rPr kumimoji="1" lang="ja-JP" altLang="en-US" sz="4000" dirty="0">
                <a:solidFill>
                  <a:schemeClr val="tx1"/>
                </a:solidFill>
              </a:rPr>
              <a:t>以内に経常利益黒字化</a:t>
            </a:r>
          </a:p>
        </p:txBody>
      </p:sp>
      <p:sp>
        <p:nvSpPr>
          <p:cNvPr id="11" name="四角形: 角を丸くする 10">
            <a:extLst>
              <a:ext uri="{FF2B5EF4-FFF2-40B4-BE49-F238E27FC236}">
                <a16:creationId xmlns:a16="http://schemas.microsoft.com/office/drawing/2014/main" id="{80F6EE3F-3406-4B55-A6B2-DB7D6F380F55}"/>
              </a:ext>
            </a:extLst>
          </p:cNvPr>
          <p:cNvSpPr/>
          <p:nvPr/>
        </p:nvSpPr>
        <p:spPr>
          <a:xfrm>
            <a:off x="607386" y="4552330"/>
            <a:ext cx="7920880" cy="11907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rPr>
              <a:t>③計画終了時（</a:t>
            </a:r>
            <a:r>
              <a:rPr lang="ja-JP" altLang="en-US" sz="4000" dirty="0">
                <a:solidFill>
                  <a:schemeClr val="tx1"/>
                </a:solidFill>
              </a:rPr>
              <a:t>実態</a:t>
            </a:r>
            <a:r>
              <a:rPr kumimoji="1" lang="ja-JP" altLang="en-US" sz="4000" dirty="0">
                <a:solidFill>
                  <a:schemeClr val="tx1"/>
                </a:solidFill>
              </a:rPr>
              <a:t>債務超過解時）に債務償還年数が概ね</a:t>
            </a:r>
            <a:r>
              <a:rPr kumimoji="1" lang="en-US" altLang="ja-JP" sz="4000" dirty="0">
                <a:solidFill>
                  <a:srgbClr val="FF0000"/>
                </a:solidFill>
              </a:rPr>
              <a:t>10</a:t>
            </a:r>
            <a:r>
              <a:rPr kumimoji="1" lang="ja-JP" altLang="en-US" sz="4000" dirty="0">
                <a:solidFill>
                  <a:srgbClr val="FF0000"/>
                </a:solidFill>
              </a:rPr>
              <a:t>年</a:t>
            </a:r>
            <a:endParaRPr kumimoji="1" lang="en-US" altLang="ja-JP" sz="4000" dirty="0">
              <a:solidFill>
                <a:srgbClr val="FF0000"/>
              </a:solidFill>
            </a:endParaRPr>
          </a:p>
        </p:txBody>
      </p:sp>
      <p:sp>
        <p:nvSpPr>
          <p:cNvPr id="12" name="四角形: 角を丸くする 11">
            <a:extLst>
              <a:ext uri="{FF2B5EF4-FFF2-40B4-BE49-F238E27FC236}">
                <a16:creationId xmlns:a16="http://schemas.microsoft.com/office/drawing/2014/main" id="{A5B3753A-6FD5-4039-BF67-ECC9DB6CB72F}"/>
              </a:ext>
            </a:extLst>
          </p:cNvPr>
          <p:cNvSpPr/>
          <p:nvPr/>
        </p:nvSpPr>
        <p:spPr>
          <a:xfrm>
            <a:off x="607386" y="2911966"/>
            <a:ext cx="7920880" cy="11907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500" dirty="0">
                <a:solidFill>
                  <a:schemeClr val="tx1"/>
                </a:solidFill>
              </a:rPr>
              <a:t>②</a:t>
            </a:r>
            <a:r>
              <a:rPr kumimoji="1" lang="ja-JP" altLang="en-US" sz="3500" dirty="0">
                <a:solidFill>
                  <a:srgbClr val="FF0000"/>
                </a:solidFill>
              </a:rPr>
              <a:t>５年</a:t>
            </a:r>
            <a:r>
              <a:rPr kumimoji="1" lang="ja-JP" altLang="en-US" sz="3500" dirty="0">
                <a:solidFill>
                  <a:schemeClr val="tx1"/>
                </a:solidFill>
              </a:rPr>
              <a:t>（</a:t>
            </a:r>
            <a:r>
              <a:rPr lang="en-US" altLang="ja-JP" sz="3500" dirty="0">
                <a:solidFill>
                  <a:schemeClr val="tx1"/>
                </a:solidFill>
              </a:rPr>
              <a:t>10</a:t>
            </a:r>
            <a:r>
              <a:rPr kumimoji="1" lang="ja-JP" altLang="en-US" sz="3500" dirty="0">
                <a:solidFill>
                  <a:schemeClr val="tx1"/>
                </a:solidFill>
              </a:rPr>
              <a:t>年以内）の実質債務超過解消</a:t>
            </a:r>
          </a:p>
        </p:txBody>
      </p:sp>
      <p:sp>
        <p:nvSpPr>
          <p:cNvPr id="4" name="テキスト ボックス 3">
            <a:extLst>
              <a:ext uri="{FF2B5EF4-FFF2-40B4-BE49-F238E27FC236}">
                <a16:creationId xmlns:a16="http://schemas.microsoft.com/office/drawing/2014/main" id="{4594228F-4C13-413B-A67D-158C2502816D}"/>
              </a:ext>
            </a:extLst>
          </p:cNvPr>
          <p:cNvSpPr txBox="1"/>
          <p:nvPr/>
        </p:nvSpPr>
        <p:spPr>
          <a:xfrm>
            <a:off x="423439" y="5904629"/>
            <a:ext cx="8496944" cy="369332"/>
          </a:xfrm>
          <a:prstGeom prst="rect">
            <a:avLst/>
          </a:prstGeom>
          <a:noFill/>
        </p:spPr>
        <p:txBody>
          <a:bodyPr wrap="square" rtlCol="0">
            <a:spAutoFit/>
          </a:bodyPr>
          <a:lstStyle/>
          <a:p>
            <a:r>
              <a:rPr kumimoji="1" lang="ja-JP" altLang="en-US" dirty="0"/>
              <a:t>あくまで数値基準であり、実務上は定正面にも配慮し、</a:t>
            </a:r>
            <a:r>
              <a:rPr kumimoji="1" lang="ja-JP" altLang="en-US" dirty="0">
                <a:solidFill>
                  <a:srgbClr val="FF0000"/>
                </a:solidFill>
              </a:rPr>
              <a:t>緩和されることもある点</a:t>
            </a:r>
            <a:r>
              <a:rPr kumimoji="1" lang="ja-JP" altLang="en-US" dirty="0"/>
              <a:t>に注意</a:t>
            </a:r>
          </a:p>
        </p:txBody>
      </p:sp>
      <p:sp>
        <p:nvSpPr>
          <p:cNvPr id="2" name="フッター プレースホルダー 1">
            <a:extLst>
              <a:ext uri="{FF2B5EF4-FFF2-40B4-BE49-F238E27FC236}">
                <a16:creationId xmlns:a16="http://schemas.microsoft.com/office/drawing/2014/main" id="{125CC2F4-39E0-4476-A7E5-BE72091E875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626161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37</a:t>
            </a:fld>
            <a:endParaRPr kumimoji="1" lang="ja-JP" altLang="en-US" dirty="0"/>
          </a:p>
        </p:txBody>
      </p:sp>
      <p:sp>
        <p:nvSpPr>
          <p:cNvPr id="16" name="テキスト ボックス 15"/>
          <p:cNvSpPr txBox="1"/>
          <p:nvPr/>
        </p:nvSpPr>
        <p:spPr>
          <a:xfrm>
            <a:off x="179512" y="243513"/>
            <a:ext cx="3456384" cy="369332"/>
          </a:xfrm>
          <a:prstGeom prst="rect">
            <a:avLst/>
          </a:prstGeom>
          <a:noFill/>
        </p:spPr>
        <p:txBody>
          <a:bodyPr wrap="square" rtlCol="0">
            <a:spAutoFit/>
          </a:bodyPr>
          <a:lstStyle/>
          <a:p>
            <a:r>
              <a:rPr lang="en-US" altLang="ja-JP" dirty="0"/>
              <a:t>3-11.A</a:t>
            </a:r>
            <a:r>
              <a:rPr lang="ja-JP" altLang="en-US" dirty="0"/>
              <a:t>社の事例</a:t>
            </a:r>
            <a:endParaRPr lang="en-US" altLang="ja-JP" dirty="0"/>
          </a:p>
        </p:txBody>
      </p:sp>
      <p:sp>
        <p:nvSpPr>
          <p:cNvPr id="3" name="テキスト ボックス 2">
            <a:extLst>
              <a:ext uri="{FF2B5EF4-FFF2-40B4-BE49-F238E27FC236}">
                <a16:creationId xmlns:a16="http://schemas.microsoft.com/office/drawing/2014/main" id="{2CAE8FB7-8EC5-4D75-9E72-DEBDA9C1DB4A}"/>
              </a:ext>
            </a:extLst>
          </p:cNvPr>
          <p:cNvSpPr txBox="1"/>
          <p:nvPr/>
        </p:nvSpPr>
        <p:spPr>
          <a:xfrm>
            <a:off x="395536" y="836712"/>
            <a:ext cx="8497639" cy="646331"/>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t>A</a:t>
            </a:r>
            <a:r>
              <a:rPr kumimoji="1" lang="ja-JP" altLang="en-US" dirty="0"/>
              <a:t>社社長が今後、会社をどの様にしたいか？自社の強みや弱み、会社を取り巻く経営環境も把握できた</a:t>
            </a:r>
          </a:p>
        </p:txBody>
      </p:sp>
      <p:sp>
        <p:nvSpPr>
          <p:cNvPr id="11" name="テキスト ボックス 10">
            <a:extLst>
              <a:ext uri="{FF2B5EF4-FFF2-40B4-BE49-F238E27FC236}">
                <a16:creationId xmlns:a16="http://schemas.microsoft.com/office/drawing/2014/main" id="{4F41E8E4-48C2-4FBA-B947-83C0E8DD5995}"/>
              </a:ext>
            </a:extLst>
          </p:cNvPr>
          <p:cNvSpPr txBox="1"/>
          <p:nvPr/>
        </p:nvSpPr>
        <p:spPr>
          <a:xfrm>
            <a:off x="359531" y="5870537"/>
            <a:ext cx="8497639" cy="646331"/>
          </a:xfrm>
          <a:prstGeom prst="rect">
            <a:avLst/>
          </a:prstGeom>
          <a:noFill/>
        </p:spPr>
        <p:txBody>
          <a:bodyPr wrap="square" rtlCol="0">
            <a:spAutoFit/>
          </a:bodyPr>
          <a:lstStyle/>
          <a:p>
            <a:r>
              <a:rPr kumimoji="1" lang="ja-JP" altLang="en-US" dirty="0"/>
              <a:t>それでは、社長、決算書を拝見してもよろしいでしょうか？⇒はい、もちろんです。</a:t>
            </a:r>
            <a:endParaRPr kumimoji="1" lang="en-US" altLang="ja-JP" dirty="0"/>
          </a:p>
          <a:p>
            <a:r>
              <a:rPr kumimoji="1" lang="ja-JP" altLang="en-US" dirty="0"/>
              <a:t>ところで、この決算書は弊社の</a:t>
            </a:r>
            <a:r>
              <a:rPr kumimoji="1" lang="ja-JP" altLang="en-US" dirty="0">
                <a:solidFill>
                  <a:srgbClr val="FF0000"/>
                </a:solidFill>
              </a:rPr>
              <a:t>正しい姿</a:t>
            </a:r>
            <a:r>
              <a:rPr kumimoji="1" lang="ja-JP" altLang="en-US" dirty="0"/>
              <a:t>を映し出しているのでしょうか？</a:t>
            </a:r>
          </a:p>
        </p:txBody>
      </p:sp>
      <p:sp>
        <p:nvSpPr>
          <p:cNvPr id="4" name="矢印: 下 3">
            <a:extLst>
              <a:ext uri="{FF2B5EF4-FFF2-40B4-BE49-F238E27FC236}">
                <a16:creationId xmlns:a16="http://schemas.microsoft.com/office/drawing/2014/main" id="{D821D41B-38BE-4824-8075-F92FA08AEC4C}"/>
              </a:ext>
            </a:extLst>
          </p:cNvPr>
          <p:cNvSpPr/>
          <p:nvPr/>
        </p:nvSpPr>
        <p:spPr>
          <a:xfrm>
            <a:off x="4139952" y="5589472"/>
            <a:ext cx="1080120" cy="281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5" name="表 6">
            <a:extLst>
              <a:ext uri="{FF2B5EF4-FFF2-40B4-BE49-F238E27FC236}">
                <a16:creationId xmlns:a16="http://schemas.microsoft.com/office/drawing/2014/main" id="{3B89A116-441F-4B7B-90E1-5A1FD0BB1945}"/>
              </a:ext>
            </a:extLst>
          </p:cNvPr>
          <p:cNvGraphicFramePr>
            <a:graphicFrameLocks noGrp="1"/>
          </p:cNvGraphicFramePr>
          <p:nvPr>
            <p:extLst>
              <p:ext uri="{D42A27DB-BD31-4B8C-83A1-F6EECF244321}">
                <p14:modId xmlns:p14="http://schemas.microsoft.com/office/powerpoint/2010/main" val="893802617"/>
              </p:ext>
            </p:extLst>
          </p:nvPr>
        </p:nvGraphicFramePr>
        <p:xfrm>
          <a:off x="563724" y="1988839"/>
          <a:ext cx="8040724" cy="3512364"/>
        </p:xfrm>
        <a:graphic>
          <a:graphicData uri="http://schemas.openxmlformats.org/drawingml/2006/table">
            <a:tbl>
              <a:tblPr firstRow="1" bandRow="1">
                <a:tableStyleId>{BDBED569-4797-4DF1-A0F4-6AAB3CD982D8}</a:tableStyleId>
              </a:tblPr>
              <a:tblGrid>
                <a:gridCol w="998011">
                  <a:extLst>
                    <a:ext uri="{9D8B030D-6E8A-4147-A177-3AD203B41FA5}">
                      <a16:colId xmlns:a16="http://schemas.microsoft.com/office/drawing/2014/main" val="2328262476"/>
                    </a:ext>
                  </a:extLst>
                </a:gridCol>
                <a:gridCol w="1930145">
                  <a:extLst>
                    <a:ext uri="{9D8B030D-6E8A-4147-A177-3AD203B41FA5}">
                      <a16:colId xmlns:a16="http://schemas.microsoft.com/office/drawing/2014/main" val="897789046"/>
                    </a:ext>
                  </a:extLst>
                </a:gridCol>
                <a:gridCol w="2376264">
                  <a:extLst>
                    <a:ext uri="{9D8B030D-6E8A-4147-A177-3AD203B41FA5}">
                      <a16:colId xmlns:a16="http://schemas.microsoft.com/office/drawing/2014/main" val="2615407766"/>
                    </a:ext>
                  </a:extLst>
                </a:gridCol>
                <a:gridCol w="2736304">
                  <a:extLst>
                    <a:ext uri="{9D8B030D-6E8A-4147-A177-3AD203B41FA5}">
                      <a16:colId xmlns:a16="http://schemas.microsoft.com/office/drawing/2014/main" val="2765933911"/>
                    </a:ext>
                  </a:extLst>
                </a:gridCol>
              </a:tblGrid>
              <a:tr h="451495">
                <a:tc rowSpan="2" gridSpan="2">
                  <a:txBody>
                    <a:bodyPr/>
                    <a:lstStyle/>
                    <a:p>
                      <a:pPr algn="ctr"/>
                      <a:endParaRPr kumimoji="1" lang="ja-JP" altLang="en-US" b="0" dirty="0"/>
                    </a:p>
                  </a:txBody>
                  <a:tcPr/>
                </a:tc>
                <a:tc rowSpan="2" hMerge="1">
                  <a:txBody>
                    <a:bodyPr/>
                    <a:lstStyle/>
                    <a:p>
                      <a:pPr algn="ctr"/>
                      <a:endParaRPr kumimoji="1" lang="ja-JP" altLang="en-US" b="0" dirty="0"/>
                    </a:p>
                  </a:txBody>
                  <a:tcPr/>
                </a:tc>
                <a:tc>
                  <a:txBody>
                    <a:bodyPr/>
                    <a:lstStyle/>
                    <a:p>
                      <a:pPr algn="ctr"/>
                      <a:r>
                        <a:rPr kumimoji="1" lang="ja-JP" altLang="en-US" b="0" dirty="0"/>
                        <a:t>強み（</a:t>
                      </a:r>
                      <a:r>
                        <a:rPr kumimoji="1" lang="en-US" altLang="ja-JP" b="0" dirty="0"/>
                        <a:t>S</a:t>
                      </a:r>
                      <a:r>
                        <a:rPr kumimoji="1" lang="ja-JP" altLang="en-US" b="0" dirty="0"/>
                        <a:t>）</a:t>
                      </a:r>
                    </a:p>
                  </a:txBody>
                  <a:tcPr/>
                </a:tc>
                <a:tc>
                  <a:txBody>
                    <a:bodyPr/>
                    <a:lstStyle/>
                    <a:p>
                      <a:pPr algn="ctr"/>
                      <a:r>
                        <a:rPr kumimoji="1" lang="ja-JP" altLang="en-US" b="0" dirty="0"/>
                        <a:t>弱み（</a:t>
                      </a:r>
                      <a:r>
                        <a:rPr kumimoji="1" lang="en-US" altLang="ja-JP" b="0" dirty="0"/>
                        <a:t>W</a:t>
                      </a:r>
                      <a:r>
                        <a:rPr kumimoji="1" lang="ja-JP" altLang="en-US" b="0" dirty="0"/>
                        <a:t>）</a:t>
                      </a:r>
                    </a:p>
                  </a:txBody>
                  <a:tcPr/>
                </a:tc>
                <a:extLst>
                  <a:ext uri="{0D108BD9-81ED-4DB2-BD59-A6C34878D82A}">
                    <a16:rowId xmlns:a16="http://schemas.microsoft.com/office/drawing/2014/main" val="964368725"/>
                  </a:ext>
                </a:extLst>
              </a:tr>
              <a:tr h="902991">
                <a:tc gridSpan="2" vMerge="1">
                  <a:txBody>
                    <a:bodyPr/>
                    <a:lstStyle/>
                    <a:p>
                      <a:endParaRPr kumimoji="1" lang="ja-JP" altLang="en-US" b="0" dirty="0"/>
                    </a:p>
                  </a:txBody>
                  <a:tcPr/>
                </a:tc>
                <a:tc hMerge="1" vMerge="1">
                  <a:txBody>
                    <a:bodyPr/>
                    <a:lstStyle/>
                    <a:p>
                      <a:endParaRPr kumimoji="1" lang="ja-JP" altLang="en-US" dirty="0"/>
                    </a:p>
                  </a:txBody>
                  <a:tcPr/>
                </a:tc>
                <a:tc>
                  <a:txBody>
                    <a:bodyPr/>
                    <a:lstStyle/>
                    <a:p>
                      <a:r>
                        <a:rPr kumimoji="1" lang="ja-JP" altLang="en-US" sz="1400" dirty="0"/>
                        <a:t>・最新の設備を有している</a:t>
                      </a:r>
                      <a:endParaRPr kumimoji="1" lang="en-US" altLang="ja-JP" sz="1400" dirty="0"/>
                    </a:p>
                    <a:p>
                      <a:r>
                        <a:rPr kumimoji="1" lang="ja-JP" altLang="en-US" sz="1400" dirty="0"/>
                        <a:t>・いち早く業界情報を入手可</a:t>
                      </a:r>
                      <a:endParaRPr kumimoji="1" lang="en-US" altLang="ja-JP" sz="1400" dirty="0"/>
                    </a:p>
                    <a:p>
                      <a:r>
                        <a:rPr kumimoji="1" lang="ja-JP" altLang="en-US" sz="1400" dirty="0"/>
                        <a:t>・ワンストップサービスの提供</a:t>
                      </a:r>
                    </a:p>
                  </a:txBody>
                  <a:tcPr/>
                </a:tc>
                <a:tc>
                  <a:txBody>
                    <a:bodyPr/>
                    <a:lstStyle/>
                    <a:p>
                      <a:pPr marL="0" algn="l" defTabSz="914400" rtl="0" eaLnBrk="1" latinLnBrk="0" hangingPunct="1"/>
                      <a:r>
                        <a:rPr kumimoji="1" lang="ja-JP" altLang="en-US" sz="1400" kern="1200" dirty="0">
                          <a:solidFill>
                            <a:schemeClr val="tx1"/>
                          </a:solidFill>
                          <a:latin typeface="+mn-lt"/>
                          <a:ea typeface="+mn-ea"/>
                          <a:cs typeface="+mn-cs"/>
                        </a:rPr>
                        <a:t>・１級自動車整備士が不在</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・厳しい資金繰り</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・高い人件費率</a:t>
                      </a:r>
                    </a:p>
                  </a:txBody>
                  <a:tcPr/>
                </a:tc>
                <a:extLst>
                  <a:ext uri="{0D108BD9-81ED-4DB2-BD59-A6C34878D82A}">
                    <a16:rowId xmlns:a16="http://schemas.microsoft.com/office/drawing/2014/main" val="1151733423"/>
                  </a:ext>
                </a:extLst>
              </a:tr>
              <a:tr h="1078939">
                <a:tc>
                  <a:txBody>
                    <a:bodyPr/>
                    <a:lstStyle/>
                    <a:p>
                      <a:r>
                        <a:rPr kumimoji="1" lang="ja-JP" altLang="en-US" b="0" dirty="0"/>
                        <a:t>機会（</a:t>
                      </a:r>
                      <a:r>
                        <a:rPr kumimoji="1" lang="en-US" altLang="ja-JP" b="0" dirty="0"/>
                        <a:t>O</a:t>
                      </a:r>
                      <a:r>
                        <a:rPr kumimoji="1" lang="ja-JP" altLang="en-US" b="0" dirty="0"/>
                        <a:t>）</a:t>
                      </a:r>
                    </a:p>
                  </a:txBody>
                  <a:tcPr/>
                </a:tc>
                <a:tc>
                  <a:txBody>
                    <a:bodyPr/>
                    <a:lstStyle/>
                    <a:p>
                      <a:pPr marL="0" algn="l" defTabSz="914400" rtl="0" eaLnBrk="1" latinLnBrk="0" hangingPunct="1"/>
                      <a:r>
                        <a:rPr kumimoji="1" lang="ja-JP" altLang="en-US" sz="1400" kern="1200" dirty="0">
                          <a:solidFill>
                            <a:schemeClr val="tx1"/>
                          </a:solidFill>
                          <a:latin typeface="+mn-lt"/>
                          <a:ea typeface="+mn-ea"/>
                          <a:cs typeface="+mn-cs"/>
                        </a:rPr>
                        <a:t>・ディーラーからの受注</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・同業他社の廃業</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・ロードサービス事業</a:t>
                      </a:r>
                    </a:p>
                  </a:txBody>
                  <a:tcPr/>
                </a:tc>
                <a:tc>
                  <a:txBody>
                    <a:bodyPr/>
                    <a:lstStyle/>
                    <a:p>
                      <a:r>
                        <a:rPr kumimoji="1" lang="en-US" altLang="ja-JP"/>
                        <a:t>【</a:t>
                      </a:r>
                      <a:r>
                        <a:rPr kumimoji="1" lang="ja-JP" altLang="en-US"/>
                        <a:t>積極</a:t>
                      </a:r>
                      <a:r>
                        <a:rPr kumimoji="1" lang="en-US" altLang="ja-JP"/>
                        <a:t>】</a:t>
                      </a:r>
                    </a:p>
                    <a:p>
                      <a:endParaRPr kumimoji="1" lang="ja-JP" altLang="en-US"/>
                    </a:p>
                  </a:txBody>
                  <a:tcPr/>
                </a:tc>
                <a:tc>
                  <a:txBody>
                    <a:bodyPr/>
                    <a:lstStyle/>
                    <a:p>
                      <a:r>
                        <a:rPr kumimoji="1" lang="en-US" altLang="ja-JP" dirty="0"/>
                        <a:t>【</a:t>
                      </a:r>
                      <a:r>
                        <a:rPr kumimoji="1" lang="ja-JP" altLang="en-US" dirty="0"/>
                        <a:t>改善</a:t>
                      </a:r>
                      <a:r>
                        <a:rPr kumimoji="1" lang="en-US" altLang="ja-JP" dirty="0"/>
                        <a:t>】</a:t>
                      </a:r>
                      <a:endParaRPr kumimoji="1" lang="ja-JP" altLang="en-US" dirty="0"/>
                    </a:p>
                  </a:txBody>
                  <a:tcPr/>
                </a:tc>
                <a:extLst>
                  <a:ext uri="{0D108BD9-81ED-4DB2-BD59-A6C34878D82A}">
                    <a16:rowId xmlns:a16="http://schemas.microsoft.com/office/drawing/2014/main" val="1784633921"/>
                  </a:ext>
                </a:extLst>
              </a:tr>
              <a:tr h="1078939">
                <a:tc>
                  <a:txBody>
                    <a:bodyPr/>
                    <a:lstStyle/>
                    <a:p>
                      <a:r>
                        <a:rPr kumimoji="1" lang="ja-JP" altLang="en-US" b="0" dirty="0"/>
                        <a:t>脅威（</a:t>
                      </a:r>
                      <a:r>
                        <a:rPr kumimoji="1" lang="en-US" altLang="ja-JP" b="0" dirty="0"/>
                        <a:t>T</a:t>
                      </a:r>
                      <a:r>
                        <a:rPr kumimoji="1" lang="ja-JP" altLang="en-US" b="0" dirty="0"/>
                        <a:t>）</a:t>
                      </a:r>
                    </a:p>
                  </a:txBody>
                  <a:tcPr/>
                </a:tc>
                <a:tc>
                  <a:txBody>
                    <a:bodyPr/>
                    <a:lstStyle/>
                    <a:p>
                      <a:pPr marL="0" algn="l" defTabSz="914400" rtl="0" eaLnBrk="1" latinLnBrk="0" hangingPunct="1"/>
                      <a:r>
                        <a:rPr kumimoji="1" lang="ja-JP" altLang="en-US" sz="1400" kern="1200" dirty="0">
                          <a:solidFill>
                            <a:schemeClr val="tx1"/>
                          </a:solidFill>
                          <a:latin typeface="+mn-lt"/>
                          <a:ea typeface="+mn-ea"/>
                          <a:cs typeface="+mn-cs"/>
                        </a:rPr>
                        <a:t>・電気自動車の台頭</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・法令の改定</a:t>
                      </a:r>
                      <a:endParaRPr kumimoji="1" lang="en-US" altLang="ja-JP" sz="1400" kern="1200" dirty="0">
                        <a:solidFill>
                          <a:schemeClr val="tx1"/>
                        </a:solidFill>
                        <a:latin typeface="+mn-lt"/>
                        <a:ea typeface="+mn-ea"/>
                        <a:cs typeface="+mn-cs"/>
                      </a:endParaRPr>
                    </a:p>
                    <a:p>
                      <a:pPr marL="0" algn="l" defTabSz="914400" rtl="0" eaLnBrk="1" latinLnBrk="0" hangingPunct="1"/>
                      <a:r>
                        <a:rPr kumimoji="1" lang="ja-JP" altLang="en-US" sz="1400" kern="1200" dirty="0">
                          <a:solidFill>
                            <a:schemeClr val="tx1"/>
                          </a:solidFill>
                          <a:latin typeface="+mn-lt"/>
                          <a:ea typeface="+mn-ea"/>
                          <a:cs typeface="+mn-cs"/>
                        </a:rPr>
                        <a:t>・地主との賃貸借契約</a:t>
                      </a:r>
                    </a:p>
                  </a:txBody>
                  <a:tcPr/>
                </a:tc>
                <a:tc>
                  <a:txBody>
                    <a:bodyPr/>
                    <a:lstStyle/>
                    <a:p>
                      <a:r>
                        <a:rPr kumimoji="1" lang="en-US" altLang="ja-JP" dirty="0"/>
                        <a:t>【</a:t>
                      </a:r>
                      <a:r>
                        <a:rPr kumimoji="1" lang="ja-JP" altLang="en-US" dirty="0"/>
                        <a:t>差別化</a:t>
                      </a:r>
                      <a:r>
                        <a:rPr kumimoji="1" lang="en-US" altLang="ja-JP" dirty="0"/>
                        <a:t>】</a:t>
                      </a:r>
                      <a:endParaRPr kumimoji="1" lang="ja-JP" altLang="en-US" dirty="0"/>
                    </a:p>
                  </a:txBody>
                  <a:tcPr/>
                </a:tc>
                <a:tc>
                  <a:txBody>
                    <a:bodyPr/>
                    <a:lstStyle/>
                    <a:p>
                      <a:r>
                        <a:rPr kumimoji="1" lang="en-US" altLang="ja-JP" dirty="0"/>
                        <a:t>【</a:t>
                      </a:r>
                      <a:r>
                        <a:rPr kumimoji="1" lang="ja-JP" altLang="en-US" dirty="0"/>
                        <a:t>撤退</a:t>
                      </a:r>
                      <a:r>
                        <a:rPr kumimoji="1" lang="en-US" altLang="ja-JP" dirty="0"/>
                        <a:t>】</a:t>
                      </a:r>
                      <a:endParaRPr kumimoji="1" lang="ja-JP" altLang="en-US" dirty="0"/>
                    </a:p>
                  </a:txBody>
                  <a:tcPr/>
                </a:tc>
                <a:extLst>
                  <a:ext uri="{0D108BD9-81ED-4DB2-BD59-A6C34878D82A}">
                    <a16:rowId xmlns:a16="http://schemas.microsoft.com/office/drawing/2014/main" val="2131458779"/>
                  </a:ext>
                </a:extLst>
              </a:tr>
            </a:tbl>
          </a:graphicData>
        </a:graphic>
      </p:graphicFrame>
      <p:sp>
        <p:nvSpPr>
          <p:cNvPr id="7" name="テキスト ボックス 6">
            <a:extLst>
              <a:ext uri="{FF2B5EF4-FFF2-40B4-BE49-F238E27FC236}">
                <a16:creationId xmlns:a16="http://schemas.microsoft.com/office/drawing/2014/main" id="{045C65F9-D152-4EB9-998D-A7FFAD0E7B38}"/>
              </a:ext>
            </a:extLst>
          </p:cNvPr>
          <p:cNvSpPr txBox="1"/>
          <p:nvPr/>
        </p:nvSpPr>
        <p:spPr>
          <a:xfrm>
            <a:off x="563724" y="1483043"/>
            <a:ext cx="7968716" cy="369332"/>
          </a:xfrm>
          <a:prstGeom prst="rect">
            <a:avLst/>
          </a:prstGeom>
          <a:solidFill>
            <a:schemeClr val="accent5"/>
          </a:solidFill>
          <a:ln>
            <a:solidFill>
              <a:schemeClr val="accent1"/>
            </a:solidFill>
          </a:ln>
        </p:spPr>
        <p:txBody>
          <a:bodyPr wrap="square" rtlCol="0">
            <a:spAutoFit/>
          </a:bodyPr>
          <a:lstStyle/>
          <a:p>
            <a:r>
              <a:rPr kumimoji="1" lang="ja-JP" altLang="en-US" dirty="0"/>
              <a:t>社長の方向性⇒会社の存続（息子への事業承継）</a:t>
            </a:r>
          </a:p>
        </p:txBody>
      </p:sp>
      <p:sp>
        <p:nvSpPr>
          <p:cNvPr id="2" name="フッター プレースホルダー 1">
            <a:extLst>
              <a:ext uri="{FF2B5EF4-FFF2-40B4-BE49-F238E27FC236}">
                <a16:creationId xmlns:a16="http://schemas.microsoft.com/office/drawing/2014/main" id="{00116FAB-0467-4AC3-AB23-4879B63AEEB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7119803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38</a:t>
            </a:fld>
            <a:endParaRPr kumimoji="1" lang="ja-JP" altLang="en-US" dirty="0"/>
          </a:p>
        </p:txBody>
      </p:sp>
      <p:sp>
        <p:nvSpPr>
          <p:cNvPr id="16" name="テキスト ボックス 15"/>
          <p:cNvSpPr txBox="1"/>
          <p:nvPr/>
        </p:nvSpPr>
        <p:spPr>
          <a:xfrm>
            <a:off x="266624" y="210539"/>
            <a:ext cx="6037388" cy="369332"/>
          </a:xfrm>
          <a:prstGeom prst="rect">
            <a:avLst/>
          </a:prstGeom>
          <a:noFill/>
        </p:spPr>
        <p:txBody>
          <a:bodyPr wrap="square" rtlCol="0">
            <a:spAutoFit/>
          </a:bodyPr>
          <a:lstStyle/>
          <a:p>
            <a:r>
              <a:rPr lang="en-US" altLang="ja-JP" dirty="0"/>
              <a:t>4-1.</a:t>
            </a:r>
            <a:r>
              <a:rPr lang="ja-JP" altLang="en-US" dirty="0"/>
              <a:t>正しい決算書とは？</a:t>
            </a:r>
          </a:p>
        </p:txBody>
      </p:sp>
      <p:sp>
        <p:nvSpPr>
          <p:cNvPr id="4" name="四角形: 角を丸くする 3">
            <a:extLst>
              <a:ext uri="{FF2B5EF4-FFF2-40B4-BE49-F238E27FC236}">
                <a16:creationId xmlns:a16="http://schemas.microsoft.com/office/drawing/2014/main" id="{56F2B844-56F0-4267-9768-AB822FB1ADBD}"/>
              </a:ext>
            </a:extLst>
          </p:cNvPr>
          <p:cNvSpPr/>
          <p:nvPr/>
        </p:nvSpPr>
        <p:spPr>
          <a:xfrm>
            <a:off x="3484911" y="1433965"/>
            <a:ext cx="2160240" cy="107377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決算書</a:t>
            </a:r>
          </a:p>
        </p:txBody>
      </p:sp>
      <p:sp>
        <p:nvSpPr>
          <p:cNvPr id="13" name="楕円 12">
            <a:extLst>
              <a:ext uri="{FF2B5EF4-FFF2-40B4-BE49-F238E27FC236}">
                <a16:creationId xmlns:a16="http://schemas.microsoft.com/office/drawing/2014/main" id="{E80A7404-DE35-4D46-9711-B069F9D04BA8}"/>
              </a:ext>
            </a:extLst>
          </p:cNvPr>
          <p:cNvSpPr/>
          <p:nvPr/>
        </p:nvSpPr>
        <p:spPr>
          <a:xfrm>
            <a:off x="6297043" y="1009846"/>
            <a:ext cx="2440632" cy="143539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経営者</a:t>
            </a:r>
            <a:endParaRPr lang="en-US" altLang="ja-JP" sz="2400" dirty="0">
              <a:solidFill>
                <a:schemeClr val="tx1"/>
              </a:solidFill>
            </a:endParaRPr>
          </a:p>
          <a:p>
            <a:pPr algn="ctr"/>
            <a:r>
              <a:rPr lang="ja-JP" altLang="en-US" sz="2400" dirty="0">
                <a:solidFill>
                  <a:schemeClr val="tx1"/>
                </a:solidFill>
              </a:rPr>
              <a:t>（経営判断）</a:t>
            </a:r>
            <a:endParaRPr kumimoji="1" lang="ja-JP" altLang="en-US" sz="2400" dirty="0">
              <a:solidFill>
                <a:schemeClr val="tx1"/>
              </a:solidFill>
            </a:endParaRPr>
          </a:p>
        </p:txBody>
      </p:sp>
      <p:sp>
        <p:nvSpPr>
          <p:cNvPr id="14" name="楕円 13">
            <a:extLst>
              <a:ext uri="{FF2B5EF4-FFF2-40B4-BE49-F238E27FC236}">
                <a16:creationId xmlns:a16="http://schemas.microsoft.com/office/drawing/2014/main" id="{54BD468D-5435-4BF5-A3CC-F577FF66C600}"/>
              </a:ext>
            </a:extLst>
          </p:cNvPr>
          <p:cNvSpPr/>
          <p:nvPr/>
        </p:nvSpPr>
        <p:spPr>
          <a:xfrm>
            <a:off x="6297043" y="2964169"/>
            <a:ext cx="2440632" cy="143539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税務署</a:t>
            </a:r>
            <a:endParaRPr lang="en-US" altLang="ja-JP" sz="2400" dirty="0">
              <a:solidFill>
                <a:schemeClr val="tx1"/>
              </a:solidFill>
            </a:endParaRPr>
          </a:p>
          <a:p>
            <a:pPr algn="ctr"/>
            <a:r>
              <a:rPr lang="ja-JP" altLang="en-US" sz="2400" dirty="0">
                <a:solidFill>
                  <a:schemeClr val="tx1"/>
                </a:solidFill>
              </a:rPr>
              <a:t>（課税判断）</a:t>
            </a:r>
            <a:endParaRPr kumimoji="1" lang="ja-JP" altLang="en-US" sz="2400" dirty="0">
              <a:solidFill>
                <a:schemeClr val="tx1"/>
              </a:solidFill>
            </a:endParaRPr>
          </a:p>
        </p:txBody>
      </p:sp>
      <p:cxnSp>
        <p:nvCxnSpPr>
          <p:cNvPr id="11" name="直線矢印コネクタ 10">
            <a:extLst>
              <a:ext uri="{FF2B5EF4-FFF2-40B4-BE49-F238E27FC236}">
                <a16:creationId xmlns:a16="http://schemas.microsoft.com/office/drawing/2014/main" id="{CDEB9FB9-0C17-4587-AD8A-371A23296427}"/>
              </a:ext>
            </a:extLst>
          </p:cNvPr>
          <p:cNvCxnSpPr>
            <a:stCxn id="14" idx="1"/>
            <a:endCxn id="4" idx="3"/>
          </p:cNvCxnSpPr>
          <p:nvPr/>
        </p:nvCxnSpPr>
        <p:spPr>
          <a:xfrm flipH="1" flipV="1">
            <a:off x="5645151" y="1970851"/>
            <a:ext cx="1009314" cy="1203527"/>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CA4BC97-CECC-443E-904A-B2640741E7F7}"/>
              </a:ext>
            </a:extLst>
          </p:cNvPr>
          <p:cNvCxnSpPr>
            <a:stCxn id="13" idx="3"/>
            <a:endCxn id="4" idx="3"/>
          </p:cNvCxnSpPr>
          <p:nvPr/>
        </p:nvCxnSpPr>
        <p:spPr>
          <a:xfrm flipH="1" flipV="1">
            <a:off x="5645151" y="1970851"/>
            <a:ext cx="1009314" cy="264185"/>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3" name="矢印: 下 22">
            <a:extLst>
              <a:ext uri="{FF2B5EF4-FFF2-40B4-BE49-F238E27FC236}">
                <a16:creationId xmlns:a16="http://schemas.microsoft.com/office/drawing/2014/main" id="{A1A4A06A-1329-45BC-8D61-5A5874B681A2}"/>
              </a:ext>
            </a:extLst>
          </p:cNvPr>
          <p:cNvSpPr/>
          <p:nvPr/>
        </p:nvSpPr>
        <p:spPr>
          <a:xfrm>
            <a:off x="4204991" y="2581784"/>
            <a:ext cx="720080" cy="76476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四角形: 角を丸くする 27">
            <a:extLst>
              <a:ext uri="{FF2B5EF4-FFF2-40B4-BE49-F238E27FC236}">
                <a16:creationId xmlns:a16="http://schemas.microsoft.com/office/drawing/2014/main" id="{432B043D-D941-458F-A6AD-25F3890257D2}"/>
              </a:ext>
            </a:extLst>
          </p:cNvPr>
          <p:cNvSpPr/>
          <p:nvPr/>
        </p:nvSpPr>
        <p:spPr>
          <a:xfrm>
            <a:off x="3491880" y="3429000"/>
            <a:ext cx="2160240" cy="1073771"/>
          </a:xfrm>
          <a:prstGeom prst="roundRect">
            <a:avLst/>
          </a:prstGeom>
          <a:solidFill>
            <a:srgbClr val="FFFF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相対的</a:t>
            </a:r>
            <a:endParaRPr kumimoji="1" lang="en-US" altLang="ja-JP" sz="3600" dirty="0">
              <a:solidFill>
                <a:schemeClr val="tx1"/>
              </a:solidFill>
            </a:endParaRPr>
          </a:p>
          <a:p>
            <a:pPr algn="ctr"/>
            <a:r>
              <a:rPr kumimoji="1" lang="ja-JP" altLang="en-US" sz="3600" dirty="0">
                <a:solidFill>
                  <a:schemeClr val="tx1"/>
                </a:solidFill>
              </a:rPr>
              <a:t>真実性</a:t>
            </a:r>
          </a:p>
        </p:txBody>
      </p:sp>
      <p:sp>
        <p:nvSpPr>
          <p:cNvPr id="38" name="楕円 37">
            <a:extLst>
              <a:ext uri="{FF2B5EF4-FFF2-40B4-BE49-F238E27FC236}">
                <a16:creationId xmlns:a16="http://schemas.microsoft.com/office/drawing/2014/main" id="{AC62B487-0F69-4E2B-94A7-7F2374B1804F}"/>
              </a:ext>
            </a:extLst>
          </p:cNvPr>
          <p:cNvSpPr/>
          <p:nvPr/>
        </p:nvSpPr>
        <p:spPr>
          <a:xfrm>
            <a:off x="6297043" y="5122403"/>
            <a:ext cx="2440632" cy="83930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200" dirty="0">
                <a:solidFill>
                  <a:schemeClr val="tx1"/>
                </a:solidFill>
              </a:rPr>
              <a:t>実態ＢＳ・ＰＬ</a:t>
            </a:r>
          </a:p>
        </p:txBody>
      </p:sp>
      <p:cxnSp>
        <p:nvCxnSpPr>
          <p:cNvPr id="40" name="直線矢印コネクタ 39">
            <a:extLst>
              <a:ext uri="{FF2B5EF4-FFF2-40B4-BE49-F238E27FC236}">
                <a16:creationId xmlns:a16="http://schemas.microsoft.com/office/drawing/2014/main" id="{2181E13E-A45B-430C-B5B3-1C06D48107BA}"/>
              </a:ext>
            </a:extLst>
          </p:cNvPr>
          <p:cNvCxnSpPr>
            <a:cxnSpLocks/>
            <a:stCxn id="28" idx="2"/>
          </p:cNvCxnSpPr>
          <p:nvPr/>
        </p:nvCxnSpPr>
        <p:spPr>
          <a:xfrm flipH="1">
            <a:off x="4565031" y="4502771"/>
            <a:ext cx="6969" cy="697369"/>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73D29BDF-AF91-4BCB-955C-07F42F523D4A}"/>
              </a:ext>
            </a:extLst>
          </p:cNvPr>
          <p:cNvCxnSpPr>
            <a:stCxn id="28" idx="2"/>
            <a:endCxn id="38" idx="0"/>
          </p:cNvCxnSpPr>
          <p:nvPr/>
        </p:nvCxnSpPr>
        <p:spPr>
          <a:xfrm>
            <a:off x="4572000" y="4502771"/>
            <a:ext cx="2945359" cy="619632"/>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7" name="楕円 26">
            <a:extLst>
              <a:ext uri="{FF2B5EF4-FFF2-40B4-BE49-F238E27FC236}">
                <a16:creationId xmlns:a16="http://schemas.microsoft.com/office/drawing/2014/main" id="{14DCB83C-1ED8-468D-8B0F-D01C323D0109}"/>
              </a:ext>
            </a:extLst>
          </p:cNvPr>
          <p:cNvSpPr/>
          <p:nvPr/>
        </p:nvSpPr>
        <p:spPr>
          <a:xfrm>
            <a:off x="651832" y="1020822"/>
            <a:ext cx="2440632" cy="143539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金融機関（融資判断）</a:t>
            </a:r>
            <a:endParaRPr kumimoji="1" lang="ja-JP" altLang="en-US" sz="2400" dirty="0">
              <a:solidFill>
                <a:schemeClr val="tx1"/>
              </a:solidFill>
            </a:endParaRPr>
          </a:p>
        </p:txBody>
      </p:sp>
      <p:sp>
        <p:nvSpPr>
          <p:cNvPr id="30" name="楕円 29">
            <a:extLst>
              <a:ext uri="{FF2B5EF4-FFF2-40B4-BE49-F238E27FC236}">
                <a16:creationId xmlns:a16="http://schemas.microsoft.com/office/drawing/2014/main" id="{74F49DD8-32F2-4A34-A20E-13D7E1DBFF09}"/>
              </a:ext>
            </a:extLst>
          </p:cNvPr>
          <p:cNvSpPr/>
          <p:nvPr/>
        </p:nvSpPr>
        <p:spPr>
          <a:xfrm>
            <a:off x="650290" y="2973338"/>
            <a:ext cx="2440632" cy="143539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取引先</a:t>
            </a:r>
            <a:endParaRPr lang="en-US" altLang="ja-JP" sz="2400" dirty="0">
              <a:solidFill>
                <a:schemeClr val="tx1"/>
              </a:solidFill>
            </a:endParaRPr>
          </a:p>
          <a:p>
            <a:pPr algn="ctr"/>
            <a:r>
              <a:rPr lang="ja-JP" altLang="en-US" sz="2400" dirty="0">
                <a:solidFill>
                  <a:schemeClr val="tx1"/>
                </a:solidFill>
              </a:rPr>
              <a:t>（与信判断）</a:t>
            </a:r>
            <a:endParaRPr kumimoji="1" lang="ja-JP" altLang="en-US" sz="2400" dirty="0">
              <a:solidFill>
                <a:schemeClr val="tx1"/>
              </a:solidFill>
            </a:endParaRPr>
          </a:p>
        </p:txBody>
      </p:sp>
      <p:cxnSp>
        <p:nvCxnSpPr>
          <p:cNvPr id="32" name="直線矢印コネクタ 31">
            <a:extLst>
              <a:ext uri="{FF2B5EF4-FFF2-40B4-BE49-F238E27FC236}">
                <a16:creationId xmlns:a16="http://schemas.microsoft.com/office/drawing/2014/main" id="{36E4C82D-2AB6-4A48-B702-35A83555FC5D}"/>
              </a:ext>
            </a:extLst>
          </p:cNvPr>
          <p:cNvCxnSpPr/>
          <p:nvPr/>
        </p:nvCxnSpPr>
        <p:spPr>
          <a:xfrm flipH="1" flipV="1">
            <a:off x="5618842" y="1980020"/>
            <a:ext cx="1009314" cy="1203527"/>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437127AF-C887-4100-889D-6C09BF2D1A2F}"/>
              </a:ext>
            </a:extLst>
          </p:cNvPr>
          <p:cNvCxnSpPr/>
          <p:nvPr/>
        </p:nvCxnSpPr>
        <p:spPr>
          <a:xfrm flipH="1" flipV="1">
            <a:off x="5618842" y="1980020"/>
            <a:ext cx="1009314" cy="264185"/>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4B3BB580-4A17-41FB-ABE8-F74F44539887}"/>
              </a:ext>
            </a:extLst>
          </p:cNvPr>
          <p:cNvCxnSpPr>
            <a:stCxn id="27" idx="5"/>
          </p:cNvCxnSpPr>
          <p:nvPr/>
        </p:nvCxnSpPr>
        <p:spPr>
          <a:xfrm flipV="1">
            <a:off x="2735042" y="1980020"/>
            <a:ext cx="723560" cy="265992"/>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ECC5D702-7FAA-45AB-A456-465FF6F6AD25}"/>
              </a:ext>
            </a:extLst>
          </p:cNvPr>
          <p:cNvCxnSpPr>
            <a:stCxn id="30" idx="7"/>
          </p:cNvCxnSpPr>
          <p:nvPr/>
        </p:nvCxnSpPr>
        <p:spPr>
          <a:xfrm flipV="1">
            <a:off x="2733500" y="1980020"/>
            <a:ext cx="725102" cy="1203527"/>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AA43E11E-808D-4993-8C01-9F793C52AC29}"/>
              </a:ext>
            </a:extLst>
          </p:cNvPr>
          <p:cNvSpPr/>
          <p:nvPr/>
        </p:nvSpPr>
        <p:spPr>
          <a:xfrm>
            <a:off x="366078" y="5203689"/>
            <a:ext cx="2440632" cy="839309"/>
          </a:xfrm>
          <a:prstGeom prst="ellipse">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会計ルール</a:t>
            </a:r>
          </a:p>
        </p:txBody>
      </p:sp>
      <p:sp>
        <p:nvSpPr>
          <p:cNvPr id="41" name="楕円 40">
            <a:extLst>
              <a:ext uri="{FF2B5EF4-FFF2-40B4-BE49-F238E27FC236}">
                <a16:creationId xmlns:a16="http://schemas.microsoft.com/office/drawing/2014/main" id="{54B17F98-C11C-4EBF-8321-86787B4889BB}"/>
              </a:ext>
            </a:extLst>
          </p:cNvPr>
          <p:cNvSpPr/>
          <p:nvPr/>
        </p:nvSpPr>
        <p:spPr>
          <a:xfrm>
            <a:off x="3318406" y="5209309"/>
            <a:ext cx="2440632" cy="839309"/>
          </a:xfrm>
          <a:prstGeom prst="ellipse">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粉飾</a:t>
            </a:r>
            <a:endParaRPr lang="en-US" altLang="ja-JP" sz="2400" dirty="0">
              <a:solidFill>
                <a:schemeClr val="tx1"/>
              </a:solidFill>
            </a:endParaRPr>
          </a:p>
          <a:p>
            <a:pPr algn="ctr"/>
            <a:r>
              <a:rPr kumimoji="1" lang="ja-JP" altLang="en-US" sz="2400" dirty="0">
                <a:solidFill>
                  <a:schemeClr val="tx1"/>
                </a:solidFill>
              </a:rPr>
              <a:t>誤り</a:t>
            </a:r>
          </a:p>
        </p:txBody>
      </p:sp>
      <p:cxnSp>
        <p:nvCxnSpPr>
          <p:cNvPr id="43" name="直線矢印コネクタ 42">
            <a:extLst>
              <a:ext uri="{FF2B5EF4-FFF2-40B4-BE49-F238E27FC236}">
                <a16:creationId xmlns:a16="http://schemas.microsoft.com/office/drawing/2014/main" id="{0CE7AAB4-8D7B-475A-A21B-B5FF17AF3C4F}"/>
              </a:ext>
            </a:extLst>
          </p:cNvPr>
          <p:cNvCxnSpPr>
            <a:endCxn id="39" idx="0"/>
          </p:cNvCxnSpPr>
          <p:nvPr/>
        </p:nvCxnSpPr>
        <p:spPr>
          <a:xfrm flipH="1">
            <a:off x="1586394" y="4511940"/>
            <a:ext cx="2959297" cy="691749"/>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3E7E5514-5179-4254-AA3C-A9BA8A32332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117735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1-2</a:t>
            </a:r>
            <a:r>
              <a:rPr lang="ja-JP" altLang="en-US" dirty="0"/>
              <a:t>．新金融庁長官（氷見野良三さん）の考えは・・・</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3</a:t>
            </a:fld>
            <a:endParaRPr lang="en-US" altLang="ja-JP" dirty="0"/>
          </a:p>
        </p:txBody>
      </p:sp>
      <p:sp>
        <p:nvSpPr>
          <p:cNvPr id="3" name="四角形: 角を丸くする 2">
            <a:extLst>
              <a:ext uri="{FF2B5EF4-FFF2-40B4-BE49-F238E27FC236}">
                <a16:creationId xmlns:a16="http://schemas.microsoft.com/office/drawing/2014/main" id="{6AF691C9-985E-4C79-9565-EB3A719037F5}"/>
              </a:ext>
            </a:extLst>
          </p:cNvPr>
          <p:cNvSpPr/>
          <p:nvPr/>
        </p:nvSpPr>
        <p:spPr>
          <a:xfrm>
            <a:off x="678396" y="1216097"/>
            <a:ext cx="7787208" cy="64807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新型コロナウイルスの感染が続いている現状を踏まえ・・・</a:t>
            </a:r>
          </a:p>
        </p:txBody>
      </p:sp>
      <p:sp>
        <p:nvSpPr>
          <p:cNvPr id="9" name="四角形: 角を丸くする 8">
            <a:extLst>
              <a:ext uri="{FF2B5EF4-FFF2-40B4-BE49-F238E27FC236}">
                <a16:creationId xmlns:a16="http://schemas.microsoft.com/office/drawing/2014/main" id="{B5A500CB-9456-41D7-B4B9-D54ED1F1EABB}"/>
              </a:ext>
            </a:extLst>
          </p:cNvPr>
          <p:cNvSpPr/>
          <p:nvPr/>
        </p:nvSpPr>
        <p:spPr>
          <a:xfrm>
            <a:off x="688343" y="2427666"/>
            <a:ext cx="3780420" cy="86039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メガバンク⇒日銀と連携して</a:t>
            </a:r>
            <a:r>
              <a:rPr kumimoji="1" lang="ja-JP" altLang="en-US" sz="2400" dirty="0">
                <a:solidFill>
                  <a:srgbClr val="FF0000"/>
                </a:solidFill>
              </a:rPr>
              <a:t>財務健全性を審査</a:t>
            </a:r>
          </a:p>
        </p:txBody>
      </p:sp>
      <p:sp>
        <p:nvSpPr>
          <p:cNvPr id="11" name="四角形: 角を丸くする 10">
            <a:extLst>
              <a:ext uri="{FF2B5EF4-FFF2-40B4-BE49-F238E27FC236}">
                <a16:creationId xmlns:a16="http://schemas.microsoft.com/office/drawing/2014/main" id="{22426E6E-860E-4EB2-B5BE-4C4981D64400}"/>
              </a:ext>
            </a:extLst>
          </p:cNvPr>
          <p:cNvSpPr/>
          <p:nvPr/>
        </p:nvSpPr>
        <p:spPr>
          <a:xfrm>
            <a:off x="677280" y="3851059"/>
            <a:ext cx="3780420" cy="86039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0" i="0" dirty="0">
                <a:solidFill>
                  <a:srgbClr val="333333"/>
                </a:solidFill>
                <a:effectLst/>
                <a:latin typeface="ヒラギノ角ゴ Pro W3"/>
              </a:rPr>
              <a:t>地方銀行⇒再編はひとつの有力な選択肢</a:t>
            </a:r>
            <a:endParaRPr kumimoji="1" lang="ja-JP" altLang="en-US" sz="2400" dirty="0">
              <a:solidFill>
                <a:schemeClr val="tx1"/>
              </a:solidFill>
            </a:endParaRPr>
          </a:p>
        </p:txBody>
      </p:sp>
      <p:sp>
        <p:nvSpPr>
          <p:cNvPr id="13" name="四角形: 角を丸くする 12">
            <a:extLst>
              <a:ext uri="{FF2B5EF4-FFF2-40B4-BE49-F238E27FC236}">
                <a16:creationId xmlns:a16="http://schemas.microsoft.com/office/drawing/2014/main" id="{BDAB4F7A-4BCB-4EBF-81B8-D3C98C4DAA86}"/>
              </a:ext>
            </a:extLst>
          </p:cNvPr>
          <p:cNvSpPr/>
          <p:nvPr/>
        </p:nvSpPr>
        <p:spPr>
          <a:xfrm>
            <a:off x="5045224" y="2363143"/>
            <a:ext cx="3420380" cy="2499664"/>
          </a:xfrm>
          <a:prstGeom prst="roundRect">
            <a:avLst/>
          </a:prstGeom>
          <a:solidFill>
            <a:srgbClr val="FFCC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コロナ禍で売上激減⇒金融機関は事業会社への資金繰り支援が求められている⇒これに対し</a:t>
            </a:r>
            <a:r>
              <a:rPr kumimoji="1" lang="ja-JP" altLang="en-US" sz="2400" dirty="0">
                <a:solidFill>
                  <a:schemeClr val="tx1"/>
                </a:solidFill>
              </a:rPr>
              <a:t>「金融仲介（資金繰り支援）と金融機関の健全性をどう両立させるかが課題だ」</a:t>
            </a:r>
            <a:r>
              <a:rPr kumimoji="1" lang="ja-JP" altLang="en-US" sz="1600" dirty="0">
                <a:solidFill>
                  <a:schemeClr val="tx1"/>
                </a:solidFill>
              </a:rPr>
              <a:t>と返答</a:t>
            </a:r>
          </a:p>
        </p:txBody>
      </p:sp>
      <p:sp>
        <p:nvSpPr>
          <p:cNvPr id="15" name="四角形: 角を丸くする 14">
            <a:extLst>
              <a:ext uri="{FF2B5EF4-FFF2-40B4-BE49-F238E27FC236}">
                <a16:creationId xmlns:a16="http://schemas.microsoft.com/office/drawing/2014/main" id="{8B65F0A7-6381-4EC7-AFE7-B258370ECE83}"/>
              </a:ext>
            </a:extLst>
          </p:cNvPr>
          <p:cNvSpPr/>
          <p:nvPr/>
        </p:nvSpPr>
        <p:spPr>
          <a:xfrm>
            <a:off x="678396" y="5331292"/>
            <a:ext cx="7787208" cy="893079"/>
          </a:xfrm>
          <a:prstGeom prst="roundRect">
            <a:avLst/>
          </a:prstGeom>
          <a:solidFill>
            <a:srgbClr val="FFCC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中小企業の金融支援を巡っては、</a:t>
            </a:r>
            <a:r>
              <a:rPr kumimoji="1" lang="ja-JP" altLang="en-US" sz="2000" dirty="0">
                <a:solidFill>
                  <a:srgbClr val="FF0000"/>
                </a:solidFill>
              </a:rPr>
              <a:t>資金繰りを支える段階</a:t>
            </a:r>
            <a:r>
              <a:rPr kumimoji="1" lang="ja-JP" altLang="en-US" sz="2000" dirty="0">
                <a:solidFill>
                  <a:schemeClr val="tx1"/>
                </a:solidFill>
              </a:rPr>
              <a:t>から</a:t>
            </a:r>
            <a:r>
              <a:rPr kumimoji="1" lang="ja-JP" altLang="en-US" sz="2000" dirty="0">
                <a:solidFill>
                  <a:srgbClr val="FF0000"/>
                </a:solidFill>
              </a:rPr>
              <a:t>経営改善</a:t>
            </a:r>
            <a:r>
              <a:rPr kumimoji="1" lang="ja-JP" altLang="en-US" sz="2000" dirty="0">
                <a:solidFill>
                  <a:schemeClr val="tx1"/>
                </a:solidFill>
              </a:rPr>
              <a:t>や</a:t>
            </a:r>
            <a:r>
              <a:rPr kumimoji="1" lang="ja-JP" altLang="en-US" sz="2000" dirty="0">
                <a:solidFill>
                  <a:srgbClr val="FF0000"/>
                </a:solidFill>
              </a:rPr>
              <a:t>事業再生</a:t>
            </a:r>
            <a:r>
              <a:rPr kumimoji="1" lang="ja-JP" altLang="en-US" sz="2000" dirty="0">
                <a:solidFill>
                  <a:schemeClr val="tx1"/>
                </a:solidFill>
              </a:rPr>
              <a:t>に</a:t>
            </a:r>
            <a:r>
              <a:rPr kumimoji="1" lang="ja-JP" altLang="en-US" sz="2000" dirty="0">
                <a:solidFill>
                  <a:srgbClr val="FF0000"/>
                </a:solidFill>
              </a:rPr>
              <a:t>重点が移る</a:t>
            </a:r>
            <a:r>
              <a:rPr kumimoji="1" lang="ja-JP" altLang="en-US" sz="2000" dirty="0">
                <a:solidFill>
                  <a:schemeClr val="tx1"/>
                </a:solidFill>
              </a:rPr>
              <a:t>との見通しを示した</a:t>
            </a:r>
          </a:p>
        </p:txBody>
      </p:sp>
      <p:sp>
        <p:nvSpPr>
          <p:cNvPr id="17" name="矢印: 下 16">
            <a:extLst>
              <a:ext uri="{FF2B5EF4-FFF2-40B4-BE49-F238E27FC236}">
                <a16:creationId xmlns:a16="http://schemas.microsoft.com/office/drawing/2014/main" id="{7EA393D2-1E13-402C-B880-9C2B867132C3}"/>
              </a:ext>
            </a:extLst>
          </p:cNvPr>
          <p:cNvSpPr/>
          <p:nvPr/>
        </p:nvSpPr>
        <p:spPr>
          <a:xfrm>
            <a:off x="2243454" y="1957069"/>
            <a:ext cx="648072" cy="4172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1BDAF78B-EF91-4F3F-A6E8-5FF316696FAE}"/>
              </a:ext>
            </a:extLst>
          </p:cNvPr>
          <p:cNvSpPr/>
          <p:nvPr/>
        </p:nvSpPr>
        <p:spPr>
          <a:xfrm>
            <a:off x="2243454" y="3355339"/>
            <a:ext cx="648072" cy="4172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0726C041-FDC2-420B-8C2A-322E6576CEB8}"/>
              </a:ext>
            </a:extLst>
          </p:cNvPr>
          <p:cNvSpPr/>
          <p:nvPr/>
        </p:nvSpPr>
        <p:spPr>
          <a:xfrm>
            <a:off x="2247671" y="4807251"/>
            <a:ext cx="648072" cy="4172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下 22">
            <a:extLst>
              <a:ext uri="{FF2B5EF4-FFF2-40B4-BE49-F238E27FC236}">
                <a16:creationId xmlns:a16="http://schemas.microsoft.com/office/drawing/2014/main" id="{3B29B513-0071-47C8-8022-AC456647F677}"/>
              </a:ext>
            </a:extLst>
          </p:cNvPr>
          <p:cNvSpPr/>
          <p:nvPr/>
        </p:nvSpPr>
        <p:spPr>
          <a:xfrm>
            <a:off x="6444208" y="1965850"/>
            <a:ext cx="648072" cy="309282"/>
          </a:xfrm>
          <a:prstGeom prst="downArrow">
            <a:avLst/>
          </a:prstGeom>
          <a:solidFill>
            <a:srgbClr val="FFCC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下 24">
            <a:extLst>
              <a:ext uri="{FF2B5EF4-FFF2-40B4-BE49-F238E27FC236}">
                <a16:creationId xmlns:a16="http://schemas.microsoft.com/office/drawing/2014/main" id="{024BD7D4-A78C-4836-BC38-590ED2EBB5E7}"/>
              </a:ext>
            </a:extLst>
          </p:cNvPr>
          <p:cNvSpPr/>
          <p:nvPr/>
        </p:nvSpPr>
        <p:spPr>
          <a:xfrm>
            <a:off x="6444208" y="4956021"/>
            <a:ext cx="648072" cy="309282"/>
          </a:xfrm>
          <a:prstGeom prst="downArrow">
            <a:avLst/>
          </a:prstGeom>
          <a:solidFill>
            <a:srgbClr val="FFCC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66667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1000"/>
                                        <p:tgtEl>
                                          <p:spTgt spid="25"/>
                                        </p:tgtEl>
                                      </p:cBhvr>
                                    </p:animEffect>
                                    <p:anim calcmode="lin" valueType="num">
                                      <p:cBhvr>
                                        <p:cTn id="56" dur="1000" fill="hold"/>
                                        <p:tgtEl>
                                          <p:spTgt spid="25"/>
                                        </p:tgtEl>
                                        <p:attrNameLst>
                                          <p:attrName>ppt_x</p:attrName>
                                        </p:attrNameLst>
                                      </p:cBhvr>
                                      <p:tavLst>
                                        <p:tav tm="0">
                                          <p:val>
                                            <p:strVal val="#ppt_x"/>
                                          </p:val>
                                        </p:tav>
                                        <p:tav tm="100000">
                                          <p:val>
                                            <p:strVal val="#ppt_x"/>
                                          </p:val>
                                        </p:tav>
                                      </p:tavLst>
                                    </p:anim>
                                    <p:anim calcmode="lin" valueType="num">
                                      <p:cBhvr>
                                        <p:cTn id="57" dur="1000" fill="hold"/>
                                        <p:tgtEl>
                                          <p:spTgt spid="2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1" grpId="0" animBg="1"/>
      <p:bldP spid="13" grpId="0" animBg="1"/>
      <p:bldP spid="15" grpId="0" animBg="1"/>
      <p:bldP spid="17" grpId="0" animBg="1"/>
      <p:bldP spid="19" grpId="0" animBg="1"/>
      <p:bldP spid="21" grpId="0" animBg="1"/>
      <p:bldP spid="23" grpId="0" animBg="1"/>
      <p:bldP spid="2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39</a:t>
            </a:fld>
            <a:endParaRPr kumimoji="1" lang="ja-JP" altLang="en-US" dirty="0"/>
          </a:p>
        </p:txBody>
      </p:sp>
      <p:sp>
        <p:nvSpPr>
          <p:cNvPr id="16" name="テキスト ボックス 15"/>
          <p:cNvSpPr txBox="1"/>
          <p:nvPr/>
        </p:nvSpPr>
        <p:spPr>
          <a:xfrm>
            <a:off x="251520" y="176087"/>
            <a:ext cx="2304256" cy="400110"/>
          </a:xfrm>
          <a:prstGeom prst="rect">
            <a:avLst/>
          </a:prstGeom>
          <a:noFill/>
        </p:spPr>
        <p:txBody>
          <a:bodyPr wrap="square" rtlCol="0">
            <a:spAutoFit/>
          </a:bodyPr>
          <a:lstStyle/>
          <a:p>
            <a:r>
              <a:rPr lang="en-US" altLang="ja-JP" sz="2000" dirty="0">
                <a:solidFill>
                  <a:schemeClr val="tx2"/>
                </a:solidFill>
                <a:latin typeface="+mj-lt"/>
                <a:ea typeface="+mj-ea"/>
                <a:cs typeface="+mj-cs"/>
              </a:rPr>
              <a:t>4-2.</a:t>
            </a:r>
            <a:r>
              <a:rPr lang="ja-JP" altLang="en-US" sz="2000" dirty="0">
                <a:solidFill>
                  <a:schemeClr val="tx2"/>
                </a:solidFill>
                <a:latin typeface="+mj-lt"/>
                <a:ea typeface="+mj-ea"/>
                <a:cs typeface="+mj-cs"/>
              </a:rPr>
              <a:t>実態ＢＳとＰＬ</a:t>
            </a:r>
          </a:p>
        </p:txBody>
      </p:sp>
      <p:sp>
        <p:nvSpPr>
          <p:cNvPr id="2" name="四角形: 角を丸くする 1">
            <a:extLst>
              <a:ext uri="{FF2B5EF4-FFF2-40B4-BE49-F238E27FC236}">
                <a16:creationId xmlns:a16="http://schemas.microsoft.com/office/drawing/2014/main" id="{4C2274A4-8B88-44F4-825B-8B295BE2C190}"/>
              </a:ext>
            </a:extLst>
          </p:cNvPr>
          <p:cNvSpPr/>
          <p:nvPr/>
        </p:nvSpPr>
        <p:spPr>
          <a:xfrm>
            <a:off x="359532" y="1178927"/>
            <a:ext cx="8357004" cy="51097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会計ルールに準拠し、重要な粉飾、誤りがない⇒</a:t>
            </a:r>
            <a:r>
              <a:rPr kumimoji="1" lang="ja-JP" altLang="en-US" dirty="0">
                <a:solidFill>
                  <a:srgbClr val="FF0000"/>
                </a:solidFill>
              </a:rPr>
              <a:t>「正しい決算書」</a:t>
            </a:r>
            <a:r>
              <a:rPr kumimoji="1" lang="ja-JP" altLang="en-US" dirty="0">
                <a:solidFill>
                  <a:schemeClr val="tx1"/>
                </a:solidFill>
              </a:rPr>
              <a:t>が作成される</a:t>
            </a:r>
          </a:p>
        </p:txBody>
      </p:sp>
      <p:sp>
        <p:nvSpPr>
          <p:cNvPr id="11" name="四角形: 角を丸くする 10">
            <a:extLst>
              <a:ext uri="{FF2B5EF4-FFF2-40B4-BE49-F238E27FC236}">
                <a16:creationId xmlns:a16="http://schemas.microsoft.com/office/drawing/2014/main" id="{E08FD2E4-1284-4665-B9AA-F3ECDFEF4D63}"/>
              </a:ext>
            </a:extLst>
          </p:cNvPr>
          <p:cNvSpPr/>
          <p:nvPr/>
        </p:nvSpPr>
        <p:spPr>
          <a:xfrm>
            <a:off x="367572" y="2292863"/>
            <a:ext cx="8348964" cy="66880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但し、金融機関から要請される「経営改善計画」の策定においては、決算書に反映されていない含み損益、資産の簿価回収不能額、簿外債務を反映する必要がある</a:t>
            </a:r>
            <a:endParaRPr kumimoji="1" lang="ja-JP" altLang="en-US" dirty="0">
              <a:solidFill>
                <a:schemeClr val="tx1"/>
              </a:solidFill>
            </a:endParaRPr>
          </a:p>
        </p:txBody>
      </p:sp>
      <p:sp>
        <p:nvSpPr>
          <p:cNvPr id="12" name="四角形: 角を丸くする 11">
            <a:extLst>
              <a:ext uri="{FF2B5EF4-FFF2-40B4-BE49-F238E27FC236}">
                <a16:creationId xmlns:a16="http://schemas.microsoft.com/office/drawing/2014/main" id="{B7F4BCC1-30E4-4640-B6B0-BE1073FF4F67}"/>
              </a:ext>
            </a:extLst>
          </p:cNvPr>
          <p:cNvSpPr/>
          <p:nvPr/>
        </p:nvSpPr>
        <p:spPr>
          <a:xfrm>
            <a:off x="359530" y="3581745"/>
            <a:ext cx="8339719" cy="37618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実態</a:t>
            </a:r>
            <a:r>
              <a:rPr kumimoji="1" lang="ja-JP" altLang="en-US" dirty="0">
                <a:solidFill>
                  <a:schemeClr val="tx1"/>
                </a:solidFill>
              </a:rPr>
              <a:t>貸借対照表と</a:t>
            </a:r>
            <a:r>
              <a:rPr kumimoji="1" lang="ja-JP" altLang="en-US" dirty="0">
                <a:solidFill>
                  <a:srgbClr val="FF0000"/>
                </a:solidFill>
              </a:rPr>
              <a:t>実態</a:t>
            </a:r>
            <a:r>
              <a:rPr kumimoji="1" lang="ja-JP" altLang="en-US" dirty="0">
                <a:solidFill>
                  <a:schemeClr val="tx1"/>
                </a:solidFill>
              </a:rPr>
              <a:t>損益計算書作成の必要性</a:t>
            </a:r>
          </a:p>
        </p:txBody>
      </p:sp>
      <p:sp>
        <p:nvSpPr>
          <p:cNvPr id="13" name="四角形: 角を丸くする 12">
            <a:extLst>
              <a:ext uri="{FF2B5EF4-FFF2-40B4-BE49-F238E27FC236}">
                <a16:creationId xmlns:a16="http://schemas.microsoft.com/office/drawing/2014/main" id="{7127FB49-E2C0-4792-B4D8-8704763A53D0}"/>
              </a:ext>
            </a:extLst>
          </p:cNvPr>
          <p:cNvSpPr/>
          <p:nvPr/>
        </p:nvSpPr>
        <p:spPr>
          <a:xfrm>
            <a:off x="359531" y="4577704"/>
            <a:ext cx="8339719" cy="42988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より実態に合致した決算書を作成⇒これが経営計画のスタートになる</a:t>
            </a:r>
          </a:p>
        </p:txBody>
      </p:sp>
      <p:sp>
        <p:nvSpPr>
          <p:cNvPr id="14" name="四角形: 角を丸くする 13">
            <a:extLst>
              <a:ext uri="{FF2B5EF4-FFF2-40B4-BE49-F238E27FC236}">
                <a16:creationId xmlns:a16="http://schemas.microsoft.com/office/drawing/2014/main" id="{2C9CE356-DD85-4C6E-8E57-5B69794943AF}"/>
              </a:ext>
            </a:extLst>
          </p:cNvPr>
          <p:cNvSpPr/>
          <p:nvPr/>
        </p:nvSpPr>
        <p:spPr>
          <a:xfrm>
            <a:off x="359531" y="5610337"/>
            <a:ext cx="8339719" cy="57447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実際にどこまでの含み損益を実態決算書に反映するかは</a:t>
            </a:r>
            <a:r>
              <a:rPr kumimoji="1" lang="ja-JP" altLang="en-US" dirty="0">
                <a:solidFill>
                  <a:srgbClr val="FF0000"/>
                </a:solidFill>
              </a:rPr>
              <a:t>金融機関との相談</a:t>
            </a:r>
            <a:endParaRPr kumimoji="1" lang="en-US" altLang="ja-JP" dirty="0">
              <a:solidFill>
                <a:srgbClr val="FF0000"/>
              </a:solidFill>
            </a:endParaRPr>
          </a:p>
          <a:p>
            <a:pPr algn="ctr"/>
            <a:r>
              <a:rPr lang="ja-JP" altLang="en-US" dirty="0">
                <a:solidFill>
                  <a:schemeClr val="tx1"/>
                </a:solidFill>
              </a:rPr>
              <a:t>厳密に行うのであれば、専門家によるＤＤが必要になる</a:t>
            </a:r>
            <a:endParaRPr kumimoji="1" lang="ja-JP" altLang="en-US" dirty="0">
              <a:solidFill>
                <a:schemeClr val="tx1"/>
              </a:solidFill>
            </a:endParaRPr>
          </a:p>
        </p:txBody>
      </p:sp>
      <p:sp>
        <p:nvSpPr>
          <p:cNvPr id="3" name="矢印: 下 2">
            <a:extLst>
              <a:ext uri="{FF2B5EF4-FFF2-40B4-BE49-F238E27FC236}">
                <a16:creationId xmlns:a16="http://schemas.microsoft.com/office/drawing/2014/main" id="{C55B9812-FEF1-4990-90B3-43B033DDAD1E}"/>
              </a:ext>
            </a:extLst>
          </p:cNvPr>
          <p:cNvSpPr/>
          <p:nvPr/>
        </p:nvSpPr>
        <p:spPr>
          <a:xfrm>
            <a:off x="4229245" y="1791409"/>
            <a:ext cx="720080" cy="429888"/>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1D661FB9-B832-42C0-B5BF-359C4DBBA158}"/>
              </a:ext>
            </a:extLst>
          </p:cNvPr>
          <p:cNvSpPr/>
          <p:nvPr/>
        </p:nvSpPr>
        <p:spPr>
          <a:xfrm>
            <a:off x="4229245" y="3065429"/>
            <a:ext cx="720080" cy="429888"/>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下 16">
            <a:extLst>
              <a:ext uri="{FF2B5EF4-FFF2-40B4-BE49-F238E27FC236}">
                <a16:creationId xmlns:a16="http://schemas.microsoft.com/office/drawing/2014/main" id="{4E2B23D1-8DBE-48BC-A6FD-932D32ACC2A8}"/>
              </a:ext>
            </a:extLst>
          </p:cNvPr>
          <p:cNvSpPr/>
          <p:nvPr/>
        </p:nvSpPr>
        <p:spPr>
          <a:xfrm>
            <a:off x="4229245" y="4046309"/>
            <a:ext cx="720080" cy="429888"/>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A6871D3F-6489-4489-9540-4E5E57CCA3C8}"/>
              </a:ext>
            </a:extLst>
          </p:cNvPr>
          <p:cNvSpPr/>
          <p:nvPr/>
        </p:nvSpPr>
        <p:spPr>
          <a:xfrm>
            <a:off x="4229245" y="5104070"/>
            <a:ext cx="720080" cy="429888"/>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3">
            <a:extLst>
              <a:ext uri="{FF2B5EF4-FFF2-40B4-BE49-F238E27FC236}">
                <a16:creationId xmlns:a16="http://schemas.microsoft.com/office/drawing/2014/main" id="{7C71647C-8135-4E15-B3AC-9F3CC7B8E13E}"/>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601508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P spid="14" grpId="0" animBg="1"/>
      <p:bldP spid="3" grpId="0" animBg="1"/>
      <p:bldP spid="15" grpId="0" animBg="1"/>
      <p:bldP spid="17" grpId="0" animBg="1"/>
      <p:bldP spid="1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40</a:t>
            </a:fld>
            <a:endParaRPr kumimoji="1" lang="ja-JP" altLang="en-US" dirty="0"/>
          </a:p>
        </p:txBody>
      </p:sp>
      <p:sp>
        <p:nvSpPr>
          <p:cNvPr id="16" name="テキスト ボックス 15"/>
          <p:cNvSpPr txBox="1"/>
          <p:nvPr/>
        </p:nvSpPr>
        <p:spPr>
          <a:xfrm>
            <a:off x="293166" y="190230"/>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4-3.</a:t>
            </a:r>
            <a:r>
              <a:rPr lang="ja-JP" altLang="en-US" sz="2000" dirty="0">
                <a:solidFill>
                  <a:schemeClr val="tx2"/>
                </a:solidFill>
                <a:latin typeface="+mj-lt"/>
                <a:ea typeface="+mj-ea"/>
                <a:cs typeface="+mj-cs"/>
              </a:rPr>
              <a:t>実質純資産額の調整事項（実態ＢＳ）</a:t>
            </a:r>
          </a:p>
        </p:txBody>
      </p:sp>
      <p:graphicFrame>
        <p:nvGraphicFramePr>
          <p:cNvPr id="2" name="表 2">
            <a:extLst>
              <a:ext uri="{FF2B5EF4-FFF2-40B4-BE49-F238E27FC236}">
                <a16:creationId xmlns:a16="http://schemas.microsoft.com/office/drawing/2014/main" id="{4D38A806-182A-497D-A0A4-D070EF09A956}"/>
              </a:ext>
            </a:extLst>
          </p:cNvPr>
          <p:cNvGraphicFramePr>
            <a:graphicFrameLocks noGrp="1"/>
          </p:cNvGraphicFramePr>
          <p:nvPr>
            <p:extLst>
              <p:ext uri="{D42A27DB-BD31-4B8C-83A1-F6EECF244321}">
                <p14:modId xmlns:p14="http://schemas.microsoft.com/office/powerpoint/2010/main" val="3136142604"/>
              </p:ext>
            </p:extLst>
          </p:nvPr>
        </p:nvGraphicFramePr>
        <p:xfrm>
          <a:off x="300666" y="3304107"/>
          <a:ext cx="8600005" cy="3108960"/>
        </p:xfrm>
        <a:graphic>
          <a:graphicData uri="http://schemas.openxmlformats.org/drawingml/2006/table">
            <a:tbl>
              <a:tblPr firstRow="1" bandRow="1">
                <a:tableStyleId>{BDBED569-4797-4DF1-A0F4-6AAB3CD982D8}</a:tableStyleId>
              </a:tblPr>
              <a:tblGrid>
                <a:gridCol w="1288916">
                  <a:extLst>
                    <a:ext uri="{9D8B030D-6E8A-4147-A177-3AD203B41FA5}">
                      <a16:colId xmlns:a16="http://schemas.microsoft.com/office/drawing/2014/main" val="737472466"/>
                    </a:ext>
                  </a:extLst>
                </a:gridCol>
                <a:gridCol w="1045703">
                  <a:extLst>
                    <a:ext uri="{9D8B030D-6E8A-4147-A177-3AD203B41FA5}">
                      <a16:colId xmlns:a16="http://schemas.microsoft.com/office/drawing/2014/main" val="743041185"/>
                    </a:ext>
                  </a:extLst>
                </a:gridCol>
                <a:gridCol w="1008112">
                  <a:extLst>
                    <a:ext uri="{9D8B030D-6E8A-4147-A177-3AD203B41FA5}">
                      <a16:colId xmlns:a16="http://schemas.microsoft.com/office/drawing/2014/main" val="369010632"/>
                    </a:ext>
                  </a:extLst>
                </a:gridCol>
                <a:gridCol w="1080120">
                  <a:extLst>
                    <a:ext uri="{9D8B030D-6E8A-4147-A177-3AD203B41FA5}">
                      <a16:colId xmlns:a16="http://schemas.microsoft.com/office/drawing/2014/main" val="2356518353"/>
                    </a:ext>
                  </a:extLst>
                </a:gridCol>
                <a:gridCol w="1008112">
                  <a:extLst>
                    <a:ext uri="{9D8B030D-6E8A-4147-A177-3AD203B41FA5}">
                      <a16:colId xmlns:a16="http://schemas.microsoft.com/office/drawing/2014/main" val="1580770113"/>
                    </a:ext>
                  </a:extLst>
                </a:gridCol>
                <a:gridCol w="1008112">
                  <a:extLst>
                    <a:ext uri="{9D8B030D-6E8A-4147-A177-3AD203B41FA5}">
                      <a16:colId xmlns:a16="http://schemas.microsoft.com/office/drawing/2014/main" val="807648188"/>
                    </a:ext>
                  </a:extLst>
                </a:gridCol>
                <a:gridCol w="1080120">
                  <a:extLst>
                    <a:ext uri="{9D8B030D-6E8A-4147-A177-3AD203B41FA5}">
                      <a16:colId xmlns:a16="http://schemas.microsoft.com/office/drawing/2014/main" val="2412291482"/>
                    </a:ext>
                  </a:extLst>
                </a:gridCol>
                <a:gridCol w="1080810">
                  <a:extLst>
                    <a:ext uri="{9D8B030D-6E8A-4147-A177-3AD203B41FA5}">
                      <a16:colId xmlns:a16="http://schemas.microsoft.com/office/drawing/2014/main" val="3827794466"/>
                    </a:ext>
                  </a:extLst>
                </a:gridCol>
              </a:tblGrid>
              <a:tr h="189878">
                <a:tc>
                  <a:txBody>
                    <a:bodyPr/>
                    <a:lstStyle/>
                    <a:p>
                      <a:endParaRPr kumimoji="1" lang="ja-JP" altLang="en-US" sz="1600" dirty="0"/>
                    </a:p>
                  </a:txBody>
                  <a:tcPr/>
                </a:tc>
                <a:tc>
                  <a:txBody>
                    <a:bodyPr/>
                    <a:lstStyle/>
                    <a:p>
                      <a:r>
                        <a:rPr kumimoji="1" lang="ja-JP" altLang="en-US" sz="1600" b="0" dirty="0"/>
                        <a:t>決算数値</a:t>
                      </a:r>
                    </a:p>
                  </a:txBody>
                  <a:tcPr/>
                </a:tc>
                <a:tc>
                  <a:txBody>
                    <a:bodyPr/>
                    <a:lstStyle/>
                    <a:p>
                      <a:r>
                        <a:rPr kumimoji="1" lang="ja-JP" altLang="en-US" sz="1600" b="0" dirty="0"/>
                        <a:t>修正金額</a:t>
                      </a:r>
                    </a:p>
                  </a:txBody>
                  <a:tcPr/>
                </a:tc>
                <a:tc>
                  <a:txBody>
                    <a:bodyPr/>
                    <a:lstStyle/>
                    <a:p>
                      <a:r>
                        <a:rPr kumimoji="1" lang="ja-JP" altLang="en-US" sz="1600" b="0" dirty="0"/>
                        <a:t>実態数値</a:t>
                      </a:r>
                    </a:p>
                  </a:txBody>
                  <a:tcPr/>
                </a:tc>
                <a:tc>
                  <a:txBody>
                    <a:bodyPr/>
                    <a:lstStyle/>
                    <a:p>
                      <a:endParaRPr kumimoji="1" lang="ja-JP" altLang="en-US" sz="1600" b="0" dirty="0"/>
                    </a:p>
                  </a:txBody>
                  <a:tcPr/>
                </a:tc>
                <a:tc>
                  <a:txBody>
                    <a:bodyPr/>
                    <a:lstStyle/>
                    <a:p>
                      <a:r>
                        <a:rPr kumimoji="1" lang="ja-JP" altLang="en-US" sz="1600" b="0" dirty="0"/>
                        <a:t>決算数値</a:t>
                      </a:r>
                    </a:p>
                  </a:txBody>
                  <a:tcPr/>
                </a:tc>
                <a:tc>
                  <a:txBody>
                    <a:bodyPr/>
                    <a:lstStyle/>
                    <a:p>
                      <a:r>
                        <a:rPr kumimoji="1" lang="ja-JP" altLang="en-US" sz="1600" b="0" dirty="0"/>
                        <a:t>修正金額</a:t>
                      </a:r>
                    </a:p>
                  </a:txBody>
                  <a:tcPr/>
                </a:tc>
                <a:tc>
                  <a:txBody>
                    <a:bodyPr/>
                    <a:lstStyle/>
                    <a:p>
                      <a:r>
                        <a:rPr kumimoji="1" lang="ja-JP" altLang="en-US" sz="1600" b="0" dirty="0"/>
                        <a:t>実態数値</a:t>
                      </a:r>
                    </a:p>
                  </a:txBody>
                  <a:tcPr/>
                </a:tc>
                <a:extLst>
                  <a:ext uri="{0D108BD9-81ED-4DB2-BD59-A6C34878D82A}">
                    <a16:rowId xmlns:a16="http://schemas.microsoft.com/office/drawing/2014/main" val="662945204"/>
                  </a:ext>
                </a:extLst>
              </a:tr>
              <a:tr h="281480">
                <a:tc>
                  <a:txBody>
                    <a:bodyPr/>
                    <a:lstStyle/>
                    <a:p>
                      <a:r>
                        <a:rPr kumimoji="1" lang="ja-JP" altLang="en-US" sz="1600" dirty="0"/>
                        <a:t>現預金</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a:p>
                  </a:txBody>
                  <a:tcPr anchor="b"/>
                </a:tc>
                <a:tc>
                  <a:txBody>
                    <a:bodyPr/>
                    <a:lstStyle/>
                    <a:p>
                      <a:r>
                        <a:rPr kumimoji="1" lang="ja-JP" altLang="en-US" sz="1600" dirty="0"/>
                        <a:t>買掛金</a:t>
                      </a:r>
                    </a:p>
                  </a:txBody>
                  <a:tcPr anchor="b"/>
                </a:tc>
                <a:tc>
                  <a:txBody>
                    <a:bodyPr/>
                    <a:lstStyle/>
                    <a:p>
                      <a:pPr algn="r"/>
                      <a:r>
                        <a:rPr kumimoji="1" lang="en-US" altLang="ja-JP" sz="1600" dirty="0"/>
                        <a:t>150</a:t>
                      </a:r>
                      <a:endParaRPr kumimoji="1" lang="ja-JP" altLang="en-US" sz="1600" dirty="0"/>
                    </a:p>
                  </a:txBody>
                  <a:tcPr anchor="b"/>
                </a:tc>
                <a:tc>
                  <a:txBody>
                    <a:bodyPr/>
                    <a:lstStyle/>
                    <a:p>
                      <a:pPr algn="r"/>
                      <a:endParaRPr kumimoji="1" lang="ja-JP" altLang="en-US" sz="1600"/>
                    </a:p>
                  </a:txBody>
                  <a:tcPr anchor="b"/>
                </a:tc>
                <a:tc>
                  <a:txBody>
                    <a:bodyPr/>
                    <a:lstStyle/>
                    <a:p>
                      <a:pPr algn="r"/>
                      <a:endParaRPr kumimoji="1" lang="ja-JP" altLang="en-US" sz="1600"/>
                    </a:p>
                  </a:txBody>
                  <a:tcPr anchor="b"/>
                </a:tc>
                <a:extLst>
                  <a:ext uri="{0D108BD9-81ED-4DB2-BD59-A6C34878D82A}">
                    <a16:rowId xmlns:a16="http://schemas.microsoft.com/office/drawing/2014/main" val="2755435397"/>
                  </a:ext>
                </a:extLst>
              </a:tr>
              <a:tr h="281480">
                <a:tc>
                  <a:txBody>
                    <a:bodyPr/>
                    <a:lstStyle/>
                    <a:p>
                      <a:r>
                        <a:rPr kumimoji="1" lang="ja-JP" altLang="en-US" sz="1600" dirty="0"/>
                        <a:t>売掛金</a:t>
                      </a:r>
                    </a:p>
                  </a:txBody>
                  <a:tcPr anchor="b"/>
                </a:tc>
                <a:tc>
                  <a:txBody>
                    <a:bodyPr/>
                    <a:lstStyle/>
                    <a:p>
                      <a:pPr algn="r"/>
                      <a:r>
                        <a:rPr kumimoji="1" lang="en-US" altLang="ja-JP" sz="1600" dirty="0"/>
                        <a:t>200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600" dirty="0"/>
                        <a:t>未払金</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a:p>
                  </a:txBody>
                  <a:tcPr anchor="b"/>
                </a:tc>
                <a:extLst>
                  <a:ext uri="{0D108BD9-81ED-4DB2-BD59-A6C34878D82A}">
                    <a16:rowId xmlns:a16="http://schemas.microsoft.com/office/drawing/2014/main" val="901403796"/>
                  </a:ext>
                </a:extLst>
              </a:tr>
              <a:tr h="281480">
                <a:tc>
                  <a:txBody>
                    <a:bodyPr/>
                    <a:lstStyle/>
                    <a:p>
                      <a:r>
                        <a:rPr kumimoji="1" lang="ja-JP" altLang="en-US" sz="1600" dirty="0"/>
                        <a:t>棚卸資産</a:t>
                      </a:r>
                    </a:p>
                  </a:txBody>
                  <a:tcPr anchor="b"/>
                </a:tc>
                <a:tc>
                  <a:txBody>
                    <a:bodyPr/>
                    <a:lstStyle/>
                    <a:p>
                      <a:pPr algn="r"/>
                      <a:r>
                        <a:rPr kumimoji="1" lang="en-US" altLang="ja-JP" sz="1600" dirty="0"/>
                        <a:t>300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600" dirty="0"/>
                        <a:t>借入金</a:t>
                      </a:r>
                    </a:p>
                  </a:txBody>
                  <a:tcPr anchor="b"/>
                </a:tc>
                <a:tc>
                  <a:txBody>
                    <a:bodyPr/>
                    <a:lstStyle/>
                    <a:p>
                      <a:pPr algn="r"/>
                      <a:r>
                        <a:rPr kumimoji="1" lang="en-US" altLang="ja-JP" sz="1600" dirty="0"/>
                        <a:t>350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3195194688"/>
                  </a:ext>
                </a:extLst>
              </a:tr>
              <a:tr h="281480">
                <a:tc>
                  <a:txBody>
                    <a:bodyPr/>
                    <a:lstStyle/>
                    <a:p>
                      <a:r>
                        <a:rPr kumimoji="1" lang="ja-JP" altLang="en-US" sz="1600" dirty="0"/>
                        <a:t>貸付金</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600" dirty="0"/>
                        <a:t>負債合計</a:t>
                      </a:r>
                    </a:p>
                  </a:txBody>
                  <a:tcPr anchor="b"/>
                </a:tc>
                <a:tc>
                  <a:txBody>
                    <a:bodyPr/>
                    <a:lstStyle/>
                    <a:p>
                      <a:pPr algn="r"/>
                      <a:r>
                        <a:rPr kumimoji="1" lang="en-US" altLang="ja-JP" sz="1600" dirty="0"/>
                        <a:t>550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1320685822"/>
                  </a:ext>
                </a:extLst>
              </a:tr>
              <a:tr h="281480">
                <a:tc>
                  <a:txBody>
                    <a:bodyPr/>
                    <a:lstStyle/>
                    <a:p>
                      <a:r>
                        <a:rPr kumimoji="1" lang="ja-JP" altLang="en-US" sz="1600" dirty="0"/>
                        <a:t>建物</a:t>
                      </a:r>
                    </a:p>
                  </a:txBody>
                  <a:tcPr anchor="b"/>
                </a:tc>
                <a:tc>
                  <a:txBody>
                    <a:bodyPr/>
                    <a:lstStyle/>
                    <a:p>
                      <a:pPr algn="r"/>
                      <a:r>
                        <a:rPr kumimoji="1" lang="en-US" altLang="ja-JP" sz="1600" dirty="0"/>
                        <a:t>100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600" dirty="0"/>
                        <a:t>資本金</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1367388748"/>
                  </a:ext>
                </a:extLst>
              </a:tr>
              <a:tr h="281480">
                <a:tc>
                  <a:txBody>
                    <a:bodyPr/>
                    <a:lstStyle/>
                    <a:p>
                      <a:r>
                        <a:rPr kumimoji="1" lang="ja-JP" altLang="en-US" sz="1600" dirty="0"/>
                        <a:t>設備器具</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600" dirty="0"/>
                        <a:t>繰越利益</a:t>
                      </a:r>
                    </a:p>
                  </a:txBody>
                  <a:tcPr anchor="b"/>
                </a:tc>
                <a:tc>
                  <a:txBody>
                    <a:bodyPr/>
                    <a:lstStyle/>
                    <a:p>
                      <a:pPr algn="r"/>
                      <a:r>
                        <a:rPr kumimoji="1" lang="en-US" altLang="ja-JP" sz="1600" dirty="0"/>
                        <a:t>200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2247491610"/>
                  </a:ext>
                </a:extLst>
              </a:tr>
              <a:tr h="281480">
                <a:tc>
                  <a:txBody>
                    <a:bodyPr/>
                    <a:lstStyle/>
                    <a:p>
                      <a:r>
                        <a:rPr kumimoji="1" lang="ja-JP" altLang="en-US" sz="1600" dirty="0"/>
                        <a:t>開業費</a:t>
                      </a:r>
                    </a:p>
                  </a:txBody>
                  <a:tcPr anchor="b"/>
                </a:tc>
                <a:tc>
                  <a:txBody>
                    <a:bodyPr/>
                    <a:lstStyle/>
                    <a:p>
                      <a:pPr algn="r"/>
                      <a:r>
                        <a:rPr kumimoji="1" lang="en-US" altLang="ja-JP" sz="1600" dirty="0"/>
                        <a:t>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200" dirty="0"/>
                        <a:t>純資産合計</a:t>
                      </a:r>
                    </a:p>
                  </a:txBody>
                  <a:tcPr anchor="b"/>
                </a:tc>
                <a:tc>
                  <a:txBody>
                    <a:bodyPr/>
                    <a:lstStyle/>
                    <a:p>
                      <a:pPr algn="r"/>
                      <a:r>
                        <a:rPr kumimoji="1" lang="en-US" altLang="ja-JP" sz="1600" dirty="0"/>
                        <a:t>250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2445508087"/>
                  </a:ext>
                </a:extLst>
              </a:tr>
              <a:tr h="281480">
                <a:tc>
                  <a:txBody>
                    <a:bodyPr/>
                    <a:lstStyle/>
                    <a:p>
                      <a:r>
                        <a:rPr kumimoji="1" lang="ja-JP" altLang="en-US" sz="1600" dirty="0"/>
                        <a:t>資産合計</a:t>
                      </a:r>
                    </a:p>
                  </a:txBody>
                  <a:tcPr anchor="b"/>
                </a:tc>
                <a:tc>
                  <a:txBody>
                    <a:bodyPr/>
                    <a:lstStyle/>
                    <a:p>
                      <a:pPr algn="r"/>
                      <a:r>
                        <a:rPr kumimoji="1" lang="en-US" altLang="ja-JP" sz="1600" dirty="0"/>
                        <a:t>800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tc>
                  <a:txBody>
                    <a:bodyPr/>
                    <a:lstStyle/>
                    <a:p>
                      <a:r>
                        <a:rPr kumimoji="1" lang="ja-JP" altLang="en-US" sz="1100" dirty="0"/>
                        <a:t>負債・純資産合計</a:t>
                      </a:r>
                    </a:p>
                  </a:txBody>
                  <a:tcPr anchor="b"/>
                </a:tc>
                <a:tc>
                  <a:txBody>
                    <a:bodyPr/>
                    <a:lstStyle/>
                    <a:p>
                      <a:pPr algn="r"/>
                      <a:r>
                        <a:rPr kumimoji="1" lang="en-US" altLang="ja-JP" sz="1600" dirty="0"/>
                        <a:t>800</a:t>
                      </a:r>
                      <a:endParaRPr kumimoji="1" lang="ja-JP" altLang="en-US" sz="1600" dirty="0"/>
                    </a:p>
                  </a:txBody>
                  <a:tcPr anchor="b"/>
                </a:tc>
                <a:tc>
                  <a:txBody>
                    <a:bodyPr/>
                    <a:lstStyle/>
                    <a:p>
                      <a:pPr algn="r"/>
                      <a:endParaRPr kumimoji="1" lang="ja-JP" altLang="en-US" sz="1600" dirty="0"/>
                    </a:p>
                  </a:txBody>
                  <a:tcPr anchor="b"/>
                </a:tc>
                <a:tc>
                  <a:txBody>
                    <a:bodyPr/>
                    <a:lstStyle/>
                    <a:p>
                      <a:pPr algn="r"/>
                      <a:endParaRPr kumimoji="1" lang="ja-JP" altLang="en-US" sz="1600" dirty="0"/>
                    </a:p>
                  </a:txBody>
                  <a:tcPr anchor="b"/>
                </a:tc>
                <a:extLst>
                  <a:ext uri="{0D108BD9-81ED-4DB2-BD59-A6C34878D82A}">
                    <a16:rowId xmlns:a16="http://schemas.microsoft.com/office/drawing/2014/main" val="1903160002"/>
                  </a:ext>
                </a:extLst>
              </a:tr>
            </a:tbl>
          </a:graphicData>
        </a:graphic>
      </p:graphicFrame>
      <p:sp>
        <p:nvSpPr>
          <p:cNvPr id="3" name="テキスト ボックス 2">
            <a:extLst>
              <a:ext uri="{FF2B5EF4-FFF2-40B4-BE49-F238E27FC236}">
                <a16:creationId xmlns:a16="http://schemas.microsoft.com/office/drawing/2014/main" id="{C476B880-7D72-4165-91BD-D0D92FBA8D51}"/>
              </a:ext>
            </a:extLst>
          </p:cNvPr>
          <p:cNvSpPr txBox="1"/>
          <p:nvPr/>
        </p:nvSpPr>
        <p:spPr>
          <a:xfrm>
            <a:off x="300666" y="785199"/>
            <a:ext cx="8600008" cy="2215991"/>
          </a:xfrm>
          <a:prstGeom prst="rect">
            <a:avLst/>
          </a:prstGeom>
          <a:noFill/>
        </p:spPr>
        <p:txBody>
          <a:bodyPr wrap="square" rtlCol="0">
            <a:spAutoFit/>
          </a:bodyPr>
          <a:lstStyle/>
          <a:p>
            <a:r>
              <a:rPr kumimoji="1" lang="en-US" altLang="ja-JP" dirty="0"/>
              <a:t>A</a:t>
            </a:r>
            <a:r>
              <a:rPr kumimoji="1" lang="ja-JP" altLang="en-US" dirty="0"/>
              <a:t>社社長に決算書についてヒアリングした結果、下記の事実が判明した</a:t>
            </a:r>
            <a:endParaRPr kumimoji="1" lang="en-US" altLang="ja-JP" dirty="0"/>
          </a:p>
          <a:p>
            <a:endParaRPr kumimoji="1" lang="en-US" altLang="ja-JP" dirty="0"/>
          </a:p>
          <a:p>
            <a:pPr marL="342900" indent="-342900">
              <a:buFont typeface="+mj-ea"/>
              <a:buAutoNum type="circleNumDbPlain"/>
            </a:pPr>
            <a:r>
              <a:rPr kumimoji="1" lang="ja-JP" altLang="en-US" dirty="0"/>
              <a:t>売掛金のうち</a:t>
            </a:r>
            <a:r>
              <a:rPr lang="en-US" altLang="ja-JP" dirty="0"/>
              <a:t>10</a:t>
            </a:r>
            <a:r>
              <a:rPr kumimoji="1" lang="en-US" altLang="ja-JP" dirty="0"/>
              <a:t>0M</a:t>
            </a:r>
            <a:r>
              <a:rPr kumimoji="1" lang="ja-JP" altLang="en-US" dirty="0"/>
              <a:t>については、過年度に倒産した</a:t>
            </a:r>
            <a:r>
              <a:rPr kumimoji="1" lang="en-US" altLang="ja-JP" dirty="0"/>
              <a:t>A</a:t>
            </a:r>
            <a:r>
              <a:rPr kumimoji="1" lang="ja-JP" altLang="en-US" dirty="0"/>
              <a:t>会社に対するものである</a:t>
            </a:r>
            <a:endParaRPr kumimoji="1" lang="en-US" altLang="ja-JP" dirty="0"/>
          </a:p>
          <a:p>
            <a:pPr marL="342900" indent="-342900">
              <a:buFont typeface="+mj-ea"/>
              <a:buAutoNum type="circleNumDbPlain"/>
            </a:pPr>
            <a:r>
              <a:rPr lang="ja-JP" altLang="en-US" dirty="0"/>
              <a:t>棚卸資産のうち</a:t>
            </a:r>
            <a:r>
              <a:rPr lang="en-US" altLang="ja-JP" dirty="0"/>
              <a:t>150M</a:t>
            </a:r>
            <a:r>
              <a:rPr lang="ja-JP" altLang="en-US" dirty="0"/>
              <a:t>は、架空在庫である事が判明した</a:t>
            </a:r>
            <a:endParaRPr lang="en-US" altLang="ja-JP" dirty="0"/>
          </a:p>
          <a:p>
            <a:pPr marL="342900" indent="-342900">
              <a:buFont typeface="+mj-ea"/>
              <a:buAutoNum type="circleNumDbPlain"/>
            </a:pPr>
            <a:r>
              <a:rPr lang="ja-JP" altLang="en-US" dirty="0"/>
              <a:t>長期貸付金は、社長に対するものであるが、毎月</a:t>
            </a:r>
            <a:r>
              <a:rPr lang="en-US" altLang="ja-JP" dirty="0"/>
              <a:t>500</a:t>
            </a:r>
            <a:r>
              <a:rPr lang="ja-JP" altLang="en-US" dirty="0"/>
              <a:t>千円の返済を受けている</a:t>
            </a:r>
            <a:endParaRPr lang="en-US" altLang="ja-JP" dirty="0"/>
          </a:p>
          <a:p>
            <a:pPr marL="342900" indent="-342900">
              <a:buFont typeface="+mj-ea"/>
              <a:buAutoNum type="circleNumDbPlain"/>
            </a:pPr>
            <a:r>
              <a:rPr lang="ja-JP" altLang="en-US" dirty="0"/>
              <a:t>過年度に建物の減価償却を</a:t>
            </a:r>
            <a:r>
              <a:rPr lang="en-US" altLang="ja-JP" dirty="0"/>
              <a:t>50M</a:t>
            </a:r>
            <a:r>
              <a:rPr lang="ja-JP" altLang="en-US" dirty="0"/>
              <a:t>計上していなかった</a:t>
            </a:r>
            <a:endParaRPr lang="en-US" altLang="ja-JP" dirty="0"/>
          </a:p>
          <a:p>
            <a:pPr marL="342900" indent="-342900">
              <a:buFont typeface="+mj-ea"/>
              <a:buAutoNum type="circleNumDbPlain"/>
            </a:pPr>
            <a:r>
              <a:rPr kumimoji="1" lang="ja-JP" altLang="en-US" dirty="0"/>
              <a:t>買掛金の未計上が</a:t>
            </a:r>
            <a:r>
              <a:rPr kumimoji="1" lang="en-US" altLang="ja-JP" dirty="0"/>
              <a:t>100M</a:t>
            </a:r>
            <a:r>
              <a:rPr kumimoji="1" lang="ja-JP" altLang="en-US" dirty="0"/>
              <a:t>、社会保険の未払いが</a:t>
            </a:r>
            <a:r>
              <a:rPr kumimoji="1" lang="en-US" altLang="ja-JP" dirty="0"/>
              <a:t>10M</a:t>
            </a:r>
            <a:r>
              <a:rPr kumimoji="1" lang="ja-JP" altLang="en-US" dirty="0"/>
              <a:t>千円ある事が判明した</a:t>
            </a:r>
            <a:endParaRPr kumimoji="1" lang="en-US" altLang="ja-JP" dirty="0"/>
          </a:p>
          <a:p>
            <a:r>
              <a:rPr kumimoji="1" lang="ja-JP" altLang="en-US" sz="1200" dirty="0"/>
              <a:t>　　　　＊これらの事象は過年度に発生しており、直近損益に影響を与えない事とする</a:t>
            </a:r>
          </a:p>
        </p:txBody>
      </p:sp>
      <p:sp>
        <p:nvSpPr>
          <p:cNvPr id="4" name="テキスト ボックス 3">
            <a:extLst>
              <a:ext uri="{FF2B5EF4-FFF2-40B4-BE49-F238E27FC236}">
                <a16:creationId xmlns:a16="http://schemas.microsoft.com/office/drawing/2014/main" id="{809F2299-3BBF-4503-B895-3A6F8B7E4691}"/>
              </a:ext>
            </a:extLst>
          </p:cNvPr>
          <p:cNvSpPr txBox="1"/>
          <p:nvPr/>
        </p:nvSpPr>
        <p:spPr>
          <a:xfrm>
            <a:off x="7949272" y="3037499"/>
            <a:ext cx="1080120" cy="246221"/>
          </a:xfrm>
          <a:prstGeom prst="rect">
            <a:avLst/>
          </a:prstGeom>
          <a:noFill/>
        </p:spPr>
        <p:txBody>
          <a:bodyPr wrap="square" rtlCol="0">
            <a:spAutoFit/>
          </a:bodyPr>
          <a:lstStyle/>
          <a:p>
            <a:r>
              <a:rPr kumimoji="1" lang="ja-JP" altLang="en-US" sz="1000" dirty="0"/>
              <a:t>（単位：百万円）</a:t>
            </a:r>
          </a:p>
        </p:txBody>
      </p:sp>
      <p:sp>
        <p:nvSpPr>
          <p:cNvPr id="5" name="矢印: 下 4">
            <a:extLst>
              <a:ext uri="{FF2B5EF4-FFF2-40B4-BE49-F238E27FC236}">
                <a16:creationId xmlns:a16="http://schemas.microsoft.com/office/drawing/2014/main" id="{D0AF7C25-3A3E-45A7-B81B-28B1D6792ED9}"/>
              </a:ext>
            </a:extLst>
          </p:cNvPr>
          <p:cNvSpPr/>
          <p:nvPr/>
        </p:nvSpPr>
        <p:spPr>
          <a:xfrm>
            <a:off x="4139952" y="3016838"/>
            <a:ext cx="864096" cy="2462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6">
            <a:extLst>
              <a:ext uri="{FF2B5EF4-FFF2-40B4-BE49-F238E27FC236}">
                <a16:creationId xmlns:a16="http://schemas.microsoft.com/office/drawing/2014/main" id="{0DDD1777-9E3E-47F3-8324-696FD0EC3BA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653050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41</a:t>
            </a:fld>
            <a:endParaRPr kumimoji="1" lang="ja-JP" altLang="en-US" dirty="0"/>
          </a:p>
        </p:txBody>
      </p:sp>
      <p:sp>
        <p:nvSpPr>
          <p:cNvPr id="16" name="テキスト ボックス 15"/>
          <p:cNvSpPr txBox="1"/>
          <p:nvPr/>
        </p:nvSpPr>
        <p:spPr>
          <a:xfrm>
            <a:off x="293166" y="190230"/>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4-4.</a:t>
            </a:r>
            <a:r>
              <a:rPr lang="ja-JP" altLang="en-US" sz="2000" dirty="0">
                <a:solidFill>
                  <a:schemeClr val="tx2"/>
                </a:solidFill>
                <a:latin typeface="+mj-lt"/>
                <a:ea typeface="+mj-ea"/>
                <a:cs typeface="+mj-cs"/>
              </a:rPr>
              <a:t>実質純資産額の調整事項（実態ＢＳ）</a:t>
            </a:r>
          </a:p>
        </p:txBody>
      </p:sp>
      <p:graphicFrame>
        <p:nvGraphicFramePr>
          <p:cNvPr id="2" name="表 2">
            <a:extLst>
              <a:ext uri="{FF2B5EF4-FFF2-40B4-BE49-F238E27FC236}">
                <a16:creationId xmlns:a16="http://schemas.microsoft.com/office/drawing/2014/main" id="{4D38A806-182A-497D-A0A4-D070EF09A956}"/>
              </a:ext>
            </a:extLst>
          </p:cNvPr>
          <p:cNvGraphicFramePr>
            <a:graphicFrameLocks noGrp="1"/>
          </p:cNvGraphicFramePr>
          <p:nvPr>
            <p:extLst>
              <p:ext uri="{D42A27DB-BD31-4B8C-83A1-F6EECF244321}">
                <p14:modId xmlns:p14="http://schemas.microsoft.com/office/powerpoint/2010/main" val="4237557586"/>
              </p:ext>
            </p:extLst>
          </p:nvPr>
        </p:nvGraphicFramePr>
        <p:xfrm>
          <a:off x="300666" y="3304107"/>
          <a:ext cx="8600005" cy="3108960"/>
        </p:xfrm>
        <a:graphic>
          <a:graphicData uri="http://schemas.openxmlformats.org/drawingml/2006/table">
            <a:tbl>
              <a:tblPr firstRow="1" bandRow="1">
                <a:tableStyleId>{BDBED569-4797-4DF1-A0F4-6AAB3CD982D8}</a:tableStyleId>
              </a:tblPr>
              <a:tblGrid>
                <a:gridCol w="1288916">
                  <a:extLst>
                    <a:ext uri="{9D8B030D-6E8A-4147-A177-3AD203B41FA5}">
                      <a16:colId xmlns:a16="http://schemas.microsoft.com/office/drawing/2014/main" val="737472466"/>
                    </a:ext>
                  </a:extLst>
                </a:gridCol>
                <a:gridCol w="1045703">
                  <a:extLst>
                    <a:ext uri="{9D8B030D-6E8A-4147-A177-3AD203B41FA5}">
                      <a16:colId xmlns:a16="http://schemas.microsoft.com/office/drawing/2014/main" val="743041185"/>
                    </a:ext>
                  </a:extLst>
                </a:gridCol>
                <a:gridCol w="1008112">
                  <a:extLst>
                    <a:ext uri="{9D8B030D-6E8A-4147-A177-3AD203B41FA5}">
                      <a16:colId xmlns:a16="http://schemas.microsoft.com/office/drawing/2014/main" val="369010632"/>
                    </a:ext>
                  </a:extLst>
                </a:gridCol>
                <a:gridCol w="1080120">
                  <a:extLst>
                    <a:ext uri="{9D8B030D-6E8A-4147-A177-3AD203B41FA5}">
                      <a16:colId xmlns:a16="http://schemas.microsoft.com/office/drawing/2014/main" val="2356518353"/>
                    </a:ext>
                  </a:extLst>
                </a:gridCol>
                <a:gridCol w="1008112">
                  <a:extLst>
                    <a:ext uri="{9D8B030D-6E8A-4147-A177-3AD203B41FA5}">
                      <a16:colId xmlns:a16="http://schemas.microsoft.com/office/drawing/2014/main" val="1580770113"/>
                    </a:ext>
                  </a:extLst>
                </a:gridCol>
                <a:gridCol w="1008112">
                  <a:extLst>
                    <a:ext uri="{9D8B030D-6E8A-4147-A177-3AD203B41FA5}">
                      <a16:colId xmlns:a16="http://schemas.microsoft.com/office/drawing/2014/main" val="807648188"/>
                    </a:ext>
                  </a:extLst>
                </a:gridCol>
                <a:gridCol w="1080120">
                  <a:extLst>
                    <a:ext uri="{9D8B030D-6E8A-4147-A177-3AD203B41FA5}">
                      <a16:colId xmlns:a16="http://schemas.microsoft.com/office/drawing/2014/main" val="2412291482"/>
                    </a:ext>
                  </a:extLst>
                </a:gridCol>
                <a:gridCol w="1080810">
                  <a:extLst>
                    <a:ext uri="{9D8B030D-6E8A-4147-A177-3AD203B41FA5}">
                      <a16:colId xmlns:a16="http://schemas.microsoft.com/office/drawing/2014/main" val="3827794466"/>
                    </a:ext>
                  </a:extLst>
                </a:gridCol>
              </a:tblGrid>
              <a:tr h="189878">
                <a:tc>
                  <a:txBody>
                    <a:bodyPr/>
                    <a:lstStyle/>
                    <a:p>
                      <a:endParaRPr kumimoji="1" lang="ja-JP" altLang="en-US" sz="1600" dirty="0"/>
                    </a:p>
                  </a:txBody>
                  <a:tcPr/>
                </a:tc>
                <a:tc>
                  <a:txBody>
                    <a:bodyPr/>
                    <a:lstStyle/>
                    <a:p>
                      <a:r>
                        <a:rPr kumimoji="1" lang="ja-JP" altLang="en-US" sz="1600" b="0" dirty="0"/>
                        <a:t>決算数値</a:t>
                      </a:r>
                    </a:p>
                  </a:txBody>
                  <a:tcPr/>
                </a:tc>
                <a:tc>
                  <a:txBody>
                    <a:bodyPr/>
                    <a:lstStyle/>
                    <a:p>
                      <a:r>
                        <a:rPr kumimoji="1" lang="ja-JP" altLang="en-US" sz="1600" b="0" dirty="0"/>
                        <a:t>修正金額</a:t>
                      </a:r>
                    </a:p>
                  </a:txBody>
                  <a:tcPr/>
                </a:tc>
                <a:tc>
                  <a:txBody>
                    <a:bodyPr/>
                    <a:lstStyle/>
                    <a:p>
                      <a:r>
                        <a:rPr kumimoji="1" lang="ja-JP" altLang="en-US" sz="1600" b="0" dirty="0"/>
                        <a:t>実態数値</a:t>
                      </a:r>
                    </a:p>
                  </a:txBody>
                  <a:tcPr/>
                </a:tc>
                <a:tc>
                  <a:txBody>
                    <a:bodyPr/>
                    <a:lstStyle/>
                    <a:p>
                      <a:endParaRPr kumimoji="1" lang="ja-JP" altLang="en-US" sz="1600" b="0" dirty="0"/>
                    </a:p>
                  </a:txBody>
                  <a:tcPr/>
                </a:tc>
                <a:tc>
                  <a:txBody>
                    <a:bodyPr/>
                    <a:lstStyle/>
                    <a:p>
                      <a:r>
                        <a:rPr kumimoji="1" lang="ja-JP" altLang="en-US" sz="1600" b="0" dirty="0"/>
                        <a:t>決算数値</a:t>
                      </a:r>
                    </a:p>
                  </a:txBody>
                  <a:tcPr/>
                </a:tc>
                <a:tc>
                  <a:txBody>
                    <a:bodyPr/>
                    <a:lstStyle/>
                    <a:p>
                      <a:r>
                        <a:rPr kumimoji="1" lang="ja-JP" altLang="en-US" sz="1600" b="0" dirty="0"/>
                        <a:t>修正金額</a:t>
                      </a:r>
                    </a:p>
                  </a:txBody>
                  <a:tcPr/>
                </a:tc>
                <a:tc>
                  <a:txBody>
                    <a:bodyPr/>
                    <a:lstStyle/>
                    <a:p>
                      <a:r>
                        <a:rPr kumimoji="1" lang="ja-JP" altLang="en-US" sz="1600" b="0" dirty="0"/>
                        <a:t>実態数値</a:t>
                      </a:r>
                    </a:p>
                  </a:txBody>
                  <a:tcPr/>
                </a:tc>
                <a:extLst>
                  <a:ext uri="{0D108BD9-81ED-4DB2-BD59-A6C34878D82A}">
                    <a16:rowId xmlns:a16="http://schemas.microsoft.com/office/drawing/2014/main" val="662945204"/>
                  </a:ext>
                </a:extLst>
              </a:tr>
              <a:tr h="281480">
                <a:tc>
                  <a:txBody>
                    <a:bodyPr/>
                    <a:lstStyle/>
                    <a:p>
                      <a:r>
                        <a:rPr kumimoji="1" lang="ja-JP" altLang="en-US" sz="1600" dirty="0"/>
                        <a:t>現預金</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pPr algn="r"/>
                      <a:r>
                        <a:rPr kumimoji="1" lang="en-US" altLang="ja-JP" sz="1600" dirty="0"/>
                        <a:t>50</a:t>
                      </a:r>
                      <a:endParaRPr kumimoji="1" lang="ja-JP" altLang="en-US" sz="1600" dirty="0"/>
                    </a:p>
                  </a:txBody>
                  <a:tcPr anchor="b"/>
                </a:tc>
                <a:tc>
                  <a:txBody>
                    <a:bodyPr/>
                    <a:lstStyle/>
                    <a:p>
                      <a:r>
                        <a:rPr kumimoji="1" lang="ja-JP" altLang="en-US" sz="1600" dirty="0"/>
                        <a:t>買掛金</a:t>
                      </a:r>
                    </a:p>
                  </a:txBody>
                  <a:tcPr anchor="b"/>
                </a:tc>
                <a:tc>
                  <a:txBody>
                    <a:bodyPr/>
                    <a:lstStyle/>
                    <a:p>
                      <a:pPr algn="r"/>
                      <a:r>
                        <a:rPr kumimoji="1" lang="en-US" altLang="ja-JP" sz="1600" dirty="0"/>
                        <a:t>150</a:t>
                      </a:r>
                      <a:endParaRPr kumimoji="1" lang="ja-JP" altLang="en-US" sz="1600" dirty="0"/>
                    </a:p>
                  </a:txBody>
                  <a:tcPr anchor="b"/>
                </a:tc>
                <a:tc>
                  <a:txBody>
                    <a:bodyPr/>
                    <a:lstStyle/>
                    <a:p>
                      <a:pPr algn="r"/>
                      <a:r>
                        <a:rPr kumimoji="1" lang="en-US" altLang="ja-JP" sz="1600" dirty="0"/>
                        <a:t>100</a:t>
                      </a:r>
                      <a:endParaRPr kumimoji="1" lang="ja-JP" altLang="en-US" sz="1600" dirty="0"/>
                    </a:p>
                  </a:txBody>
                  <a:tcPr anchor="b"/>
                </a:tc>
                <a:tc>
                  <a:txBody>
                    <a:bodyPr/>
                    <a:lstStyle/>
                    <a:p>
                      <a:pPr algn="r"/>
                      <a:r>
                        <a:rPr kumimoji="1" lang="en-US" altLang="ja-JP" sz="1600" dirty="0"/>
                        <a:t>250</a:t>
                      </a:r>
                      <a:endParaRPr kumimoji="1" lang="ja-JP" altLang="en-US" sz="1600" dirty="0"/>
                    </a:p>
                  </a:txBody>
                  <a:tcPr anchor="b"/>
                </a:tc>
                <a:extLst>
                  <a:ext uri="{0D108BD9-81ED-4DB2-BD59-A6C34878D82A}">
                    <a16:rowId xmlns:a16="http://schemas.microsoft.com/office/drawing/2014/main" val="2755435397"/>
                  </a:ext>
                </a:extLst>
              </a:tr>
              <a:tr h="281480">
                <a:tc>
                  <a:txBody>
                    <a:bodyPr/>
                    <a:lstStyle/>
                    <a:p>
                      <a:r>
                        <a:rPr kumimoji="1" lang="ja-JP" altLang="en-US" sz="1600" dirty="0"/>
                        <a:t>売掛金</a:t>
                      </a:r>
                    </a:p>
                  </a:txBody>
                  <a:tcPr anchor="b"/>
                </a:tc>
                <a:tc>
                  <a:txBody>
                    <a:bodyPr/>
                    <a:lstStyle/>
                    <a:p>
                      <a:pPr algn="r"/>
                      <a:r>
                        <a:rPr kumimoji="1" lang="en-US" altLang="ja-JP" sz="1600" dirty="0"/>
                        <a:t>200</a:t>
                      </a:r>
                      <a:endParaRPr kumimoji="1" lang="ja-JP" altLang="en-US" sz="1600" dirty="0"/>
                    </a:p>
                  </a:txBody>
                  <a:tcPr anchor="b"/>
                </a:tc>
                <a:tc>
                  <a:txBody>
                    <a:bodyPr/>
                    <a:lstStyle/>
                    <a:p>
                      <a:pPr algn="r"/>
                      <a:r>
                        <a:rPr kumimoji="1" lang="ja-JP" altLang="en-US" sz="1600" dirty="0"/>
                        <a:t>▲</a:t>
                      </a:r>
                      <a:r>
                        <a:rPr kumimoji="1" lang="en-US" altLang="ja-JP" sz="1600" dirty="0"/>
                        <a:t>100</a:t>
                      </a:r>
                      <a:endParaRPr kumimoji="1" lang="ja-JP" altLang="en-US" sz="1600" dirty="0"/>
                    </a:p>
                  </a:txBody>
                  <a:tcPr anchor="b"/>
                </a:tc>
                <a:tc>
                  <a:txBody>
                    <a:bodyPr/>
                    <a:lstStyle/>
                    <a:p>
                      <a:pPr algn="r"/>
                      <a:r>
                        <a:rPr kumimoji="1" lang="en-US" altLang="ja-JP" sz="1600" dirty="0"/>
                        <a:t>100</a:t>
                      </a:r>
                      <a:endParaRPr kumimoji="1" lang="ja-JP" altLang="en-US" sz="1600" dirty="0"/>
                    </a:p>
                  </a:txBody>
                  <a:tcPr anchor="b"/>
                </a:tc>
                <a:tc>
                  <a:txBody>
                    <a:bodyPr/>
                    <a:lstStyle/>
                    <a:p>
                      <a:r>
                        <a:rPr kumimoji="1" lang="ja-JP" altLang="en-US" sz="1600" dirty="0"/>
                        <a:t>未払金</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en-US" altLang="ja-JP" sz="1600" dirty="0"/>
                        <a:t>10</a:t>
                      </a:r>
                      <a:endParaRPr kumimoji="1" lang="ja-JP" altLang="en-US" sz="1600" dirty="0"/>
                    </a:p>
                  </a:txBody>
                  <a:tcPr anchor="b"/>
                </a:tc>
                <a:tc>
                  <a:txBody>
                    <a:bodyPr/>
                    <a:lstStyle/>
                    <a:p>
                      <a:pPr algn="r"/>
                      <a:r>
                        <a:rPr kumimoji="1" lang="en-US" altLang="ja-JP" sz="1600" dirty="0"/>
                        <a:t>60</a:t>
                      </a:r>
                      <a:endParaRPr kumimoji="1" lang="ja-JP" altLang="en-US" sz="1600" dirty="0"/>
                    </a:p>
                  </a:txBody>
                  <a:tcPr anchor="b"/>
                </a:tc>
                <a:extLst>
                  <a:ext uri="{0D108BD9-81ED-4DB2-BD59-A6C34878D82A}">
                    <a16:rowId xmlns:a16="http://schemas.microsoft.com/office/drawing/2014/main" val="901403796"/>
                  </a:ext>
                </a:extLst>
              </a:tr>
              <a:tr h="281480">
                <a:tc>
                  <a:txBody>
                    <a:bodyPr/>
                    <a:lstStyle/>
                    <a:p>
                      <a:r>
                        <a:rPr kumimoji="1" lang="ja-JP" altLang="en-US" sz="1600" dirty="0"/>
                        <a:t>棚卸資産</a:t>
                      </a:r>
                    </a:p>
                  </a:txBody>
                  <a:tcPr anchor="b"/>
                </a:tc>
                <a:tc>
                  <a:txBody>
                    <a:bodyPr/>
                    <a:lstStyle/>
                    <a:p>
                      <a:pPr algn="r"/>
                      <a:r>
                        <a:rPr kumimoji="1" lang="en-US" altLang="ja-JP" sz="1600" dirty="0"/>
                        <a:t>300</a:t>
                      </a:r>
                      <a:endParaRPr kumimoji="1" lang="ja-JP" altLang="en-US" sz="1600" dirty="0"/>
                    </a:p>
                  </a:txBody>
                  <a:tcPr anchor="b"/>
                </a:tc>
                <a:tc>
                  <a:txBody>
                    <a:bodyPr/>
                    <a:lstStyle/>
                    <a:p>
                      <a:pPr algn="r"/>
                      <a:r>
                        <a:rPr kumimoji="1" lang="ja-JP" altLang="en-US" sz="1600" dirty="0"/>
                        <a:t>▲</a:t>
                      </a:r>
                      <a:r>
                        <a:rPr kumimoji="1" lang="en-US" altLang="ja-JP" sz="1600" dirty="0"/>
                        <a:t>150</a:t>
                      </a:r>
                      <a:endParaRPr kumimoji="1" lang="ja-JP" altLang="en-US" sz="1600" dirty="0"/>
                    </a:p>
                  </a:txBody>
                  <a:tcPr anchor="b"/>
                </a:tc>
                <a:tc>
                  <a:txBody>
                    <a:bodyPr/>
                    <a:lstStyle/>
                    <a:p>
                      <a:pPr algn="r"/>
                      <a:r>
                        <a:rPr kumimoji="1" lang="en-US" altLang="ja-JP" sz="1600" dirty="0"/>
                        <a:t>150</a:t>
                      </a:r>
                      <a:endParaRPr kumimoji="1" lang="ja-JP" altLang="en-US" sz="1600" dirty="0"/>
                    </a:p>
                  </a:txBody>
                  <a:tcPr anchor="b"/>
                </a:tc>
                <a:tc>
                  <a:txBody>
                    <a:bodyPr/>
                    <a:lstStyle/>
                    <a:p>
                      <a:r>
                        <a:rPr kumimoji="1" lang="ja-JP" altLang="en-US" sz="1600" dirty="0"/>
                        <a:t>借入金</a:t>
                      </a:r>
                    </a:p>
                  </a:txBody>
                  <a:tcPr anchor="b"/>
                </a:tc>
                <a:tc>
                  <a:txBody>
                    <a:bodyPr/>
                    <a:lstStyle/>
                    <a:p>
                      <a:pPr algn="r"/>
                      <a:r>
                        <a:rPr kumimoji="1" lang="en-US" altLang="ja-JP" sz="1600" dirty="0"/>
                        <a:t>350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pPr algn="r"/>
                      <a:r>
                        <a:rPr kumimoji="1" lang="en-US" altLang="ja-JP" sz="1600" dirty="0"/>
                        <a:t>350</a:t>
                      </a:r>
                      <a:endParaRPr kumimoji="1" lang="ja-JP" altLang="en-US" sz="1600" dirty="0"/>
                    </a:p>
                  </a:txBody>
                  <a:tcPr anchor="b"/>
                </a:tc>
                <a:extLst>
                  <a:ext uri="{0D108BD9-81ED-4DB2-BD59-A6C34878D82A}">
                    <a16:rowId xmlns:a16="http://schemas.microsoft.com/office/drawing/2014/main" val="3195194688"/>
                  </a:ext>
                </a:extLst>
              </a:tr>
              <a:tr h="281480">
                <a:tc>
                  <a:txBody>
                    <a:bodyPr/>
                    <a:lstStyle/>
                    <a:p>
                      <a:r>
                        <a:rPr kumimoji="1" lang="ja-JP" altLang="en-US" sz="1600" dirty="0"/>
                        <a:t>貸付金</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pPr algn="r"/>
                      <a:r>
                        <a:rPr kumimoji="1" lang="en-US" altLang="ja-JP" sz="1600" dirty="0"/>
                        <a:t>50</a:t>
                      </a:r>
                      <a:endParaRPr kumimoji="1" lang="ja-JP" altLang="en-US" sz="1600" dirty="0"/>
                    </a:p>
                  </a:txBody>
                  <a:tcPr anchor="b"/>
                </a:tc>
                <a:tc>
                  <a:txBody>
                    <a:bodyPr/>
                    <a:lstStyle/>
                    <a:p>
                      <a:r>
                        <a:rPr kumimoji="1" lang="ja-JP" altLang="en-US" sz="1600" dirty="0"/>
                        <a:t>負債合計</a:t>
                      </a:r>
                    </a:p>
                  </a:txBody>
                  <a:tcPr anchor="b"/>
                </a:tc>
                <a:tc>
                  <a:txBody>
                    <a:bodyPr/>
                    <a:lstStyle/>
                    <a:p>
                      <a:pPr algn="r"/>
                      <a:r>
                        <a:rPr kumimoji="1" lang="en-US" altLang="ja-JP" sz="1600" dirty="0"/>
                        <a:t>550</a:t>
                      </a:r>
                      <a:endParaRPr kumimoji="1" lang="ja-JP" altLang="en-US" sz="1600" dirty="0"/>
                    </a:p>
                  </a:txBody>
                  <a:tcPr anchor="b"/>
                </a:tc>
                <a:tc>
                  <a:txBody>
                    <a:bodyPr/>
                    <a:lstStyle/>
                    <a:p>
                      <a:pPr algn="r"/>
                      <a:r>
                        <a:rPr kumimoji="1" lang="en-US" altLang="ja-JP" sz="1600" dirty="0"/>
                        <a:t>110</a:t>
                      </a:r>
                      <a:endParaRPr kumimoji="1" lang="ja-JP" altLang="en-US" sz="1600" dirty="0"/>
                    </a:p>
                  </a:txBody>
                  <a:tcPr anchor="b"/>
                </a:tc>
                <a:tc>
                  <a:txBody>
                    <a:bodyPr/>
                    <a:lstStyle/>
                    <a:p>
                      <a:pPr algn="r"/>
                      <a:r>
                        <a:rPr kumimoji="1" lang="en-US" altLang="ja-JP" sz="1600" dirty="0"/>
                        <a:t>660</a:t>
                      </a:r>
                      <a:endParaRPr kumimoji="1" lang="ja-JP" altLang="en-US" sz="1600" dirty="0"/>
                    </a:p>
                  </a:txBody>
                  <a:tcPr anchor="b"/>
                </a:tc>
                <a:extLst>
                  <a:ext uri="{0D108BD9-81ED-4DB2-BD59-A6C34878D82A}">
                    <a16:rowId xmlns:a16="http://schemas.microsoft.com/office/drawing/2014/main" val="1320685822"/>
                  </a:ext>
                </a:extLst>
              </a:tr>
              <a:tr h="281480">
                <a:tc>
                  <a:txBody>
                    <a:bodyPr/>
                    <a:lstStyle/>
                    <a:p>
                      <a:r>
                        <a:rPr kumimoji="1" lang="ja-JP" altLang="en-US" sz="1600" dirty="0"/>
                        <a:t>建物</a:t>
                      </a:r>
                    </a:p>
                  </a:txBody>
                  <a:tcPr anchor="b"/>
                </a:tc>
                <a:tc>
                  <a:txBody>
                    <a:bodyPr/>
                    <a:lstStyle/>
                    <a:p>
                      <a:pPr algn="r"/>
                      <a:r>
                        <a:rPr kumimoji="1" lang="en-US" altLang="ja-JP" sz="1600" dirty="0"/>
                        <a:t>100</a:t>
                      </a:r>
                      <a:endParaRPr kumimoji="1" lang="ja-JP" altLang="en-US" sz="1600" dirty="0"/>
                    </a:p>
                  </a:txBody>
                  <a:tcPr anchor="b"/>
                </a:tc>
                <a:tc>
                  <a:txBody>
                    <a:bodyPr/>
                    <a:lstStyle/>
                    <a:p>
                      <a:pPr algn="r"/>
                      <a:r>
                        <a:rPr kumimoji="1" lang="ja-JP" altLang="en-US" sz="1600" dirty="0"/>
                        <a:t>▲</a:t>
                      </a:r>
                      <a:r>
                        <a:rPr kumimoji="1" lang="en-US" altLang="ja-JP" sz="1600" dirty="0"/>
                        <a:t>50</a:t>
                      </a:r>
                      <a:endParaRPr kumimoji="1" lang="ja-JP" altLang="en-US" sz="1600" dirty="0"/>
                    </a:p>
                  </a:txBody>
                  <a:tcPr anchor="b"/>
                </a:tc>
                <a:tc>
                  <a:txBody>
                    <a:bodyPr/>
                    <a:lstStyle/>
                    <a:p>
                      <a:pPr algn="r"/>
                      <a:r>
                        <a:rPr kumimoji="1" lang="en-US" altLang="ja-JP" sz="1600" dirty="0"/>
                        <a:t>50</a:t>
                      </a:r>
                      <a:endParaRPr kumimoji="1" lang="ja-JP" altLang="en-US" sz="1600" dirty="0"/>
                    </a:p>
                  </a:txBody>
                  <a:tcPr anchor="b"/>
                </a:tc>
                <a:tc>
                  <a:txBody>
                    <a:bodyPr/>
                    <a:lstStyle/>
                    <a:p>
                      <a:r>
                        <a:rPr kumimoji="1" lang="ja-JP" altLang="en-US" sz="1600" dirty="0"/>
                        <a:t>資本金</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pPr algn="r"/>
                      <a:r>
                        <a:rPr kumimoji="1" lang="en-US" altLang="ja-JP" sz="1600" dirty="0"/>
                        <a:t>50</a:t>
                      </a:r>
                      <a:endParaRPr kumimoji="1" lang="ja-JP" altLang="en-US" sz="1600" dirty="0"/>
                    </a:p>
                  </a:txBody>
                  <a:tcPr anchor="b"/>
                </a:tc>
                <a:extLst>
                  <a:ext uri="{0D108BD9-81ED-4DB2-BD59-A6C34878D82A}">
                    <a16:rowId xmlns:a16="http://schemas.microsoft.com/office/drawing/2014/main" val="1367388748"/>
                  </a:ext>
                </a:extLst>
              </a:tr>
              <a:tr h="281480">
                <a:tc>
                  <a:txBody>
                    <a:bodyPr/>
                    <a:lstStyle/>
                    <a:p>
                      <a:r>
                        <a:rPr kumimoji="1" lang="ja-JP" altLang="en-US" sz="1600" dirty="0"/>
                        <a:t>設備器具</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pPr algn="r"/>
                      <a:r>
                        <a:rPr kumimoji="1" lang="en-US" altLang="ja-JP" sz="1600" dirty="0"/>
                        <a:t>50</a:t>
                      </a:r>
                      <a:endParaRPr kumimoji="1" lang="ja-JP" altLang="en-US" sz="1600" dirty="0"/>
                    </a:p>
                  </a:txBody>
                  <a:tcPr anchor="b"/>
                </a:tc>
                <a:tc>
                  <a:txBody>
                    <a:bodyPr/>
                    <a:lstStyle/>
                    <a:p>
                      <a:r>
                        <a:rPr kumimoji="1" lang="ja-JP" altLang="en-US" sz="1600" dirty="0"/>
                        <a:t>繰越利益</a:t>
                      </a:r>
                    </a:p>
                  </a:txBody>
                  <a:tcPr anchor="b"/>
                </a:tc>
                <a:tc>
                  <a:txBody>
                    <a:bodyPr/>
                    <a:lstStyle/>
                    <a:p>
                      <a:pPr algn="r"/>
                      <a:r>
                        <a:rPr kumimoji="1" lang="en-US" altLang="ja-JP" sz="1600" dirty="0"/>
                        <a:t>200</a:t>
                      </a:r>
                      <a:endParaRPr kumimoji="1" lang="ja-JP" altLang="en-US" sz="1600" dirty="0"/>
                    </a:p>
                  </a:txBody>
                  <a:tcPr anchor="b"/>
                </a:tc>
                <a:tc>
                  <a:txBody>
                    <a:bodyPr/>
                    <a:lstStyle/>
                    <a:p>
                      <a:pPr algn="r"/>
                      <a:r>
                        <a:rPr kumimoji="1" lang="ja-JP" altLang="en-US" sz="1600" dirty="0"/>
                        <a:t>▲</a:t>
                      </a:r>
                      <a:r>
                        <a:rPr kumimoji="1" lang="en-US" altLang="ja-JP" sz="1600" dirty="0"/>
                        <a:t>460</a:t>
                      </a:r>
                      <a:endParaRPr kumimoji="1" lang="ja-JP" altLang="en-US" sz="1600" dirty="0"/>
                    </a:p>
                  </a:txBody>
                  <a:tcPr anchor="b"/>
                </a:tc>
                <a:tc>
                  <a:txBody>
                    <a:bodyPr/>
                    <a:lstStyle/>
                    <a:p>
                      <a:pPr algn="r"/>
                      <a:r>
                        <a:rPr kumimoji="1" lang="ja-JP" altLang="en-US" sz="1600" dirty="0"/>
                        <a:t>▲</a:t>
                      </a:r>
                      <a:r>
                        <a:rPr kumimoji="1" lang="en-US" altLang="ja-JP" sz="1600" dirty="0"/>
                        <a:t>260</a:t>
                      </a:r>
                      <a:endParaRPr kumimoji="1" lang="ja-JP" altLang="en-US" sz="1600" dirty="0"/>
                    </a:p>
                  </a:txBody>
                  <a:tcPr anchor="b"/>
                </a:tc>
                <a:extLst>
                  <a:ext uri="{0D108BD9-81ED-4DB2-BD59-A6C34878D82A}">
                    <a16:rowId xmlns:a16="http://schemas.microsoft.com/office/drawing/2014/main" val="2247491610"/>
                  </a:ext>
                </a:extLst>
              </a:tr>
              <a:tr h="281480">
                <a:tc>
                  <a:txBody>
                    <a:bodyPr/>
                    <a:lstStyle/>
                    <a:p>
                      <a:r>
                        <a:rPr kumimoji="1" lang="ja-JP" altLang="en-US" sz="1600" dirty="0"/>
                        <a:t>開業費</a:t>
                      </a:r>
                    </a:p>
                  </a:txBody>
                  <a:tcPr anchor="b"/>
                </a:tc>
                <a:tc>
                  <a:txBody>
                    <a:bodyPr/>
                    <a:lstStyle/>
                    <a:p>
                      <a:pPr algn="r"/>
                      <a:r>
                        <a:rPr kumimoji="1" lang="en-US" altLang="ja-JP" sz="1600" dirty="0"/>
                        <a:t>50</a:t>
                      </a:r>
                      <a:endParaRPr kumimoji="1" lang="ja-JP" altLang="en-US" sz="1600" dirty="0"/>
                    </a:p>
                  </a:txBody>
                  <a:tcPr anchor="b"/>
                </a:tc>
                <a:tc>
                  <a:txBody>
                    <a:bodyPr/>
                    <a:lstStyle/>
                    <a:p>
                      <a:pPr algn="r"/>
                      <a:r>
                        <a:rPr kumimoji="1" lang="ja-JP" altLang="en-US" sz="1600" dirty="0"/>
                        <a:t>▲</a:t>
                      </a:r>
                      <a:r>
                        <a:rPr kumimoji="1" lang="en-US" altLang="ja-JP" sz="1600" dirty="0"/>
                        <a:t>50</a:t>
                      </a:r>
                      <a:endParaRPr kumimoji="1" lang="ja-JP" altLang="en-US" sz="1600" dirty="0"/>
                    </a:p>
                  </a:txBody>
                  <a:tcPr anchor="b"/>
                </a:tc>
                <a:tc>
                  <a:txBody>
                    <a:bodyPr/>
                    <a:lstStyle/>
                    <a:p>
                      <a:pPr algn="r"/>
                      <a:r>
                        <a:rPr kumimoji="1" lang="en-US" altLang="ja-JP" sz="1600" dirty="0"/>
                        <a:t>0</a:t>
                      </a:r>
                      <a:endParaRPr kumimoji="1" lang="ja-JP" altLang="en-US" sz="1600" dirty="0"/>
                    </a:p>
                  </a:txBody>
                  <a:tcPr anchor="b"/>
                </a:tc>
                <a:tc>
                  <a:txBody>
                    <a:bodyPr/>
                    <a:lstStyle/>
                    <a:p>
                      <a:r>
                        <a:rPr kumimoji="1" lang="ja-JP" altLang="en-US" sz="1200" dirty="0"/>
                        <a:t>純資産合計</a:t>
                      </a:r>
                    </a:p>
                  </a:txBody>
                  <a:tcPr anchor="b"/>
                </a:tc>
                <a:tc>
                  <a:txBody>
                    <a:bodyPr/>
                    <a:lstStyle/>
                    <a:p>
                      <a:pPr algn="r"/>
                      <a:r>
                        <a:rPr kumimoji="1" lang="en-US" altLang="ja-JP" sz="1600" dirty="0"/>
                        <a:t>250</a:t>
                      </a:r>
                      <a:endParaRPr kumimoji="1" lang="ja-JP" altLang="en-US" sz="1600" dirty="0"/>
                    </a:p>
                  </a:txBody>
                  <a:tcPr anchor="b"/>
                </a:tc>
                <a:tc>
                  <a:txBody>
                    <a:bodyPr/>
                    <a:lstStyle/>
                    <a:p>
                      <a:pPr algn="r"/>
                      <a:r>
                        <a:rPr kumimoji="1" lang="ja-JP" altLang="en-US" sz="1600" dirty="0"/>
                        <a:t>▲</a:t>
                      </a:r>
                      <a:r>
                        <a:rPr kumimoji="1" lang="en-US" altLang="ja-JP" sz="1600" dirty="0"/>
                        <a:t>460</a:t>
                      </a:r>
                      <a:endParaRPr kumimoji="1" lang="ja-JP" altLang="en-US" sz="1600" dirty="0"/>
                    </a:p>
                  </a:txBody>
                  <a:tcPr anchor="b"/>
                </a:tc>
                <a:tc>
                  <a:txBody>
                    <a:bodyPr/>
                    <a:lstStyle/>
                    <a:p>
                      <a:pPr algn="r"/>
                      <a:r>
                        <a:rPr kumimoji="1" lang="ja-JP" altLang="en-US" sz="1600" dirty="0">
                          <a:solidFill>
                            <a:srgbClr val="FF0000"/>
                          </a:solidFill>
                        </a:rPr>
                        <a:t>▲</a:t>
                      </a:r>
                      <a:r>
                        <a:rPr kumimoji="1" lang="en-US" altLang="ja-JP" sz="1600" dirty="0">
                          <a:solidFill>
                            <a:srgbClr val="FF0000"/>
                          </a:solidFill>
                        </a:rPr>
                        <a:t>210</a:t>
                      </a:r>
                      <a:endParaRPr kumimoji="1" lang="ja-JP" altLang="en-US" sz="1600" dirty="0">
                        <a:solidFill>
                          <a:srgbClr val="FF0000"/>
                        </a:solidFill>
                      </a:endParaRPr>
                    </a:p>
                  </a:txBody>
                  <a:tcPr anchor="b">
                    <a:solidFill>
                      <a:srgbClr val="FFFF00">
                        <a:alpha val="20000"/>
                      </a:srgbClr>
                    </a:solidFill>
                  </a:tcPr>
                </a:tc>
                <a:extLst>
                  <a:ext uri="{0D108BD9-81ED-4DB2-BD59-A6C34878D82A}">
                    <a16:rowId xmlns:a16="http://schemas.microsoft.com/office/drawing/2014/main" val="2445508087"/>
                  </a:ext>
                </a:extLst>
              </a:tr>
              <a:tr h="281480">
                <a:tc>
                  <a:txBody>
                    <a:bodyPr/>
                    <a:lstStyle/>
                    <a:p>
                      <a:r>
                        <a:rPr kumimoji="1" lang="ja-JP" altLang="en-US" sz="1600" dirty="0"/>
                        <a:t>資産合計</a:t>
                      </a:r>
                    </a:p>
                  </a:txBody>
                  <a:tcPr anchor="b"/>
                </a:tc>
                <a:tc>
                  <a:txBody>
                    <a:bodyPr/>
                    <a:lstStyle/>
                    <a:p>
                      <a:pPr algn="r"/>
                      <a:r>
                        <a:rPr kumimoji="1" lang="en-US" altLang="ja-JP" sz="1600" dirty="0"/>
                        <a:t>800</a:t>
                      </a:r>
                      <a:endParaRPr kumimoji="1" lang="ja-JP" altLang="en-US" sz="1600" dirty="0"/>
                    </a:p>
                  </a:txBody>
                  <a:tcPr anchor="b"/>
                </a:tc>
                <a:tc>
                  <a:txBody>
                    <a:bodyPr/>
                    <a:lstStyle/>
                    <a:p>
                      <a:pPr algn="r"/>
                      <a:r>
                        <a:rPr kumimoji="1" lang="en-US" altLang="ja-JP" sz="1600" dirty="0"/>
                        <a:t>350</a:t>
                      </a:r>
                      <a:endParaRPr kumimoji="1" lang="ja-JP" altLang="en-US" sz="1600" dirty="0"/>
                    </a:p>
                  </a:txBody>
                  <a:tcPr anchor="b"/>
                </a:tc>
                <a:tc>
                  <a:txBody>
                    <a:bodyPr/>
                    <a:lstStyle/>
                    <a:p>
                      <a:pPr algn="r"/>
                      <a:r>
                        <a:rPr kumimoji="1" lang="en-US" altLang="ja-JP" sz="1600" dirty="0"/>
                        <a:t>450</a:t>
                      </a:r>
                      <a:endParaRPr kumimoji="1" lang="ja-JP" altLang="en-US" sz="1600" dirty="0"/>
                    </a:p>
                  </a:txBody>
                  <a:tcPr anchor="b"/>
                </a:tc>
                <a:tc>
                  <a:txBody>
                    <a:bodyPr/>
                    <a:lstStyle/>
                    <a:p>
                      <a:r>
                        <a:rPr kumimoji="1" lang="ja-JP" altLang="en-US" sz="1100" dirty="0"/>
                        <a:t>負債・純資産合計</a:t>
                      </a:r>
                    </a:p>
                  </a:txBody>
                  <a:tcPr anchor="b"/>
                </a:tc>
                <a:tc>
                  <a:txBody>
                    <a:bodyPr/>
                    <a:lstStyle/>
                    <a:p>
                      <a:pPr algn="r"/>
                      <a:r>
                        <a:rPr kumimoji="1" lang="en-US" altLang="ja-JP" sz="1600" dirty="0"/>
                        <a:t>800</a:t>
                      </a:r>
                      <a:endParaRPr kumimoji="1" lang="ja-JP" altLang="en-US" sz="1600" dirty="0"/>
                    </a:p>
                  </a:txBody>
                  <a:tcPr anchor="b"/>
                </a:tc>
                <a:tc>
                  <a:txBody>
                    <a:bodyPr/>
                    <a:lstStyle/>
                    <a:p>
                      <a:pPr algn="r"/>
                      <a:r>
                        <a:rPr kumimoji="1" lang="ja-JP" altLang="en-US" sz="1600" dirty="0"/>
                        <a:t>▲</a:t>
                      </a:r>
                      <a:r>
                        <a:rPr kumimoji="1" lang="en-US" altLang="ja-JP" sz="1600" dirty="0"/>
                        <a:t>350</a:t>
                      </a:r>
                      <a:endParaRPr kumimoji="1" lang="ja-JP" altLang="en-US" sz="1600" dirty="0"/>
                    </a:p>
                  </a:txBody>
                  <a:tcPr anchor="b"/>
                </a:tc>
                <a:tc>
                  <a:txBody>
                    <a:bodyPr/>
                    <a:lstStyle/>
                    <a:p>
                      <a:pPr algn="r"/>
                      <a:r>
                        <a:rPr kumimoji="1" lang="en-US" altLang="ja-JP" sz="1600" dirty="0"/>
                        <a:t>450</a:t>
                      </a:r>
                      <a:endParaRPr kumimoji="1" lang="ja-JP" altLang="en-US" sz="1600" dirty="0"/>
                    </a:p>
                  </a:txBody>
                  <a:tcPr anchor="b"/>
                </a:tc>
                <a:extLst>
                  <a:ext uri="{0D108BD9-81ED-4DB2-BD59-A6C34878D82A}">
                    <a16:rowId xmlns:a16="http://schemas.microsoft.com/office/drawing/2014/main" val="1903160002"/>
                  </a:ext>
                </a:extLst>
              </a:tr>
            </a:tbl>
          </a:graphicData>
        </a:graphic>
      </p:graphicFrame>
      <p:sp>
        <p:nvSpPr>
          <p:cNvPr id="3" name="テキスト ボックス 2">
            <a:extLst>
              <a:ext uri="{FF2B5EF4-FFF2-40B4-BE49-F238E27FC236}">
                <a16:creationId xmlns:a16="http://schemas.microsoft.com/office/drawing/2014/main" id="{C476B880-7D72-4165-91BD-D0D92FBA8D51}"/>
              </a:ext>
            </a:extLst>
          </p:cNvPr>
          <p:cNvSpPr txBox="1"/>
          <p:nvPr/>
        </p:nvSpPr>
        <p:spPr>
          <a:xfrm>
            <a:off x="300666" y="785199"/>
            <a:ext cx="8600008" cy="2031325"/>
          </a:xfrm>
          <a:prstGeom prst="rect">
            <a:avLst/>
          </a:prstGeom>
          <a:noFill/>
        </p:spPr>
        <p:txBody>
          <a:bodyPr wrap="square" rtlCol="0">
            <a:spAutoFit/>
          </a:bodyPr>
          <a:lstStyle/>
          <a:p>
            <a:r>
              <a:rPr kumimoji="1" lang="en-US" altLang="ja-JP" dirty="0"/>
              <a:t>A</a:t>
            </a:r>
            <a:r>
              <a:rPr kumimoji="1" lang="ja-JP" altLang="en-US" dirty="0"/>
              <a:t>社社長からのヒアリングに基づく修正貸借対照表は下記となる</a:t>
            </a:r>
            <a:endParaRPr kumimoji="1" lang="en-US" altLang="ja-JP" dirty="0"/>
          </a:p>
          <a:p>
            <a:endParaRPr kumimoji="1" lang="en-US" altLang="ja-JP" dirty="0"/>
          </a:p>
          <a:p>
            <a:pPr marL="342900" indent="-342900">
              <a:buFont typeface="+mj-ea"/>
              <a:buAutoNum type="circleNumDbPlain"/>
            </a:pPr>
            <a:r>
              <a:rPr kumimoji="1" lang="ja-JP" altLang="en-US" dirty="0"/>
              <a:t>売掛金</a:t>
            </a:r>
            <a:r>
              <a:rPr kumimoji="1" lang="en-US" altLang="ja-JP" dirty="0"/>
              <a:t>100M</a:t>
            </a:r>
            <a:r>
              <a:rPr kumimoji="1" lang="ja-JP" altLang="en-US" dirty="0"/>
              <a:t>⇒換金価値がない為控除</a:t>
            </a:r>
            <a:endParaRPr kumimoji="1" lang="en-US" altLang="ja-JP" dirty="0"/>
          </a:p>
          <a:p>
            <a:pPr marL="342900" indent="-342900">
              <a:buFont typeface="+mj-ea"/>
              <a:buAutoNum type="circleNumDbPlain"/>
            </a:pPr>
            <a:r>
              <a:rPr lang="ja-JP" altLang="en-US" dirty="0"/>
              <a:t>棚卸資産</a:t>
            </a:r>
            <a:r>
              <a:rPr lang="en-US" altLang="ja-JP" dirty="0"/>
              <a:t>150M</a:t>
            </a:r>
            <a:r>
              <a:rPr lang="ja-JP" altLang="en-US" dirty="0"/>
              <a:t>⇒</a:t>
            </a:r>
            <a:r>
              <a:rPr kumimoji="1" lang="ja-JP" altLang="en-US" dirty="0"/>
              <a:t>換金価値がない為控除</a:t>
            </a:r>
            <a:endParaRPr lang="en-US" altLang="ja-JP" dirty="0"/>
          </a:p>
          <a:p>
            <a:pPr marL="342900" indent="-342900">
              <a:buFont typeface="+mj-ea"/>
              <a:buAutoNum type="circleNumDbPlain"/>
            </a:pPr>
            <a:r>
              <a:rPr lang="ja-JP" altLang="en-US" dirty="0"/>
              <a:t>長期貸付金</a:t>
            </a:r>
            <a:r>
              <a:rPr lang="en-US" altLang="ja-JP" dirty="0"/>
              <a:t>50M</a:t>
            </a:r>
            <a:r>
              <a:rPr lang="ja-JP" altLang="en-US" dirty="0"/>
              <a:t>⇒返済事実があるので、換金価値を認める</a:t>
            </a:r>
            <a:endParaRPr lang="en-US" altLang="ja-JP" dirty="0"/>
          </a:p>
          <a:p>
            <a:pPr marL="342900" indent="-342900">
              <a:buFont typeface="+mj-ea"/>
              <a:buAutoNum type="circleNumDbPlain"/>
            </a:pPr>
            <a:r>
              <a:rPr lang="ja-JP" altLang="en-US" dirty="0"/>
              <a:t>建物の過年度減価償</a:t>
            </a:r>
            <a:r>
              <a:rPr lang="en-US" altLang="ja-JP" dirty="0"/>
              <a:t>50M</a:t>
            </a:r>
            <a:r>
              <a:rPr lang="ja-JP" altLang="en-US" dirty="0"/>
              <a:t>⇒価値の毀損があるので、控除</a:t>
            </a:r>
            <a:endParaRPr lang="en-US" altLang="ja-JP" dirty="0"/>
          </a:p>
          <a:p>
            <a:pPr marL="342900" indent="-342900">
              <a:buFont typeface="+mj-ea"/>
              <a:buAutoNum type="circleNumDbPlain"/>
            </a:pPr>
            <a:r>
              <a:rPr kumimoji="1" lang="ja-JP" altLang="en-US" dirty="0"/>
              <a:t>未計上の買掛金、社会保険料を計上する</a:t>
            </a:r>
          </a:p>
        </p:txBody>
      </p:sp>
      <p:sp>
        <p:nvSpPr>
          <p:cNvPr id="4" name="テキスト ボックス 3">
            <a:extLst>
              <a:ext uri="{FF2B5EF4-FFF2-40B4-BE49-F238E27FC236}">
                <a16:creationId xmlns:a16="http://schemas.microsoft.com/office/drawing/2014/main" id="{809F2299-3BBF-4503-B895-3A6F8B7E4691}"/>
              </a:ext>
            </a:extLst>
          </p:cNvPr>
          <p:cNvSpPr txBox="1"/>
          <p:nvPr/>
        </p:nvSpPr>
        <p:spPr>
          <a:xfrm>
            <a:off x="7949272" y="3037499"/>
            <a:ext cx="1080120" cy="246221"/>
          </a:xfrm>
          <a:prstGeom prst="rect">
            <a:avLst/>
          </a:prstGeom>
          <a:noFill/>
        </p:spPr>
        <p:txBody>
          <a:bodyPr wrap="square" rtlCol="0">
            <a:spAutoFit/>
          </a:bodyPr>
          <a:lstStyle/>
          <a:p>
            <a:r>
              <a:rPr kumimoji="1" lang="ja-JP" altLang="en-US" sz="1000" dirty="0"/>
              <a:t>（単位：百万円）</a:t>
            </a:r>
          </a:p>
        </p:txBody>
      </p:sp>
      <p:sp>
        <p:nvSpPr>
          <p:cNvPr id="5" name="矢印: 下 4">
            <a:extLst>
              <a:ext uri="{FF2B5EF4-FFF2-40B4-BE49-F238E27FC236}">
                <a16:creationId xmlns:a16="http://schemas.microsoft.com/office/drawing/2014/main" id="{D0AF7C25-3A3E-45A7-B81B-28B1D6792ED9}"/>
              </a:ext>
            </a:extLst>
          </p:cNvPr>
          <p:cNvSpPr/>
          <p:nvPr/>
        </p:nvSpPr>
        <p:spPr>
          <a:xfrm>
            <a:off x="4139952" y="2816523"/>
            <a:ext cx="864096" cy="3931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6">
            <a:extLst>
              <a:ext uri="{FF2B5EF4-FFF2-40B4-BE49-F238E27FC236}">
                <a16:creationId xmlns:a16="http://schemas.microsoft.com/office/drawing/2014/main" id="{A16DA67A-4110-4698-B9D1-7EEE488FA73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565898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42</a:t>
            </a:fld>
            <a:endParaRPr kumimoji="1" lang="ja-JP" altLang="en-US" dirty="0"/>
          </a:p>
        </p:txBody>
      </p:sp>
      <p:sp>
        <p:nvSpPr>
          <p:cNvPr id="16" name="テキスト ボックス 15"/>
          <p:cNvSpPr txBox="1"/>
          <p:nvPr/>
        </p:nvSpPr>
        <p:spPr>
          <a:xfrm>
            <a:off x="293166" y="190230"/>
            <a:ext cx="6583090" cy="400110"/>
          </a:xfrm>
          <a:prstGeom prst="rect">
            <a:avLst/>
          </a:prstGeom>
          <a:noFill/>
        </p:spPr>
        <p:txBody>
          <a:bodyPr wrap="square" rtlCol="0">
            <a:spAutoFit/>
          </a:bodyPr>
          <a:lstStyle/>
          <a:p>
            <a:r>
              <a:rPr lang="en-US" altLang="ja-JP" sz="2000" dirty="0">
                <a:solidFill>
                  <a:schemeClr val="tx2"/>
                </a:solidFill>
                <a:latin typeface="+mj-lt"/>
                <a:ea typeface="+mj-ea"/>
                <a:cs typeface="+mj-cs"/>
              </a:rPr>
              <a:t>4-5.</a:t>
            </a:r>
            <a:r>
              <a:rPr lang="ja-JP" altLang="en-US" sz="2000" dirty="0">
                <a:solidFill>
                  <a:schemeClr val="tx2"/>
                </a:solidFill>
                <a:latin typeface="+mj-lt"/>
                <a:ea typeface="+mj-ea"/>
                <a:cs typeface="+mj-cs"/>
              </a:rPr>
              <a:t>中小企業特例を反映させた場合（この書き方でも</a:t>
            </a:r>
            <a:r>
              <a:rPr lang="en-US" altLang="ja-JP" sz="2000" dirty="0">
                <a:solidFill>
                  <a:schemeClr val="tx2"/>
                </a:solidFill>
                <a:latin typeface="+mj-lt"/>
                <a:ea typeface="+mj-ea"/>
                <a:cs typeface="+mj-cs"/>
              </a:rPr>
              <a:t>OK</a:t>
            </a:r>
            <a:r>
              <a:rPr lang="ja-JP" altLang="en-US" sz="2000" dirty="0">
                <a:solidFill>
                  <a:schemeClr val="tx2"/>
                </a:solidFill>
                <a:latin typeface="+mj-lt"/>
                <a:ea typeface="+mj-ea"/>
                <a:cs typeface="+mj-cs"/>
              </a:rPr>
              <a:t>）</a:t>
            </a:r>
          </a:p>
        </p:txBody>
      </p:sp>
      <p:graphicFrame>
        <p:nvGraphicFramePr>
          <p:cNvPr id="4" name="表 4">
            <a:extLst>
              <a:ext uri="{FF2B5EF4-FFF2-40B4-BE49-F238E27FC236}">
                <a16:creationId xmlns:a16="http://schemas.microsoft.com/office/drawing/2014/main" id="{872D87FA-AA9F-4C71-BC79-A34D1525E891}"/>
              </a:ext>
            </a:extLst>
          </p:cNvPr>
          <p:cNvGraphicFramePr>
            <a:graphicFrameLocks noGrp="1"/>
          </p:cNvGraphicFramePr>
          <p:nvPr>
            <p:extLst>
              <p:ext uri="{D42A27DB-BD31-4B8C-83A1-F6EECF244321}">
                <p14:modId xmlns:p14="http://schemas.microsoft.com/office/powerpoint/2010/main" val="1065662993"/>
              </p:ext>
            </p:extLst>
          </p:nvPr>
        </p:nvGraphicFramePr>
        <p:xfrm>
          <a:off x="467544" y="980728"/>
          <a:ext cx="5688632" cy="5400603"/>
        </p:xfrm>
        <a:graphic>
          <a:graphicData uri="http://schemas.openxmlformats.org/drawingml/2006/table">
            <a:tbl>
              <a:tblPr firstRow="1" bandRow="1">
                <a:tableStyleId>{BDBED569-4797-4DF1-A0F4-6AAB3CD982D8}</a:tableStyleId>
              </a:tblPr>
              <a:tblGrid>
                <a:gridCol w="3168353">
                  <a:extLst>
                    <a:ext uri="{9D8B030D-6E8A-4147-A177-3AD203B41FA5}">
                      <a16:colId xmlns:a16="http://schemas.microsoft.com/office/drawing/2014/main" val="1285521338"/>
                    </a:ext>
                  </a:extLst>
                </a:gridCol>
                <a:gridCol w="1224136">
                  <a:extLst>
                    <a:ext uri="{9D8B030D-6E8A-4147-A177-3AD203B41FA5}">
                      <a16:colId xmlns:a16="http://schemas.microsoft.com/office/drawing/2014/main" val="285158259"/>
                    </a:ext>
                  </a:extLst>
                </a:gridCol>
                <a:gridCol w="1296143">
                  <a:extLst>
                    <a:ext uri="{9D8B030D-6E8A-4147-A177-3AD203B41FA5}">
                      <a16:colId xmlns:a16="http://schemas.microsoft.com/office/drawing/2014/main" val="2510443944"/>
                    </a:ext>
                  </a:extLst>
                </a:gridCol>
              </a:tblGrid>
              <a:tr h="415431">
                <a:tc>
                  <a:txBody>
                    <a:bodyPr/>
                    <a:lstStyle/>
                    <a:p>
                      <a:pPr algn="ctr"/>
                      <a:r>
                        <a:rPr kumimoji="1" lang="ja-JP" altLang="en-US" dirty="0"/>
                        <a:t>項目</a:t>
                      </a:r>
                    </a:p>
                  </a:txBody>
                  <a:tcPr/>
                </a:tc>
                <a:tc gridSpan="2">
                  <a:txBody>
                    <a:bodyPr/>
                    <a:lstStyle/>
                    <a:p>
                      <a:pPr algn="ctr"/>
                      <a:r>
                        <a:rPr kumimoji="1" lang="ja-JP" altLang="en-US" dirty="0"/>
                        <a:t>金額</a:t>
                      </a:r>
                    </a:p>
                  </a:txBody>
                  <a:tcPr/>
                </a:tc>
                <a:tc hMerge="1">
                  <a:txBody>
                    <a:bodyPr/>
                    <a:lstStyle/>
                    <a:p>
                      <a:pPr algn="ctr"/>
                      <a:endParaRPr kumimoji="1" lang="ja-JP" altLang="en-US" dirty="0"/>
                    </a:p>
                  </a:txBody>
                  <a:tcPr/>
                </a:tc>
                <a:extLst>
                  <a:ext uri="{0D108BD9-81ED-4DB2-BD59-A6C34878D82A}">
                    <a16:rowId xmlns:a16="http://schemas.microsoft.com/office/drawing/2014/main" val="962646675"/>
                  </a:ext>
                </a:extLst>
              </a:tr>
              <a:tr h="415431">
                <a:tc>
                  <a:txBody>
                    <a:bodyPr/>
                    <a:lstStyle/>
                    <a:p>
                      <a:r>
                        <a:rPr kumimoji="1" lang="ja-JP" altLang="en-US" dirty="0"/>
                        <a:t>帳簿上の純資産①</a:t>
                      </a:r>
                    </a:p>
                  </a:txBody>
                  <a:tcPr/>
                </a:tc>
                <a:tc>
                  <a:txBody>
                    <a:bodyPr/>
                    <a:lstStyle/>
                    <a:p>
                      <a:pPr algn="r"/>
                      <a:endParaRPr kumimoji="1" lang="ja-JP" altLang="en-US" dirty="0"/>
                    </a:p>
                  </a:txBody>
                  <a:tcPr/>
                </a:tc>
                <a:tc>
                  <a:txBody>
                    <a:bodyPr/>
                    <a:lstStyle/>
                    <a:p>
                      <a:pPr algn="r"/>
                      <a:r>
                        <a:rPr kumimoji="1" lang="en-US" altLang="ja-JP" dirty="0"/>
                        <a:t>250</a:t>
                      </a:r>
                    </a:p>
                  </a:txBody>
                  <a:tcPr/>
                </a:tc>
                <a:extLst>
                  <a:ext uri="{0D108BD9-81ED-4DB2-BD59-A6C34878D82A}">
                    <a16:rowId xmlns:a16="http://schemas.microsoft.com/office/drawing/2014/main" val="1170646596"/>
                  </a:ext>
                </a:extLst>
              </a:tr>
              <a:tr h="415431">
                <a:tc>
                  <a:txBody>
                    <a:bodyPr/>
                    <a:lstStyle/>
                    <a:p>
                      <a:r>
                        <a:rPr kumimoji="1" lang="ja-JP" altLang="en-US" dirty="0"/>
                        <a:t>　・回収不能売掛金</a:t>
                      </a:r>
                    </a:p>
                  </a:txBody>
                  <a:tcPr/>
                </a:tc>
                <a:tc>
                  <a:txBody>
                    <a:bodyPr/>
                    <a:lstStyle/>
                    <a:p>
                      <a:pPr algn="r"/>
                      <a:r>
                        <a:rPr kumimoji="1" lang="ja-JP" altLang="en-US" dirty="0"/>
                        <a:t>▲</a:t>
                      </a:r>
                      <a:r>
                        <a:rPr kumimoji="1" lang="en-US" altLang="ja-JP" dirty="0"/>
                        <a:t>100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3989683716"/>
                  </a:ext>
                </a:extLst>
              </a:tr>
              <a:tr h="415431">
                <a:tc>
                  <a:txBody>
                    <a:bodyPr/>
                    <a:lstStyle/>
                    <a:p>
                      <a:r>
                        <a:rPr kumimoji="1" lang="ja-JP" altLang="en-US" dirty="0"/>
                        <a:t>　・架空在庫</a:t>
                      </a:r>
                    </a:p>
                  </a:txBody>
                  <a:tcPr/>
                </a:tc>
                <a:tc>
                  <a:txBody>
                    <a:bodyPr/>
                    <a:lstStyle/>
                    <a:p>
                      <a:pPr algn="r"/>
                      <a:r>
                        <a:rPr kumimoji="1" lang="ja-JP" altLang="en-US" dirty="0"/>
                        <a:t>▲</a:t>
                      </a:r>
                      <a:r>
                        <a:rPr kumimoji="1" lang="en-US" altLang="ja-JP" dirty="0"/>
                        <a:t>150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2701663800"/>
                  </a:ext>
                </a:extLst>
              </a:tr>
              <a:tr h="415431">
                <a:tc>
                  <a:txBody>
                    <a:bodyPr/>
                    <a:lstStyle/>
                    <a:p>
                      <a:r>
                        <a:rPr kumimoji="1" lang="ja-JP" altLang="en-US" dirty="0"/>
                        <a:t>　・減価償却不足額</a:t>
                      </a:r>
                    </a:p>
                  </a:txBody>
                  <a:tcPr/>
                </a:tc>
                <a:tc>
                  <a:txBody>
                    <a:bodyPr/>
                    <a:lstStyle/>
                    <a:p>
                      <a:pPr algn="r"/>
                      <a:r>
                        <a:rPr kumimoji="1" lang="ja-JP" altLang="en-US" dirty="0"/>
                        <a:t>▲</a:t>
                      </a:r>
                      <a:r>
                        <a:rPr kumimoji="1" lang="en-US" altLang="ja-JP" dirty="0"/>
                        <a:t>50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3185049067"/>
                  </a:ext>
                </a:extLst>
              </a:tr>
              <a:tr h="415431">
                <a:tc>
                  <a:txBody>
                    <a:bodyPr/>
                    <a:lstStyle/>
                    <a:p>
                      <a:r>
                        <a:rPr kumimoji="1" lang="ja-JP" altLang="en-US" dirty="0"/>
                        <a:t>　・開業費償却不足</a:t>
                      </a:r>
                    </a:p>
                  </a:txBody>
                  <a:tcPr/>
                </a:tc>
                <a:tc>
                  <a:txBody>
                    <a:bodyPr/>
                    <a:lstStyle/>
                    <a:p>
                      <a:pPr algn="r"/>
                      <a:r>
                        <a:rPr kumimoji="1" lang="ja-JP" altLang="en-US" dirty="0"/>
                        <a:t>▲</a:t>
                      </a:r>
                      <a:r>
                        <a:rPr kumimoji="1" lang="en-US" altLang="ja-JP" dirty="0"/>
                        <a:t>50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2702263442"/>
                  </a:ext>
                </a:extLst>
              </a:tr>
              <a:tr h="415431">
                <a:tc>
                  <a:txBody>
                    <a:bodyPr/>
                    <a:lstStyle/>
                    <a:p>
                      <a:r>
                        <a:rPr kumimoji="1" lang="ja-JP" altLang="en-US" dirty="0"/>
                        <a:t>　・買掛金・未払金計上</a:t>
                      </a:r>
                    </a:p>
                  </a:txBody>
                  <a:tcPr/>
                </a:tc>
                <a:tc>
                  <a:txBody>
                    <a:bodyPr/>
                    <a:lstStyle/>
                    <a:p>
                      <a:pPr algn="r"/>
                      <a:r>
                        <a:rPr kumimoji="1" lang="ja-JP" altLang="en-US" dirty="0"/>
                        <a:t>▲</a:t>
                      </a:r>
                      <a:r>
                        <a:rPr kumimoji="1" lang="en-US" altLang="ja-JP" dirty="0"/>
                        <a:t>110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3301304414"/>
                  </a:ext>
                </a:extLst>
              </a:tr>
              <a:tr h="415431">
                <a:tc>
                  <a:txBody>
                    <a:bodyPr/>
                    <a:lstStyle/>
                    <a:p>
                      <a:r>
                        <a:rPr kumimoji="1" lang="ja-JP" altLang="en-US" dirty="0"/>
                        <a:t>調整項目合計②</a:t>
                      </a:r>
                    </a:p>
                  </a:txBody>
                  <a:tcPr/>
                </a:tc>
                <a:tc>
                  <a:txBody>
                    <a:bodyPr/>
                    <a:lstStyle/>
                    <a:p>
                      <a:pPr algn="r"/>
                      <a:endParaRPr kumimoji="1" lang="ja-JP" altLang="en-US"/>
                    </a:p>
                  </a:txBody>
                  <a:tcPr/>
                </a:tc>
                <a:tc>
                  <a:txBody>
                    <a:bodyPr/>
                    <a:lstStyle/>
                    <a:p>
                      <a:pPr algn="r"/>
                      <a:r>
                        <a:rPr kumimoji="1" lang="ja-JP" altLang="en-US" dirty="0"/>
                        <a:t>▲</a:t>
                      </a:r>
                      <a:r>
                        <a:rPr kumimoji="1" lang="en-US" altLang="ja-JP" dirty="0"/>
                        <a:t>460 </a:t>
                      </a:r>
                    </a:p>
                  </a:txBody>
                  <a:tcPr/>
                </a:tc>
                <a:extLst>
                  <a:ext uri="{0D108BD9-81ED-4DB2-BD59-A6C34878D82A}">
                    <a16:rowId xmlns:a16="http://schemas.microsoft.com/office/drawing/2014/main" val="1787213419"/>
                  </a:ext>
                </a:extLst>
              </a:tr>
              <a:tr h="415431">
                <a:tc>
                  <a:txBody>
                    <a:bodyPr/>
                    <a:lstStyle/>
                    <a:p>
                      <a:r>
                        <a:rPr kumimoji="1" lang="ja-JP" altLang="en-US" sz="1600" dirty="0"/>
                        <a:t>調整後実質純資産額③＝①＋②</a:t>
                      </a:r>
                    </a:p>
                  </a:txBody>
                  <a:tcPr/>
                </a:tc>
                <a:tc>
                  <a:txBody>
                    <a:bodyPr/>
                    <a:lstStyle/>
                    <a:p>
                      <a:pPr algn="r"/>
                      <a:endParaRPr kumimoji="1" lang="ja-JP" altLang="en-US"/>
                    </a:p>
                  </a:txBody>
                  <a:tcPr/>
                </a:tc>
                <a:tc>
                  <a:txBody>
                    <a:bodyPr/>
                    <a:lstStyle/>
                    <a:p>
                      <a:pPr algn="r"/>
                      <a:r>
                        <a:rPr kumimoji="1" lang="ja-JP" altLang="en-US" dirty="0"/>
                        <a:t>▲</a:t>
                      </a:r>
                      <a:r>
                        <a:rPr kumimoji="1" lang="en-US" altLang="ja-JP" dirty="0"/>
                        <a:t>210 </a:t>
                      </a:r>
                      <a:endParaRPr kumimoji="1" lang="ja-JP" altLang="en-US" dirty="0"/>
                    </a:p>
                  </a:txBody>
                  <a:tcPr/>
                </a:tc>
                <a:extLst>
                  <a:ext uri="{0D108BD9-81ED-4DB2-BD59-A6C34878D82A}">
                    <a16:rowId xmlns:a16="http://schemas.microsoft.com/office/drawing/2014/main" val="709913610"/>
                  </a:ext>
                </a:extLst>
              </a:tr>
              <a:tr h="415431">
                <a:tc>
                  <a:txBody>
                    <a:bodyPr/>
                    <a:lstStyle/>
                    <a:p>
                      <a:r>
                        <a:rPr kumimoji="1" lang="ja-JP" altLang="en-US" dirty="0"/>
                        <a:t>　・社長所有不動産</a:t>
                      </a:r>
                    </a:p>
                  </a:txBody>
                  <a:tcPr/>
                </a:tc>
                <a:tc>
                  <a:txBody>
                    <a:bodyPr/>
                    <a:lstStyle/>
                    <a:p>
                      <a:pPr algn="r"/>
                      <a:r>
                        <a:rPr kumimoji="1" lang="en-US" altLang="ja-JP" dirty="0"/>
                        <a:t>60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1476480104"/>
                  </a:ext>
                </a:extLst>
              </a:tr>
              <a:tr h="415431">
                <a:tc>
                  <a:txBody>
                    <a:bodyPr/>
                    <a:lstStyle/>
                    <a:p>
                      <a:r>
                        <a:rPr kumimoji="1" lang="ja-JP" altLang="en-US" dirty="0"/>
                        <a:t>　・社長借入</a:t>
                      </a:r>
                    </a:p>
                  </a:txBody>
                  <a:tcPr/>
                </a:tc>
                <a:tc>
                  <a:txBody>
                    <a:bodyPr/>
                    <a:lstStyle/>
                    <a:p>
                      <a:pPr algn="r"/>
                      <a:r>
                        <a:rPr kumimoji="1" lang="en-US" altLang="ja-JP" dirty="0"/>
                        <a:t>0</a:t>
                      </a: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451712908"/>
                  </a:ext>
                </a:extLst>
              </a:tr>
              <a:tr h="415431">
                <a:tc gridSpan="2">
                  <a:txBody>
                    <a:bodyPr/>
                    <a:lstStyle/>
                    <a:p>
                      <a:r>
                        <a:rPr kumimoji="1" lang="ja-JP" altLang="en-US" dirty="0">
                          <a:solidFill>
                            <a:srgbClr val="FF0000"/>
                          </a:solidFill>
                        </a:rPr>
                        <a:t>中小企業特性④</a:t>
                      </a:r>
                    </a:p>
                  </a:txBody>
                  <a:tcPr/>
                </a:tc>
                <a:tc hMerge="1">
                  <a:txBody>
                    <a:bodyPr/>
                    <a:lstStyle/>
                    <a:p>
                      <a:pPr algn="r"/>
                      <a:endParaRPr kumimoji="1" lang="ja-JP" altLang="en-US" dirty="0"/>
                    </a:p>
                  </a:txBody>
                  <a:tcPr/>
                </a:tc>
                <a:tc>
                  <a:txBody>
                    <a:bodyPr/>
                    <a:lstStyle/>
                    <a:p>
                      <a:pPr algn="r"/>
                      <a:r>
                        <a:rPr kumimoji="1" lang="en-US" altLang="ja-JP" dirty="0"/>
                        <a:t>60</a:t>
                      </a:r>
                      <a:endParaRPr kumimoji="1" lang="ja-JP" altLang="en-US" dirty="0"/>
                    </a:p>
                  </a:txBody>
                  <a:tcPr/>
                </a:tc>
                <a:extLst>
                  <a:ext uri="{0D108BD9-81ED-4DB2-BD59-A6C34878D82A}">
                    <a16:rowId xmlns:a16="http://schemas.microsoft.com/office/drawing/2014/main" val="278381584"/>
                  </a:ext>
                </a:extLst>
              </a:tr>
              <a:tr h="415431">
                <a:tc gridSpan="2">
                  <a:txBody>
                    <a:bodyPr/>
                    <a:lstStyle/>
                    <a:p>
                      <a:r>
                        <a:rPr kumimoji="1" lang="ja-JP" altLang="en-US" dirty="0"/>
                        <a:t>中小企業特性反映後実質純資産額③＋④</a:t>
                      </a:r>
                    </a:p>
                  </a:txBody>
                  <a:tcPr/>
                </a:tc>
                <a:tc hMerge="1">
                  <a:txBody>
                    <a:bodyPr/>
                    <a:lstStyle/>
                    <a:p>
                      <a:endParaRPr kumimoji="1" lang="ja-JP" altLang="en-US" dirty="0"/>
                    </a:p>
                  </a:txBody>
                  <a:tcPr/>
                </a:tc>
                <a:tc>
                  <a:txBody>
                    <a:bodyPr/>
                    <a:lstStyle/>
                    <a:p>
                      <a:pPr algn="r"/>
                      <a:r>
                        <a:rPr kumimoji="1" lang="ja-JP" altLang="en-US" dirty="0"/>
                        <a:t>▲</a:t>
                      </a:r>
                      <a:r>
                        <a:rPr kumimoji="1" lang="en-US" altLang="ja-JP" dirty="0"/>
                        <a:t>150</a:t>
                      </a:r>
                      <a:endParaRPr kumimoji="1" lang="ja-JP" altLang="en-US" dirty="0"/>
                    </a:p>
                  </a:txBody>
                  <a:tcPr/>
                </a:tc>
                <a:extLst>
                  <a:ext uri="{0D108BD9-81ED-4DB2-BD59-A6C34878D82A}">
                    <a16:rowId xmlns:a16="http://schemas.microsoft.com/office/drawing/2014/main" val="3507453476"/>
                  </a:ext>
                </a:extLst>
              </a:tr>
            </a:tbl>
          </a:graphicData>
        </a:graphic>
      </p:graphicFrame>
      <p:sp>
        <p:nvSpPr>
          <p:cNvPr id="7" name="テキスト ボックス 6">
            <a:extLst>
              <a:ext uri="{FF2B5EF4-FFF2-40B4-BE49-F238E27FC236}">
                <a16:creationId xmlns:a16="http://schemas.microsoft.com/office/drawing/2014/main" id="{E7950176-2AC8-4E44-A546-077272D6C8D8}"/>
              </a:ext>
            </a:extLst>
          </p:cNvPr>
          <p:cNvSpPr txBox="1"/>
          <p:nvPr/>
        </p:nvSpPr>
        <p:spPr>
          <a:xfrm>
            <a:off x="6330554" y="980728"/>
            <a:ext cx="2548420" cy="5078313"/>
          </a:xfrm>
          <a:prstGeom prst="rect">
            <a:avLst/>
          </a:prstGeom>
          <a:noFill/>
          <a:ln>
            <a:solidFill>
              <a:srgbClr val="0070C0"/>
            </a:solidFill>
          </a:ln>
        </p:spPr>
        <p:txBody>
          <a:bodyPr wrap="square" rtlCol="0">
            <a:spAutoFit/>
          </a:bodyPr>
          <a:lstStyle/>
          <a:p>
            <a:r>
              <a:rPr kumimoji="1" lang="en-US" altLang="ja-JP" dirty="0"/>
              <a:t>【</a:t>
            </a:r>
            <a:r>
              <a:rPr kumimoji="1" lang="ja-JP" altLang="en-US" dirty="0"/>
              <a:t>調整事項</a:t>
            </a:r>
            <a:r>
              <a:rPr kumimoji="1" lang="en-US" altLang="ja-JP" dirty="0"/>
              <a:t>】</a:t>
            </a:r>
          </a:p>
          <a:p>
            <a:pPr marL="285750" indent="-285750">
              <a:buFont typeface="Wingdings" panose="05000000000000000000" pitchFamily="2" charset="2"/>
              <a:buChar char="Ø"/>
            </a:pPr>
            <a:r>
              <a:rPr lang="ja-JP" altLang="en-US" dirty="0"/>
              <a:t>粉飾・誤り</a:t>
            </a:r>
            <a:endParaRPr lang="en-US" altLang="ja-JP" dirty="0"/>
          </a:p>
          <a:p>
            <a:r>
              <a:rPr lang="ja-JP" altLang="en-US" dirty="0"/>
              <a:t>　　売上の架空計上、</a:t>
            </a:r>
            <a:endParaRPr lang="en-US" altLang="ja-JP" dirty="0"/>
          </a:p>
          <a:p>
            <a:r>
              <a:rPr lang="ja-JP" altLang="en-US" dirty="0"/>
              <a:t>　　棚卸資産の水増し、</a:t>
            </a:r>
            <a:endParaRPr lang="en-US" altLang="ja-JP" dirty="0"/>
          </a:p>
          <a:p>
            <a:r>
              <a:rPr lang="ja-JP" altLang="en-US" dirty="0"/>
              <a:t>　　費用の未計上、</a:t>
            </a:r>
            <a:endParaRPr lang="en-US" altLang="ja-JP" dirty="0"/>
          </a:p>
          <a:p>
            <a:r>
              <a:rPr lang="ja-JP" altLang="en-US" dirty="0"/>
              <a:t>　　記帳ミス、漏れ</a:t>
            </a:r>
            <a:endParaRPr lang="en-US" altLang="ja-JP" dirty="0"/>
          </a:p>
          <a:p>
            <a:endParaRPr lang="en-US" altLang="ja-JP" dirty="0"/>
          </a:p>
          <a:p>
            <a:pPr marL="285750" indent="-285750">
              <a:buFont typeface="Wingdings" panose="05000000000000000000" pitchFamily="2" charset="2"/>
              <a:buChar char="Ø"/>
            </a:pPr>
            <a:r>
              <a:rPr kumimoji="1" lang="ja-JP" altLang="en-US" dirty="0"/>
              <a:t>資産</a:t>
            </a:r>
            <a:r>
              <a:rPr lang="ja-JP" altLang="en-US" dirty="0"/>
              <a:t>・負債の評価</a:t>
            </a:r>
            <a:endParaRPr lang="en-US" altLang="ja-JP" dirty="0"/>
          </a:p>
          <a:p>
            <a:r>
              <a:rPr lang="ja-JP" altLang="en-US" dirty="0"/>
              <a:t>　　取得原価主義と時価</a:t>
            </a:r>
            <a:endParaRPr lang="en-US" altLang="ja-JP" dirty="0"/>
          </a:p>
          <a:p>
            <a:r>
              <a:rPr lang="ja-JP" altLang="en-US" dirty="0"/>
              <a:t>　　主義⇒時価評価の</a:t>
            </a:r>
            <a:endParaRPr lang="en-US" altLang="ja-JP" dirty="0"/>
          </a:p>
          <a:p>
            <a:r>
              <a:rPr lang="ja-JP" altLang="en-US" dirty="0"/>
              <a:t>　　レベル感は金融機関</a:t>
            </a:r>
            <a:endParaRPr lang="en-US" altLang="ja-JP" dirty="0"/>
          </a:p>
          <a:p>
            <a:r>
              <a:rPr lang="ja-JP" altLang="en-US" dirty="0"/>
              <a:t>　　による</a:t>
            </a:r>
            <a:endParaRPr lang="en-US" altLang="ja-JP" dirty="0"/>
          </a:p>
          <a:p>
            <a:endParaRPr lang="en-US" altLang="ja-JP" dirty="0"/>
          </a:p>
          <a:p>
            <a:pPr marL="285750" indent="-285750">
              <a:buFont typeface="Wingdings" panose="05000000000000000000" pitchFamily="2" charset="2"/>
              <a:buChar char="Ø"/>
            </a:pPr>
            <a:r>
              <a:rPr kumimoji="1" lang="ja-JP" altLang="en-US" dirty="0"/>
              <a:t>中小企業特性</a:t>
            </a:r>
            <a:endParaRPr kumimoji="1" lang="en-US" altLang="ja-JP" dirty="0"/>
          </a:p>
          <a:p>
            <a:r>
              <a:rPr kumimoji="1" lang="ja-JP" altLang="en-US" dirty="0"/>
              <a:t>　　金融検査マニュアル</a:t>
            </a:r>
            <a:endParaRPr kumimoji="1" lang="en-US" altLang="ja-JP" dirty="0"/>
          </a:p>
          <a:p>
            <a:r>
              <a:rPr lang="ja-JP" altLang="en-US" dirty="0"/>
              <a:t>　　</a:t>
            </a:r>
            <a:r>
              <a:rPr kumimoji="1" lang="ja-JP" altLang="en-US" dirty="0"/>
              <a:t>別冊（中小企業融資</a:t>
            </a:r>
            <a:endParaRPr kumimoji="1" lang="en-US" altLang="ja-JP" dirty="0"/>
          </a:p>
          <a:p>
            <a:r>
              <a:rPr lang="ja-JP" altLang="en-US" dirty="0"/>
              <a:t>　　</a:t>
            </a:r>
            <a:r>
              <a:rPr kumimoji="1" lang="ja-JP" altLang="en-US" dirty="0"/>
              <a:t>編）を参照</a:t>
            </a:r>
            <a:endParaRPr kumimoji="1" lang="en-US" altLang="ja-JP" dirty="0"/>
          </a:p>
          <a:p>
            <a:endParaRPr kumimoji="1" lang="ja-JP" altLang="en-US" dirty="0"/>
          </a:p>
        </p:txBody>
      </p:sp>
      <p:sp>
        <p:nvSpPr>
          <p:cNvPr id="2" name="フッター プレースホルダー 1">
            <a:extLst>
              <a:ext uri="{FF2B5EF4-FFF2-40B4-BE49-F238E27FC236}">
                <a16:creationId xmlns:a16="http://schemas.microsoft.com/office/drawing/2014/main" id="{060FB0A0-C20B-4D92-ACFC-C9F04532C1A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895983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43</a:t>
            </a:fld>
            <a:endParaRPr kumimoji="1" lang="ja-JP" altLang="en-US" dirty="0"/>
          </a:p>
        </p:txBody>
      </p:sp>
      <p:sp>
        <p:nvSpPr>
          <p:cNvPr id="16" name="テキスト ボックス 15"/>
          <p:cNvSpPr txBox="1"/>
          <p:nvPr/>
        </p:nvSpPr>
        <p:spPr>
          <a:xfrm>
            <a:off x="179512" y="165586"/>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4-6.</a:t>
            </a:r>
            <a:r>
              <a:rPr lang="ja-JP" altLang="en-US" sz="2000" dirty="0">
                <a:solidFill>
                  <a:schemeClr val="tx2"/>
                </a:solidFill>
                <a:latin typeface="+mj-lt"/>
                <a:ea typeface="+mj-ea"/>
                <a:cs typeface="+mj-cs"/>
              </a:rPr>
              <a:t>正常収益力の調整事項（実態ＰＬ）</a:t>
            </a:r>
          </a:p>
        </p:txBody>
      </p:sp>
      <p:graphicFrame>
        <p:nvGraphicFramePr>
          <p:cNvPr id="2" name="表 2">
            <a:extLst>
              <a:ext uri="{FF2B5EF4-FFF2-40B4-BE49-F238E27FC236}">
                <a16:creationId xmlns:a16="http://schemas.microsoft.com/office/drawing/2014/main" id="{91783CB0-083B-4E9B-BE8C-03D985F0FF33}"/>
              </a:ext>
            </a:extLst>
          </p:cNvPr>
          <p:cNvGraphicFramePr>
            <a:graphicFrameLocks noGrp="1"/>
          </p:cNvGraphicFramePr>
          <p:nvPr>
            <p:extLst>
              <p:ext uri="{D42A27DB-BD31-4B8C-83A1-F6EECF244321}">
                <p14:modId xmlns:p14="http://schemas.microsoft.com/office/powerpoint/2010/main" val="17311468"/>
              </p:ext>
            </p:extLst>
          </p:nvPr>
        </p:nvGraphicFramePr>
        <p:xfrm>
          <a:off x="395536" y="913484"/>
          <a:ext cx="4824536" cy="5344254"/>
        </p:xfrm>
        <a:graphic>
          <a:graphicData uri="http://schemas.openxmlformats.org/drawingml/2006/table">
            <a:tbl>
              <a:tblPr firstRow="1" bandRow="1">
                <a:tableStyleId>{BDBED569-4797-4DF1-A0F4-6AAB3CD982D8}</a:tableStyleId>
              </a:tblPr>
              <a:tblGrid>
                <a:gridCol w="311694">
                  <a:extLst>
                    <a:ext uri="{9D8B030D-6E8A-4147-A177-3AD203B41FA5}">
                      <a16:colId xmlns:a16="http://schemas.microsoft.com/office/drawing/2014/main" val="3409476701"/>
                    </a:ext>
                  </a:extLst>
                </a:gridCol>
                <a:gridCol w="1656184">
                  <a:extLst>
                    <a:ext uri="{9D8B030D-6E8A-4147-A177-3AD203B41FA5}">
                      <a16:colId xmlns:a16="http://schemas.microsoft.com/office/drawing/2014/main" val="760694901"/>
                    </a:ext>
                  </a:extLst>
                </a:gridCol>
                <a:gridCol w="912442">
                  <a:extLst>
                    <a:ext uri="{9D8B030D-6E8A-4147-A177-3AD203B41FA5}">
                      <a16:colId xmlns:a16="http://schemas.microsoft.com/office/drawing/2014/main" val="1594834589"/>
                    </a:ext>
                  </a:extLst>
                </a:gridCol>
                <a:gridCol w="936104">
                  <a:extLst>
                    <a:ext uri="{9D8B030D-6E8A-4147-A177-3AD203B41FA5}">
                      <a16:colId xmlns:a16="http://schemas.microsoft.com/office/drawing/2014/main" val="4161493783"/>
                    </a:ext>
                  </a:extLst>
                </a:gridCol>
                <a:gridCol w="1008112">
                  <a:extLst>
                    <a:ext uri="{9D8B030D-6E8A-4147-A177-3AD203B41FA5}">
                      <a16:colId xmlns:a16="http://schemas.microsoft.com/office/drawing/2014/main" val="1001229388"/>
                    </a:ext>
                  </a:extLst>
                </a:gridCol>
              </a:tblGrid>
              <a:tr h="296903">
                <a:tc>
                  <a:txBody>
                    <a:bodyPr/>
                    <a:lstStyle/>
                    <a:p>
                      <a:endParaRPr kumimoji="1" lang="ja-JP" altLang="en-US" sz="1200" b="0" dirty="0">
                        <a:latin typeface="+mn-ea"/>
                        <a:ea typeface="+mn-ea"/>
                      </a:endParaRPr>
                    </a:p>
                  </a:txBody>
                  <a:tcPr/>
                </a:tc>
                <a:tc>
                  <a:txBody>
                    <a:bodyPr/>
                    <a:lstStyle/>
                    <a:p>
                      <a:endParaRPr kumimoji="1" lang="ja-JP" altLang="en-US" sz="1200" b="0" dirty="0">
                        <a:latin typeface="+mn-ea"/>
                        <a:ea typeface="+mn-ea"/>
                      </a:endParaRPr>
                    </a:p>
                  </a:txBody>
                  <a:tcPr/>
                </a:tc>
                <a:tc>
                  <a:txBody>
                    <a:bodyPr/>
                    <a:lstStyle/>
                    <a:p>
                      <a:pPr algn="ctr"/>
                      <a:r>
                        <a:rPr kumimoji="1" lang="en-US" altLang="ja-JP" sz="1200" b="0" dirty="0">
                          <a:latin typeface="+mn-ea"/>
                          <a:ea typeface="+mn-ea"/>
                        </a:rPr>
                        <a:t>2018</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tc>
                  <a:txBody>
                    <a:bodyPr/>
                    <a:lstStyle/>
                    <a:p>
                      <a:pPr algn="ctr"/>
                      <a:r>
                        <a:rPr kumimoji="1" lang="en-US" altLang="ja-JP" sz="1200" b="0" dirty="0">
                          <a:latin typeface="+mn-ea"/>
                          <a:ea typeface="+mn-ea"/>
                        </a:rPr>
                        <a:t>2019</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tc>
                  <a:txBody>
                    <a:bodyPr/>
                    <a:lstStyle/>
                    <a:p>
                      <a:pPr algn="ctr"/>
                      <a:r>
                        <a:rPr kumimoji="1" lang="en-US" altLang="ja-JP" sz="1200" b="0" dirty="0">
                          <a:latin typeface="+mn-ea"/>
                          <a:ea typeface="+mn-ea"/>
                        </a:rPr>
                        <a:t>2020</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extLst>
                  <a:ext uri="{0D108BD9-81ED-4DB2-BD59-A6C34878D82A}">
                    <a16:rowId xmlns:a16="http://schemas.microsoft.com/office/drawing/2014/main" val="1946982995"/>
                  </a:ext>
                </a:extLst>
              </a:tr>
              <a:tr h="296903">
                <a:tc rowSpan="7">
                  <a:txBody>
                    <a:bodyPr/>
                    <a:lstStyle/>
                    <a:p>
                      <a:pPr algn="ctr"/>
                      <a:r>
                        <a:rPr kumimoji="1" lang="ja-JP" altLang="en-US" sz="1200" dirty="0">
                          <a:latin typeface="+mn-ea"/>
                          <a:ea typeface="+mn-ea"/>
                        </a:rPr>
                        <a:t>元々の決算書</a:t>
                      </a:r>
                    </a:p>
                  </a:txBody>
                  <a:tcPr vert="eaVert" anchor="ctr"/>
                </a:tc>
                <a:tc>
                  <a:txBody>
                    <a:bodyPr/>
                    <a:lstStyle/>
                    <a:p>
                      <a:r>
                        <a:rPr kumimoji="1" lang="ja-JP" altLang="en-US" sz="1200" dirty="0">
                          <a:latin typeface="+mn-ea"/>
                          <a:ea typeface="+mn-ea"/>
                        </a:rPr>
                        <a:t>売上高</a:t>
                      </a:r>
                    </a:p>
                  </a:txBody>
                  <a:tcPr/>
                </a:tc>
                <a:tc>
                  <a:txBody>
                    <a:bodyPr/>
                    <a:lstStyle/>
                    <a:p>
                      <a:pPr algn="r"/>
                      <a:r>
                        <a:rPr kumimoji="1" lang="en-US" altLang="ja-JP" sz="1200" dirty="0">
                          <a:latin typeface="+mn-ea"/>
                          <a:ea typeface="+mn-ea"/>
                        </a:rPr>
                        <a:t>820</a:t>
                      </a:r>
                      <a:endParaRPr kumimoji="1" lang="ja-JP" altLang="en-US" sz="1200" dirty="0">
                        <a:latin typeface="+mn-ea"/>
                        <a:ea typeface="+mn-ea"/>
                      </a:endParaRPr>
                    </a:p>
                  </a:txBody>
                  <a:tcPr/>
                </a:tc>
                <a:tc>
                  <a:txBody>
                    <a:bodyPr/>
                    <a:lstStyle/>
                    <a:p>
                      <a:pPr algn="r"/>
                      <a:r>
                        <a:rPr kumimoji="1" lang="en-US" altLang="ja-JP" sz="1200" dirty="0">
                          <a:latin typeface="+mn-ea"/>
                          <a:ea typeface="+mn-ea"/>
                        </a:rPr>
                        <a:t>780</a:t>
                      </a:r>
                      <a:endParaRPr kumimoji="1" lang="ja-JP" altLang="en-US" sz="1200" dirty="0">
                        <a:latin typeface="+mn-ea"/>
                        <a:ea typeface="+mn-ea"/>
                      </a:endParaRPr>
                    </a:p>
                  </a:txBody>
                  <a:tcPr/>
                </a:tc>
                <a:tc>
                  <a:txBody>
                    <a:bodyPr/>
                    <a:lstStyle/>
                    <a:p>
                      <a:pPr algn="r"/>
                      <a:r>
                        <a:rPr kumimoji="1" lang="en-US" altLang="ja-JP" sz="1200" dirty="0">
                          <a:latin typeface="+mn-ea"/>
                          <a:ea typeface="+mn-ea"/>
                        </a:rPr>
                        <a:t>810</a:t>
                      </a:r>
                      <a:endParaRPr kumimoji="1" lang="ja-JP" altLang="en-US" sz="1200" dirty="0">
                        <a:latin typeface="+mn-ea"/>
                        <a:ea typeface="+mn-ea"/>
                      </a:endParaRPr>
                    </a:p>
                  </a:txBody>
                  <a:tcPr/>
                </a:tc>
                <a:extLst>
                  <a:ext uri="{0D108BD9-81ED-4DB2-BD59-A6C34878D82A}">
                    <a16:rowId xmlns:a16="http://schemas.microsoft.com/office/drawing/2014/main" val="3204698890"/>
                  </a:ext>
                </a:extLst>
              </a:tr>
              <a:tr h="296903">
                <a:tc vMerge="1">
                  <a:txBody>
                    <a:bodyPr/>
                    <a:lstStyle/>
                    <a:p>
                      <a:endParaRPr kumimoji="1" lang="ja-JP" altLang="en-US" dirty="0"/>
                    </a:p>
                  </a:txBody>
                  <a:tcPr/>
                </a:tc>
                <a:tc>
                  <a:txBody>
                    <a:bodyPr/>
                    <a:lstStyle/>
                    <a:p>
                      <a:r>
                        <a:rPr kumimoji="1" lang="ja-JP" altLang="en-US" sz="1200" dirty="0">
                          <a:latin typeface="+mn-ea"/>
                          <a:ea typeface="+mn-ea"/>
                        </a:rPr>
                        <a:t>売上総利益</a:t>
                      </a:r>
                    </a:p>
                  </a:txBody>
                  <a:tcPr/>
                </a:tc>
                <a:tc>
                  <a:txBody>
                    <a:bodyPr/>
                    <a:lstStyle/>
                    <a:p>
                      <a:pPr algn="r"/>
                      <a:r>
                        <a:rPr kumimoji="1" lang="en-US" altLang="ja-JP" sz="1200" dirty="0">
                          <a:latin typeface="+mn-ea"/>
                          <a:ea typeface="+mn-ea"/>
                        </a:rPr>
                        <a:t>140</a:t>
                      </a:r>
                      <a:endParaRPr kumimoji="1" lang="ja-JP" altLang="en-US" sz="1200" dirty="0">
                        <a:latin typeface="+mn-ea"/>
                        <a:ea typeface="+mn-ea"/>
                      </a:endParaRPr>
                    </a:p>
                  </a:txBody>
                  <a:tcPr/>
                </a:tc>
                <a:tc>
                  <a:txBody>
                    <a:bodyPr/>
                    <a:lstStyle/>
                    <a:p>
                      <a:pPr algn="r"/>
                      <a:r>
                        <a:rPr kumimoji="1" lang="en-US" altLang="ja-JP" sz="1200" dirty="0">
                          <a:latin typeface="+mn-ea"/>
                          <a:ea typeface="+mn-ea"/>
                        </a:rPr>
                        <a:t>133</a:t>
                      </a:r>
                      <a:endParaRPr kumimoji="1" lang="ja-JP" altLang="en-US" sz="1200" dirty="0">
                        <a:latin typeface="+mn-ea"/>
                        <a:ea typeface="+mn-ea"/>
                      </a:endParaRP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extLst>
                  <a:ext uri="{0D108BD9-81ED-4DB2-BD59-A6C34878D82A}">
                    <a16:rowId xmlns:a16="http://schemas.microsoft.com/office/drawing/2014/main" val="2539034503"/>
                  </a:ext>
                </a:extLst>
              </a:tr>
              <a:tr h="296903">
                <a:tc vMerge="1">
                  <a:txBody>
                    <a:bodyPr/>
                    <a:lstStyle/>
                    <a:p>
                      <a:endParaRPr kumimoji="1" lang="ja-JP" altLang="en-US" dirty="0"/>
                    </a:p>
                  </a:txBody>
                  <a:tcPr/>
                </a:tc>
                <a:tc>
                  <a:txBody>
                    <a:bodyPr/>
                    <a:lstStyle/>
                    <a:p>
                      <a:r>
                        <a:rPr kumimoji="1" lang="ja-JP" altLang="en-US" sz="1200" dirty="0">
                          <a:latin typeface="+mn-ea"/>
                          <a:ea typeface="+mn-ea"/>
                        </a:rPr>
                        <a:t>販管費</a:t>
                      </a:r>
                    </a:p>
                  </a:txBody>
                  <a:tcPr/>
                </a:tc>
                <a:tc>
                  <a:txBody>
                    <a:bodyPr/>
                    <a:lstStyle/>
                    <a:p>
                      <a:pPr algn="r"/>
                      <a:r>
                        <a:rPr kumimoji="1" lang="en-US" altLang="ja-JP" sz="1200" dirty="0">
                          <a:latin typeface="+mn-ea"/>
                          <a:ea typeface="+mn-ea"/>
                        </a:rPr>
                        <a:t>128</a:t>
                      </a:r>
                      <a:endParaRPr kumimoji="1" lang="ja-JP" altLang="en-US" sz="1200" dirty="0">
                        <a:latin typeface="+mn-ea"/>
                        <a:ea typeface="+mn-ea"/>
                      </a:endParaRP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tc>
                  <a:txBody>
                    <a:bodyPr/>
                    <a:lstStyle/>
                    <a:p>
                      <a:pPr algn="r"/>
                      <a:r>
                        <a:rPr kumimoji="1" lang="en-US" altLang="ja-JP" sz="1200" dirty="0">
                          <a:latin typeface="+mn-ea"/>
                          <a:ea typeface="+mn-ea"/>
                        </a:rPr>
                        <a:t>125</a:t>
                      </a:r>
                      <a:endParaRPr kumimoji="1" lang="ja-JP" altLang="en-US" sz="1200" dirty="0">
                        <a:latin typeface="+mn-ea"/>
                        <a:ea typeface="+mn-ea"/>
                      </a:endParaRPr>
                    </a:p>
                  </a:txBody>
                  <a:tcPr/>
                </a:tc>
                <a:extLst>
                  <a:ext uri="{0D108BD9-81ED-4DB2-BD59-A6C34878D82A}">
                    <a16:rowId xmlns:a16="http://schemas.microsoft.com/office/drawing/2014/main" val="1715800571"/>
                  </a:ext>
                </a:extLst>
              </a:tr>
              <a:tr h="296903">
                <a:tc vMerge="1">
                  <a:txBody>
                    <a:bodyPr/>
                    <a:lstStyle/>
                    <a:p>
                      <a:endParaRPr kumimoji="1" lang="ja-JP" altLang="en-US" dirty="0"/>
                    </a:p>
                  </a:txBody>
                  <a:tcPr/>
                </a:tc>
                <a:tc>
                  <a:txBody>
                    <a:bodyPr/>
                    <a:lstStyle/>
                    <a:p>
                      <a:r>
                        <a:rPr kumimoji="1" lang="ja-JP" altLang="en-US" sz="1200" dirty="0">
                          <a:latin typeface="+mn-ea"/>
                          <a:ea typeface="+mn-ea"/>
                        </a:rPr>
                        <a:t>営業利益</a:t>
                      </a:r>
                    </a:p>
                  </a:txBody>
                  <a:tcPr/>
                </a:tc>
                <a:tc>
                  <a:txBody>
                    <a:bodyPr/>
                    <a:lstStyle/>
                    <a:p>
                      <a:pPr algn="r"/>
                      <a:r>
                        <a:rPr kumimoji="1" lang="en-US" altLang="ja-JP" sz="1200" dirty="0">
                          <a:latin typeface="+mn-ea"/>
                          <a:ea typeface="+mn-ea"/>
                        </a:rPr>
                        <a:t>12</a:t>
                      </a:r>
                      <a:endParaRPr kumimoji="1" lang="ja-JP" altLang="en-US" sz="1200" dirty="0">
                        <a:latin typeface="+mn-ea"/>
                        <a:ea typeface="+mn-ea"/>
                      </a:endParaRPr>
                    </a:p>
                  </a:txBody>
                  <a:tcPr/>
                </a:tc>
                <a:tc>
                  <a:txBody>
                    <a:bodyPr/>
                    <a:lstStyle/>
                    <a:p>
                      <a:pPr algn="r"/>
                      <a:r>
                        <a:rPr kumimoji="1" lang="en-US" altLang="ja-JP" sz="1200" dirty="0">
                          <a:latin typeface="+mn-ea"/>
                          <a:ea typeface="+mn-ea"/>
                        </a:rPr>
                        <a:t>3</a:t>
                      </a:r>
                      <a:endParaRPr kumimoji="1" lang="ja-JP" altLang="en-US" sz="1200" dirty="0">
                        <a:latin typeface="+mn-ea"/>
                        <a:ea typeface="+mn-ea"/>
                      </a:endParaRP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extLst>
                  <a:ext uri="{0D108BD9-81ED-4DB2-BD59-A6C34878D82A}">
                    <a16:rowId xmlns:a16="http://schemas.microsoft.com/office/drawing/2014/main" val="211962793"/>
                  </a:ext>
                </a:extLst>
              </a:tr>
              <a:tr h="296903">
                <a:tc vMerge="1">
                  <a:txBody>
                    <a:bodyPr/>
                    <a:lstStyle/>
                    <a:p>
                      <a:endParaRPr kumimoji="1" lang="ja-JP" altLang="en-US" dirty="0"/>
                    </a:p>
                  </a:txBody>
                  <a:tcPr/>
                </a:tc>
                <a:tc>
                  <a:txBody>
                    <a:bodyPr/>
                    <a:lstStyle/>
                    <a:p>
                      <a:r>
                        <a:rPr kumimoji="1" lang="ja-JP" altLang="en-US" sz="1200" dirty="0">
                          <a:latin typeface="+mn-ea"/>
                          <a:ea typeface="+mn-ea"/>
                        </a:rPr>
                        <a:t>営業外収益</a:t>
                      </a: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extLst>
                  <a:ext uri="{0D108BD9-81ED-4DB2-BD59-A6C34878D82A}">
                    <a16:rowId xmlns:a16="http://schemas.microsoft.com/office/drawing/2014/main" val="481234889"/>
                  </a:ext>
                </a:extLst>
              </a:tr>
              <a:tr h="296903">
                <a:tc vMerge="1">
                  <a:txBody>
                    <a:bodyPr/>
                    <a:lstStyle/>
                    <a:p>
                      <a:endParaRPr kumimoji="1" lang="ja-JP" altLang="en-US" dirty="0"/>
                    </a:p>
                  </a:txBody>
                  <a:tcPr/>
                </a:tc>
                <a:tc>
                  <a:txBody>
                    <a:bodyPr/>
                    <a:lstStyle/>
                    <a:p>
                      <a:r>
                        <a:rPr kumimoji="1" lang="ja-JP" altLang="en-US" sz="1200" dirty="0">
                          <a:latin typeface="+mn-ea"/>
                          <a:ea typeface="+mn-ea"/>
                        </a:rPr>
                        <a:t>営業外費用</a:t>
                      </a: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extLst>
                  <a:ext uri="{0D108BD9-81ED-4DB2-BD59-A6C34878D82A}">
                    <a16:rowId xmlns:a16="http://schemas.microsoft.com/office/drawing/2014/main" val="1772207163"/>
                  </a:ext>
                </a:extLst>
              </a:tr>
              <a:tr h="296903">
                <a:tc vMerge="1">
                  <a:txBody>
                    <a:bodyPr/>
                    <a:lstStyle/>
                    <a:p>
                      <a:endParaRPr kumimoji="1" lang="ja-JP" altLang="en-US" dirty="0"/>
                    </a:p>
                  </a:txBody>
                  <a:tcPr/>
                </a:tc>
                <a:tc>
                  <a:txBody>
                    <a:bodyPr/>
                    <a:lstStyle/>
                    <a:p>
                      <a:r>
                        <a:rPr kumimoji="1" lang="ja-JP" altLang="en-US" sz="1200" dirty="0">
                          <a:latin typeface="+mn-ea"/>
                          <a:ea typeface="+mn-ea"/>
                        </a:rPr>
                        <a:t>経常利益</a:t>
                      </a: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tc>
                  <a:txBody>
                    <a:bodyPr/>
                    <a:lstStyle/>
                    <a:p>
                      <a:pPr algn="r"/>
                      <a:r>
                        <a:rPr kumimoji="1" lang="en-US" altLang="ja-JP" sz="1200" dirty="0">
                          <a:latin typeface="+mn-ea"/>
                          <a:ea typeface="+mn-ea"/>
                        </a:rPr>
                        <a:t>1</a:t>
                      </a:r>
                      <a:endParaRPr kumimoji="1" lang="ja-JP" altLang="en-US" sz="1200" dirty="0">
                        <a:latin typeface="+mn-ea"/>
                        <a:ea typeface="+mn-ea"/>
                      </a:endParaRPr>
                    </a:p>
                  </a:txBody>
                  <a:tcPr/>
                </a:tc>
                <a:tc>
                  <a:txBody>
                    <a:bodyPr/>
                    <a:lstStyle/>
                    <a:p>
                      <a:pPr algn="r"/>
                      <a:r>
                        <a:rPr kumimoji="1" lang="ja-JP" altLang="en-US" sz="1200" dirty="0">
                          <a:latin typeface="+mn-ea"/>
                          <a:ea typeface="+mn-ea"/>
                        </a:rPr>
                        <a:t>▲</a:t>
                      </a:r>
                      <a:r>
                        <a:rPr kumimoji="1" lang="en-US" altLang="ja-JP" sz="1200" dirty="0">
                          <a:latin typeface="+mn-ea"/>
                          <a:ea typeface="+mn-ea"/>
                        </a:rPr>
                        <a:t>2</a:t>
                      </a:r>
                      <a:endParaRPr kumimoji="1" lang="ja-JP" altLang="en-US" sz="1200" dirty="0">
                        <a:latin typeface="+mn-ea"/>
                        <a:ea typeface="+mn-ea"/>
                      </a:endParaRPr>
                    </a:p>
                  </a:txBody>
                  <a:tcPr/>
                </a:tc>
                <a:extLst>
                  <a:ext uri="{0D108BD9-81ED-4DB2-BD59-A6C34878D82A}">
                    <a16:rowId xmlns:a16="http://schemas.microsoft.com/office/drawing/2014/main" val="710632205"/>
                  </a:ext>
                </a:extLst>
              </a:tr>
              <a:tr h="296903">
                <a:tc rowSpan="3">
                  <a:txBody>
                    <a:bodyPr/>
                    <a:lstStyle/>
                    <a:p>
                      <a:pPr algn="ctr"/>
                      <a:r>
                        <a:rPr kumimoji="1" lang="ja-JP" altLang="en-US" sz="1200" dirty="0">
                          <a:latin typeface="+mn-ea"/>
                          <a:ea typeface="+mn-ea"/>
                        </a:rPr>
                        <a:t>調整額</a:t>
                      </a:r>
                    </a:p>
                  </a:txBody>
                  <a:tcPr vert="eaVert" anchor="ctr">
                    <a:solidFill>
                      <a:srgbClr val="F4D6AA"/>
                    </a:solidFill>
                  </a:tcPr>
                </a:tc>
                <a:tc>
                  <a:txBody>
                    <a:bodyPr/>
                    <a:lstStyle/>
                    <a:p>
                      <a:r>
                        <a:rPr kumimoji="1" lang="ja-JP" altLang="en-US" sz="1200" dirty="0">
                          <a:latin typeface="+mn-ea"/>
                          <a:ea typeface="+mn-ea"/>
                        </a:rPr>
                        <a:t>売上高（時期ズレ）</a:t>
                      </a: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3932106917"/>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販管費（減費不足）</a:t>
                      </a: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2005352704"/>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営業外収益（補助金）</a:t>
                      </a: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tc>
                  <a:txBody>
                    <a:bodyPr/>
                    <a:lstStyle/>
                    <a:p>
                      <a:pPr algn="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3466037295"/>
                  </a:ext>
                </a:extLst>
              </a:tr>
              <a:tr h="296903">
                <a:tc rowSpan="7">
                  <a:txBody>
                    <a:bodyPr/>
                    <a:lstStyle/>
                    <a:p>
                      <a:pPr algn="ctr"/>
                      <a:r>
                        <a:rPr kumimoji="1" lang="ja-JP" altLang="en-US" sz="1200" dirty="0">
                          <a:latin typeface="+mn-ea"/>
                          <a:ea typeface="+mn-ea"/>
                        </a:rPr>
                        <a:t>調整後の決算書</a:t>
                      </a:r>
                      <a:endParaRPr kumimoji="1" lang="en-US" altLang="ja-JP" sz="1200" dirty="0">
                        <a:latin typeface="+mn-ea"/>
                        <a:ea typeface="+mn-ea"/>
                      </a:endParaRPr>
                    </a:p>
                  </a:txBody>
                  <a:tcPr vert="eaVert" anchor="ctr"/>
                </a:tc>
                <a:tc>
                  <a:txBody>
                    <a:bodyPr/>
                    <a:lstStyle/>
                    <a:p>
                      <a:r>
                        <a:rPr kumimoji="1" lang="ja-JP" altLang="en-US" sz="1200" dirty="0">
                          <a:latin typeface="+mn-ea"/>
                          <a:ea typeface="+mn-ea"/>
                        </a:rPr>
                        <a:t>売上高</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3982516975"/>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売上総利益</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4244792559"/>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販管費</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2503946086"/>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営業利益</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350086285"/>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営業外収益</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1684328248"/>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営業外費用</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2635793810"/>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経常利益</a:t>
                      </a: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tc>
                  <a:txBody>
                    <a:bodyPr/>
                    <a:lstStyle/>
                    <a:p>
                      <a:pPr algn="r"/>
                      <a:endParaRPr kumimoji="1" lang="ja-JP" altLang="en-US" sz="1200" dirty="0">
                        <a:latin typeface="+mn-ea"/>
                        <a:ea typeface="+mn-ea"/>
                      </a:endParaRPr>
                    </a:p>
                  </a:txBody>
                  <a:tcPr/>
                </a:tc>
                <a:extLst>
                  <a:ext uri="{0D108BD9-81ED-4DB2-BD59-A6C34878D82A}">
                    <a16:rowId xmlns:a16="http://schemas.microsoft.com/office/drawing/2014/main" val="2937014744"/>
                  </a:ext>
                </a:extLst>
              </a:tr>
            </a:tbl>
          </a:graphicData>
        </a:graphic>
      </p:graphicFrame>
      <p:sp>
        <p:nvSpPr>
          <p:cNvPr id="3" name="テキスト ボックス 2">
            <a:extLst>
              <a:ext uri="{FF2B5EF4-FFF2-40B4-BE49-F238E27FC236}">
                <a16:creationId xmlns:a16="http://schemas.microsoft.com/office/drawing/2014/main" id="{C24F81D8-CFF9-4237-A663-D6BB71ABA1E5}"/>
              </a:ext>
            </a:extLst>
          </p:cNvPr>
          <p:cNvSpPr txBox="1"/>
          <p:nvPr/>
        </p:nvSpPr>
        <p:spPr>
          <a:xfrm>
            <a:off x="5436096" y="913484"/>
            <a:ext cx="3457079" cy="5355312"/>
          </a:xfrm>
          <a:prstGeom prst="rect">
            <a:avLst/>
          </a:prstGeom>
          <a:noFill/>
        </p:spPr>
        <p:txBody>
          <a:bodyPr wrap="square" rtlCol="0">
            <a:spAutoFit/>
          </a:bodyPr>
          <a:lstStyle/>
          <a:p>
            <a:r>
              <a:rPr lang="ja-JP" altLang="en-US" dirty="0"/>
              <a:t>更に、損益計算書についても</a:t>
            </a:r>
            <a:r>
              <a:rPr lang="en-US" altLang="ja-JP" dirty="0"/>
              <a:t>A</a:t>
            </a:r>
            <a:r>
              <a:rPr lang="ja-JP" altLang="en-US" dirty="0"/>
              <a:t>社長に確認したところ、下記の事実が判明した</a:t>
            </a:r>
            <a:endParaRPr lang="en-US" altLang="ja-JP" dirty="0"/>
          </a:p>
          <a:p>
            <a:endParaRPr lang="en-US" altLang="ja-JP" dirty="0"/>
          </a:p>
          <a:p>
            <a:pPr marL="342900" indent="-342900">
              <a:buFont typeface="+mj-ea"/>
              <a:buAutoNum type="circleNumDbPlain"/>
            </a:pPr>
            <a:r>
              <a:rPr kumimoji="1" lang="en-US" altLang="ja-JP" dirty="0"/>
              <a:t>2018</a:t>
            </a:r>
            <a:r>
              <a:rPr kumimoji="1" lang="ja-JP" altLang="en-US" dirty="0"/>
              <a:t>年</a:t>
            </a:r>
            <a:r>
              <a:rPr kumimoji="1" lang="en-US" altLang="ja-JP" dirty="0"/>
              <a:t>3</a:t>
            </a:r>
            <a:r>
              <a:rPr kumimoji="1" lang="ja-JP" altLang="en-US" dirty="0"/>
              <a:t>月期はそのままだと赤字になる可能性があったので、</a:t>
            </a:r>
            <a:r>
              <a:rPr kumimoji="1" lang="en-US" altLang="ja-JP" dirty="0"/>
              <a:t>2018</a:t>
            </a:r>
            <a:r>
              <a:rPr kumimoji="1" lang="ja-JP" altLang="en-US" dirty="0"/>
              <a:t>年</a:t>
            </a:r>
            <a:r>
              <a:rPr kumimoji="1" lang="en-US" altLang="ja-JP" dirty="0"/>
              <a:t>4</a:t>
            </a:r>
            <a:r>
              <a:rPr kumimoji="1" lang="ja-JP" altLang="en-US" dirty="0"/>
              <a:t>月の売上の一部</a:t>
            </a:r>
            <a:r>
              <a:rPr lang="en-US" altLang="ja-JP" dirty="0"/>
              <a:t>10M</a:t>
            </a:r>
            <a:r>
              <a:rPr lang="ja-JP" altLang="en-US" dirty="0"/>
              <a:t>を前倒しで計上した</a:t>
            </a:r>
            <a:endParaRPr lang="en-US" altLang="ja-JP" dirty="0"/>
          </a:p>
          <a:p>
            <a:pPr marL="342900" indent="-342900">
              <a:buFont typeface="+mj-ea"/>
              <a:buAutoNum type="circleNumDbPlain"/>
            </a:pPr>
            <a:endParaRPr lang="en-US" altLang="ja-JP" dirty="0"/>
          </a:p>
          <a:p>
            <a:pPr marL="342900" indent="-342900">
              <a:buFont typeface="+mj-ea"/>
              <a:buAutoNum type="circleNumDbPlain"/>
            </a:pPr>
            <a:r>
              <a:rPr kumimoji="1" lang="en-US" altLang="ja-JP" dirty="0"/>
              <a:t>3</a:t>
            </a:r>
            <a:r>
              <a:rPr kumimoji="1" lang="ja-JP" altLang="en-US" dirty="0"/>
              <a:t>期通算でそれぞれ</a:t>
            </a:r>
            <a:r>
              <a:rPr kumimoji="1" lang="en-US" altLang="ja-JP" dirty="0"/>
              <a:t>10M</a:t>
            </a:r>
            <a:r>
              <a:rPr kumimoji="1" lang="ja-JP" altLang="en-US" dirty="0"/>
              <a:t>の減価償却費過不足が認められた</a:t>
            </a:r>
            <a:endParaRPr kumimoji="1" lang="en-US" altLang="ja-JP" dirty="0"/>
          </a:p>
          <a:p>
            <a:pPr marL="342900" indent="-342900">
              <a:buFont typeface="+mj-ea"/>
              <a:buAutoNum type="circleNumDbPlain"/>
            </a:pPr>
            <a:endParaRPr kumimoji="1" lang="en-US" altLang="ja-JP" dirty="0"/>
          </a:p>
          <a:p>
            <a:pPr marL="342900" indent="-342900">
              <a:buFont typeface="+mj-ea"/>
              <a:buAutoNum type="circleNumDbPlain"/>
            </a:pPr>
            <a:r>
              <a:rPr lang="en-US" altLang="ja-JP" dirty="0"/>
              <a:t>2019</a:t>
            </a:r>
            <a:r>
              <a:rPr lang="ja-JP" altLang="en-US" dirty="0"/>
              <a:t>年</a:t>
            </a:r>
            <a:r>
              <a:rPr lang="en-US" altLang="ja-JP" dirty="0"/>
              <a:t>3</a:t>
            </a:r>
            <a:r>
              <a:rPr lang="ja-JP" altLang="en-US" dirty="0"/>
              <a:t>月期は、雇用に関する助成金を</a:t>
            </a:r>
            <a:r>
              <a:rPr lang="en-US" altLang="ja-JP" dirty="0"/>
              <a:t>2M</a:t>
            </a:r>
            <a:r>
              <a:rPr lang="ja-JP" altLang="en-US" dirty="0"/>
              <a:t>受けた</a:t>
            </a:r>
            <a:endParaRPr lang="en-US" altLang="ja-JP" dirty="0"/>
          </a:p>
          <a:p>
            <a:endParaRPr lang="en-US" altLang="ja-JP" dirty="0"/>
          </a:p>
          <a:p>
            <a:r>
              <a:rPr lang="ja-JP" altLang="en-US" dirty="0"/>
              <a:t>上記のヒアリングを元に正常収益力を示す損益計算書に修正しなさい</a:t>
            </a:r>
            <a:endParaRPr lang="en-US" altLang="ja-JP" dirty="0"/>
          </a:p>
          <a:p>
            <a:pPr marL="342900" indent="-342900">
              <a:buFont typeface="+mj-ea"/>
              <a:buAutoNum type="circleNumDbPlain"/>
            </a:pPr>
            <a:endParaRPr kumimoji="1" lang="en-US" altLang="ja-JP" dirty="0"/>
          </a:p>
        </p:txBody>
      </p:sp>
      <p:sp>
        <p:nvSpPr>
          <p:cNvPr id="4" name="フッター プレースホルダー 3">
            <a:extLst>
              <a:ext uri="{FF2B5EF4-FFF2-40B4-BE49-F238E27FC236}">
                <a16:creationId xmlns:a16="http://schemas.microsoft.com/office/drawing/2014/main" id="{EBA6CA8B-E48E-4EFA-9857-7BDED66C31F8}"/>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0467716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44</a:t>
            </a:fld>
            <a:endParaRPr kumimoji="1" lang="ja-JP" altLang="en-US" dirty="0"/>
          </a:p>
        </p:txBody>
      </p:sp>
      <p:sp>
        <p:nvSpPr>
          <p:cNvPr id="16" name="テキスト ボックス 15"/>
          <p:cNvSpPr txBox="1"/>
          <p:nvPr/>
        </p:nvSpPr>
        <p:spPr>
          <a:xfrm>
            <a:off x="179512" y="165586"/>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4-7.</a:t>
            </a:r>
            <a:r>
              <a:rPr lang="ja-JP" altLang="en-US" sz="2000" dirty="0">
                <a:solidFill>
                  <a:schemeClr val="tx2"/>
                </a:solidFill>
                <a:latin typeface="+mj-lt"/>
                <a:ea typeface="+mj-ea"/>
                <a:cs typeface="+mj-cs"/>
              </a:rPr>
              <a:t>正常収益力の調整事項（実態ＰＬ回答）</a:t>
            </a:r>
          </a:p>
        </p:txBody>
      </p:sp>
      <p:graphicFrame>
        <p:nvGraphicFramePr>
          <p:cNvPr id="2" name="表 2">
            <a:extLst>
              <a:ext uri="{FF2B5EF4-FFF2-40B4-BE49-F238E27FC236}">
                <a16:creationId xmlns:a16="http://schemas.microsoft.com/office/drawing/2014/main" id="{91783CB0-083B-4E9B-BE8C-03D985F0FF33}"/>
              </a:ext>
            </a:extLst>
          </p:cNvPr>
          <p:cNvGraphicFramePr>
            <a:graphicFrameLocks noGrp="1"/>
          </p:cNvGraphicFramePr>
          <p:nvPr>
            <p:extLst>
              <p:ext uri="{D42A27DB-BD31-4B8C-83A1-F6EECF244321}">
                <p14:modId xmlns:p14="http://schemas.microsoft.com/office/powerpoint/2010/main" val="1158108934"/>
              </p:ext>
            </p:extLst>
          </p:nvPr>
        </p:nvGraphicFramePr>
        <p:xfrm>
          <a:off x="395536" y="913484"/>
          <a:ext cx="4824536" cy="5344254"/>
        </p:xfrm>
        <a:graphic>
          <a:graphicData uri="http://schemas.openxmlformats.org/drawingml/2006/table">
            <a:tbl>
              <a:tblPr firstRow="1" bandRow="1">
                <a:tableStyleId>{BDBED569-4797-4DF1-A0F4-6AAB3CD982D8}</a:tableStyleId>
              </a:tblPr>
              <a:tblGrid>
                <a:gridCol w="311694">
                  <a:extLst>
                    <a:ext uri="{9D8B030D-6E8A-4147-A177-3AD203B41FA5}">
                      <a16:colId xmlns:a16="http://schemas.microsoft.com/office/drawing/2014/main" val="3409476701"/>
                    </a:ext>
                  </a:extLst>
                </a:gridCol>
                <a:gridCol w="1656184">
                  <a:extLst>
                    <a:ext uri="{9D8B030D-6E8A-4147-A177-3AD203B41FA5}">
                      <a16:colId xmlns:a16="http://schemas.microsoft.com/office/drawing/2014/main" val="760694901"/>
                    </a:ext>
                  </a:extLst>
                </a:gridCol>
                <a:gridCol w="912442">
                  <a:extLst>
                    <a:ext uri="{9D8B030D-6E8A-4147-A177-3AD203B41FA5}">
                      <a16:colId xmlns:a16="http://schemas.microsoft.com/office/drawing/2014/main" val="1594834589"/>
                    </a:ext>
                  </a:extLst>
                </a:gridCol>
                <a:gridCol w="936104">
                  <a:extLst>
                    <a:ext uri="{9D8B030D-6E8A-4147-A177-3AD203B41FA5}">
                      <a16:colId xmlns:a16="http://schemas.microsoft.com/office/drawing/2014/main" val="4161493783"/>
                    </a:ext>
                  </a:extLst>
                </a:gridCol>
                <a:gridCol w="1008112">
                  <a:extLst>
                    <a:ext uri="{9D8B030D-6E8A-4147-A177-3AD203B41FA5}">
                      <a16:colId xmlns:a16="http://schemas.microsoft.com/office/drawing/2014/main" val="1001229388"/>
                    </a:ext>
                  </a:extLst>
                </a:gridCol>
              </a:tblGrid>
              <a:tr h="296903">
                <a:tc>
                  <a:txBody>
                    <a:bodyPr/>
                    <a:lstStyle/>
                    <a:p>
                      <a:endParaRPr kumimoji="1" lang="ja-JP" altLang="en-US" sz="1200" b="0" dirty="0">
                        <a:latin typeface="+mn-ea"/>
                        <a:ea typeface="+mn-ea"/>
                      </a:endParaRPr>
                    </a:p>
                  </a:txBody>
                  <a:tcPr/>
                </a:tc>
                <a:tc>
                  <a:txBody>
                    <a:bodyPr/>
                    <a:lstStyle/>
                    <a:p>
                      <a:endParaRPr kumimoji="1" lang="ja-JP" altLang="en-US" sz="1200" b="0" dirty="0">
                        <a:latin typeface="+mn-ea"/>
                        <a:ea typeface="+mn-ea"/>
                      </a:endParaRPr>
                    </a:p>
                  </a:txBody>
                  <a:tcPr/>
                </a:tc>
                <a:tc>
                  <a:txBody>
                    <a:bodyPr/>
                    <a:lstStyle/>
                    <a:p>
                      <a:pPr algn="ctr"/>
                      <a:r>
                        <a:rPr kumimoji="1" lang="en-US" altLang="ja-JP" sz="1200" b="0" dirty="0">
                          <a:latin typeface="+mn-ea"/>
                          <a:ea typeface="+mn-ea"/>
                        </a:rPr>
                        <a:t>2018</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tc>
                  <a:txBody>
                    <a:bodyPr/>
                    <a:lstStyle/>
                    <a:p>
                      <a:pPr algn="ctr"/>
                      <a:r>
                        <a:rPr kumimoji="1" lang="en-US" altLang="ja-JP" sz="1200" b="0" dirty="0">
                          <a:latin typeface="+mn-ea"/>
                          <a:ea typeface="+mn-ea"/>
                        </a:rPr>
                        <a:t>2019</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tc>
                  <a:txBody>
                    <a:bodyPr/>
                    <a:lstStyle/>
                    <a:p>
                      <a:pPr algn="ctr"/>
                      <a:r>
                        <a:rPr kumimoji="1" lang="en-US" altLang="ja-JP" sz="1200" b="0" dirty="0">
                          <a:latin typeface="+mn-ea"/>
                          <a:ea typeface="+mn-ea"/>
                        </a:rPr>
                        <a:t>2020</a:t>
                      </a:r>
                      <a:r>
                        <a:rPr kumimoji="1" lang="ja-JP" altLang="en-US" sz="1200" b="0" dirty="0">
                          <a:latin typeface="+mn-ea"/>
                          <a:ea typeface="+mn-ea"/>
                        </a:rPr>
                        <a:t>年</a:t>
                      </a:r>
                      <a:r>
                        <a:rPr kumimoji="1" lang="en-US" altLang="ja-JP" sz="1200" b="0" dirty="0">
                          <a:latin typeface="+mn-ea"/>
                          <a:ea typeface="+mn-ea"/>
                        </a:rPr>
                        <a:t>3</a:t>
                      </a:r>
                      <a:r>
                        <a:rPr kumimoji="1" lang="ja-JP" altLang="en-US" sz="1200" b="0" dirty="0">
                          <a:latin typeface="+mn-ea"/>
                          <a:ea typeface="+mn-ea"/>
                        </a:rPr>
                        <a:t>月</a:t>
                      </a:r>
                    </a:p>
                  </a:txBody>
                  <a:tcPr/>
                </a:tc>
                <a:extLst>
                  <a:ext uri="{0D108BD9-81ED-4DB2-BD59-A6C34878D82A}">
                    <a16:rowId xmlns:a16="http://schemas.microsoft.com/office/drawing/2014/main" val="1946982995"/>
                  </a:ext>
                </a:extLst>
              </a:tr>
              <a:tr h="296903">
                <a:tc rowSpan="7">
                  <a:txBody>
                    <a:bodyPr/>
                    <a:lstStyle/>
                    <a:p>
                      <a:pPr algn="ctr"/>
                      <a:r>
                        <a:rPr kumimoji="1" lang="ja-JP" altLang="en-US" sz="1200" dirty="0">
                          <a:latin typeface="+mn-ea"/>
                          <a:ea typeface="+mn-ea"/>
                        </a:rPr>
                        <a:t>元々の決算書</a:t>
                      </a:r>
                    </a:p>
                  </a:txBody>
                  <a:tcPr vert="eaVert" anchor="ctr"/>
                </a:tc>
                <a:tc>
                  <a:txBody>
                    <a:bodyPr/>
                    <a:lstStyle/>
                    <a:p>
                      <a:r>
                        <a:rPr kumimoji="1" lang="ja-JP" altLang="en-US" sz="1200" dirty="0">
                          <a:latin typeface="+mn-ea"/>
                          <a:ea typeface="+mn-ea"/>
                        </a:rPr>
                        <a:t>売上高</a:t>
                      </a:r>
                    </a:p>
                  </a:txBody>
                  <a:tcPr/>
                </a:tc>
                <a:tc>
                  <a:txBody>
                    <a:bodyPr/>
                    <a:lstStyle/>
                    <a:p>
                      <a:pPr algn="r"/>
                      <a:r>
                        <a:rPr kumimoji="1" lang="en-US" altLang="ja-JP" sz="1200" dirty="0">
                          <a:latin typeface="+mn-ea"/>
                          <a:ea typeface="+mn-ea"/>
                        </a:rPr>
                        <a:t>820</a:t>
                      </a:r>
                      <a:endParaRPr kumimoji="1" lang="ja-JP" altLang="en-US" sz="1200" dirty="0">
                        <a:latin typeface="+mn-ea"/>
                        <a:ea typeface="+mn-ea"/>
                      </a:endParaRPr>
                    </a:p>
                  </a:txBody>
                  <a:tcPr/>
                </a:tc>
                <a:tc>
                  <a:txBody>
                    <a:bodyPr/>
                    <a:lstStyle/>
                    <a:p>
                      <a:pPr algn="r"/>
                      <a:r>
                        <a:rPr kumimoji="1" lang="en-US" altLang="ja-JP" sz="1200" dirty="0">
                          <a:latin typeface="+mn-ea"/>
                          <a:ea typeface="+mn-ea"/>
                        </a:rPr>
                        <a:t>780</a:t>
                      </a:r>
                      <a:endParaRPr kumimoji="1" lang="ja-JP" altLang="en-US" sz="1200" dirty="0">
                        <a:latin typeface="+mn-ea"/>
                        <a:ea typeface="+mn-ea"/>
                      </a:endParaRPr>
                    </a:p>
                  </a:txBody>
                  <a:tcPr/>
                </a:tc>
                <a:tc>
                  <a:txBody>
                    <a:bodyPr/>
                    <a:lstStyle/>
                    <a:p>
                      <a:pPr algn="r"/>
                      <a:r>
                        <a:rPr kumimoji="1" lang="en-US" altLang="ja-JP" sz="1200" dirty="0">
                          <a:latin typeface="+mn-ea"/>
                          <a:ea typeface="+mn-ea"/>
                        </a:rPr>
                        <a:t>810</a:t>
                      </a:r>
                      <a:endParaRPr kumimoji="1" lang="ja-JP" altLang="en-US" sz="1200" dirty="0">
                        <a:latin typeface="+mn-ea"/>
                        <a:ea typeface="+mn-ea"/>
                      </a:endParaRPr>
                    </a:p>
                  </a:txBody>
                  <a:tcPr/>
                </a:tc>
                <a:extLst>
                  <a:ext uri="{0D108BD9-81ED-4DB2-BD59-A6C34878D82A}">
                    <a16:rowId xmlns:a16="http://schemas.microsoft.com/office/drawing/2014/main" val="3204698890"/>
                  </a:ext>
                </a:extLst>
              </a:tr>
              <a:tr h="296903">
                <a:tc vMerge="1">
                  <a:txBody>
                    <a:bodyPr/>
                    <a:lstStyle/>
                    <a:p>
                      <a:endParaRPr kumimoji="1" lang="ja-JP" altLang="en-US" dirty="0"/>
                    </a:p>
                  </a:txBody>
                  <a:tcPr/>
                </a:tc>
                <a:tc>
                  <a:txBody>
                    <a:bodyPr/>
                    <a:lstStyle/>
                    <a:p>
                      <a:r>
                        <a:rPr kumimoji="1" lang="ja-JP" altLang="en-US" sz="1200" dirty="0">
                          <a:latin typeface="+mn-ea"/>
                          <a:ea typeface="+mn-ea"/>
                        </a:rPr>
                        <a:t>売上総利益</a:t>
                      </a:r>
                    </a:p>
                  </a:txBody>
                  <a:tcPr/>
                </a:tc>
                <a:tc>
                  <a:txBody>
                    <a:bodyPr/>
                    <a:lstStyle/>
                    <a:p>
                      <a:pPr algn="r"/>
                      <a:r>
                        <a:rPr kumimoji="1" lang="en-US" altLang="ja-JP" sz="1200" dirty="0">
                          <a:latin typeface="+mn-ea"/>
                          <a:ea typeface="+mn-ea"/>
                        </a:rPr>
                        <a:t>140</a:t>
                      </a:r>
                      <a:endParaRPr kumimoji="1" lang="ja-JP" altLang="en-US" sz="1200" dirty="0">
                        <a:latin typeface="+mn-ea"/>
                        <a:ea typeface="+mn-ea"/>
                      </a:endParaRPr>
                    </a:p>
                  </a:txBody>
                  <a:tcPr/>
                </a:tc>
                <a:tc>
                  <a:txBody>
                    <a:bodyPr/>
                    <a:lstStyle/>
                    <a:p>
                      <a:pPr algn="r"/>
                      <a:r>
                        <a:rPr kumimoji="1" lang="en-US" altLang="ja-JP" sz="1200" dirty="0">
                          <a:latin typeface="+mn-ea"/>
                          <a:ea typeface="+mn-ea"/>
                        </a:rPr>
                        <a:t>133</a:t>
                      </a:r>
                      <a:endParaRPr kumimoji="1" lang="ja-JP" altLang="en-US" sz="1200" dirty="0">
                        <a:latin typeface="+mn-ea"/>
                        <a:ea typeface="+mn-ea"/>
                      </a:endParaRP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extLst>
                  <a:ext uri="{0D108BD9-81ED-4DB2-BD59-A6C34878D82A}">
                    <a16:rowId xmlns:a16="http://schemas.microsoft.com/office/drawing/2014/main" val="2539034503"/>
                  </a:ext>
                </a:extLst>
              </a:tr>
              <a:tr h="296903">
                <a:tc vMerge="1">
                  <a:txBody>
                    <a:bodyPr/>
                    <a:lstStyle/>
                    <a:p>
                      <a:endParaRPr kumimoji="1" lang="ja-JP" altLang="en-US" dirty="0"/>
                    </a:p>
                  </a:txBody>
                  <a:tcPr/>
                </a:tc>
                <a:tc>
                  <a:txBody>
                    <a:bodyPr/>
                    <a:lstStyle/>
                    <a:p>
                      <a:r>
                        <a:rPr kumimoji="1" lang="ja-JP" altLang="en-US" sz="1200" dirty="0">
                          <a:latin typeface="+mn-ea"/>
                          <a:ea typeface="+mn-ea"/>
                        </a:rPr>
                        <a:t>販管費</a:t>
                      </a:r>
                    </a:p>
                  </a:txBody>
                  <a:tcPr/>
                </a:tc>
                <a:tc>
                  <a:txBody>
                    <a:bodyPr/>
                    <a:lstStyle/>
                    <a:p>
                      <a:pPr algn="r"/>
                      <a:r>
                        <a:rPr kumimoji="1" lang="en-US" altLang="ja-JP" sz="1200" dirty="0">
                          <a:latin typeface="+mn-ea"/>
                          <a:ea typeface="+mn-ea"/>
                        </a:rPr>
                        <a:t>128</a:t>
                      </a:r>
                      <a:endParaRPr kumimoji="1" lang="ja-JP" altLang="en-US" sz="1200" dirty="0">
                        <a:latin typeface="+mn-ea"/>
                        <a:ea typeface="+mn-ea"/>
                      </a:endParaRP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tc>
                  <a:txBody>
                    <a:bodyPr/>
                    <a:lstStyle/>
                    <a:p>
                      <a:pPr algn="r"/>
                      <a:r>
                        <a:rPr kumimoji="1" lang="en-US" altLang="ja-JP" sz="1200" dirty="0">
                          <a:latin typeface="+mn-ea"/>
                          <a:ea typeface="+mn-ea"/>
                        </a:rPr>
                        <a:t>125</a:t>
                      </a:r>
                      <a:endParaRPr kumimoji="1" lang="ja-JP" altLang="en-US" sz="1200" dirty="0">
                        <a:latin typeface="+mn-ea"/>
                        <a:ea typeface="+mn-ea"/>
                      </a:endParaRPr>
                    </a:p>
                  </a:txBody>
                  <a:tcPr/>
                </a:tc>
                <a:extLst>
                  <a:ext uri="{0D108BD9-81ED-4DB2-BD59-A6C34878D82A}">
                    <a16:rowId xmlns:a16="http://schemas.microsoft.com/office/drawing/2014/main" val="1715800571"/>
                  </a:ext>
                </a:extLst>
              </a:tr>
              <a:tr h="296903">
                <a:tc vMerge="1">
                  <a:txBody>
                    <a:bodyPr/>
                    <a:lstStyle/>
                    <a:p>
                      <a:endParaRPr kumimoji="1" lang="ja-JP" altLang="en-US" dirty="0"/>
                    </a:p>
                  </a:txBody>
                  <a:tcPr/>
                </a:tc>
                <a:tc>
                  <a:txBody>
                    <a:bodyPr/>
                    <a:lstStyle/>
                    <a:p>
                      <a:r>
                        <a:rPr kumimoji="1" lang="ja-JP" altLang="en-US" sz="1200" dirty="0">
                          <a:latin typeface="+mn-ea"/>
                          <a:ea typeface="+mn-ea"/>
                        </a:rPr>
                        <a:t>営業利益</a:t>
                      </a:r>
                    </a:p>
                  </a:txBody>
                  <a:tcPr/>
                </a:tc>
                <a:tc>
                  <a:txBody>
                    <a:bodyPr/>
                    <a:lstStyle/>
                    <a:p>
                      <a:pPr algn="r"/>
                      <a:r>
                        <a:rPr kumimoji="1" lang="en-US" altLang="ja-JP" sz="1200" dirty="0">
                          <a:latin typeface="+mn-ea"/>
                          <a:ea typeface="+mn-ea"/>
                        </a:rPr>
                        <a:t>12</a:t>
                      </a:r>
                      <a:endParaRPr kumimoji="1" lang="ja-JP" altLang="en-US" sz="1200" dirty="0">
                        <a:latin typeface="+mn-ea"/>
                        <a:ea typeface="+mn-ea"/>
                      </a:endParaRPr>
                    </a:p>
                  </a:txBody>
                  <a:tcPr/>
                </a:tc>
                <a:tc>
                  <a:txBody>
                    <a:bodyPr/>
                    <a:lstStyle/>
                    <a:p>
                      <a:pPr algn="r"/>
                      <a:r>
                        <a:rPr kumimoji="1" lang="en-US" altLang="ja-JP" sz="1200" dirty="0">
                          <a:latin typeface="+mn-ea"/>
                          <a:ea typeface="+mn-ea"/>
                        </a:rPr>
                        <a:t>3</a:t>
                      </a:r>
                      <a:endParaRPr kumimoji="1" lang="ja-JP" altLang="en-US" sz="1200" dirty="0">
                        <a:latin typeface="+mn-ea"/>
                        <a:ea typeface="+mn-ea"/>
                      </a:endParaRP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extLst>
                  <a:ext uri="{0D108BD9-81ED-4DB2-BD59-A6C34878D82A}">
                    <a16:rowId xmlns:a16="http://schemas.microsoft.com/office/drawing/2014/main" val="211962793"/>
                  </a:ext>
                </a:extLst>
              </a:tr>
              <a:tr h="296903">
                <a:tc vMerge="1">
                  <a:txBody>
                    <a:bodyPr/>
                    <a:lstStyle/>
                    <a:p>
                      <a:endParaRPr kumimoji="1" lang="ja-JP" altLang="en-US" dirty="0"/>
                    </a:p>
                  </a:txBody>
                  <a:tcPr/>
                </a:tc>
                <a:tc>
                  <a:txBody>
                    <a:bodyPr/>
                    <a:lstStyle/>
                    <a:p>
                      <a:r>
                        <a:rPr kumimoji="1" lang="ja-JP" altLang="en-US" sz="1200" dirty="0">
                          <a:latin typeface="+mn-ea"/>
                          <a:ea typeface="+mn-ea"/>
                        </a:rPr>
                        <a:t>営業外収益</a:t>
                      </a: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extLst>
                  <a:ext uri="{0D108BD9-81ED-4DB2-BD59-A6C34878D82A}">
                    <a16:rowId xmlns:a16="http://schemas.microsoft.com/office/drawing/2014/main" val="481234889"/>
                  </a:ext>
                </a:extLst>
              </a:tr>
              <a:tr h="296903">
                <a:tc vMerge="1">
                  <a:txBody>
                    <a:bodyPr/>
                    <a:lstStyle/>
                    <a:p>
                      <a:endParaRPr kumimoji="1" lang="ja-JP" altLang="en-US" dirty="0"/>
                    </a:p>
                  </a:txBody>
                  <a:tcPr/>
                </a:tc>
                <a:tc>
                  <a:txBody>
                    <a:bodyPr/>
                    <a:lstStyle/>
                    <a:p>
                      <a:r>
                        <a:rPr kumimoji="1" lang="ja-JP" altLang="en-US" sz="1200" dirty="0">
                          <a:latin typeface="+mn-ea"/>
                          <a:ea typeface="+mn-ea"/>
                        </a:rPr>
                        <a:t>営業外費用</a:t>
                      </a: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extLst>
                  <a:ext uri="{0D108BD9-81ED-4DB2-BD59-A6C34878D82A}">
                    <a16:rowId xmlns:a16="http://schemas.microsoft.com/office/drawing/2014/main" val="1772207163"/>
                  </a:ext>
                </a:extLst>
              </a:tr>
              <a:tr h="296903">
                <a:tc vMerge="1">
                  <a:txBody>
                    <a:bodyPr/>
                    <a:lstStyle/>
                    <a:p>
                      <a:endParaRPr kumimoji="1" lang="ja-JP" altLang="en-US" dirty="0"/>
                    </a:p>
                  </a:txBody>
                  <a:tcPr/>
                </a:tc>
                <a:tc>
                  <a:txBody>
                    <a:bodyPr/>
                    <a:lstStyle/>
                    <a:p>
                      <a:r>
                        <a:rPr kumimoji="1" lang="ja-JP" altLang="en-US" sz="1200" dirty="0">
                          <a:latin typeface="+mn-ea"/>
                          <a:ea typeface="+mn-ea"/>
                        </a:rPr>
                        <a:t>経常利益</a:t>
                      </a:r>
                    </a:p>
                  </a:txBody>
                  <a:tcPr/>
                </a:tc>
                <a:tc>
                  <a:txBody>
                    <a:bodyPr/>
                    <a:lstStyle/>
                    <a:p>
                      <a:pPr algn="r"/>
                      <a:r>
                        <a:rPr kumimoji="1" lang="en-US" altLang="ja-JP" sz="1200" dirty="0">
                          <a:latin typeface="+mn-ea"/>
                          <a:ea typeface="+mn-ea"/>
                        </a:rPr>
                        <a:t>5</a:t>
                      </a:r>
                      <a:endParaRPr kumimoji="1" lang="ja-JP" altLang="en-US" sz="1200" dirty="0">
                        <a:latin typeface="+mn-ea"/>
                        <a:ea typeface="+mn-ea"/>
                      </a:endParaRPr>
                    </a:p>
                  </a:txBody>
                  <a:tcPr/>
                </a:tc>
                <a:tc>
                  <a:txBody>
                    <a:bodyPr/>
                    <a:lstStyle/>
                    <a:p>
                      <a:pPr algn="r"/>
                      <a:r>
                        <a:rPr kumimoji="1" lang="en-US" altLang="ja-JP" sz="1200" dirty="0">
                          <a:latin typeface="+mn-ea"/>
                          <a:ea typeface="+mn-ea"/>
                        </a:rPr>
                        <a:t>1</a:t>
                      </a:r>
                      <a:endParaRPr kumimoji="1" lang="ja-JP" altLang="en-US" sz="1200" dirty="0">
                        <a:latin typeface="+mn-ea"/>
                        <a:ea typeface="+mn-ea"/>
                      </a:endParaRPr>
                    </a:p>
                  </a:txBody>
                  <a:tcPr/>
                </a:tc>
                <a:tc>
                  <a:txBody>
                    <a:bodyPr/>
                    <a:lstStyle/>
                    <a:p>
                      <a:pPr algn="r"/>
                      <a:r>
                        <a:rPr kumimoji="1" lang="ja-JP" altLang="en-US" sz="1200" dirty="0">
                          <a:latin typeface="+mn-ea"/>
                          <a:ea typeface="+mn-ea"/>
                        </a:rPr>
                        <a:t>▲</a:t>
                      </a:r>
                      <a:r>
                        <a:rPr kumimoji="1" lang="en-US" altLang="ja-JP" sz="1200" dirty="0">
                          <a:latin typeface="+mn-ea"/>
                          <a:ea typeface="+mn-ea"/>
                        </a:rPr>
                        <a:t>2</a:t>
                      </a:r>
                      <a:endParaRPr kumimoji="1" lang="ja-JP" altLang="en-US" sz="1200" dirty="0">
                        <a:latin typeface="+mn-ea"/>
                        <a:ea typeface="+mn-ea"/>
                      </a:endParaRPr>
                    </a:p>
                  </a:txBody>
                  <a:tcPr/>
                </a:tc>
                <a:extLst>
                  <a:ext uri="{0D108BD9-81ED-4DB2-BD59-A6C34878D82A}">
                    <a16:rowId xmlns:a16="http://schemas.microsoft.com/office/drawing/2014/main" val="710632205"/>
                  </a:ext>
                </a:extLst>
              </a:tr>
              <a:tr h="296903">
                <a:tc rowSpan="3">
                  <a:txBody>
                    <a:bodyPr/>
                    <a:lstStyle/>
                    <a:p>
                      <a:pPr algn="ctr"/>
                      <a:r>
                        <a:rPr kumimoji="1" lang="ja-JP" altLang="en-US" sz="1200" dirty="0">
                          <a:latin typeface="+mn-ea"/>
                          <a:ea typeface="+mn-ea"/>
                        </a:rPr>
                        <a:t>調整額</a:t>
                      </a:r>
                    </a:p>
                  </a:txBody>
                  <a:tcPr vert="eaVert" anchor="ctr">
                    <a:solidFill>
                      <a:srgbClr val="F4D6AA"/>
                    </a:solidFill>
                  </a:tcPr>
                </a:tc>
                <a:tc>
                  <a:txBody>
                    <a:bodyPr/>
                    <a:lstStyle/>
                    <a:p>
                      <a:r>
                        <a:rPr kumimoji="1" lang="ja-JP" altLang="en-US" sz="1200" dirty="0">
                          <a:latin typeface="+mn-ea"/>
                          <a:ea typeface="+mn-ea"/>
                        </a:rPr>
                        <a:t>売上高（時期ズレ）</a:t>
                      </a:r>
                    </a:p>
                  </a:txBody>
                  <a:tcPr>
                    <a:solidFill>
                      <a:srgbClr val="F4D6AA"/>
                    </a:solidFill>
                  </a:tcPr>
                </a:tc>
                <a:tc>
                  <a:txBody>
                    <a:bodyPr/>
                    <a:lstStyle/>
                    <a:p>
                      <a:pPr algn="r"/>
                      <a:r>
                        <a:rPr kumimoji="1" lang="ja-JP" altLang="en-US" sz="1200" dirty="0">
                          <a:latin typeface="+mn-ea"/>
                          <a:ea typeface="+mn-ea"/>
                        </a:rPr>
                        <a:t>▲</a:t>
                      </a:r>
                      <a:r>
                        <a:rPr kumimoji="1" lang="en-US" altLang="ja-JP" sz="1200" dirty="0">
                          <a:latin typeface="+mn-ea"/>
                          <a:ea typeface="+mn-ea"/>
                        </a:rPr>
                        <a:t>10</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10</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3932106917"/>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販管費（減費不足）</a:t>
                      </a:r>
                    </a:p>
                  </a:txBody>
                  <a:tcPr>
                    <a:solidFill>
                      <a:srgbClr val="F4D6AA"/>
                    </a:solidFill>
                  </a:tcPr>
                </a:tc>
                <a:tc>
                  <a:txBody>
                    <a:bodyPr/>
                    <a:lstStyle/>
                    <a:p>
                      <a:pPr algn="r"/>
                      <a:r>
                        <a:rPr kumimoji="1" lang="en-US" altLang="ja-JP" sz="1200" dirty="0">
                          <a:latin typeface="+mn-ea"/>
                          <a:ea typeface="+mn-ea"/>
                        </a:rPr>
                        <a:t>10</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10</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10</a:t>
                      </a: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2005352704"/>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営業外収益（補助金）</a:t>
                      </a:r>
                    </a:p>
                  </a:txBody>
                  <a:tcPr>
                    <a:solidFill>
                      <a:srgbClr val="F4D6AA"/>
                    </a:solidFill>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2</a:t>
                      </a:r>
                      <a:endParaRPr kumimoji="1" lang="ja-JP" altLang="en-US" sz="1200" dirty="0">
                        <a:latin typeface="+mn-ea"/>
                        <a:ea typeface="+mn-ea"/>
                      </a:endParaRPr>
                    </a:p>
                  </a:txBody>
                  <a:tcPr>
                    <a:solidFill>
                      <a:srgbClr val="F4D6AA"/>
                    </a:solidFill>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solidFill>
                      <a:srgbClr val="F4D6AA"/>
                    </a:solidFill>
                  </a:tcPr>
                </a:tc>
                <a:extLst>
                  <a:ext uri="{0D108BD9-81ED-4DB2-BD59-A6C34878D82A}">
                    <a16:rowId xmlns:a16="http://schemas.microsoft.com/office/drawing/2014/main" val="3466037295"/>
                  </a:ext>
                </a:extLst>
              </a:tr>
              <a:tr h="296903">
                <a:tc rowSpan="7">
                  <a:txBody>
                    <a:bodyPr/>
                    <a:lstStyle/>
                    <a:p>
                      <a:pPr algn="ctr"/>
                      <a:r>
                        <a:rPr kumimoji="1" lang="ja-JP" altLang="en-US" sz="1200" dirty="0">
                          <a:latin typeface="+mn-ea"/>
                          <a:ea typeface="+mn-ea"/>
                        </a:rPr>
                        <a:t>調整後の決算書</a:t>
                      </a:r>
                      <a:endParaRPr kumimoji="1" lang="en-US" altLang="ja-JP" sz="1200" dirty="0">
                        <a:latin typeface="+mn-ea"/>
                        <a:ea typeface="+mn-ea"/>
                      </a:endParaRPr>
                    </a:p>
                  </a:txBody>
                  <a:tcPr vert="eaVert" anchor="ctr"/>
                </a:tc>
                <a:tc>
                  <a:txBody>
                    <a:bodyPr/>
                    <a:lstStyle/>
                    <a:p>
                      <a:r>
                        <a:rPr kumimoji="1" lang="ja-JP" altLang="en-US" sz="1200" dirty="0">
                          <a:latin typeface="+mn-ea"/>
                          <a:ea typeface="+mn-ea"/>
                        </a:rPr>
                        <a:t>売上高</a:t>
                      </a:r>
                    </a:p>
                  </a:txBody>
                  <a:tcPr/>
                </a:tc>
                <a:tc>
                  <a:txBody>
                    <a:bodyPr/>
                    <a:lstStyle/>
                    <a:p>
                      <a:pPr algn="r"/>
                      <a:r>
                        <a:rPr kumimoji="1" lang="en-US" altLang="ja-JP" sz="1200" dirty="0">
                          <a:latin typeface="+mn-ea"/>
                          <a:ea typeface="+mn-ea"/>
                        </a:rPr>
                        <a:t>810</a:t>
                      </a:r>
                      <a:endParaRPr kumimoji="1" lang="ja-JP" altLang="en-US" sz="1200" dirty="0">
                        <a:latin typeface="+mn-ea"/>
                        <a:ea typeface="+mn-ea"/>
                      </a:endParaRPr>
                    </a:p>
                  </a:txBody>
                  <a:tcPr/>
                </a:tc>
                <a:tc>
                  <a:txBody>
                    <a:bodyPr/>
                    <a:lstStyle/>
                    <a:p>
                      <a:pPr algn="r"/>
                      <a:r>
                        <a:rPr kumimoji="1" lang="en-US" altLang="ja-JP" sz="1200" dirty="0">
                          <a:latin typeface="+mn-ea"/>
                          <a:ea typeface="+mn-ea"/>
                        </a:rPr>
                        <a:t>790</a:t>
                      </a:r>
                      <a:endParaRPr kumimoji="1" lang="ja-JP" altLang="en-US" sz="1200" dirty="0">
                        <a:latin typeface="+mn-ea"/>
                        <a:ea typeface="+mn-ea"/>
                      </a:endParaRPr>
                    </a:p>
                  </a:txBody>
                  <a:tcPr/>
                </a:tc>
                <a:tc>
                  <a:txBody>
                    <a:bodyPr/>
                    <a:lstStyle/>
                    <a:p>
                      <a:pPr algn="r"/>
                      <a:r>
                        <a:rPr kumimoji="1" lang="en-US" altLang="ja-JP" sz="1200" dirty="0">
                          <a:latin typeface="+mn-ea"/>
                          <a:ea typeface="+mn-ea"/>
                        </a:rPr>
                        <a:t>810</a:t>
                      </a:r>
                      <a:endParaRPr kumimoji="1" lang="ja-JP" altLang="en-US" sz="1200" dirty="0">
                        <a:latin typeface="+mn-ea"/>
                        <a:ea typeface="+mn-ea"/>
                      </a:endParaRPr>
                    </a:p>
                  </a:txBody>
                  <a:tcPr/>
                </a:tc>
                <a:extLst>
                  <a:ext uri="{0D108BD9-81ED-4DB2-BD59-A6C34878D82A}">
                    <a16:rowId xmlns:a16="http://schemas.microsoft.com/office/drawing/2014/main" val="3982516975"/>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売上総利益</a:t>
                      </a: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tc>
                  <a:txBody>
                    <a:bodyPr/>
                    <a:lstStyle/>
                    <a:p>
                      <a:pPr algn="r"/>
                      <a:r>
                        <a:rPr kumimoji="1" lang="en-US" altLang="ja-JP" sz="1200" dirty="0">
                          <a:latin typeface="+mn-ea"/>
                          <a:ea typeface="+mn-ea"/>
                        </a:rPr>
                        <a:t>143</a:t>
                      </a:r>
                      <a:endParaRPr kumimoji="1" lang="ja-JP" altLang="en-US" sz="1200" dirty="0">
                        <a:latin typeface="+mn-ea"/>
                        <a:ea typeface="+mn-ea"/>
                      </a:endParaRPr>
                    </a:p>
                  </a:txBody>
                  <a:tcPr/>
                </a:tc>
                <a:tc>
                  <a:txBody>
                    <a:bodyPr/>
                    <a:lstStyle/>
                    <a:p>
                      <a:pPr algn="r"/>
                      <a:r>
                        <a:rPr kumimoji="1" lang="en-US" altLang="ja-JP" sz="1200" dirty="0">
                          <a:latin typeface="+mn-ea"/>
                          <a:ea typeface="+mn-ea"/>
                        </a:rPr>
                        <a:t>130</a:t>
                      </a:r>
                      <a:endParaRPr kumimoji="1" lang="ja-JP" altLang="en-US" sz="1200" dirty="0">
                        <a:latin typeface="+mn-ea"/>
                        <a:ea typeface="+mn-ea"/>
                      </a:endParaRPr>
                    </a:p>
                  </a:txBody>
                  <a:tcPr/>
                </a:tc>
                <a:extLst>
                  <a:ext uri="{0D108BD9-81ED-4DB2-BD59-A6C34878D82A}">
                    <a16:rowId xmlns:a16="http://schemas.microsoft.com/office/drawing/2014/main" val="4244792559"/>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販管費</a:t>
                      </a:r>
                    </a:p>
                  </a:txBody>
                  <a:tcPr/>
                </a:tc>
                <a:tc>
                  <a:txBody>
                    <a:bodyPr/>
                    <a:lstStyle/>
                    <a:p>
                      <a:pPr algn="r"/>
                      <a:r>
                        <a:rPr kumimoji="1" lang="en-US" altLang="ja-JP" sz="1200" dirty="0">
                          <a:latin typeface="+mn-ea"/>
                          <a:ea typeface="+mn-ea"/>
                        </a:rPr>
                        <a:t>138</a:t>
                      </a:r>
                      <a:endParaRPr kumimoji="1" lang="ja-JP" altLang="en-US" sz="1200" dirty="0">
                        <a:latin typeface="+mn-ea"/>
                        <a:ea typeface="+mn-ea"/>
                      </a:endParaRPr>
                    </a:p>
                  </a:txBody>
                  <a:tcPr/>
                </a:tc>
                <a:tc>
                  <a:txBody>
                    <a:bodyPr/>
                    <a:lstStyle/>
                    <a:p>
                      <a:pPr algn="r"/>
                      <a:r>
                        <a:rPr kumimoji="1" lang="en-US" altLang="ja-JP" sz="1200" dirty="0">
                          <a:latin typeface="+mn-ea"/>
                          <a:ea typeface="+mn-ea"/>
                        </a:rPr>
                        <a:t>140</a:t>
                      </a:r>
                      <a:endParaRPr kumimoji="1" lang="ja-JP" altLang="en-US" sz="1200" dirty="0">
                        <a:latin typeface="+mn-ea"/>
                        <a:ea typeface="+mn-ea"/>
                      </a:endParaRPr>
                    </a:p>
                  </a:txBody>
                  <a:tcPr/>
                </a:tc>
                <a:tc>
                  <a:txBody>
                    <a:bodyPr/>
                    <a:lstStyle/>
                    <a:p>
                      <a:pPr algn="r"/>
                      <a:r>
                        <a:rPr kumimoji="1" lang="en-US" altLang="ja-JP" sz="1200" dirty="0">
                          <a:latin typeface="+mn-ea"/>
                          <a:ea typeface="+mn-ea"/>
                        </a:rPr>
                        <a:t>135</a:t>
                      </a:r>
                      <a:endParaRPr kumimoji="1" lang="ja-JP" altLang="en-US" sz="1200" dirty="0">
                        <a:latin typeface="+mn-ea"/>
                        <a:ea typeface="+mn-ea"/>
                      </a:endParaRPr>
                    </a:p>
                  </a:txBody>
                  <a:tcPr/>
                </a:tc>
                <a:extLst>
                  <a:ext uri="{0D108BD9-81ED-4DB2-BD59-A6C34878D82A}">
                    <a16:rowId xmlns:a16="http://schemas.microsoft.com/office/drawing/2014/main" val="2503946086"/>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営業利益</a:t>
                      </a:r>
                    </a:p>
                  </a:txBody>
                  <a:tcPr/>
                </a:tc>
                <a:tc>
                  <a:txBody>
                    <a:bodyPr/>
                    <a:lstStyle/>
                    <a:p>
                      <a:pPr algn="r"/>
                      <a:r>
                        <a:rPr kumimoji="1" lang="ja-JP" altLang="en-US" sz="1200" dirty="0">
                          <a:latin typeface="+mn-ea"/>
                          <a:ea typeface="+mn-ea"/>
                        </a:rPr>
                        <a:t>▲</a:t>
                      </a:r>
                      <a:r>
                        <a:rPr kumimoji="1" lang="en-US" altLang="ja-JP" sz="1200" dirty="0">
                          <a:latin typeface="+mn-ea"/>
                          <a:ea typeface="+mn-ea"/>
                        </a:rPr>
                        <a:t>8</a:t>
                      </a:r>
                      <a:endParaRPr kumimoji="1" lang="ja-JP" altLang="en-US" sz="1200" dirty="0">
                        <a:latin typeface="+mn-ea"/>
                        <a:ea typeface="+mn-ea"/>
                      </a:endParaRPr>
                    </a:p>
                  </a:txBody>
                  <a:tcPr/>
                </a:tc>
                <a:tc>
                  <a:txBody>
                    <a:bodyPr/>
                    <a:lstStyle/>
                    <a:p>
                      <a:pPr algn="r"/>
                      <a:r>
                        <a:rPr kumimoji="1" lang="en-US" altLang="ja-JP" sz="1200" dirty="0">
                          <a:latin typeface="+mn-ea"/>
                          <a:ea typeface="+mn-ea"/>
                        </a:rPr>
                        <a:t>3</a:t>
                      </a:r>
                      <a:endParaRPr kumimoji="1" lang="ja-JP" altLang="en-US" sz="1200" dirty="0">
                        <a:latin typeface="+mn-ea"/>
                        <a:ea typeface="+mn-ea"/>
                      </a:endParaRPr>
                    </a:p>
                  </a:txBody>
                  <a:tcPr/>
                </a:tc>
                <a:tc>
                  <a:txBody>
                    <a:bodyPr/>
                    <a:lstStyle/>
                    <a:p>
                      <a:pPr algn="r"/>
                      <a:r>
                        <a:rPr kumimoji="1" lang="ja-JP" altLang="en-US" sz="1200" dirty="0">
                          <a:latin typeface="+mn-ea"/>
                          <a:ea typeface="+mn-ea"/>
                        </a:rPr>
                        <a:t>▲</a:t>
                      </a:r>
                      <a:r>
                        <a:rPr kumimoji="1" lang="en-US" altLang="ja-JP" sz="1200" dirty="0">
                          <a:latin typeface="+mn-ea"/>
                          <a:ea typeface="+mn-ea"/>
                        </a:rPr>
                        <a:t>5</a:t>
                      </a:r>
                      <a:endParaRPr kumimoji="1" lang="ja-JP" altLang="en-US" sz="1200" dirty="0">
                        <a:latin typeface="+mn-ea"/>
                        <a:ea typeface="+mn-ea"/>
                      </a:endParaRPr>
                    </a:p>
                  </a:txBody>
                  <a:tcPr/>
                </a:tc>
                <a:extLst>
                  <a:ext uri="{0D108BD9-81ED-4DB2-BD59-A6C34878D82A}">
                    <a16:rowId xmlns:a16="http://schemas.microsoft.com/office/drawing/2014/main" val="350086285"/>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営業外収益</a:t>
                      </a: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tc>
                  <a:txBody>
                    <a:bodyPr/>
                    <a:lstStyle/>
                    <a:p>
                      <a:pPr algn="r"/>
                      <a:r>
                        <a:rPr kumimoji="1" lang="en-US" altLang="ja-JP" sz="1200" dirty="0">
                          <a:latin typeface="+mn-ea"/>
                          <a:ea typeface="+mn-ea"/>
                        </a:rPr>
                        <a:t>3</a:t>
                      </a:r>
                      <a:endParaRPr kumimoji="1" lang="ja-JP" altLang="en-US" sz="1200" dirty="0">
                        <a:latin typeface="+mn-ea"/>
                        <a:ea typeface="+mn-ea"/>
                      </a:endParaRPr>
                    </a:p>
                  </a:txBody>
                  <a:tcPr/>
                </a:tc>
                <a:tc>
                  <a:txBody>
                    <a:bodyPr/>
                    <a:lstStyle/>
                    <a:p>
                      <a:pPr algn="r"/>
                      <a:r>
                        <a:rPr kumimoji="1" lang="en-US" altLang="ja-JP" sz="1200" dirty="0">
                          <a:latin typeface="+mn-ea"/>
                          <a:ea typeface="+mn-ea"/>
                        </a:rPr>
                        <a:t>0</a:t>
                      </a:r>
                      <a:endParaRPr kumimoji="1" lang="ja-JP" altLang="en-US" sz="1200" dirty="0">
                        <a:latin typeface="+mn-ea"/>
                        <a:ea typeface="+mn-ea"/>
                      </a:endParaRPr>
                    </a:p>
                  </a:txBody>
                  <a:tcPr/>
                </a:tc>
                <a:extLst>
                  <a:ext uri="{0D108BD9-81ED-4DB2-BD59-A6C34878D82A}">
                    <a16:rowId xmlns:a16="http://schemas.microsoft.com/office/drawing/2014/main" val="1684328248"/>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営業外費用</a:t>
                      </a: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tc>
                  <a:txBody>
                    <a:bodyPr/>
                    <a:lstStyle/>
                    <a:p>
                      <a:pPr algn="r"/>
                      <a:r>
                        <a:rPr kumimoji="1" lang="en-US" altLang="ja-JP" sz="1200" dirty="0">
                          <a:latin typeface="+mn-ea"/>
                          <a:ea typeface="+mn-ea"/>
                        </a:rPr>
                        <a:t>7</a:t>
                      </a:r>
                      <a:endParaRPr kumimoji="1" lang="ja-JP" altLang="en-US" sz="1200" dirty="0">
                        <a:latin typeface="+mn-ea"/>
                        <a:ea typeface="+mn-ea"/>
                      </a:endParaRPr>
                    </a:p>
                  </a:txBody>
                  <a:tcPr/>
                </a:tc>
                <a:extLst>
                  <a:ext uri="{0D108BD9-81ED-4DB2-BD59-A6C34878D82A}">
                    <a16:rowId xmlns:a16="http://schemas.microsoft.com/office/drawing/2014/main" val="2635793810"/>
                  </a:ext>
                </a:extLst>
              </a:tr>
              <a:tr h="296903">
                <a:tc vMerge="1">
                  <a:txBody>
                    <a:bodyPr/>
                    <a:lstStyle/>
                    <a:p>
                      <a:endParaRPr kumimoji="1" lang="ja-JP" altLang="en-US" sz="1200" dirty="0">
                        <a:latin typeface="+mn-ea"/>
                        <a:ea typeface="+mn-ea"/>
                      </a:endParaRPr>
                    </a:p>
                  </a:txBody>
                  <a:tcPr/>
                </a:tc>
                <a:tc>
                  <a:txBody>
                    <a:bodyPr/>
                    <a:lstStyle/>
                    <a:p>
                      <a:r>
                        <a:rPr kumimoji="1" lang="ja-JP" altLang="en-US" sz="1200" dirty="0">
                          <a:latin typeface="+mn-ea"/>
                          <a:ea typeface="+mn-ea"/>
                        </a:rPr>
                        <a:t>経常利益</a:t>
                      </a:r>
                    </a:p>
                  </a:txBody>
                  <a:tcPr/>
                </a:tc>
                <a:tc>
                  <a:txBody>
                    <a:bodyPr/>
                    <a:lstStyle/>
                    <a:p>
                      <a:pPr algn="r"/>
                      <a:r>
                        <a:rPr kumimoji="1" lang="ja-JP" altLang="en-US" sz="1200" dirty="0">
                          <a:latin typeface="+mn-ea"/>
                          <a:ea typeface="+mn-ea"/>
                        </a:rPr>
                        <a:t>▲</a:t>
                      </a:r>
                      <a:r>
                        <a:rPr kumimoji="1" lang="en-US" altLang="ja-JP" sz="1200" dirty="0">
                          <a:latin typeface="+mn-ea"/>
                          <a:ea typeface="+mn-ea"/>
                        </a:rPr>
                        <a:t>15</a:t>
                      </a:r>
                      <a:endParaRPr kumimoji="1" lang="ja-JP" altLang="en-US" sz="1200" dirty="0">
                        <a:latin typeface="+mn-ea"/>
                        <a:ea typeface="+mn-ea"/>
                      </a:endParaRPr>
                    </a:p>
                  </a:txBody>
                  <a:tcPr/>
                </a:tc>
                <a:tc>
                  <a:txBody>
                    <a:bodyPr/>
                    <a:lstStyle/>
                    <a:p>
                      <a:pPr algn="r"/>
                      <a:r>
                        <a:rPr kumimoji="1" lang="ja-JP" altLang="en-US" sz="1200" dirty="0">
                          <a:latin typeface="+mn-ea"/>
                          <a:ea typeface="+mn-ea"/>
                        </a:rPr>
                        <a:t>▲</a:t>
                      </a:r>
                      <a:r>
                        <a:rPr kumimoji="1" lang="en-US" altLang="ja-JP" sz="1200" dirty="0">
                          <a:latin typeface="+mn-ea"/>
                          <a:ea typeface="+mn-ea"/>
                        </a:rPr>
                        <a:t>1</a:t>
                      </a:r>
                      <a:endParaRPr kumimoji="1" lang="ja-JP" altLang="en-US" sz="1200" dirty="0">
                        <a:latin typeface="+mn-ea"/>
                        <a:ea typeface="+mn-ea"/>
                      </a:endParaRPr>
                    </a:p>
                  </a:txBody>
                  <a:tcPr/>
                </a:tc>
                <a:tc>
                  <a:txBody>
                    <a:bodyPr/>
                    <a:lstStyle/>
                    <a:p>
                      <a:pPr algn="r"/>
                      <a:r>
                        <a:rPr kumimoji="1" lang="ja-JP" altLang="en-US" sz="1200" dirty="0">
                          <a:latin typeface="+mn-ea"/>
                          <a:ea typeface="+mn-ea"/>
                        </a:rPr>
                        <a:t>▲</a:t>
                      </a:r>
                      <a:r>
                        <a:rPr kumimoji="1" lang="en-US" altLang="ja-JP" sz="1200" dirty="0">
                          <a:latin typeface="+mn-ea"/>
                          <a:ea typeface="+mn-ea"/>
                        </a:rPr>
                        <a:t>12</a:t>
                      </a:r>
                      <a:endParaRPr kumimoji="1" lang="ja-JP" altLang="en-US" sz="1200" dirty="0">
                        <a:latin typeface="+mn-ea"/>
                        <a:ea typeface="+mn-ea"/>
                      </a:endParaRPr>
                    </a:p>
                  </a:txBody>
                  <a:tcPr/>
                </a:tc>
                <a:extLst>
                  <a:ext uri="{0D108BD9-81ED-4DB2-BD59-A6C34878D82A}">
                    <a16:rowId xmlns:a16="http://schemas.microsoft.com/office/drawing/2014/main" val="2937014744"/>
                  </a:ext>
                </a:extLst>
              </a:tr>
            </a:tbl>
          </a:graphicData>
        </a:graphic>
      </p:graphicFrame>
      <p:sp>
        <p:nvSpPr>
          <p:cNvPr id="7" name="テキスト ボックス 6">
            <a:extLst>
              <a:ext uri="{FF2B5EF4-FFF2-40B4-BE49-F238E27FC236}">
                <a16:creationId xmlns:a16="http://schemas.microsoft.com/office/drawing/2014/main" id="{85BD51A0-16B8-4731-BAE1-B6F8CBAEF34B}"/>
              </a:ext>
            </a:extLst>
          </p:cNvPr>
          <p:cNvSpPr txBox="1"/>
          <p:nvPr/>
        </p:nvSpPr>
        <p:spPr>
          <a:xfrm>
            <a:off x="5436791" y="891994"/>
            <a:ext cx="3456384" cy="5293757"/>
          </a:xfrm>
          <a:prstGeom prst="rect">
            <a:avLst/>
          </a:prstGeom>
          <a:noFill/>
          <a:ln>
            <a:solidFill>
              <a:srgbClr val="0070C0"/>
            </a:solidFill>
          </a:ln>
        </p:spPr>
        <p:txBody>
          <a:bodyPr wrap="square" rtlCol="0">
            <a:spAutoFit/>
          </a:bodyPr>
          <a:lstStyle/>
          <a:p>
            <a:r>
              <a:rPr kumimoji="1" lang="en-US" altLang="ja-JP" dirty="0"/>
              <a:t>【</a:t>
            </a:r>
            <a:r>
              <a:rPr kumimoji="1" lang="ja-JP" altLang="en-US" dirty="0"/>
              <a:t>調整事項</a:t>
            </a:r>
            <a:r>
              <a:rPr kumimoji="1" lang="en-US" altLang="ja-JP" dirty="0"/>
              <a:t>】</a:t>
            </a:r>
          </a:p>
          <a:p>
            <a:pPr marL="285750" indent="-285750">
              <a:buFont typeface="Wingdings" panose="05000000000000000000" pitchFamily="2" charset="2"/>
              <a:buChar char="Ø"/>
            </a:pPr>
            <a:r>
              <a:rPr lang="ja-JP" altLang="en-US" sz="1600" dirty="0"/>
              <a:t>正常収益力の把握期間</a:t>
            </a:r>
            <a:endParaRPr lang="en-US" altLang="ja-JP" sz="1600" dirty="0"/>
          </a:p>
          <a:p>
            <a:r>
              <a:rPr lang="ja-JP" altLang="en-US" sz="1600" dirty="0"/>
              <a:t>　　少なくとも３年は修正</a:t>
            </a:r>
            <a:endParaRPr lang="en-US" altLang="ja-JP" sz="1600" dirty="0"/>
          </a:p>
          <a:p>
            <a:pPr marL="285750" indent="-285750">
              <a:buFont typeface="Wingdings" panose="05000000000000000000" pitchFamily="2" charset="2"/>
              <a:buChar char="Ø"/>
            </a:pPr>
            <a:endParaRPr lang="en-US" altLang="ja-JP" sz="1600" dirty="0"/>
          </a:p>
          <a:p>
            <a:pPr marL="285750" indent="-285750">
              <a:buFont typeface="Wingdings" panose="05000000000000000000" pitchFamily="2" charset="2"/>
              <a:buChar char="Ø"/>
            </a:pPr>
            <a:r>
              <a:rPr lang="ja-JP" altLang="en-US" sz="1600" dirty="0"/>
              <a:t>粉飾・誤り</a:t>
            </a:r>
            <a:endParaRPr lang="en-US" altLang="ja-JP" sz="1600" dirty="0"/>
          </a:p>
          <a:p>
            <a:r>
              <a:rPr lang="ja-JP" altLang="en-US" sz="1600" dirty="0"/>
              <a:t>　　粉飾や会計処理の誤りはその影響</a:t>
            </a:r>
            <a:endParaRPr lang="en-US" altLang="ja-JP" sz="1600" dirty="0"/>
          </a:p>
          <a:p>
            <a:r>
              <a:rPr lang="ja-JP" altLang="en-US" sz="1600" dirty="0"/>
              <a:t>　　を取り除く</a:t>
            </a:r>
            <a:endParaRPr lang="en-US" altLang="ja-JP" sz="1600" dirty="0"/>
          </a:p>
          <a:p>
            <a:endParaRPr lang="en-US" altLang="ja-JP" sz="1600" dirty="0"/>
          </a:p>
          <a:p>
            <a:pPr marL="285750" indent="-285750">
              <a:buFont typeface="Wingdings" panose="05000000000000000000" pitchFamily="2" charset="2"/>
              <a:buChar char="Ø"/>
            </a:pPr>
            <a:r>
              <a:rPr lang="ja-JP" altLang="en-US" sz="1600" dirty="0"/>
              <a:t>一過性の取引修正</a:t>
            </a:r>
            <a:endParaRPr lang="en-US" altLang="ja-JP" sz="1600" dirty="0"/>
          </a:p>
          <a:p>
            <a:r>
              <a:rPr lang="ja-JP" altLang="en-US" sz="1600" dirty="0"/>
              <a:t>　　これを怠ると金融機関から実態以</a:t>
            </a:r>
            <a:endParaRPr lang="en-US" altLang="ja-JP" sz="1600" dirty="0"/>
          </a:p>
          <a:p>
            <a:r>
              <a:rPr lang="ja-JP" altLang="en-US" sz="1600" dirty="0"/>
              <a:t>　　上の返済を求められる場合あり</a:t>
            </a:r>
            <a:endParaRPr lang="en-US" altLang="ja-JP" sz="1600" dirty="0"/>
          </a:p>
          <a:p>
            <a:endParaRPr lang="en-US" altLang="ja-JP" sz="1600" dirty="0"/>
          </a:p>
          <a:p>
            <a:pPr marL="285750" indent="-285750">
              <a:buFont typeface="Wingdings" panose="05000000000000000000" pitchFamily="2" charset="2"/>
              <a:buChar char="Ø"/>
            </a:pPr>
            <a:r>
              <a:rPr lang="ja-JP" altLang="en-US" sz="1600" dirty="0"/>
              <a:t>経済的合理性のない取引</a:t>
            </a:r>
            <a:endParaRPr lang="en-US" altLang="ja-JP" sz="1600" dirty="0"/>
          </a:p>
          <a:p>
            <a:r>
              <a:rPr lang="ja-JP" altLang="en-US" sz="1600" dirty="0"/>
              <a:t>　　代表者、関係会社との取引で一般</a:t>
            </a:r>
            <a:endParaRPr lang="en-US" altLang="ja-JP" sz="1600" dirty="0"/>
          </a:p>
          <a:p>
            <a:r>
              <a:rPr lang="ja-JP" altLang="en-US" sz="1600" dirty="0"/>
              <a:t>　　の取引条件と異なる取引がある</a:t>
            </a:r>
            <a:endParaRPr lang="en-US" altLang="ja-JP" sz="1600" dirty="0"/>
          </a:p>
          <a:p>
            <a:r>
              <a:rPr lang="ja-JP" altLang="en-US" sz="1600" dirty="0"/>
              <a:t>　　場合、その影響を除外する</a:t>
            </a:r>
            <a:endParaRPr lang="en-US" altLang="ja-JP" sz="1600" dirty="0"/>
          </a:p>
          <a:p>
            <a:endParaRPr lang="en-US" altLang="ja-JP" sz="1600" dirty="0"/>
          </a:p>
          <a:p>
            <a:pPr marL="285750" indent="-285750">
              <a:buFont typeface="Wingdings" panose="05000000000000000000" pitchFamily="2" charset="2"/>
              <a:buChar char="Ø"/>
            </a:pPr>
            <a:r>
              <a:rPr lang="ja-JP" altLang="en-US" sz="1600" dirty="0"/>
              <a:t>変動費と固定費の区分</a:t>
            </a:r>
            <a:endParaRPr lang="en-US" altLang="ja-JP" sz="1600" dirty="0"/>
          </a:p>
          <a:p>
            <a:r>
              <a:rPr lang="ja-JP" altLang="en-US" sz="1600" dirty="0"/>
              <a:t>　　今後の計画の為に発生費用を</a:t>
            </a:r>
            <a:endParaRPr lang="en-US" altLang="ja-JP" sz="1600" dirty="0"/>
          </a:p>
          <a:p>
            <a:r>
              <a:rPr lang="ja-JP" altLang="en-US" sz="1600" dirty="0"/>
              <a:t>　　固変分解しておく事が望ましい</a:t>
            </a:r>
            <a:endParaRPr lang="en-US" altLang="ja-JP" sz="1600" dirty="0"/>
          </a:p>
          <a:p>
            <a:endParaRPr kumimoji="1" lang="ja-JP" altLang="en-US" sz="1600" dirty="0"/>
          </a:p>
        </p:txBody>
      </p:sp>
      <p:sp>
        <p:nvSpPr>
          <p:cNvPr id="3" name="フッター プレースホルダー 2">
            <a:extLst>
              <a:ext uri="{FF2B5EF4-FFF2-40B4-BE49-F238E27FC236}">
                <a16:creationId xmlns:a16="http://schemas.microsoft.com/office/drawing/2014/main" id="{175A001B-87AA-4708-AC75-403A9DF39607}"/>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635697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45</a:t>
            </a:fld>
            <a:endParaRPr kumimoji="1" lang="ja-JP" altLang="en-US" dirty="0"/>
          </a:p>
        </p:txBody>
      </p:sp>
      <p:sp>
        <p:nvSpPr>
          <p:cNvPr id="16" name="テキスト ボックス 15"/>
          <p:cNvSpPr txBox="1"/>
          <p:nvPr/>
        </p:nvSpPr>
        <p:spPr>
          <a:xfrm>
            <a:off x="179512" y="165586"/>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4-8.</a:t>
            </a:r>
            <a:r>
              <a:rPr lang="ja-JP" altLang="en-US" sz="2000" dirty="0">
                <a:solidFill>
                  <a:schemeClr val="tx2"/>
                </a:solidFill>
                <a:latin typeface="+mj-lt"/>
                <a:ea typeface="+mj-ea"/>
                <a:cs typeface="+mj-cs"/>
              </a:rPr>
              <a:t>なるほど・・・</a:t>
            </a:r>
          </a:p>
        </p:txBody>
      </p:sp>
      <p:sp>
        <p:nvSpPr>
          <p:cNvPr id="4" name="四角形: 角を丸くする 3">
            <a:extLst>
              <a:ext uri="{FF2B5EF4-FFF2-40B4-BE49-F238E27FC236}">
                <a16:creationId xmlns:a16="http://schemas.microsoft.com/office/drawing/2014/main" id="{F070A435-270E-4106-A68E-70D22B1A12C0}"/>
              </a:ext>
            </a:extLst>
          </p:cNvPr>
          <p:cNvSpPr/>
          <p:nvPr/>
        </p:nvSpPr>
        <p:spPr>
          <a:xfrm>
            <a:off x="539552" y="1052736"/>
            <a:ext cx="8136904" cy="504056"/>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過去３年間は利益が出ていると思っていましたが、実態は赤字だったのですね</a:t>
            </a:r>
          </a:p>
        </p:txBody>
      </p:sp>
      <p:sp>
        <p:nvSpPr>
          <p:cNvPr id="9" name="四角形: 角を丸くする 8">
            <a:extLst>
              <a:ext uri="{FF2B5EF4-FFF2-40B4-BE49-F238E27FC236}">
                <a16:creationId xmlns:a16="http://schemas.microsoft.com/office/drawing/2014/main" id="{2E7263FC-C6C6-4BE4-A47F-A15CB7A1F32E}"/>
              </a:ext>
            </a:extLst>
          </p:cNvPr>
          <p:cNvSpPr/>
          <p:nvPr/>
        </p:nvSpPr>
        <p:spPr>
          <a:xfrm>
            <a:off x="539552" y="2093044"/>
            <a:ext cx="8136904" cy="72008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しかも、貸借対照表に至っては、実態債務超過だったとは・・・これでは、早晩金融機関から融資を断られる可能性もありますよね？</a:t>
            </a:r>
          </a:p>
        </p:txBody>
      </p:sp>
      <p:sp>
        <p:nvSpPr>
          <p:cNvPr id="10" name="四角形: 角を丸くする 9">
            <a:extLst>
              <a:ext uri="{FF2B5EF4-FFF2-40B4-BE49-F238E27FC236}">
                <a16:creationId xmlns:a16="http://schemas.microsoft.com/office/drawing/2014/main" id="{942158E8-9410-458F-8706-B26AE5BA3315}"/>
              </a:ext>
            </a:extLst>
          </p:cNvPr>
          <p:cNvSpPr/>
          <p:nvPr/>
        </p:nvSpPr>
        <p:spPr>
          <a:xfrm>
            <a:off x="1576564" y="3382248"/>
            <a:ext cx="6062880" cy="113942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5400" dirty="0">
                <a:solidFill>
                  <a:srgbClr val="FF0000"/>
                </a:solidFill>
              </a:rPr>
              <a:t>十分、ありえます！</a:t>
            </a:r>
          </a:p>
        </p:txBody>
      </p:sp>
      <p:sp>
        <p:nvSpPr>
          <p:cNvPr id="11" name="四角形: 角を丸くする 10">
            <a:extLst>
              <a:ext uri="{FF2B5EF4-FFF2-40B4-BE49-F238E27FC236}">
                <a16:creationId xmlns:a16="http://schemas.microsoft.com/office/drawing/2014/main" id="{A9DDE93B-4BC8-480A-96EE-5247E7329330}"/>
              </a:ext>
            </a:extLst>
          </p:cNvPr>
          <p:cNvSpPr/>
          <p:nvPr/>
        </p:nvSpPr>
        <p:spPr>
          <a:xfrm>
            <a:off x="552768" y="5193841"/>
            <a:ext cx="8136904" cy="103394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脅かさないでください</a:t>
            </a:r>
            <a:endParaRPr kumimoji="1" lang="en-US" altLang="ja-JP" dirty="0">
              <a:solidFill>
                <a:schemeClr val="tx1"/>
              </a:solidFill>
            </a:endParaRPr>
          </a:p>
          <a:p>
            <a:r>
              <a:rPr kumimoji="1" lang="ja-JP" altLang="en-US" dirty="0">
                <a:solidFill>
                  <a:schemeClr val="tx1"/>
                </a:solidFill>
              </a:rPr>
              <a:t>早急に改善計画を策定し、金融機関に説明しないといけないと思うのですが、そもそも貸借の改善と損益の改善、どちらを優先、重視すべきなんでしょうか？</a:t>
            </a:r>
          </a:p>
        </p:txBody>
      </p:sp>
      <p:sp>
        <p:nvSpPr>
          <p:cNvPr id="5" name="矢印: 下 4">
            <a:extLst>
              <a:ext uri="{FF2B5EF4-FFF2-40B4-BE49-F238E27FC236}">
                <a16:creationId xmlns:a16="http://schemas.microsoft.com/office/drawing/2014/main" id="{EA3F9C73-2F6E-4CC9-9729-3C6AA6B1CF15}"/>
              </a:ext>
            </a:extLst>
          </p:cNvPr>
          <p:cNvSpPr/>
          <p:nvPr/>
        </p:nvSpPr>
        <p:spPr>
          <a:xfrm>
            <a:off x="4189172" y="1653758"/>
            <a:ext cx="864096" cy="415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059CABD2-3CB0-4489-987E-1606D39730AD}"/>
              </a:ext>
            </a:extLst>
          </p:cNvPr>
          <p:cNvSpPr/>
          <p:nvPr/>
        </p:nvSpPr>
        <p:spPr>
          <a:xfrm>
            <a:off x="4175956" y="2892164"/>
            <a:ext cx="864096" cy="415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AE694993-0634-4C03-B5E3-6FE3ED458649}"/>
              </a:ext>
            </a:extLst>
          </p:cNvPr>
          <p:cNvSpPr/>
          <p:nvPr/>
        </p:nvSpPr>
        <p:spPr>
          <a:xfrm>
            <a:off x="4189172" y="4675764"/>
            <a:ext cx="864096" cy="415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F3276E72-2B79-43B4-A810-C32AE3BF3E5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803117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5-1</a:t>
            </a:r>
            <a:r>
              <a:rPr kumimoji="1" lang="en-US" altLang="ja-JP" dirty="0"/>
              <a:t>.</a:t>
            </a:r>
            <a:r>
              <a:rPr kumimoji="1" lang="ja-JP" altLang="en-US" dirty="0"/>
              <a:t>貸借改善と損益改善</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46</a:t>
            </a:fld>
            <a:endParaRPr lang="en-US" altLang="ja-JP" dirty="0"/>
          </a:p>
        </p:txBody>
      </p:sp>
      <p:sp>
        <p:nvSpPr>
          <p:cNvPr id="7" name="四角形: 角を丸くする 6">
            <a:extLst>
              <a:ext uri="{FF2B5EF4-FFF2-40B4-BE49-F238E27FC236}">
                <a16:creationId xmlns:a16="http://schemas.microsoft.com/office/drawing/2014/main" id="{6EF6C56A-CCF9-4BBA-8304-3004CF78A953}"/>
              </a:ext>
            </a:extLst>
          </p:cNvPr>
          <p:cNvSpPr/>
          <p:nvPr/>
        </p:nvSpPr>
        <p:spPr>
          <a:xfrm>
            <a:off x="252413" y="1174849"/>
            <a:ext cx="3778189" cy="94977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貸借改善</a:t>
            </a:r>
            <a:endParaRPr kumimoji="1" lang="ja-JP" altLang="en-US" sz="3200" dirty="0">
              <a:solidFill>
                <a:schemeClr val="tx1"/>
              </a:solidFill>
            </a:endParaRPr>
          </a:p>
        </p:txBody>
      </p:sp>
      <p:sp>
        <p:nvSpPr>
          <p:cNvPr id="9" name="四角形: 角を丸くする 8">
            <a:extLst>
              <a:ext uri="{FF2B5EF4-FFF2-40B4-BE49-F238E27FC236}">
                <a16:creationId xmlns:a16="http://schemas.microsoft.com/office/drawing/2014/main" id="{AB32C0C5-724E-4A6D-B6E4-7A509D55641F}"/>
              </a:ext>
            </a:extLst>
          </p:cNvPr>
          <p:cNvSpPr/>
          <p:nvPr/>
        </p:nvSpPr>
        <p:spPr>
          <a:xfrm>
            <a:off x="5113400" y="1174848"/>
            <a:ext cx="3778188" cy="94977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損益改善</a:t>
            </a:r>
            <a:endParaRPr kumimoji="1" lang="ja-JP" altLang="en-US" sz="3200" dirty="0">
              <a:solidFill>
                <a:schemeClr val="tx1"/>
              </a:solidFill>
            </a:endParaRPr>
          </a:p>
        </p:txBody>
      </p:sp>
      <p:sp>
        <p:nvSpPr>
          <p:cNvPr id="11" name="矢印: 下 10">
            <a:extLst>
              <a:ext uri="{FF2B5EF4-FFF2-40B4-BE49-F238E27FC236}">
                <a16:creationId xmlns:a16="http://schemas.microsoft.com/office/drawing/2014/main" id="{4AEF0219-B5EC-45A9-A8D2-9C72D14D9A9D}"/>
              </a:ext>
            </a:extLst>
          </p:cNvPr>
          <p:cNvSpPr/>
          <p:nvPr/>
        </p:nvSpPr>
        <p:spPr>
          <a:xfrm>
            <a:off x="7758932" y="2284054"/>
            <a:ext cx="565190" cy="443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179B7977-9D3A-43B6-9E49-DA45103860C8}"/>
              </a:ext>
            </a:extLst>
          </p:cNvPr>
          <p:cNvSpPr/>
          <p:nvPr/>
        </p:nvSpPr>
        <p:spPr>
          <a:xfrm>
            <a:off x="7101035" y="2792324"/>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経費削減</a:t>
            </a:r>
            <a:endParaRPr kumimoji="1" lang="ja-JP" altLang="en-US" sz="3200" dirty="0">
              <a:solidFill>
                <a:schemeClr val="tx1"/>
              </a:solidFill>
            </a:endParaRPr>
          </a:p>
        </p:txBody>
      </p:sp>
      <p:sp>
        <p:nvSpPr>
          <p:cNvPr id="17" name="四角形: 角を丸くする 16">
            <a:extLst>
              <a:ext uri="{FF2B5EF4-FFF2-40B4-BE49-F238E27FC236}">
                <a16:creationId xmlns:a16="http://schemas.microsoft.com/office/drawing/2014/main" id="{AD45EFF8-36C6-400B-B5CE-373B4D6C6D2A}"/>
              </a:ext>
            </a:extLst>
          </p:cNvPr>
          <p:cNvSpPr/>
          <p:nvPr/>
        </p:nvSpPr>
        <p:spPr>
          <a:xfrm>
            <a:off x="5107411" y="2793815"/>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売上向上</a:t>
            </a:r>
          </a:p>
        </p:txBody>
      </p:sp>
      <p:sp>
        <p:nvSpPr>
          <p:cNvPr id="19" name="矢印: 下 18">
            <a:extLst>
              <a:ext uri="{FF2B5EF4-FFF2-40B4-BE49-F238E27FC236}">
                <a16:creationId xmlns:a16="http://schemas.microsoft.com/office/drawing/2014/main" id="{8A108F83-AA41-4FF2-A153-97E98B16C8B5}"/>
              </a:ext>
            </a:extLst>
          </p:cNvPr>
          <p:cNvSpPr/>
          <p:nvPr/>
        </p:nvSpPr>
        <p:spPr>
          <a:xfrm>
            <a:off x="5778644" y="2249208"/>
            <a:ext cx="611088" cy="443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四角形: 角を丸くする 22">
            <a:extLst>
              <a:ext uri="{FF2B5EF4-FFF2-40B4-BE49-F238E27FC236}">
                <a16:creationId xmlns:a16="http://schemas.microsoft.com/office/drawing/2014/main" id="{984F868A-5755-4737-B8AE-3A2276FD7847}"/>
              </a:ext>
            </a:extLst>
          </p:cNvPr>
          <p:cNvSpPr/>
          <p:nvPr/>
        </p:nvSpPr>
        <p:spPr>
          <a:xfrm>
            <a:off x="5107410" y="4006425"/>
            <a:ext cx="1880985" cy="68156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・市場の収縮は？</a:t>
            </a:r>
            <a:endParaRPr lang="en-US" altLang="ja-JP" sz="1600" dirty="0">
              <a:solidFill>
                <a:schemeClr val="tx1"/>
              </a:solidFill>
            </a:endParaRPr>
          </a:p>
          <a:p>
            <a:r>
              <a:rPr kumimoji="1" lang="ja-JP" altLang="en-US" sz="1600" dirty="0">
                <a:solidFill>
                  <a:schemeClr val="tx1"/>
                </a:solidFill>
              </a:rPr>
              <a:t>・営業力の有無？</a:t>
            </a:r>
            <a:endParaRPr kumimoji="1" lang="en-US" altLang="ja-JP" sz="1600" dirty="0">
              <a:solidFill>
                <a:schemeClr val="tx1"/>
              </a:solidFill>
            </a:endParaRPr>
          </a:p>
        </p:txBody>
      </p:sp>
      <p:sp>
        <p:nvSpPr>
          <p:cNvPr id="25" name="矢印: 下 24">
            <a:extLst>
              <a:ext uri="{FF2B5EF4-FFF2-40B4-BE49-F238E27FC236}">
                <a16:creationId xmlns:a16="http://schemas.microsoft.com/office/drawing/2014/main" id="{EAE88D79-C07E-4639-A964-53FD87153120}"/>
              </a:ext>
            </a:extLst>
          </p:cNvPr>
          <p:cNvSpPr/>
          <p:nvPr/>
        </p:nvSpPr>
        <p:spPr>
          <a:xfrm>
            <a:off x="1948601" y="2211661"/>
            <a:ext cx="611088" cy="443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457BC9BE-00A0-4E70-8D5A-927FEFEDA5BB}"/>
              </a:ext>
            </a:extLst>
          </p:cNvPr>
          <p:cNvSpPr/>
          <p:nvPr/>
        </p:nvSpPr>
        <p:spPr>
          <a:xfrm>
            <a:off x="5121509" y="5268149"/>
            <a:ext cx="1880985" cy="68156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・計画達成難しい</a:t>
            </a:r>
            <a:endParaRPr lang="en-US" altLang="ja-JP" sz="1600" dirty="0">
              <a:solidFill>
                <a:schemeClr val="tx1"/>
              </a:solidFill>
            </a:endParaRPr>
          </a:p>
          <a:p>
            <a:r>
              <a:rPr lang="ja-JP" altLang="en-US" sz="1600" dirty="0">
                <a:solidFill>
                  <a:schemeClr val="tx1"/>
                </a:solidFill>
              </a:rPr>
              <a:t>・外部環境の影響</a:t>
            </a:r>
            <a:endParaRPr lang="en-US" altLang="ja-JP" sz="1600" dirty="0">
              <a:solidFill>
                <a:schemeClr val="tx1"/>
              </a:solidFill>
            </a:endParaRPr>
          </a:p>
        </p:txBody>
      </p:sp>
      <p:sp>
        <p:nvSpPr>
          <p:cNvPr id="29" name="矢印: 下 28">
            <a:extLst>
              <a:ext uri="{FF2B5EF4-FFF2-40B4-BE49-F238E27FC236}">
                <a16:creationId xmlns:a16="http://schemas.microsoft.com/office/drawing/2014/main" id="{FE887D45-21F6-40E9-BB0D-2729036F7D09}"/>
              </a:ext>
            </a:extLst>
          </p:cNvPr>
          <p:cNvSpPr/>
          <p:nvPr/>
        </p:nvSpPr>
        <p:spPr>
          <a:xfrm>
            <a:off x="5778644" y="4819562"/>
            <a:ext cx="611088" cy="326065"/>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矢印: 下 29">
            <a:extLst>
              <a:ext uri="{FF2B5EF4-FFF2-40B4-BE49-F238E27FC236}">
                <a16:creationId xmlns:a16="http://schemas.microsoft.com/office/drawing/2014/main" id="{BC9178EA-197C-4D17-997E-B4A0DC2409DF}"/>
              </a:ext>
            </a:extLst>
          </p:cNvPr>
          <p:cNvSpPr/>
          <p:nvPr/>
        </p:nvSpPr>
        <p:spPr>
          <a:xfrm>
            <a:off x="7758932" y="3393832"/>
            <a:ext cx="565190" cy="443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矢印: 下 41">
            <a:extLst>
              <a:ext uri="{FF2B5EF4-FFF2-40B4-BE49-F238E27FC236}">
                <a16:creationId xmlns:a16="http://schemas.microsoft.com/office/drawing/2014/main" id="{5F19E5BA-2379-42A6-A640-5F2109C3E13D}"/>
              </a:ext>
            </a:extLst>
          </p:cNvPr>
          <p:cNvSpPr/>
          <p:nvPr/>
        </p:nvSpPr>
        <p:spPr>
          <a:xfrm>
            <a:off x="5778644" y="3434606"/>
            <a:ext cx="611088" cy="443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四角形: 角を丸くする 42">
            <a:extLst>
              <a:ext uri="{FF2B5EF4-FFF2-40B4-BE49-F238E27FC236}">
                <a16:creationId xmlns:a16="http://schemas.microsoft.com/office/drawing/2014/main" id="{9B7F7B70-42B2-4EFB-8C45-F1CC5396D73C}"/>
              </a:ext>
            </a:extLst>
          </p:cNvPr>
          <p:cNvSpPr/>
          <p:nvPr/>
        </p:nvSpPr>
        <p:spPr>
          <a:xfrm>
            <a:off x="7101034" y="4006426"/>
            <a:ext cx="1880985" cy="68156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・限界がある</a:t>
            </a:r>
            <a:endParaRPr lang="en-US" altLang="ja-JP" sz="1600" dirty="0">
              <a:solidFill>
                <a:schemeClr val="tx1"/>
              </a:solidFill>
            </a:endParaRPr>
          </a:p>
          <a:p>
            <a:r>
              <a:rPr kumimoji="1" lang="ja-JP" altLang="en-US" sz="1600" dirty="0">
                <a:solidFill>
                  <a:schemeClr val="tx1"/>
                </a:solidFill>
              </a:rPr>
              <a:t>・中長期的には？</a:t>
            </a:r>
            <a:endParaRPr kumimoji="1" lang="en-US" altLang="ja-JP" sz="1600" dirty="0">
              <a:solidFill>
                <a:schemeClr val="tx1"/>
              </a:solidFill>
            </a:endParaRPr>
          </a:p>
        </p:txBody>
      </p:sp>
      <p:sp>
        <p:nvSpPr>
          <p:cNvPr id="44" name="四角形: 角を丸くする 43">
            <a:extLst>
              <a:ext uri="{FF2B5EF4-FFF2-40B4-BE49-F238E27FC236}">
                <a16:creationId xmlns:a16="http://schemas.microsoft.com/office/drawing/2014/main" id="{5327B1EE-5566-4727-9CB1-02C154EDA8C1}"/>
              </a:ext>
            </a:extLst>
          </p:cNvPr>
          <p:cNvSpPr/>
          <p:nvPr/>
        </p:nvSpPr>
        <p:spPr>
          <a:xfrm>
            <a:off x="7101035" y="5278861"/>
            <a:ext cx="1880985" cy="68156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・実行しやすい</a:t>
            </a:r>
            <a:endParaRPr lang="en-US" altLang="ja-JP" sz="1600" dirty="0">
              <a:solidFill>
                <a:schemeClr val="tx1"/>
              </a:solidFill>
            </a:endParaRPr>
          </a:p>
          <a:p>
            <a:r>
              <a:rPr lang="ja-JP" altLang="en-US" sz="1600" dirty="0">
                <a:solidFill>
                  <a:schemeClr val="tx1"/>
                </a:solidFill>
              </a:rPr>
              <a:t>・予測しやすい</a:t>
            </a:r>
            <a:endParaRPr lang="en-US" altLang="ja-JP" sz="1600" dirty="0">
              <a:solidFill>
                <a:schemeClr val="tx1"/>
              </a:solidFill>
            </a:endParaRPr>
          </a:p>
        </p:txBody>
      </p:sp>
      <p:sp>
        <p:nvSpPr>
          <p:cNvPr id="45" name="矢印: 下 44">
            <a:extLst>
              <a:ext uri="{FF2B5EF4-FFF2-40B4-BE49-F238E27FC236}">
                <a16:creationId xmlns:a16="http://schemas.microsoft.com/office/drawing/2014/main" id="{94D938EB-6F81-4E7F-B12C-9623C083829A}"/>
              </a:ext>
            </a:extLst>
          </p:cNvPr>
          <p:cNvSpPr/>
          <p:nvPr/>
        </p:nvSpPr>
        <p:spPr>
          <a:xfrm>
            <a:off x="7758170" y="4830274"/>
            <a:ext cx="611088" cy="326065"/>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四角形: 角を丸くする 45">
            <a:extLst>
              <a:ext uri="{FF2B5EF4-FFF2-40B4-BE49-F238E27FC236}">
                <a16:creationId xmlns:a16="http://schemas.microsoft.com/office/drawing/2014/main" id="{8080870C-C2C3-4964-A91D-C642105BD7DA}"/>
              </a:ext>
            </a:extLst>
          </p:cNvPr>
          <p:cNvSpPr/>
          <p:nvPr/>
        </p:nvSpPr>
        <p:spPr>
          <a:xfrm>
            <a:off x="252413" y="5291284"/>
            <a:ext cx="3865772" cy="681561"/>
          </a:xfrm>
          <a:prstGeom prst="roundRect">
            <a:avLst/>
          </a:prstGeom>
          <a:solidFill>
            <a:srgbClr val="F4D6AA"/>
          </a:solidFill>
          <a:ln>
            <a:solidFill>
              <a:srgbClr val="8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将来の売上を予測するのは難しいが、達成すべき売上は分かるので、これを用いる</a:t>
            </a:r>
            <a:endParaRPr lang="en-US" altLang="ja-JP" sz="1600" dirty="0">
              <a:solidFill>
                <a:schemeClr val="tx1"/>
              </a:solidFill>
            </a:endParaRPr>
          </a:p>
        </p:txBody>
      </p:sp>
      <p:sp>
        <p:nvSpPr>
          <p:cNvPr id="47" name="矢印: 右 46">
            <a:extLst>
              <a:ext uri="{FF2B5EF4-FFF2-40B4-BE49-F238E27FC236}">
                <a16:creationId xmlns:a16="http://schemas.microsoft.com/office/drawing/2014/main" id="{4F004ECE-3B10-4273-9C10-D35E86221C01}"/>
              </a:ext>
            </a:extLst>
          </p:cNvPr>
          <p:cNvSpPr/>
          <p:nvPr/>
        </p:nvSpPr>
        <p:spPr>
          <a:xfrm rot="10800000">
            <a:off x="4241742" y="5294265"/>
            <a:ext cx="756209" cy="653197"/>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ｃｖ</a:t>
            </a:r>
          </a:p>
        </p:txBody>
      </p:sp>
      <p:sp>
        <p:nvSpPr>
          <p:cNvPr id="48" name="四角形: 角を丸くする 47">
            <a:extLst>
              <a:ext uri="{FF2B5EF4-FFF2-40B4-BE49-F238E27FC236}">
                <a16:creationId xmlns:a16="http://schemas.microsoft.com/office/drawing/2014/main" id="{A2A652D2-9EA7-48C3-879E-92DB232BBC9E}"/>
              </a:ext>
            </a:extLst>
          </p:cNvPr>
          <p:cNvSpPr/>
          <p:nvPr/>
        </p:nvSpPr>
        <p:spPr>
          <a:xfrm>
            <a:off x="252413" y="2868862"/>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過剰負債</a:t>
            </a:r>
          </a:p>
        </p:txBody>
      </p:sp>
      <p:sp>
        <p:nvSpPr>
          <p:cNvPr id="49" name="四角形: 角を丸くする 48">
            <a:extLst>
              <a:ext uri="{FF2B5EF4-FFF2-40B4-BE49-F238E27FC236}">
                <a16:creationId xmlns:a16="http://schemas.microsoft.com/office/drawing/2014/main" id="{542CF4FA-77FB-4EB4-B7B0-C991CF95930B}"/>
              </a:ext>
            </a:extLst>
          </p:cNvPr>
          <p:cNvSpPr/>
          <p:nvPr/>
        </p:nvSpPr>
        <p:spPr>
          <a:xfrm>
            <a:off x="252413" y="3574172"/>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不要事業</a:t>
            </a:r>
          </a:p>
        </p:txBody>
      </p:sp>
      <p:sp>
        <p:nvSpPr>
          <p:cNvPr id="50" name="四角形: 角を丸くする 49">
            <a:extLst>
              <a:ext uri="{FF2B5EF4-FFF2-40B4-BE49-F238E27FC236}">
                <a16:creationId xmlns:a16="http://schemas.microsoft.com/office/drawing/2014/main" id="{B5618BDC-5E15-40A3-A378-AECC63278C48}"/>
              </a:ext>
            </a:extLst>
          </p:cNvPr>
          <p:cNvSpPr/>
          <p:nvPr/>
        </p:nvSpPr>
        <p:spPr>
          <a:xfrm>
            <a:off x="260522" y="4313977"/>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不良資産</a:t>
            </a:r>
          </a:p>
        </p:txBody>
      </p:sp>
      <p:sp>
        <p:nvSpPr>
          <p:cNvPr id="3" name="右中かっこ 2">
            <a:extLst>
              <a:ext uri="{FF2B5EF4-FFF2-40B4-BE49-F238E27FC236}">
                <a16:creationId xmlns:a16="http://schemas.microsoft.com/office/drawing/2014/main" id="{1B6CD50D-627F-4DD6-A952-3483B402C670}"/>
              </a:ext>
            </a:extLst>
          </p:cNvPr>
          <p:cNvSpPr/>
          <p:nvPr/>
        </p:nvSpPr>
        <p:spPr>
          <a:xfrm>
            <a:off x="2254145" y="2815014"/>
            <a:ext cx="373639" cy="2024851"/>
          </a:xfrm>
          <a:prstGeom prst="rightBrace">
            <a:avLst>
              <a:gd name="adj1" fmla="val 8333"/>
              <a:gd name="adj2" fmla="val 16131"/>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1" name="四角形: 角を丸くする 50">
            <a:extLst>
              <a:ext uri="{FF2B5EF4-FFF2-40B4-BE49-F238E27FC236}">
                <a16:creationId xmlns:a16="http://schemas.microsoft.com/office/drawing/2014/main" id="{3A8E0CC3-9EAB-4E51-BF4A-078231816AF5}"/>
              </a:ext>
            </a:extLst>
          </p:cNvPr>
          <p:cNvSpPr/>
          <p:nvPr/>
        </p:nvSpPr>
        <p:spPr>
          <a:xfrm>
            <a:off x="2738862" y="2851902"/>
            <a:ext cx="1880984" cy="52588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資産の売却</a:t>
            </a:r>
          </a:p>
        </p:txBody>
      </p:sp>
      <p:sp>
        <p:nvSpPr>
          <p:cNvPr id="52" name="四角形: 角を丸くする 51">
            <a:extLst>
              <a:ext uri="{FF2B5EF4-FFF2-40B4-BE49-F238E27FC236}">
                <a16:creationId xmlns:a16="http://schemas.microsoft.com/office/drawing/2014/main" id="{66755847-2168-4C06-9BB6-B44B6DAD9E34}"/>
              </a:ext>
            </a:extLst>
          </p:cNvPr>
          <p:cNvSpPr/>
          <p:nvPr/>
        </p:nvSpPr>
        <p:spPr>
          <a:xfrm>
            <a:off x="2748532" y="3723193"/>
            <a:ext cx="1880984" cy="57649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即効性・実効可能性が高い</a:t>
            </a:r>
          </a:p>
        </p:txBody>
      </p:sp>
      <p:sp>
        <p:nvSpPr>
          <p:cNvPr id="53" name="四角形: 角を丸くする 52">
            <a:extLst>
              <a:ext uri="{FF2B5EF4-FFF2-40B4-BE49-F238E27FC236}">
                <a16:creationId xmlns:a16="http://schemas.microsoft.com/office/drawing/2014/main" id="{5AE34C23-C05A-433E-9B51-03788DFC68A6}"/>
              </a:ext>
            </a:extLst>
          </p:cNvPr>
          <p:cNvSpPr/>
          <p:nvPr/>
        </p:nvSpPr>
        <p:spPr>
          <a:xfrm>
            <a:off x="2730840" y="4452218"/>
            <a:ext cx="1880984" cy="387647"/>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資金繰りに直結</a:t>
            </a:r>
          </a:p>
        </p:txBody>
      </p:sp>
      <p:sp>
        <p:nvSpPr>
          <p:cNvPr id="54" name="矢印: 下 53">
            <a:extLst>
              <a:ext uri="{FF2B5EF4-FFF2-40B4-BE49-F238E27FC236}">
                <a16:creationId xmlns:a16="http://schemas.microsoft.com/office/drawing/2014/main" id="{6D295FFF-4C21-49A6-A6F5-788AA196349F}"/>
              </a:ext>
            </a:extLst>
          </p:cNvPr>
          <p:cNvSpPr/>
          <p:nvPr/>
        </p:nvSpPr>
        <p:spPr>
          <a:xfrm>
            <a:off x="3383480" y="3429000"/>
            <a:ext cx="611088" cy="23572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左右 5">
            <a:extLst>
              <a:ext uri="{FF2B5EF4-FFF2-40B4-BE49-F238E27FC236}">
                <a16:creationId xmlns:a16="http://schemas.microsoft.com/office/drawing/2014/main" id="{D248188B-D160-4CE2-B4FA-5BE038E74F60}"/>
              </a:ext>
            </a:extLst>
          </p:cNvPr>
          <p:cNvSpPr/>
          <p:nvPr/>
        </p:nvSpPr>
        <p:spPr>
          <a:xfrm>
            <a:off x="4118183" y="1333952"/>
            <a:ext cx="879768" cy="635156"/>
          </a:xfrm>
          <a:prstGeom prst="lef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1974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1000"/>
                                        <p:tgtEl>
                                          <p:spTgt spid="30"/>
                                        </p:tgtEl>
                                      </p:cBhvr>
                                    </p:animEffect>
                                    <p:anim calcmode="lin" valueType="num">
                                      <p:cBhvr>
                                        <p:cTn id="70" dur="1000" fill="hold"/>
                                        <p:tgtEl>
                                          <p:spTgt spid="30"/>
                                        </p:tgtEl>
                                        <p:attrNameLst>
                                          <p:attrName>ppt_x</p:attrName>
                                        </p:attrNameLst>
                                      </p:cBhvr>
                                      <p:tavLst>
                                        <p:tav tm="0">
                                          <p:val>
                                            <p:strVal val="#ppt_x"/>
                                          </p:val>
                                        </p:tav>
                                        <p:tav tm="100000">
                                          <p:val>
                                            <p:strVal val="#ppt_x"/>
                                          </p:val>
                                        </p:tav>
                                      </p:tavLst>
                                    </p:anim>
                                    <p:anim calcmode="lin" valueType="num">
                                      <p:cBhvr>
                                        <p:cTn id="7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1000"/>
                                        <p:tgtEl>
                                          <p:spTgt spid="42"/>
                                        </p:tgtEl>
                                      </p:cBhvr>
                                    </p:animEffect>
                                    <p:anim calcmode="lin" valueType="num">
                                      <p:cBhvr>
                                        <p:cTn id="77" dur="1000" fill="hold"/>
                                        <p:tgtEl>
                                          <p:spTgt spid="42"/>
                                        </p:tgtEl>
                                        <p:attrNameLst>
                                          <p:attrName>ppt_x</p:attrName>
                                        </p:attrNameLst>
                                      </p:cBhvr>
                                      <p:tavLst>
                                        <p:tav tm="0">
                                          <p:val>
                                            <p:strVal val="#ppt_x"/>
                                          </p:val>
                                        </p:tav>
                                        <p:tav tm="100000">
                                          <p:val>
                                            <p:strVal val="#ppt_x"/>
                                          </p:val>
                                        </p:tav>
                                      </p:tavLst>
                                    </p:anim>
                                    <p:anim calcmode="lin" valueType="num">
                                      <p:cBhvr>
                                        <p:cTn id="78" dur="1000" fill="hold"/>
                                        <p:tgtEl>
                                          <p:spTgt spid="4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1000"/>
                                        <p:tgtEl>
                                          <p:spTgt spid="43"/>
                                        </p:tgtEl>
                                      </p:cBhvr>
                                    </p:animEffect>
                                    <p:anim calcmode="lin" valueType="num">
                                      <p:cBhvr>
                                        <p:cTn id="82" dur="1000" fill="hold"/>
                                        <p:tgtEl>
                                          <p:spTgt spid="43"/>
                                        </p:tgtEl>
                                        <p:attrNameLst>
                                          <p:attrName>ppt_x</p:attrName>
                                        </p:attrNameLst>
                                      </p:cBhvr>
                                      <p:tavLst>
                                        <p:tav tm="0">
                                          <p:val>
                                            <p:strVal val="#ppt_x"/>
                                          </p:val>
                                        </p:tav>
                                        <p:tav tm="100000">
                                          <p:val>
                                            <p:strVal val="#ppt_x"/>
                                          </p:val>
                                        </p:tav>
                                      </p:tavLst>
                                    </p:anim>
                                    <p:anim calcmode="lin" valueType="num">
                                      <p:cBhvr>
                                        <p:cTn id="8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fade">
                                      <p:cBhvr>
                                        <p:cTn id="88" dur="1000"/>
                                        <p:tgtEl>
                                          <p:spTgt spid="45"/>
                                        </p:tgtEl>
                                      </p:cBhvr>
                                    </p:animEffect>
                                    <p:anim calcmode="lin" valueType="num">
                                      <p:cBhvr>
                                        <p:cTn id="89" dur="1000" fill="hold"/>
                                        <p:tgtEl>
                                          <p:spTgt spid="45"/>
                                        </p:tgtEl>
                                        <p:attrNameLst>
                                          <p:attrName>ppt_x</p:attrName>
                                        </p:attrNameLst>
                                      </p:cBhvr>
                                      <p:tavLst>
                                        <p:tav tm="0">
                                          <p:val>
                                            <p:strVal val="#ppt_x"/>
                                          </p:val>
                                        </p:tav>
                                        <p:tav tm="100000">
                                          <p:val>
                                            <p:strVal val="#ppt_x"/>
                                          </p:val>
                                        </p:tav>
                                      </p:tavLst>
                                    </p:anim>
                                    <p:anim calcmode="lin" valueType="num">
                                      <p:cBhvr>
                                        <p:cTn id="90" dur="1000" fill="hold"/>
                                        <p:tgtEl>
                                          <p:spTgt spid="45"/>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anim calcmode="lin" valueType="num">
                                      <p:cBhvr>
                                        <p:cTn id="94" dur="1000" fill="hold"/>
                                        <p:tgtEl>
                                          <p:spTgt spid="44"/>
                                        </p:tgtEl>
                                        <p:attrNameLst>
                                          <p:attrName>ppt_x</p:attrName>
                                        </p:attrNameLst>
                                      </p:cBhvr>
                                      <p:tavLst>
                                        <p:tav tm="0">
                                          <p:val>
                                            <p:strVal val="#ppt_x"/>
                                          </p:val>
                                        </p:tav>
                                        <p:tav tm="100000">
                                          <p:val>
                                            <p:strVal val="#ppt_x"/>
                                          </p:val>
                                        </p:tav>
                                      </p:tavLst>
                                    </p:anim>
                                    <p:anim calcmode="lin" valueType="num">
                                      <p:cBhvr>
                                        <p:cTn id="95" dur="1000" fill="hold"/>
                                        <p:tgtEl>
                                          <p:spTgt spid="4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fade">
                                      <p:cBhvr>
                                        <p:cTn id="98" dur="1000"/>
                                        <p:tgtEl>
                                          <p:spTgt spid="46"/>
                                        </p:tgtEl>
                                      </p:cBhvr>
                                    </p:animEffect>
                                    <p:anim calcmode="lin" valueType="num">
                                      <p:cBhvr>
                                        <p:cTn id="99" dur="1000" fill="hold"/>
                                        <p:tgtEl>
                                          <p:spTgt spid="46"/>
                                        </p:tgtEl>
                                        <p:attrNameLst>
                                          <p:attrName>ppt_x</p:attrName>
                                        </p:attrNameLst>
                                      </p:cBhvr>
                                      <p:tavLst>
                                        <p:tav tm="0">
                                          <p:val>
                                            <p:strVal val="#ppt_x"/>
                                          </p:val>
                                        </p:tav>
                                        <p:tav tm="100000">
                                          <p:val>
                                            <p:strVal val="#ppt_x"/>
                                          </p:val>
                                        </p:tav>
                                      </p:tavLst>
                                    </p:anim>
                                    <p:anim calcmode="lin" valueType="num">
                                      <p:cBhvr>
                                        <p:cTn id="100" dur="1000" fill="hold"/>
                                        <p:tgtEl>
                                          <p:spTgt spid="46"/>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fade">
                                      <p:cBhvr>
                                        <p:cTn id="103" dur="1000"/>
                                        <p:tgtEl>
                                          <p:spTgt spid="47"/>
                                        </p:tgtEl>
                                      </p:cBhvr>
                                    </p:animEffect>
                                    <p:anim calcmode="lin" valueType="num">
                                      <p:cBhvr>
                                        <p:cTn id="104" dur="1000" fill="hold"/>
                                        <p:tgtEl>
                                          <p:spTgt spid="47"/>
                                        </p:tgtEl>
                                        <p:attrNameLst>
                                          <p:attrName>ppt_x</p:attrName>
                                        </p:attrNameLst>
                                      </p:cBhvr>
                                      <p:tavLst>
                                        <p:tav tm="0">
                                          <p:val>
                                            <p:strVal val="#ppt_x"/>
                                          </p:val>
                                        </p:tav>
                                        <p:tav tm="100000">
                                          <p:val>
                                            <p:strVal val="#ppt_x"/>
                                          </p:val>
                                        </p:tav>
                                      </p:tavLst>
                                    </p:anim>
                                    <p:anim calcmode="lin" valueType="num">
                                      <p:cBhvr>
                                        <p:cTn id="105" dur="1000" fill="hold"/>
                                        <p:tgtEl>
                                          <p:spTgt spid="47"/>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1000"/>
                                        <p:tgtEl>
                                          <p:spTgt spid="48"/>
                                        </p:tgtEl>
                                      </p:cBhvr>
                                    </p:animEffect>
                                    <p:anim calcmode="lin" valueType="num">
                                      <p:cBhvr>
                                        <p:cTn id="109" dur="1000" fill="hold"/>
                                        <p:tgtEl>
                                          <p:spTgt spid="48"/>
                                        </p:tgtEl>
                                        <p:attrNameLst>
                                          <p:attrName>ppt_x</p:attrName>
                                        </p:attrNameLst>
                                      </p:cBhvr>
                                      <p:tavLst>
                                        <p:tav tm="0">
                                          <p:val>
                                            <p:strVal val="#ppt_x"/>
                                          </p:val>
                                        </p:tav>
                                        <p:tav tm="100000">
                                          <p:val>
                                            <p:strVal val="#ppt_x"/>
                                          </p:val>
                                        </p:tav>
                                      </p:tavLst>
                                    </p:anim>
                                    <p:anim calcmode="lin" valueType="num">
                                      <p:cBhvr>
                                        <p:cTn id="110" dur="1000" fill="hold"/>
                                        <p:tgtEl>
                                          <p:spTgt spid="48"/>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fade">
                                      <p:cBhvr>
                                        <p:cTn id="113" dur="1000"/>
                                        <p:tgtEl>
                                          <p:spTgt spid="49"/>
                                        </p:tgtEl>
                                      </p:cBhvr>
                                    </p:animEffect>
                                    <p:anim calcmode="lin" valueType="num">
                                      <p:cBhvr>
                                        <p:cTn id="114" dur="1000" fill="hold"/>
                                        <p:tgtEl>
                                          <p:spTgt spid="49"/>
                                        </p:tgtEl>
                                        <p:attrNameLst>
                                          <p:attrName>ppt_x</p:attrName>
                                        </p:attrNameLst>
                                      </p:cBhvr>
                                      <p:tavLst>
                                        <p:tav tm="0">
                                          <p:val>
                                            <p:strVal val="#ppt_x"/>
                                          </p:val>
                                        </p:tav>
                                        <p:tav tm="100000">
                                          <p:val>
                                            <p:strVal val="#ppt_x"/>
                                          </p:val>
                                        </p:tav>
                                      </p:tavLst>
                                    </p:anim>
                                    <p:anim calcmode="lin" valueType="num">
                                      <p:cBhvr>
                                        <p:cTn id="115" dur="1000" fill="hold"/>
                                        <p:tgtEl>
                                          <p:spTgt spid="49"/>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1000"/>
                                        <p:tgtEl>
                                          <p:spTgt spid="50"/>
                                        </p:tgtEl>
                                      </p:cBhvr>
                                    </p:animEffect>
                                    <p:anim calcmode="lin" valueType="num">
                                      <p:cBhvr>
                                        <p:cTn id="119" dur="1000" fill="hold"/>
                                        <p:tgtEl>
                                          <p:spTgt spid="50"/>
                                        </p:tgtEl>
                                        <p:attrNameLst>
                                          <p:attrName>ppt_x</p:attrName>
                                        </p:attrNameLst>
                                      </p:cBhvr>
                                      <p:tavLst>
                                        <p:tav tm="0">
                                          <p:val>
                                            <p:strVal val="#ppt_x"/>
                                          </p:val>
                                        </p:tav>
                                        <p:tav tm="100000">
                                          <p:val>
                                            <p:strVal val="#ppt_x"/>
                                          </p:val>
                                        </p:tav>
                                      </p:tavLst>
                                    </p:anim>
                                    <p:anim calcmode="lin" valueType="num">
                                      <p:cBhvr>
                                        <p:cTn id="120" dur="1000" fill="hold"/>
                                        <p:tgtEl>
                                          <p:spTgt spid="50"/>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51"/>
                                        </p:tgtEl>
                                        <p:attrNameLst>
                                          <p:attrName>style.visibility</p:attrName>
                                        </p:attrNameLst>
                                      </p:cBhvr>
                                      <p:to>
                                        <p:strVal val="visible"/>
                                      </p:to>
                                    </p:set>
                                    <p:animEffect transition="in" filter="fade">
                                      <p:cBhvr>
                                        <p:cTn id="123" dur="1000"/>
                                        <p:tgtEl>
                                          <p:spTgt spid="51"/>
                                        </p:tgtEl>
                                      </p:cBhvr>
                                    </p:animEffect>
                                    <p:anim calcmode="lin" valueType="num">
                                      <p:cBhvr>
                                        <p:cTn id="124" dur="1000" fill="hold"/>
                                        <p:tgtEl>
                                          <p:spTgt spid="51"/>
                                        </p:tgtEl>
                                        <p:attrNameLst>
                                          <p:attrName>ppt_x</p:attrName>
                                        </p:attrNameLst>
                                      </p:cBhvr>
                                      <p:tavLst>
                                        <p:tav tm="0">
                                          <p:val>
                                            <p:strVal val="#ppt_x"/>
                                          </p:val>
                                        </p:tav>
                                        <p:tav tm="100000">
                                          <p:val>
                                            <p:strVal val="#ppt_x"/>
                                          </p:val>
                                        </p:tav>
                                      </p:tavLst>
                                    </p:anim>
                                    <p:anim calcmode="lin" valueType="num">
                                      <p:cBhvr>
                                        <p:cTn id="125" dur="1000" fill="hold"/>
                                        <p:tgtEl>
                                          <p:spTgt spid="51"/>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52"/>
                                        </p:tgtEl>
                                        <p:attrNameLst>
                                          <p:attrName>style.visibility</p:attrName>
                                        </p:attrNameLst>
                                      </p:cBhvr>
                                      <p:to>
                                        <p:strVal val="visible"/>
                                      </p:to>
                                    </p:set>
                                    <p:animEffect transition="in" filter="fade">
                                      <p:cBhvr>
                                        <p:cTn id="128" dur="1000"/>
                                        <p:tgtEl>
                                          <p:spTgt spid="52"/>
                                        </p:tgtEl>
                                      </p:cBhvr>
                                    </p:animEffect>
                                    <p:anim calcmode="lin" valueType="num">
                                      <p:cBhvr>
                                        <p:cTn id="129" dur="1000" fill="hold"/>
                                        <p:tgtEl>
                                          <p:spTgt spid="52"/>
                                        </p:tgtEl>
                                        <p:attrNameLst>
                                          <p:attrName>ppt_x</p:attrName>
                                        </p:attrNameLst>
                                      </p:cBhvr>
                                      <p:tavLst>
                                        <p:tav tm="0">
                                          <p:val>
                                            <p:strVal val="#ppt_x"/>
                                          </p:val>
                                        </p:tav>
                                        <p:tav tm="100000">
                                          <p:val>
                                            <p:strVal val="#ppt_x"/>
                                          </p:val>
                                        </p:tav>
                                      </p:tavLst>
                                    </p:anim>
                                    <p:anim calcmode="lin" valueType="num">
                                      <p:cBhvr>
                                        <p:cTn id="130" dur="1000" fill="hold"/>
                                        <p:tgtEl>
                                          <p:spTgt spid="52"/>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53"/>
                                        </p:tgtEl>
                                        <p:attrNameLst>
                                          <p:attrName>style.visibility</p:attrName>
                                        </p:attrNameLst>
                                      </p:cBhvr>
                                      <p:to>
                                        <p:strVal val="visible"/>
                                      </p:to>
                                    </p:set>
                                    <p:animEffect transition="in" filter="fade">
                                      <p:cBhvr>
                                        <p:cTn id="133" dur="1000"/>
                                        <p:tgtEl>
                                          <p:spTgt spid="53"/>
                                        </p:tgtEl>
                                      </p:cBhvr>
                                    </p:animEffect>
                                    <p:anim calcmode="lin" valueType="num">
                                      <p:cBhvr>
                                        <p:cTn id="134" dur="1000" fill="hold"/>
                                        <p:tgtEl>
                                          <p:spTgt spid="53"/>
                                        </p:tgtEl>
                                        <p:attrNameLst>
                                          <p:attrName>ppt_x</p:attrName>
                                        </p:attrNameLst>
                                      </p:cBhvr>
                                      <p:tavLst>
                                        <p:tav tm="0">
                                          <p:val>
                                            <p:strVal val="#ppt_x"/>
                                          </p:val>
                                        </p:tav>
                                        <p:tav tm="100000">
                                          <p:val>
                                            <p:strVal val="#ppt_x"/>
                                          </p:val>
                                        </p:tav>
                                      </p:tavLst>
                                    </p:anim>
                                    <p:anim calcmode="lin" valueType="num">
                                      <p:cBhvr>
                                        <p:cTn id="135"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42" presetClass="entr" presetSubtype="0" fill="hold" grpId="0" nodeType="clickEffect">
                                  <p:stCondLst>
                                    <p:cond delay="0"/>
                                  </p:stCondLst>
                                  <p:childTnLst>
                                    <p:set>
                                      <p:cBhvr>
                                        <p:cTn id="139" dur="1" fill="hold">
                                          <p:stCondLst>
                                            <p:cond delay="0"/>
                                          </p:stCondLst>
                                        </p:cTn>
                                        <p:tgtEl>
                                          <p:spTgt spid="54"/>
                                        </p:tgtEl>
                                        <p:attrNameLst>
                                          <p:attrName>style.visibility</p:attrName>
                                        </p:attrNameLst>
                                      </p:cBhvr>
                                      <p:to>
                                        <p:strVal val="visible"/>
                                      </p:to>
                                    </p:set>
                                    <p:animEffect transition="in" filter="fade">
                                      <p:cBhvr>
                                        <p:cTn id="140" dur="1000"/>
                                        <p:tgtEl>
                                          <p:spTgt spid="54"/>
                                        </p:tgtEl>
                                      </p:cBhvr>
                                    </p:animEffect>
                                    <p:anim calcmode="lin" valueType="num">
                                      <p:cBhvr>
                                        <p:cTn id="141" dur="1000" fill="hold"/>
                                        <p:tgtEl>
                                          <p:spTgt spid="54"/>
                                        </p:tgtEl>
                                        <p:attrNameLst>
                                          <p:attrName>ppt_x</p:attrName>
                                        </p:attrNameLst>
                                      </p:cBhvr>
                                      <p:tavLst>
                                        <p:tav tm="0">
                                          <p:val>
                                            <p:strVal val="#ppt_x"/>
                                          </p:val>
                                        </p:tav>
                                        <p:tav tm="100000">
                                          <p:val>
                                            <p:strVal val="#ppt_x"/>
                                          </p:val>
                                        </p:tav>
                                      </p:tavLst>
                                    </p:anim>
                                    <p:anim calcmode="lin" valueType="num">
                                      <p:cBhvr>
                                        <p:cTn id="14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7" grpId="0" animBg="1"/>
      <p:bldP spid="19" grpId="0" animBg="1"/>
      <p:bldP spid="23" grpId="0" animBg="1"/>
      <p:bldP spid="25" grpId="0" animBg="1"/>
      <p:bldP spid="27" grpId="0" animBg="1"/>
      <p:bldP spid="29" grpId="0" animBg="1"/>
      <p:bldP spid="30"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47</a:t>
            </a:fld>
            <a:endParaRPr kumimoji="1" lang="ja-JP" altLang="en-US" dirty="0"/>
          </a:p>
        </p:txBody>
      </p:sp>
      <p:graphicFrame>
        <p:nvGraphicFramePr>
          <p:cNvPr id="2" name="表 1"/>
          <p:cNvGraphicFramePr>
            <a:graphicFrameLocks noGrp="1"/>
          </p:cNvGraphicFramePr>
          <p:nvPr>
            <p:extLst>
              <p:ext uri="{D42A27DB-BD31-4B8C-83A1-F6EECF244321}">
                <p14:modId xmlns:p14="http://schemas.microsoft.com/office/powerpoint/2010/main" val="3365051514"/>
              </p:ext>
            </p:extLst>
          </p:nvPr>
        </p:nvGraphicFramePr>
        <p:xfrm>
          <a:off x="511194" y="860830"/>
          <a:ext cx="2759968" cy="5193600"/>
        </p:xfrm>
        <a:graphic>
          <a:graphicData uri="http://schemas.openxmlformats.org/drawingml/2006/table">
            <a:tbl>
              <a:tblPr firstRow="1" bandRow="1">
                <a:tableStyleId>{5FD0F851-EC5A-4D38-B0AD-8093EC10F338}</a:tableStyleId>
              </a:tblPr>
              <a:tblGrid>
                <a:gridCol w="2759968">
                  <a:extLst>
                    <a:ext uri="{9D8B030D-6E8A-4147-A177-3AD203B41FA5}">
                      <a16:colId xmlns:a16="http://schemas.microsoft.com/office/drawing/2014/main" val="2770047228"/>
                    </a:ext>
                  </a:extLst>
                </a:gridCol>
              </a:tblGrid>
              <a:tr h="432800">
                <a:tc>
                  <a:txBody>
                    <a:bodyPr/>
                    <a:lstStyle/>
                    <a:p>
                      <a:pPr algn="ctr"/>
                      <a:r>
                        <a:rPr kumimoji="1" lang="ja-JP" altLang="en-US" dirty="0"/>
                        <a:t>損益計算書（ＰＬ）</a:t>
                      </a:r>
                    </a:p>
                  </a:txBody>
                  <a:tcPr/>
                </a:tc>
                <a:extLst>
                  <a:ext uri="{0D108BD9-81ED-4DB2-BD59-A6C34878D82A}">
                    <a16:rowId xmlns:a16="http://schemas.microsoft.com/office/drawing/2014/main" val="551972457"/>
                  </a:ext>
                </a:extLst>
              </a:tr>
              <a:tr h="432800">
                <a:tc>
                  <a:txBody>
                    <a:bodyPr/>
                    <a:lstStyle/>
                    <a:p>
                      <a:pPr algn="ctr"/>
                      <a:r>
                        <a:rPr kumimoji="1" lang="ja-JP" altLang="en-US" dirty="0"/>
                        <a:t>売上高</a:t>
                      </a:r>
                      <a:endParaRPr kumimoji="1" lang="en-US" altLang="ja-JP" dirty="0"/>
                    </a:p>
                  </a:txBody>
                  <a:tcPr/>
                </a:tc>
                <a:extLst>
                  <a:ext uri="{0D108BD9-81ED-4DB2-BD59-A6C34878D82A}">
                    <a16:rowId xmlns:a16="http://schemas.microsoft.com/office/drawing/2014/main" val="2894807343"/>
                  </a:ext>
                </a:extLst>
              </a:tr>
              <a:tr h="432800">
                <a:tc>
                  <a:txBody>
                    <a:bodyPr/>
                    <a:lstStyle/>
                    <a:p>
                      <a:pPr algn="ctr"/>
                      <a:r>
                        <a:rPr kumimoji="1" lang="ja-JP" altLang="en-US" dirty="0"/>
                        <a:t>売上原価</a:t>
                      </a:r>
                    </a:p>
                  </a:txBody>
                  <a:tcPr/>
                </a:tc>
                <a:extLst>
                  <a:ext uri="{0D108BD9-81ED-4DB2-BD59-A6C34878D82A}">
                    <a16:rowId xmlns:a16="http://schemas.microsoft.com/office/drawing/2014/main" val="3742534835"/>
                  </a:ext>
                </a:extLst>
              </a:tr>
              <a:tr h="432800">
                <a:tc>
                  <a:txBody>
                    <a:bodyPr/>
                    <a:lstStyle/>
                    <a:p>
                      <a:pPr algn="ctr"/>
                      <a:r>
                        <a:rPr kumimoji="1" lang="ja-JP" altLang="en-US" dirty="0">
                          <a:solidFill>
                            <a:srgbClr val="FF0000"/>
                          </a:solidFill>
                        </a:rPr>
                        <a:t>売上総利益（粗利）</a:t>
                      </a:r>
                    </a:p>
                  </a:txBody>
                  <a:tcPr/>
                </a:tc>
                <a:extLst>
                  <a:ext uri="{0D108BD9-81ED-4DB2-BD59-A6C34878D82A}">
                    <a16:rowId xmlns:a16="http://schemas.microsoft.com/office/drawing/2014/main" val="2495716985"/>
                  </a:ext>
                </a:extLst>
              </a:tr>
              <a:tr h="432800">
                <a:tc>
                  <a:txBody>
                    <a:bodyPr/>
                    <a:lstStyle/>
                    <a:p>
                      <a:pPr algn="ctr"/>
                      <a:r>
                        <a:rPr kumimoji="1" lang="ja-JP" altLang="en-US" dirty="0"/>
                        <a:t>販売費及び一般管理費</a:t>
                      </a:r>
                    </a:p>
                  </a:txBody>
                  <a:tcPr/>
                </a:tc>
                <a:extLst>
                  <a:ext uri="{0D108BD9-81ED-4DB2-BD59-A6C34878D82A}">
                    <a16:rowId xmlns:a16="http://schemas.microsoft.com/office/drawing/2014/main" val="2501107556"/>
                  </a:ext>
                </a:extLst>
              </a:tr>
              <a:tr h="432800">
                <a:tc>
                  <a:txBody>
                    <a:bodyPr/>
                    <a:lstStyle/>
                    <a:p>
                      <a:pPr algn="ctr"/>
                      <a:r>
                        <a:rPr kumimoji="1" lang="ja-JP" altLang="en-US" dirty="0">
                          <a:solidFill>
                            <a:srgbClr val="FF0000"/>
                          </a:solidFill>
                        </a:rPr>
                        <a:t>営業利益</a:t>
                      </a:r>
                    </a:p>
                  </a:txBody>
                  <a:tcPr/>
                </a:tc>
                <a:extLst>
                  <a:ext uri="{0D108BD9-81ED-4DB2-BD59-A6C34878D82A}">
                    <a16:rowId xmlns:a16="http://schemas.microsoft.com/office/drawing/2014/main" val="3809599348"/>
                  </a:ext>
                </a:extLst>
              </a:tr>
              <a:tr h="432800">
                <a:tc>
                  <a:txBody>
                    <a:bodyPr/>
                    <a:lstStyle/>
                    <a:p>
                      <a:pPr algn="ctr"/>
                      <a:r>
                        <a:rPr kumimoji="1" lang="ja-JP" altLang="en-US" dirty="0"/>
                        <a:t>営業外収益・営業外費用</a:t>
                      </a:r>
                    </a:p>
                  </a:txBody>
                  <a:tcPr/>
                </a:tc>
                <a:extLst>
                  <a:ext uri="{0D108BD9-81ED-4DB2-BD59-A6C34878D82A}">
                    <a16:rowId xmlns:a16="http://schemas.microsoft.com/office/drawing/2014/main" val="4230694545"/>
                  </a:ext>
                </a:extLst>
              </a:tr>
              <a:tr h="432800">
                <a:tc>
                  <a:txBody>
                    <a:bodyPr/>
                    <a:lstStyle/>
                    <a:p>
                      <a:pPr algn="ctr"/>
                      <a:r>
                        <a:rPr kumimoji="1" lang="ja-JP" altLang="en-US" dirty="0">
                          <a:solidFill>
                            <a:srgbClr val="FF0000"/>
                          </a:solidFill>
                        </a:rPr>
                        <a:t>経常利益</a:t>
                      </a:r>
                    </a:p>
                  </a:txBody>
                  <a:tcPr/>
                </a:tc>
                <a:extLst>
                  <a:ext uri="{0D108BD9-81ED-4DB2-BD59-A6C34878D82A}">
                    <a16:rowId xmlns:a16="http://schemas.microsoft.com/office/drawing/2014/main" val="1818872476"/>
                  </a:ext>
                </a:extLst>
              </a:tr>
              <a:tr h="432800">
                <a:tc>
                  <a:txBody>
                    <a:bodyPr/>
                    <a:lstStyle/>
                    <a:p>
                      <a:pPr algn="ctr"/>
                      <a:r>
                        <a:rPr kumimoji="1" lang="ja-JP" altLang="en-US" dirty="0"/>
                        <a:t>特別利益・特別損失</a:t>
                      </a:r>
                      <a:endParaRPr kumimoji="1" lang="en-US" altLang="ja-JP" dirty="0"/>
                    </a:p>
                  </a:txBody>
                  <a:tcPr/>
                </a:tc>
                <a:extLst>
                  <a:ext uri="{0D108BD9-81ED-4DB2-BD59-A6C34878D82A}">
                    <a16:rowId xmlns:a16="http://schemas.microsoft.com/office/drawing/2014/main" val="41841612"/>
                  </a:ext>
                </a:extLst>
              </a:tr>
              <a:tr h="432800">
                <a:tc>
                  <a:txBody>
                    <a:bodyPr/>
                    <a:lstStyle/>
                    <a:p>
                      <a:pPr algn="ctr"/>
                      <a:r>
                        <a:rPr kumimoji="1" lang="ja-JP" altLang="en-US" dirty="0">
                          <a:solidFill>
                            <a:srgbClr val="FF0000"/>
                          </a:solidFill>
                        </a:rPr>
                        <a:t>税引前当期純利益</a:t>
                      </a:r>
                    </a:p>
                  </a:txBody>
                  <a:tcPr/>
                </a:tc>
                <a:extLst>
                  <a:ext uri="{0D108BD9-81ED-4DB2-BD59-A6C34878D82A}">
                    <a16:rowId xmlns:a16="http://schemas.microsoft.com/office/drawing/2014/main" val="1598312976"/>
                  </a:ext>
                </a:extLst>
              </a:tr>
              <a:tr h="432800">
                <a:tc>
                  <a:txBody>
                    <a:bodyPr/>
                    <a:lstStyle/>
                    <a:p>
                      <a:pPr algn="ctr"/>
                      <a:r>
                        <a:rPr kumimoji="1" lang="ja-JP" altLang="en-US" dirty="0"/>
                        <a:t>法人税等</a:t>
                      </a:r>
                    </a:p>
                  </a:txBody>
                  <a:tcPr/>
                </a:tc>
                <a:extLst>
                  <a:ext uri="{0D108BD9-81ED-4DB2-BD59-A6C34878D82A}">
                    <a16:rowId xmlns:a16="http://schemas.microsoft.com/office/drawing/2014/main" val="2613686686"/>
                  </a:ext>
                </a:extLst>
              </a:tr>
              <a:tr h="432800">
                <a:tc>
                  <a:txBody>
                    <a:bodyPr/>
                    <a:lstStyle/>
                    <a:p>
                      <a:pPr algn="ctr"/>
                      <a:r>
                        <a:rPr kumimoji="1" lang="ja-JP" altLang="en-US" dirty="0">
                          <a:solidFill>
                            <a:srgbClr val="FF0000"/>
                          </a:solidFill>
                        </a:rPr>
                        <a:t>税引後当期純利益</a:t>
                      </a:r>
                    </a:p>
                  </a:txBody>
                  <a:tcPr/>
                </a:tc>
                <a:extLst>
                  <a:ext uri="{0D108BD9-81ED-4DB2-BD59-A6C34878D82A}">
                    <a16:rowId xmlns:a16="http://schemas.microsoft.com/office/drawing/2014/main" val="4265364528"/>
                  </a:ext>
                </a:extLst>
              </a:tr>
            </a:tbl>
          </a:graphicData>
        </a:graphic>
      </p:graphicFrame>
      <p:sp>
        <p:nvSpPr>
          <p:cNvPr id="15" name="四角形: 角を丸くする 14"/>
          <p:cNvSpPr/>
          <p:nvPr/>
        </p:nvSpPr>
        <p:spPr>
          <a:xfrm>
            <a:off x="4198106" y="6020950"/>
            <a:ext cx="4618855" cy="45536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簡易ＣＦ＝当期利益（税引後）＋</a:t>
            </a:r>
            <a:r>
              <a:rPr lang="ja-JP" altLang="en-US" dirty="0">
                <a:solidFill>
                  <a:srgbClr val="FF0000"/>
                </a:solidFill>
              </a:rPr>
              <a:t>減価償却費</a:t>
            </a:r>
            <a:endParaRPr kumimoji="1" lang="ja-JP" altLang="en-US" dirty="0">
              <a:solidFill>
                <a:srgbClr val="FF0000"/>
              </a:solidFill>
            </a:endParaRPr>
          </a:p>
        </p:txBody>
      </p:sp>
      <p:sp>
        <p:nvSpPr>
          <p:cNvPr id="19" name="四角形: 角を丸くする 18"/>
          <p:cNvSpPr/>
          <p:nvPr/>
        </p:nvSpPr>
        <p:spPr>
          <a:xfrm>
            <a:off x="511194" y="6098331"/>
            <a:ext cx="2759968" cy="36512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この</a:t>
            </a:r>
            <a:r>
              <a:rPr lang="ja-JP" altLang="en-US" dirty="0">
                <a:solidFill>
                  <a:schemeClr val="tx1"/>
                </a:solidFill>
              </a:rPr>
              <a:t>下で</a:t>
            </a:r>
            <a:r>
              <a:rPr kumimoji="1" lang="ja-JP" altLang="en-US" dirty="0">
                <a:solidFill>
                  <a:schemeClr val="tx1"/>
                </a:solidFill>
              </a:rPr>
              <a:t>借入金返済</a:t>
            </a:r>
          </a:p>
        </p:txBody>
      </p:sp>
      <p:sp>
        <p:nvSpPr>
          <p:cNvPr id="21" name="テキスト ボックス 20">
            <a:extLst>
              <a:ext uri="{FF2B5EF4-FFF2-40B4-BE49-F238E27FC236}">
                <a16:creationId xmlns:a16="http://schemas.microsoft.com/office/drawing/2014/main" id="{85DB59E0-A4BE-4392-A938-DAD5FB78D982}"/>
              </a:ext>
            </a:extLst>
          </p:cNvPr>
          <p:cNvSpPr txBox="1"/>
          <p:nvPr/>
        </p:nvSpPr>
        <p:spPr>
          <a:xfrm>
            <a:off x="251520" y="179341"/>
            <a:ext cx="4577442" cy="369332"/>
          </a:xfrm>
          <a:prstGeom prst="rect">
            <a:avLst/>
          </a:prstGeom>
          <a:noFill/>
        </p:spPr>
        <p:txBody>
          <a:bodyPr wrap="square">
            <a:spAutoFit/>
          </a:bodyPr>
          <a:lstStyle/>
          <a:p>
            <a:r>
              <a:rPr lang="en-US" altLang="ja-JP" dirty="0"/>
              <a:t>5</a:t>
            </a:r>
            <a:r>
              <a:rPr kumimoji="1" lang="en-US" altLang="ja-JP" dirty="0"/>
              <a:t>-2.</a:t>
            </a:r>
            <a:r>
              <a:rPr kumimoji="1" lang="ja-JP" altLang="en-US" dirty="0"/>
              <a:t>どこからスタートするか？</a:t>
            </a:r>
            <a:endParaRPr lang="ja-JP" altLang="en-US" dirty="0"/>
          </a:p>
        </p:txBody>
      </p:sp>
      <p:sp>
        <p:nvSpPr>
          <p:cNvPr id="23" name="四角形: 角を丸くする 22">
            <a:extLst>
              <a:ext uri="{FF2B5EF4-FFF2-40B4-BE49-F238E27FC236}">
                <a16:creationId xmlns:a16="http://schemas.microsoft.com/office/drawing/2014/main" id="{323A4D15-E632-44CB-AB5C-EE0BBEE136E1}"/>
              </a:ext>
            </a:extLst>
          </p:cNvPr>
          <p:cNvSpPr/>
          <p:nvPr/>
        </p:nvSpPr>
        <p:spPr>
          <a:xfrm>
            <a:off x="4191210" y="2492589"/>
            <a:ext cx="4618855" cy="61353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rgbClr val="FF0000"/>
                </a:solidFill>
              </a:rPr>
              <a:t>売上予想が難しい場合（建設業など）は、下から遡って必要金額を考える！</a:t>
            </a:r>
          </a:p>
        </p:txBody>
      </p:sp>
      <p:sp>
        <p:nvSpPr>
          <p:cNvPr id="24" name="四角形: 角を丸くする 23">
            <a:extLst>
              <a:ext uri="{FF2B5EF4-FFF2-40B4-BE49-F238E27FC236}">
                <a16:creationId xmlns:a16="http://schemas.microsoft.com/office/drawing/2014/main" id="{6F34CE52-2EF8-4F35-9D23-CE3093724E81}"/>
              </a:ext>
            </a:extLst>
          </p:cNvPr>
          <p:cNvSpPr/>
          <p:nvPr/>
        </p:nvSpPr>
        <p:spPr>
          <a:xfrm>
            <a:off x="4198106" y="3581410"/>
            <a:ext cx="4618855" cy="216024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金融機関返済については、</a:t>
            </a:r>
            <a:endParaRPr kumimoji="1" lang="en-US" altLang="ja-JP" sz="2000" dirty="0">
              <a:solidFill>
                <a:schemeClr val="tx1"/>
              </a:solidFill>
            </a:endParaRPr>
          </a:p>
          <a:p>
            <a:r>
              <a:rPr lang="ja-JP" altLang="en-US" sz="2000" dirty="0">
                <a:solidFill>
                  <a:srgbClr val="FF0000"/>
                </a:solidFill>
              </a:rPr>
              <a:t>①獲得</a:t>
            </a:r>
            <a:r>
              <a:rPr lang="en-US" altLang="ja-JP" sz="2000" dirty="0">
                <a:solidFill>
                  <a:srgbClr val="FF0000"/>
                </a:solidFill>
              </a:rPr>
              <a:t>FCF</a:t>
            </a:r>
            <a:r>
              <a:rPr lang="ja-JP" altLang="en-US" sz="2000" dirty="0">
                <a:solidFill>
                  <a:srgbClr val="FF0000"/>
                </a:solidFill>
              </a:rPr>
              <a:t>で約定返済</a:t>
            </a:r>
            <a:endParaRPr lang="en-US" altLang="ja-JP" sz="2000" dirty="0">
              <a:solidFill>
                <a:srgbClr val="FF0000"/>
              </a:solidFill>
            </a:endParaRPr>
          </a:p>
          <a:p>
            <a:r>
              <a:rPr kumimoji="1" lang="ja-JP" altLang="en-US" sz="2000" dirty="0">
                <a:solidFill>
                  <a:srgbClr val="FF0000"/>
                </a:solidFill>
              </a:rPr>
              <a:t>②途中で折り返し融資を受ける</a:t>
            </a:r>
            <a:endParaRPr kumimoji="1" lang="en-US" altLang="ja-JP" sz="2000" dirty="0">
              <a:solidFill>
                <a:srgbClr val="FF0000"/>
              </a:solidFill>
            </a:endParaRPr>
          </a:p>
          <a:p>
            <a:r>
              <a:rPr lang="ja-JP" altLang="en-US" sz="2000" dirty="0">
                <a:solidFill>
                  <a:srgbClr val="FF0000"/>
                </a:solidFill>
              </a:rPr>
              <a:t>③元金返済を据え置く　</a:t>
            </a:r>
            <a:r>
              <a:rPr kumimoji="1" lang="ja-JP" altLang="en-US" sz="2000" dirty="0">
                <a:solidFill>
                  <a:schemeClr val="tx1"/>
                </a:solidFill>
              </a:rPr>
              <a:t>の選択がある</a:t>
            </a:r>
            <a:endParaRPr kumimoji="1" lang="en-US" altLang="ja-JP" sz="2000" dirty="0">
              <a:solidFill>
                <a:schemeClr val="tx1"/>
              </a:solidFill>
            </a:endParaRPr>
          </a:p>
          <a:p>
            <a:r>
              <a:rPr lang="ja-JP" altLang="en-US" sz="2000" dirty="0">
                <a:solidFill>
                  <a:schemeClr val="tx1"/>
                </a:solidFill>
              </a:rPr>
              <a:t>後で、再度、調整するので、ここは一旦任意金額を決定する</a:t>
            </a:r>
            <a:endParaRPr kumimoji="1" lang="ja-JP" altLang="en-US" sz="2400" dirty="0">
              <a:solidFill>
                <a:schemeClr val="tx1"/>
              </a:solidFill>
            </a:endParaRPr>
          </a:p>
        </p:txBody>
      </p:sp>
      <p:sp>
        <p:nvSpPr>
          <p:cNvPr id="25" name="四角形: 角を丸くする 24">
            <a:extLst>
              <a:ext uri="{FF2B5EF4-FFF2-40B4-BE49-F238E27FC236}">
                <a16:creationId xmlns:a16="http://schemas.microsoft.com/office/drawing/2014/main" id="{AA618DA0-D75C-41B0-86BB-3495A0423F45}"/>
              </a:ext>
            </a:extLst>
          </p:cNvPr>
          <p:cNvSpPr/>
          <p:nvPr/>
        </p:nvSpPr>
        <p:spPr>
          <a:xfrm>
            <a:off x="4198106" y="915875"/>
            <a:ext cx="4618855" cy="11157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売上予想は出来なくても、会社を維持する為に必要な固定費はある程度把握できる！</a:t>
            </a:r>
            <a:endParaRPr kumimoji="1" lang="ja-JP" altLang="en-US" sz="2000" dirty="0">
              <a:solidFill>
                <a:schemeClr val="tx1"/>
              </a:solidFill>
            </a:endParaRPr>
          </a:p>
        </p:txBody>
      </p:sp>
      <p:cxnSp>
        <p:nvCxnSpPr>
          <p:cNvPr id="7" name="直線矢印コネクタ 6">
            <a:extLst>
              <a:ext uri="{FF2B5EF4-FFF2-40B4-BE49-F238E27FC236}">
                <a16:creationId xmlns:a16="http://schemas.microsoft.com/office/drawing/2014/main" id="{1B23C855-AD5E-4BD0-A827-A5688822206F}"/>
              </a:ext>
            </a:extLst>
          </p:cNvPr>
          <p:cNvCxnSpPr>
            <a:stCxn id="25" idx="2"/>
            <a:endCxn id="23" idx="0"/>
          </p:cNvCxnSpPr>
          <p:nvPr/>
        </p:nvCxnSpPr>
        <p:spPr>
          <a:xfrm flipH="1">
            <a:off x="6500638" y="2031631"/>
            <a:ext cx="6896" cy="46095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D7212673-A928-4EA3-B0B9-03DC15029DCF}"/>
              </a:ext>
            </a:extLst>
          </p:cNvPr>
          <p:cNvCxnSpPr>
            <a:cxnSpLocks/>
            <a:stCxn id="23" idx="2"/>
            <a:endCxn id="24" idx="0"/>
          </p:cNvCxnSpPr>
          <p:nvPr/>
        </p:nvCxnSpPr>
        <p:spPr>
          <a:xfrm>
            <a:off x="6500638" y="3106122"/>
            <a:ext cx="6896" cy="47528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 name="矢印: 上下 2">
            <a:extLst>
              <a:ext uri="{FF2B5EF4-FFF2-40B4-BE49-F238E27FC236}">
                <a16:creationId xmlns:a16="http://schemas.microsoft.com/office/drawing/2014/main" id="{7CAD6742-F2ED-4586-B35E-07D2C1692458}"/>
              </a:ext>
            </a:extLst>
          </p:cNvPr>
          <p:cNvSpPr/>
          <p:nvPr/>
        </p:nvSpPr>
        <p:spPr>
          <a:xfrm>
            <a:off x="3419872" y="970374"/>
            <a:ext cx="613530" cy="525658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行ったり来たりする！</a:t>
            </a:r>
          </a:p>
        </p:txBody>
      </p:sp>
      <p:sp>
        <p:nvSpPr>
          <p:cNvPr id="4" name="フッター プレースホルダー 3">
            <a:extLst>
              <a:ext uri="{FF2B5EF4-FFF2-40B4-BE49-F238E27FC236}">
                <a16:creationId xmlns:a16="http://schemas.microsoft.com/office/drawing/2014/main" id="{FE9E601E-A6BF-413C-9047-E7AC3BFFDB1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5069441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3" grpId="0" animBg="1"/>
      <p:bldP spid="24" grpId="0" animBg="1"/>
      <p:bldP spid="2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48</a:t>
            </a:fld>
            <a:endParaRPr kumimoji="1" lang="ja-JP" altLang="en-US" dirty="0"/>
          </a:p>
        </p:txBody>
      </p:sp>
      <p:sp>
        <p:nvSpPr>
          <p:cNvPr id="16" name="テキスト ボックス 15"/>
          <p:cNvSpPr txBox="1"/>
          <p:nvPr/>
        </p:nvSpPr>
        <p:spPr>
          <a:xfrm>
            <a:off x="195345" y="126691"/>
            <a:ext cx="7657060" cy="369332"/>
          </a:xfrm>
          <a:prstGeom prst="rect">
            <a:avLst/>
          </a:prstGeom>
          <a:noFill/>
        </p:spPr>
        <p:txBody>
          <a:bodyPr wrap="square" rtlCol="0">
            <a:spAutoFit/>
          </a:bodyPr>
          <a:lstStyle/>
          <a:p>
            <a:r>
              <a:rPr lang="en-US" altLang="ja-JP" dirty="0"/>
              <a:t>5-3.</a:t>
            </a:r>
            <a:r>
              <a:rPr lang="ja-JP" altLang="en-US" dirty="0"/>
              <a:t>よく耳にするフリーキャッシュフローとは？</a:t>
            </a:r>
          </a:p>
        </p:txBody>
      </p:sp>
      <p:graphicFrame>
        <p:nvGraphicFramePr>
          <p:cNvPr id="3" name="図表 2">
            <a:extLst>
              <a:ext uri="{FF2B5EF4-FFF2-40B4-BE49-F238E27FC236}">
                <a16:creationId xmlns:a16="http://schemas.microsoft.com/office/drawing/2014/main" id="{89C0F967-53BD-4CCB-881B-2BD707D8F361}"/>
              </a:ext>
            </a:extLst>
          </p:cNvPr>
          <p:cNvGraphicFramePr/>
          <p:nvPr>
            <p:extLst>
              <p:ext uri="{D42A27DB-BD31-4B8C-83A1-F6EECF244321}">
                <p14:modId xmlns:p14="http://schemas.microsoft.com/office/powerpoint/2010/main" val="60003244"/>
              </p:ext>
            </p:extLst>
          </p:nvPr>
        </p:nvGraphicFramePr>
        <p:xfrm>
          <a:off x="323528" y="1103839"/>
          <a:ext cx="8363272" cy="5095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フッター プレースホルダー 1">
            <a:extLst>
              <a:ext uri="{FF2B5EF4-FFF2-40B4-BE49-F238E27FC236}">
                <a16:creationId xmlns:a16="http://schemas.microsoft.com/office/drawing/2014/main" id="{FF5EE460-ECCE-401D-9C29-DF8AF57686BD}"/>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7153098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a:t>
            </a:r>
            <a:r>
              <a:rPr kumimoji="1" lang="en-US" altLang="ja-JP" dirty="0"/>
              <a:t>-3.</a:t>
            </a:r>
            <a:r>
              <a:rPr kumimoji="1" lang="ja-JP" altLang="en-US" dirty="0"/>
              <a:t>マクロ・ストレステストについて</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4</a:t>
            </a:fld>
            <a:endParaRPr lang="en-US" altLang="ja-JP" dirty="0"/>
          </a:p>
        </p:txBody>
      </p:sp>
      <p:sp>
        <p:nvSpPr>
          <p:cNvPr id="11" name="四角形: 角を丸くする 10">
            <a:extLst>
              <a:ext uri="{FF2B5EF4-FFF2-40B4-BE49-F238E27FC236}">
                <a16:creationId xmlns:a16="http://schemas.microsoft.com/office/drawing/2014/main" id="{1C86BA85-61C1-4A4E-8BE5-878D80B1FFF7}"/>
              </a:ext>
            </a:extLst>
          </p:cNvPr>
          <p:cNvSpPr/>
          <p:nvPr/>
        </p:nvSpPr>
        <p:spPr>
          <a:xfrm>
            <a:off x="172758" y="4221088"/>
            <a:ext cx="366794" cy="8503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CDF82D1-7543-4341-80EE-730C5C14BA6A}"/>
              </a:ext>
            </a:extLst>
          </p:cNvPr>
          <p:cNvSpPr/>
          <p:nvPr/>
        </p:nvSpPr>
        <p:spPr>
          <a:xfrm>
            <a:off x="8668740" y="4725073"/>
            <a:ext cx="292157" cy="5025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4A0205EF-7A1A-43FC-ADF4-1E230DDEB45A}"/>
              </a:ext>
            </a:extLst>
          </p:cNvPr>
          <p:cNvPicPr>
            <a:picLocks noChangeAspect="1"/>
          </p:cNvPicPr>
          <p:nvPr/>
        </p:nvPicPr>
        <p:blipFill>
          <a:blip r:embed="rId3"/>
          <a:stretch>
            <a:fillRect/>
          </a:stretch>
        </p:blipFill>
        <p:spPr>
          <a:xfrm>
            <a:off x="294687" y="840545"/>
            <a:ext cx="8598488" cy="4100623"/>
          </a:xfrm>
          <a:prstGeom prst="rect">
            <a:avLst/>
          </a:prstGeom>
        </p:spPr>
      </p:pic>
      <p:sp>
        <p:nvSpPr>
          <p:cNvPr id="7" name="テキスト ボックス 6">
            <a:extLst>
              <a:ext uri="{FF2B5EF4-FFF2-40B4-BE49-F238E27FC236}">
                <a16:creationId xmlns:a16="http://schemas.microsoft.com/office/drawing/2014/main" id="{699C1828-C88F-4E37-B0C5-D977EB607721}"/>
              </a:ext>
            </a:extLst>
          </p:cNvPr>
          <p:cNvSpPr txBox="1"/>
          <p:nvPr/>
        </p:nvSpPr>
        <p:spPr>
          <a:xfrm>
            <a:off x="172758" y="5041365"/>
            <a:ext cx="8884863" cy="1754326"/>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内外の実体経済が既に強いストレスを受けていることを出発点とし、内外の実体経済の回復ペースとこれに対する金融市場の反応について、複数のストレスを想定し、金融システムの頑健性を検証</a:t>
            </a:r>
            <a:endParaRPr kumimoji="1" lang="en-US" altLang="ja-JP" dirty="0"/>
          </a:p>
          <a:p>
            <a:pPr marL="285750" indent="-285750">
              <a:buFont typeface="Wingdings" panose="05000000000000000000" pitchFamily="2" charset="2"/>
              <a:buChar char="Ø"/>
            </a:pPr>
            <a:r>
              <a:rPr kumimoji="1" lang="en-US" altLang="ja-JP" dirty="0"/>
              <a:t>50</a:t>
            </a:r>
            <a:r>
              <a:rPr kumimoji="1" lang="ja-JP" altLang="en-US" dirty="0"/>
              <a:t>％タイル値⇒</a:t>
            </a:r>
            <a:r>
              <a:rPr kumimoji="1" lang="en-US" altLang="ja-JP" dirty="0"/>
              <a:t>100</a:t>
            </a:r>
            <a:r>
              <a:rPr kumimoji="1" lang="ja-JP" altLang="en-US" dirty="0"/>
              <a:t>個のデータの小さい方から</a:t>
            </a:r>
            <a:r>
              <a:rPr kumimoji="1" lang="en-US" altLang="ja-JP" dirty="0"/>
              <a:t>50</a:t>
            </a:r>
            <a:r>
              <a:rPr kumimoji="1" lang="ja-JP" altLang="en-US" dirty="0"/>
              <a:t>番目の値を意味する⇒中央値と同じ意味</a:t>
            </a:r>
            <a:endParaRPr kumimoji="1" lang="en-US" altLang="ja-JP" dirty="0"/>
          </a:p>
          <a:p>
            <a:endParaRPr kumimoji="1" lang="ja-JP" altLang="en-US" dirty="0"/>
          </a:p>
        </p:txBody>
      </p:sp>
      <p:sp>
        <p:nvSpPr>
          <p:cNvPr id="13" name="テキスト ボックス 12">
            <a:extLst>
              <a:ext uri="{FF2B5EF4-FFF2-40B4-BE49-F238E27FC236}">
                <a16:creationId xmlns:a16="http://schemas.microsoft.com/office/drawing/2014/main" id="{C70D5803-F326-4D1F-A089-892B0104CE1D}"/>
              </a:ext>
            </a:extLst>
          </p:cNvPr>
          <p:cNvSpPr txBox="1"/>
          <p:nvPr/>
        </p:nvSpPr>
        <p:spPr>
          <a:xfrm>
            <a:off x="7941141" y="4889428"/>
            <a:ext cx="1030101" cy="246221"/>
          </a:xfrm>
          <a:prstGeom prst="rect">
            <a:avLst/>
          </a:prstGeom>
          <a:noFill/>
        </p:spPr>
        <p:txBody>
          <a:bodyPr wrap="square" rtlCol="0">
            <a:spAutoFit/>
          </a:bodyPr>
          <a:lstStyle/>
          <a:p>
            <a:r>
              <a:rPr lang="ja-JP" altLang="en-US" sz="1000" dirty="0"/>
              <a:t>出典：日本銀行</a:t>
            </a:r>
            <a:endParaRPr kumimoji="1" lang="ja-JP" altLang="en-US" sz="1000" dirty="0"/>
          </a:p>
        </p:txBody>
      </p:sp>
    </p:spTree>
    <p:extLst>
      <p:ext uri="{BB962C8B-B14F-4D97-AF65-F5344CB8AC3E}">
        <p14:creationId xmlns:p14="http://schemas.microsoft.com/office/powerpoint/2010/main" val="40240611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49</a:t>
            </a:fld>
            <a:endParaRPr kumimoji="1" lang="ja-JP" altLang="en-US" dirty="0"/>
          </a:p>
        </p:txBody>
      </p:sp>
      <p:graphicFrame>
        <p:nvGraphicFramePr>
          <p:cNvPr id="2" name="図表 1">
            <a:extLst>
              <a:ext uri="{FF2B5EF4-FFF2-40B4-BE49-F238E27FC236}">
                <a16:creationId xmlns:a16="http://schemas.microsoft.com/office/drawing/2014/main" id="{03C1F9AD-3F59-4E0E-A460-D8E53BAEBF65}"/>
              </a:ext>
            </a:extLst>
          </p:cNvPr>
          <p:cNvGraphicFramePr/>
          <p:nvPr>
            <p:extLst>
              <p:ext uri="{D42A27DB-BD31-4B8C-83A1-F6EECF244321}">
                <p14:modId xmlns:p14="http://schemas.microsoft.com/office/powerpoint/2010/main" val="4037649500"/>
              </p:ext>
            </p:extLst>
          </p:nvPr>
        </p:nvGraphicFramePr>
        <p:xfrm>
          <a:off x="636240" y="836713"/>
          <a:ext cx="8050560"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四角形: 角を丸くする 2">
            <a:extLst>
              <a:ext uri="{FF2B5EF4-FFF2-40B4-BE49-F238E27FC236}">
                <a16:creationId xmlns:a16="http://schemas.microsoft.com/office/drawing/2014/main" id="{74BCDA9B-C63D-42B8-9CA2-68E916450F0C}"/>
              </a:ext>
            </a:extLst>
          </p:cNvPr>
          <p:cNvSpPr/>
          <p:nvPr/>
        </p:nvSpPr>
        <p:spPr>
          <a:xfrm>
            <a:off x="4044751" y="1412775"/>
            <a:ext cx="2296616" cy="69149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関係を示した図</a:t>
            </a:r>
          </a:p>
        </p:txBody>
      </p:sp>
      <p:sp>
        <p:nvSpPr>
          <p:cNvPr id="4" name="右中かっこ 3">
            <a:extLst>
              <a:ext uri="{FF2B5EF4-FFF2-40B4-BE49-F238E27FC236}">
                <a16:creationId xmlns:a16="http://schemas.microsoft.com/office/drawing/2014/main" id="{57F510B7-B209-40AB-9BAB-CE505261FA96}"/>
              </a:ext>
            </a:extLst>
          </p:cNvPr>
          <p:cNvSpPr/>
          <p:nvPr/>
        </p:nvSpPr>
        <p:spPr>
          <a:xfrm>
            <a:off x="3663008" y="1412775"/>
            <a:ext cx="332927" cy="691495"/>
          </a:xfrm>
          <a:prstGeom prst="rightBrace">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タイトル 2">
            <a:extLst>
              <a:ext uri="{FF2B5EF4-FFF2-40B4-BE49-F238E27FC236}">
                <a16:creationId xmlns:a16="http://schemas.microsoft.com/office/drawing/2014/main" id="{EA5B4361-2356-40C2-BAFF-5F3F688657BE}"/>
              </a:ext>
            </a:extLst>
          </p:cNvPr>
          <p:cNvSpPr txBox="1">
            <a:spLocks/>
          </p:cNvSpPr>
          <p:nvPr/>
        </p:nvSpPr>
        <p:spPr>
          <a:xfrm>
            <a:off x="252412" y="187970"/>
            <a:ext cx="4535612" cy="433387"/>
          </a:xfrm>
          <a:prstGeom prst="rect">
            <a:avLst/>
          </a:prstGeom>
        </p:spPr>
        <p:txBody>
          <a:bodyPr/>
          <a:lstStyle>
            <a:lvl1pPr algn="l" rtl="0" eaLnBrk="0" fontAlgn="base" hangingPunct="0">
              <a:spcBef>
                <a:spcPct val="0"/>
              </a:spcBef>
              <a:spcAft>
                <a:spcPct val="0"/>
              </a:spcAft>
              <a:defRPr kumimoji="1" sz="2000">
                <a:solidFill>
                  <a:schemeClr val="tx2"/>
                </a:solidFill>
                <a:latin typeface="+mj-lt"/>
                <a:ea typeface="+mj-ea"/>
                <a:cs typeface="+mj-cs"/>
              </a:defRPr>
            </a:lvl1pPr>
            <a:lvl2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2pPr>
            <a:lvl3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3pPr>
            <a:lvl4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4pPr>
            <a:lvl5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5pPr>
            <a:lvl6pPr marL="4572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6pPr>
            <a:lvl7pPr marL="9144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7pPr>
            <a:lvl8pPr marL="13716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8pPr>
            <a:lvl9pPr marL="18288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9pPr>
          </a:lstStyle>
          <a:p>
            <a:r>
              <a:rPr lang="en-US" altLang="ja-JP" kern="0" dirty="0"/>
              <a:t>5-4.</a:t>
            </a:r>
            <a:r>
              <a:rPr lang="ja-JP" altLang="en-US" kern="0" dirty="0"/>
              <a:t>まずは、ビジネスモデルを把握する</a:t>
            </a:r>
          </a:p>
        </p:txBody>
      </p:sp>
      <p:sp>
        <p:nvSpPr>
          <p:cNvPr id="5" name="フッター プレースホルダー 4">
            <a:extLst>
              <a:ext uri="{FF2B5EF4-FFF2-40B4-BE49-F238E27FC236}">
                <a16:creationId xmlns:a16="http://schemas.microsoft.com/office/drawing/2014/main" id="{7588F55B-4511-40D9-894F-0E2D9B052D4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9590587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50</a:t>
            </a:fld>
            <a:endParaRPr kumimoji="1" lang="ja-JP" altLang="en-US" dirty="0"/>
          </a:p>
        </p:txBody>
      </p:sp>
      <p:sp>
        <p:nvSpPr>
          <p:cNvPr id="16" name="テキスト ボックス 15"/>
          <p:cNvSpPr txBox="1"/>
          <p:nvPr/>
        </p:nvSpPr>
        <p:spPr>
          <a:xfrm>
            <a:off x="251520" y="160727"/>
            <a:ext cx="5832648"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5-5.</a:t>
            </a:r>
            <a:r>
              <a:rPr lang="ja-JP" altLang="en-US" sz="2000" kern="0" dirty="0">
                <a:solidFill>
                  <a:schemeClr val="tx2"/>
                </a:solidFill>
                <a:latin typeface="+mj-lt"/>
                <a:ea typeface="+mj-ea"/>
                <a:cs typeface="+mj-cs"/>
              </a:rPr>
              <a:t>ビジネスモデル俯瞰図で記載すべき事項</a:t>
            </a:r>
          </a:p>
        </p:txBody>
      </p:sp>
      <p:graphicFrame>
        <p:nvGraphicFramePr>
          <p:cNvPr id="4" name="図表 3">
            <a:extLst>
              <a:ext uri="{FF2B5EF4-FFF2-40B4-BE49-F238E27FC236}">
                <a16:creationId xmlns:a16="http://schemas.microsoft.com/office/drawing/2014/main" id="{7DDB8C17-EE48-44E2-A508-DC486EDDC28F}"/>
              </a:ext>
            </a:extLst>
          </p:cNvPr>
          <p:cNvGraphicFramePr/>
          <p:nvPr>
            <p:extLst>
              <p:ext uri="{D42A27DB-BD31-4B8C-83A1-F6EECF244321}">
                <p14:modId xmlns:p14="http://schemas.microsoft.com/office/powerpoint/2010/main" val="2792257408"/>
              </p:ext>
            </p:extLst>
          </p:nvPr>
        </p:nvGraphicFramePr>
        <p:xfrm>
          <a:off x="489275" y="775571"/>
          <a:ext cx="8165450" cy="5556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フッター プレースホルダー 1">
            <a:extLst>
              <a:ext uri="{FF2B5EF4-FFF2-40B4-BE49-F238E27FC236}">
                <a16:creationId xmlns:a16="http://schemas.microsoft.com/office/drawing/2014/main" id="{4DDCB78B-C113-4794-B899-96A7C62E75BE}"/>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0882884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51</a:t>
            </a:fld>
            <a:endParaRPr kumimoji="1" lang="ja-JP" altLang="en-US" dirty="0"/>
          </a:p>
        </p:txBody>
      </p:sp>
      <p:sp>
        <p:nvSpPr>
          <p:cNvPr id="16" name="テキスト ボックス 15"/>
          <p:cNvSpPr txBox="1"/>
          <p:nvPr/>
        </p:nvSpPr>
        <p:spPr>
          <a:xfrm>
            <a:off x="179512" y="195550"/>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5-6.</a:t>
            </a:r>
            <a:r>
              <a:rPr lang="ja-JP" altLang="en-US" sz="2000" kern="0" dirty="0">
                <a:solidFill>
                  <a:schemeClr val="tx2"/>
                </a:solidFill>
                <a:latin typeface="+mj-lt"/>
                <a:ea typeface="+mj-ea"/>
                <a:cs typeface="+mj-cs"/>
              </a:rPr>
              <a:t>ビジネスモデル俯瞰図（簡易版）の例（自動車整備業）</a:t>
            </a:r>
          </a:p>
        </p:txBody>
      </p:sp>
      <p:sp>
        <p:nvSpPr>
          <p:cNvPr id="2" name="四角形: 角を丸くする 1">
            <a:extLst>
              <a:ext uri="{FF2B5EF4-FFF2-40B4-BE49-F238E27FC236}">
                <a16:creationId xmlns:a16="http://schemas.microsoft.com/office/drawing/2014/main" id="{93B309ED-8945-4CF5-ADCB-4F325C511D28}"/>
              </a:ext>
            </a:extLst>
          </p:cNvPr>
          <p:cNvSpPr/>
          <p:nvPr/>
        </p:nvSpPr>
        <p:spPr>
          <a:xfrm>
            <a:off x="198024" y="836712"/>
            <a:ext cx="8695152" cy="5596998"/>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当社</a:t>
            </a:r>
            <a:endParaRPr lang="en-US" altLang="ja-JP" dirty="0">
              <a:solidFill>
                <a:schemeClr val="tx1"/>
              </a:solidFill>
            </a:endParaRPr>
          </a:p>
          <a:p>
            <a:r>
              <a:rPr kumimoji="1" lang="ja-JP" altLang="en-US" dirty="0">
                <a:solidFill>
                  <a:schemeClr val="tx1"/>
                </a:solidFill>
              </a:rPr>
              <a:t>①前年売上：</a:t>
            </a:r>
            <a:r>
              <a:rPr lang="en-US" altLang="ja-JP" dirty="0">
                <a:solidFill>
                  <a:schemeClr val="tx1"/>
                </a:solidFill>
              </a:rPr>
              <a:t>8</a:t>
            </a:r>
            <a:r>
              <a:rPr kumimoji="1" lang="ja-JP" altLang="en-US" dirty="0">
                <a:solidFill>
                  <a:schemeClr val="tx1"/>
                </a:solidFill>
              </a:rPr>
              <a:t>億円／</a:t>
            </a:r>
            <a:r>
              <a:rPr lang="ja-JP" altLang="en-US" dirty="0">
                <a:solidFill>
                  <a:schemeClr val="tx1"/>
                </a:solidFill>
              </a:rPr>
              <a:t>②従業員：</a:t>
            </a:r>
            <a:r>
              <a:rPr lang="en-US" altLang="ja-JP" dirty="0">
                <a:solidFill>
                  <a:schemeClr val="tx1"/>
                </a:solidFill>
              </a:rPr>
              <a:t>38</a:t>
            </a:r>
            <a:r>
              <a:rPr lang="ja-JP" altLang="en-US" dirty="0">
                <a:solidFill>
                  <a:schemeClr val="tx1"/>
                </a:solidFill>
              </a:rPr>
              <a:t>名／</a:t>
            </a:r>
            <a:r>
              <a:rPr kumimoji="1" lang="ja-JP" altLang="en-US" dirty="0">
                <a:solidFill>
                  <a:schemeClr val="tx1"/>
                </a:solidFill>
              </a:rPr>
              <a:t>③業種：自動車整備業／④取引は全て現金（月末〆の翌月末支払、回収）</a:t>
            </a: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ja-JP" altLang="en-US" dirty="0">
              <a:solidFill>
                <a:schemeClr val="tx1"/>
              </a:solidFill>
            </a:endParaRPr>
          </a:p>
        </p:txBody>
      </p:sp>
      <p:sp>
        <p:nvSpPr>
          <p:cNvPr id="5" name="四角形: 角を丸くする 4">
            <a:extLst>
              <a:ext uri="{FF2B5EF4-FFF2-40B4-BE49-F238E27FC236}">
                <a16:creationId xmlns:a16="http://schemas.microsoft.com/office/drawing/2014/main" id="{E6083803-971E-4185-BD46-989E77AA680F}"/>
              </a:ext>
            </a:extLst>
          </p:cNvPr>
          <p:cNvSpPr/>
          <p:nvPr/>
        </p:nvSpPr>
        <p:spPr>
          <a:xfrm>
            <a:off x="899592" y="3769071"/>
            <a:ext cx="2137724" cy="10857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車両販売</a:t>
            </a:r>
            <a:endParaRPr kumimoji="1" lang="en-US" altLang="ja-JP" dirty="0">
              <a:solidFill>
                <a:schemeClr val="tx1"/>
              </a:solidFill>
            </a:endParaRPr>
          </a:p>
          <a:p>
            <a:pPr algn="ctr"/>
            <a:r>
              <a:rPr lang="ja-JP" altLang="en-US" dirty="0">
                <a:solidFill>
                  <a:schemeClr val="tx1"/>
                </a:solidFill>
              </a:rPr>
              <a:t>・法人（</a:t>
            </a:r>
            <a:r>
              <a:rPr lang="en-US" altLang="ja-JP" dirty="0">
                <a:solidFill>
                  <a:schemeClr val="tx1"/>
                </a:solidFill>
              </a:rPr>
              <a:t>260M</a:t>
            </a:r>
            <a:r>
              <a:rPr lang="ja-JP" altLang="en-US" dirty="0">
                <a:solidFill>
                  <a:schemeClr val="tx1"/>
                </a:solidFill>
              </a:rPr>
              <a:t>）</a:t>
            </a:r>
            <a:endParaRPr lang="en-US" altLang="ja-JP" dirty="0">
              <a:solidFill>
                <a:schemeClr val="tx1"/>
              </a:solidFill>
            </a:endParaRPr>
          </a:p>
          <a:p>
            <a:pPr algn="ctr"/>
            <a:r>
              <a:rPr lang="ja-JP" altLang="en-US" dirty="0">
                <a:solidFill>
                  <a:schemeClr val="tx1"/>
                </a:solidFill>
              </a:rPr>
              <a:t>・個人（</a:t>
            </a:r>
            <a:r>
              <a:rPr lang="en-US" altLang="ja-JP" dirty="0">
                <a:solidFill>
                  <a:schemeClr val="tx1"/>
                </a:solidFill>
              </a:rPr>
              <a:t>65M</a:t>
            </a:r>
            <a:r>
              <a:rPr lang="ja-JP" altLang="en-US" dirty="0">
                <a:solidFill>
                  <a:schemeClr val="tx1"/>
                </a:solidFill>
              </a:rPr>
              <a:t>）</a:t>
            </a:r>
          </a:p>
        </p:txBody>
      </p:sp>
      <p:sp>
        <p:nvSpPr>
          <p:cNvPr id="14" name="四角形: 角を丸くする 13">
            <a:extLst>
              <a:ext uri="{FF2B5EF4-FFF2-40B4-BE49-F238E27FC236}">
                <a16:creationId xmlns:a16="http://schemas.microsoft.com/office/drawing/2014/main" id="{BF24836C-7840-48CF-BB1E-C33C9E88CD13}"/>
              </a:ext>
            </a:extLst>
          </p:cNvPr>
          <p:cNvSpPr/>
          <p:nvPr/>
        </p:nvSpPr>
        <p:spPr>
          <a:xfrm>
            <a:off x="3442388" y="3923240"/>
            <a:ext cx="1705677" cy="78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保険販売</a:t>
            </a:r>
            <a:endParaRPr kumimoji="1" lang="en-US" altLang="ja-JP" dirty="0">
              <a:solidFill>
                <a:schemeClr val="tx1"/>
              </a:solidFill>
            </a:endParaRPr>
          </a:p>
          <a:p>
            <a:pPr algn="ctr"/>
            <a:r>
              <a:rPr lang="ja-JP" altLang="en-US" dirty="0">
                <a:solidFill>
                  <a:schemeClr val="tx1"/>
                </a:solidFill>
              </a:rPr>
              <a:t>・売上　</a:t>
            </a:r>
            <a:r>
              <a:rPr lang="en-US" altLang="ja-JP" dirty="0">
                <a:solidFill>
                  <a:schemeClr val="tx1"/>
                </a:solidFill>
              </a:rPr>
              <a:t>10M</a:t>
            </a:r>
            <a:endParaRPr kumimoji="1" lang="ja-JP" altLang="en-US" dirty="0">
              <a:solidFill>
                <a:schemeClr val="tx1"/>
              </a:solidFill>
            </a:endParaRPr>
          </a:p>
        </p:txBody>
      </p:sp>
      <p:sp>
        <p:nvSpPr>
          <p:cNvPr id="15" name="四角形: 角を丸くする 14">
            <a:extLst>
              <a:ext uri="{FF2B5EF4-FFF2-40B4-BE49-F238E27FC236}">
                <a16:creationId xmlns:a16="http://schemas.microsoft.com/office/drawing/2014/main" id="{B6D44818-8CE3-4048-B06C-0EDD0EF8BF55}"/>
              </a:ext>
            </a:extLst>
          </p:cNvPr>
          <p:cNvSpPr/>
          <p:nvPr/>
        </p:nvSpPr>
        <p:spPr>
          <a:xfrm>
            <a:off x="5701613" y="3923437"/>
            <a:ext cx="1705677" cy="78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車両整備</a:t>
            </a:r>
            <a:endParaRPr lang="en-US" altLang="ja-JP" dirty="0">
              <a:solidFill>
                <a:schemeClr val="tx1"/>
              </a:solidFill>
            </a:endParaRPr>
          </a:p>
          <a:p>
            <a:pPr algn="ctr"/>
            <a:r>
              <a:rPr lang="ja-JP" altLang="en-US" dirty="0">
                <a:solidFill>
                  <a:schemeClr val="tx1"/>
                </a:solidFill>
              </a:rPr>
              <a:t>・売上</a:t>
            </a:r>
            <a:r>
              <a:rPr lang="en-US" altLang="ja-JP" dirty="0">
                <a:solidFill>
                  <a:schemeClr val="tx1"/>
                </a:solidFill>
              </a:rPr>
              <a:t>250M</a:t>
            </a:r>
            <a:endParaRPr kumimoji="1" lang="en-US" altLang="ja-JP" dirty="0">
              <a:solidFill>
                <a:schemeClr val="tx1"/>
              </a:solidFill>
            </a:endParaRPr>
          </a:p>
        </p:txBody>
      </p:sp>
      <p:sp>
        <p:nvSpPr>
          <p:cNvPr id="17" name="四角形: 角を丸くする 16">
            <a:extLst>
              <a:ext uri="{FF2B5EF4-FFF2-40B4-BE49-F238E27FC236}">
                <a16:creationId xmlns:a16="http://schemas.microsoft.com/office/drawing/2014/main" id="{EA3C4537-7C63-4365-A006-F72FD5EE88B5}"/>
              </a:ext>
            </a:extLst>
          </p:cNvPr>
          <p:cNvSpPr/>
          <p:nvPr/>
        </p:nvSpPr>
        <p:spPr>
          <a:xfrm>
            <a:off x="5724128" y="5008990"/>
            <a:ext cx="1705677" cy="78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鈑金塗装</a:t>
            </a:r>
            <a:endParaRPr kumimoji="1" lang="en-US" altLang="ja-JP" dirty="0">
              <a:solidFill>
                <a:schemeClr val="tx1"/>
              </a:solidFill>
            </a:endParaRPr>
          </a:p>
          <a:p>
            <a:pPr algn="ctr"/>
            <a:r>
              <a:rPr lang="ja-JP" altLang="en-US" dirty="0">
                <a:solidFill>
                  <a:schemeClr val="tx1"/>
                </a:solidFill>
              </a:rPr>
              <a:t>・売上</a:t>
            </a:r>
            <a:r>
              <a:rPr lang="en-US" altLang="ja-JP" dirty="0">
                <a:solidFill>
                  <a:schemeClr val="tx1"/>
                </a:solidFill>
              </a:rPr>
              <a:t>160M</a:t>
            </a:r>
            <a:endParaRPr kumimoji="1" lang="ja-JP" altLang="en-US" dirty="0">
              <a:solidFill>
                <a:schemeClr val="tx1"/>
              </a:solidFill>
            </a:endParaRPr>
          </a:p>
        </p:txBody>
      </p:sp>
      <p:sp>
        <p:nvSpPr>
          <p:cNvPr id="18" name="四角形: 角を丸くする 17">
            <a:extLst>
              <a:ext uri="{FF2B5EF4-FFF2-40B4-BE49-F238E27FC236}">
                <a16:creationId xmlns:a16="http://schemas.microsoft.com/office/drawing/2014/main" id="{5A6D3AED-0B69-4455-B02D-4E8108BD1ECE}"/>
              </a:ext>
            </a:extLst>
          </p:cNvPr>
          <p:cNvSpPr/>
          <p:nvPr/>
        </p:nvSpPr>
        <p:spPr>
          <a:xfrm>
            <a:off x="5701613" y="2835315"/>
            <a:ext cx="1705677" cy="78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ロードサービス</a:t>
            </a:r>
            <a:endParaRPr kumimoji="1" lang="en-US" altLang="ja-JP" dirty="0">
              <a:solidFill>
                <a:schemeClr val="tx1"/>
              </a:solidFill>
            </a:endParaRPr>
          </a:p>
          <a:p>
            <a:pPr algn="ctr"/>
            <a:r>
              <a:rPr lang="ja-JP" altLang="en-US" dirty="0">
                <a:solidFill>
                  <a:schemeClr val="tx1"/>
                </a:solidFill>
              </a:rPr>
              <a:t>・売上　</a:t>
            </a:r>
            <a:r>
              <a:rPr lang="en-US" altLang="ja-JP" dirty="0">
                <a:solidFill>
                  <a:schemeClr val="tx1"/>
                </a:solidFill>
              </a:rPr>
              <a:t>55M</a:t>
            </a:r>
            <a:endParaRPr kumimoji="1" lang="ja-JP" altLang="en-US" dirty="0">
              <a:solidFill>
                <a:schemeClr val="tx1"/>
              </a:solidFill>
            </a:endParaRPr>
          </a:p>
        </p:txBody>
      </p:sp>
      <p:cxnSp>
        <p:nvCxnSpPr>
          <p:cNvPr id="9" name="直線矢印コネクタ 8">
            <a:extLst>
              <a:ext uri="{FF2B5EF4-FFF2-40B4-BE49-F238E27FC236}">
                <a16:creationId xmlns:a16="http://schemas.microsoft.com/office/drawing/2014/main" id="{1D88600A-F976-4B3D-B759-149A9260442D}"/>
              </a:ext>
            </a:extLst>
          </p:cNvPr>
          <p:cNvCxnSpPr>
            <a:cxnSpLocks/>
            <a:stCxn id="5" idx="3"/>
            <a:endCxn id="14" idx="1"/>
          </p:cNvCxnSpPr>
          <p:nvPr/>
        </p:nvCxnSpPr>
        <p:spPr>
          <a:xfrm>
            <a:off x="3037316" y="4311946"/>
            <a:ext cx="405072" cy="575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4275C284-CE77-4537-A539-6FE7E86AFB77}"/>
              </a:ext>
            </a:extLst>
          </p:cNvPr>
          <p:cNvCxnSpPr>
            <a:cxnSpLocks/>
            <a:stCxn id="14" idx="3"/>
            <a:endCxn id="15" idx="1"/>
          </p:cNvCxnSpPr>
          <p:nvPr/>
        </p:nvCxnSpPr>
        <p:spPr>
          <a:xfrm>
            <a:off x="5148065" y="4317696"/>
            <a:ext cx="553548" cy="19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EEA01334-D172-4B0D-B8B0-ED695E4DAC3E}"/>
              </a:ext>
            </a:extLst>
          </p:cNvPr>
          <p:cNvCxnSpPr>
            <a:cxnSpLocks/>
            <a:stCxn id="14" idx="3"/>
            <a:endCxn id="17" idx="1"/>
          </p:cNvCxnSpPr>
          <p:nvPr/>
        </p:nvCxnSpPr>
        <p:spPr>
          <a:xfrm>
            <a:off x="5148065" y="4317696"/>
            <a:ext cx="576063" cy="108575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66564CAC-4B94-4CEA-B07B-BD8467C06EB2}"/>
              </a:ext>
            </a:extLst>
          </p:cNvPr>
          <p:cNvCxnSpPr>
            <a:cxnSpLocks/>
            <a:stCxn id="14" idx="3"/>
            <a:endCxn id="18" idx="1"/>
          </p:cNvCxnSpPr>
          <p:nvPr/>
        </p:nvCxnSpPr>
        <p:spPr>
          <a:xfrm flipV="1">
            <a:off x="5148065" y="3229771"/>
            <a:ext cx="553548" cy="108792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A4B2F7B5-ABF3-45A1-868E-C4EA3C4C834F}"/>
              </a:ext>
            </a:extLst>
          </p:cNvPr>
          <p:cNvCxnSpPr>
            <a:stCxn id="18" idx="3"/>
          </p:cNvCxnSpPr>
          <p:nvPr/>
        </p:nvCxnSpPr>
        <p:spPr>
          <a:xfrm>
            <a:off x="7407290" y="3229771"/>
            <a:ext cx="5400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9F5F53C3-22B3-4DAD-9C00-A908A579C791}"/>
              </a:ext>
            </a:extLst>
          </p:cNvPr>
          <p:cNvCxnSpPr>
            <a:cxnSpLocks/>
            <a:stCxn id="15" idx="3"/>
          </p:cNvCxnSpPr>
          <p:nvPr/>
        </p:nvCxnSpPr>
        <p:spPr>
          <a:xfrm flipV="1">
            <a:off x="7407290" y="4311946"/>
            <a:ext cx="1080000" cy="594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2A4BEE66-B6B5-4D06-AA1D-4059AD5EDD83}"/>
              </a:ext>
            </a:extLst>
          </p:cNvPr>
          <p:cNvCxnSpPr>
            <a:cxnSpLocks/>
            <a:stCxn id="17" idx="3"/>
          </p:cNvCxnSpPr>
          <p:nvPr/>
        </p:nvCxnSpPr>
        <p:spPr>
          <a:xfrm>
            <a:off x="7429805" y="5403446"/>
            <a:ext cx="5400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A127906-6487-42EC-A2B7-87DD81750861}"/>
              </a:ext>
            </a:extLst>
          </p:cNvPr>
          <p:cNvCxnSpPr/>
          <p:nvPr/>
        </p:nvCxnSpPr>
        <p:spPr>
          <a:xfrm>
            <a:off x="7947290" y="3229771"/>
            <a:ext cx="22515" cy="217367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1FD0BD55-ECA8-47AB-BE73-7497EBCCEBDE}"/>
              </a:ext>
            </a:extLst>
          </p:cNvPr>
          <p:cNvCxnSpPr/>
          <p:nvPr/>
        </p:nvCxnSpPr>
        <p:spPr>
          <a:xfrm>
            <a:off x="8498547" y="4272883"/>
            <a:ext cx="22515" cy="18360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04414070-1A68-4FE8-8F0E-B3879D4281C8}"/>
              </a:ext>
            </a:extLst>
          </p:cNvPr>
          <p:cNvCxnSpPr>
            <a:cxnSpLocks/>
          </p:cNvCxnSpPr>
          <p:nvPr/>
        </p:nvCxnSpPr>
        <p:spPr>
          <a:xfrm flipV="1">
            <a:off x="497717" y="6099996"/>
            <a:ext cx="8023345" cy="1547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6F1B157C-A4A3-405E-A206-2B931ADD7F5B}"/>
              </a:ext>
            </a:extLst>
          </p:cNvPr>
          <p:cNvCxnSpPr>
            <a:cxnSpLocks/>
            <a:endCxn id="5" idx="1"/>
          </p:cNvCxnSpPr>
          <p:nvPr/>
        </p:nvCxnSpPr>
        <p:spPr>
          <a:xfrm>
            <a:off x="521077" y="4311946"/>
            <a:ext cx="37851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6B8323F3-99A6-4003-8DD4-751533FD2481}"/>
              </a:ext>
            </a:extLst>
          </p:cNvPr>
          <p:cNvCxnSpPr/>
          <p:nvPr/>
        </p:nvCxnSpPr>
        <p:spPr>
          <a:xfrm>
            <a:off x="498562" y="4302992"/>
            <a:ext cx="22515" cy="18360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7" name="四角形: 角を丸くする 56">
            <a:extLst>
              <a:ext uri="{FF2B5EF4-FFF2-40B4-BE49-F238E27FC236}">
                <a16:creationId xmlns:a16="http://schemas.microsoft.com/office/drawing/2014/main" id="{86F687E8-8BC5-4C41-837C-B6001E8D81AA}"/>
              </a:ext>
            </a:extLst>
          </p:cNvPr>
          <p:cNvSpPr/>
          <p:nvPr/>
        </p:nvSpPr>
        <p:spPr>
          <a:xfrm>
            <a:off x="899592" y="2029605"/>
            <a:ext cx="2137724" cy="13323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車両仕入</a:t>
            </a:r>
            <a:endParaRPr kumimoji="1" lang="en-US" altLang="ja-JP" dirty="0">
              <a:solidFill>
                <a:schemeClr val="tx1"/>
              </a:solidFill>
            </a:endParaRPr>
          </a:p>
          <a:p>
            <a:pPr algn="ctr"/>
            <a:r>
              <a:rPr lang="ja-JP" altLang="en-US" sz="1400" dirty="0">
                <a:solidFill>
                  <a:schemeClr val="tx1"/>
                </a:solidFill>
              </a:rPr>
              <a:t>・トヨタ自動車（</a:t>
            </a:r>
            <a:r>
              <a:rPr lang="en-US" altLang="ja-JP" sz="1400" dirty="0">
                <a:solidFill>
                  <a:schemeClr val="tx1"/>
                </a:solidFill>
              </a:rPr>
              <a:t>40</a:t>
            </a:r>
            <a:r>
              <a:rPr lang="ja-JP" altLang="en-US" sz="1400" dirty="0">
                <a:solidFill>
                  <a:schemeClr val="tx1"/>
                </a:solidFill>
              </a:rPr>
              <a:t>％）</a:t>
            </a:r>
            <a:endParaRPr lang="en-US" altLang="ja-JP" sz="1400" dirty="0">
              <a:solidFill>
                <a:schemeClr val="tx1"/>
              </a:solidFill>
            </a:endParaRPr>
          </a:p>
          <a:p>
            <a:pPr algn="ctr"/>
            <a:r>
              <a:rPr kumimoji="1" lang="ja-JP" altLang="en-US" sz="1400" dirty="0">
                <a:solidFill>
                  <a:schemeClr val="tx1"/>
                </a:solidFill>
              </a:rPr>
              <a:t>・日産自動車（</a:t>
            </a:r>
            <a:r>
              <a:rPr kumimoji="1" lang="en-US" altLang="ja-JP" sz="1400" dirty="0">
                <a:solidFill>
                  <a:schemeClr val="tx1"/>
                </a:solidFill>
              </a:rPr>
              <a:t>25</a:t>
            </a:r>
            <a:r>
              <a:rPr kumimoji="1" lang="ja-JP" altLang="en-US" sz="1400" dirty="0">
                <a:solidFill>
                  <a:schemeClr val="tx1"/>
                </a:solidFill>
              </a:rPr>
              <a:t>％）</a:t>
            </a:r>
            <a:endParaRPr kumimoji="1" lang="en-US" altLang="ja-JP" sz="1400" dirty="0">
              <a:solidFill>
                <a:schemeClr val="tx1"/>
              </a:solidFill>
            </a:endParaRPr>
          </a:p>
          <a:p>
            <a:pPr algn="ctr"/>
            <a:r>
              <a:rPr lang="ja-JP" altLang="en-US" sz="1400" dirty="0">
                <a:solidFill>
                  <a:schemeClr val="tx1"/>
                </a:solidFill>
              </a:rPr>
              <a:t>・マツダ（</a:t>
            </a:r>
            <a:r>
              <a:rPr lang="en-US" altLang="ja-JP" sz="1400" dirty="0">
                <a:solidFill>
                  <a:schemeClr val="tx1"/>
                </a:solidFill>
              </a:rPr>
              <a:t>15</a:t>
            </a:r>
            <a:r>
              <a:rPr lang="ja-JP" altLang="en-US" sz="1400" dirty="0">
                <a:solidFill>
                  <a:schemeClr val="tx1"/>
                </a:solidFill>
              </a:rPr>
              <a:t>％）</a:t>
            </a:r>
            <a:endParaRPr lang="en-US" altLang="ja-JP" sz="1400" dirty="0">
              <a:solidFill>
                <a:schemeClr val="tx1"/>
              </a:solidFill>
            </a:endParaRPr>
          </a:p>
          <a:p>
            <a:pPr algn="ctr"/>
            <a:r>
              <a:rPr kumimoji="1" lang="ja-JP" altLang="en-US" sz="1400" dirty="0">
                <a:solidFill>
                  <a:schemeClr val="tx1"/>
                </a:solidFill>
              </a:rPr>
              <a:t>・その他（</a:t>
            </a:r>
            <a:r>
              <a:rPr kumimoji="1" lang="en-US" altLang="ja-JP" sz="1400" dirty="0">
                <a:solidFill>
                  <a:schemeClr val="tx1"/>
                </a:solidFill>
              </a:rPr>
              <a:t>20</a:t>
            </a:r>
            <a:r>
              <a:rPr kumimoji="1" lang="ja-JP" altLang="en-US" sz="1400" dirty="0">
                <a:solidFill>
                  <a:schemeClr val="tx1"/>
                </a:solidFill>
              </a:rPr>
              <a:t>％）</a:t>
            </a:r>
          </a:p>
        </p:txBody>
      </p:sp>
      <p:cxnSp>
        <p:nvCxnSpPr>
          <p:cNvPr id="59" name="直線矢印コネクタ 58">
            <a:extLst>
              <a:ext uri="{FF2B5EF4-FFF2-40B4-BE49-F238E27FC236}">
                <a16:creationId xmlns:a16="http://schemas.microsoft.com/office/drawing/2014/main" id="{A3A0BA34-23D3-4ED1-82D2-54E2B66F3CC4}"/>
              </a:ext>
            </a:extLst>
          </p:cNvPr>
          <p:cNvCxnSpPr>
            <a:cxnSpLocks/>
            <a:stCxn id="57" idx="2"/>
            <a:endCxn id="5" idx="0"/>
          </p:cNvCxnSpPr>
          <p:nvPr/>
        </p:nvCxnSpPr>
        <p:spPr>
          <a:xfrm>
            <a:off x="1968454" y="3362000"/>
            <a:ext cx="0" cy="40707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9" name="四角形: 角を丸くする 68">
            <a:extLst>
              <a:ext uri="{FF2B5EF4-FFF2-40B4-BE49-F238E27FC236}">
                <a16:creationId xmlns:a16="http://schemas.microsoft.com/office/drawing/2014/main" id="{6233F88B-04B0-4738-9901-8BE201CE9A3B}"/>
              </a:ext>
            </a:extLst>
          </p:cNvPr>
          <p:cNvSpPr/>
          <p:nvPr/>
        </p:nvSpPr>
        <p:spPr>
          <a:xfrm>
            <a:off x="3219287" y="2026855"/>
            <a:ext cx="2137724" cy="13323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保険会社</a:t>
            </a:r>
            <a:endParaRPr kumimoji="1" lang="en-US" altLang="ja-JP" dirty="0">
              <a:solidFill>
                <a:schemeClr val="tx1"/>
              </a:solidFill>
            </a:endParaRPr>
          </a:p>
          <a:p>
            <a:pPr algn="ctr"/>
            <a:r>
              <a:rPr lang="ja-JP" altLang="en-US" sz="1400" dirty="0">
                <a:solidFill>
                  <a:schemeClr val="tx1"/>
                </a:solidFill>
              </a:rPr>
              <a:t>・東京海上（</a:t>
            </a:r>
            <a:r>
              <a:rPr lang="en-US" altLang="ja-JP" sz="1400" dirty="0">
                <a:solidFill>
                  <a:schemeClr val="tx1"/>
                </a:solidFill>
              </a:rPr>
              <a:t>35</a:t>
            </a:r>
            <a:r>
              <a:rPr lang="ja-JP" altLang="en-US" sz="1400" dirty="0">
                <a:solidFill>
                  <a:schemeClr val="tx1"/>
                </a:solidFill>
              </a:rPr>
              <a:t>％）</a:t>
            </a:r>
            <a:endParaRPr lang="en-US" altLang="ja-JP" sz="1400" dirty="0">
              <a:solidFill>
                <a:schemeClr val="tx1"/>
              </a:solidFill>
            </a:endParaRPr>
          </a:p>
          <a:p>
            <a:pPr algn="ctr"/>
            <a:r>
              <a:rPr kumimoji="1" lang="ja-JP" altLang="en-US" sz="1400" dirty="0">
                <a:solidFill>
                  <a:schemeClr val="tx1"/>
                </a:solidFill>
              </a:rPr>
              <a:t>・損保ジャパン（</a:t>
            </a:r>
            <a:r>
              <a:rPr kumimoji="1" lang="en-US" altLang="ja-JP" sz="1400" dirty="0">
                <a:solidFill>
                  <a:schemeClr val="tx1"/>
                </a:solidFill>
              </a:rPr>
              <a:t>30</a:t>
            </a:r>
            <a:r>
              <a:rPr kumimoji="1" lang="ja-JP" altLang="en-US" sz="1400" dirty="0">
                <a:solidFill>
                  <a:schemeClr val="tx1"/>
                </a:solidFill>
              </a:rPr>
              <a:t>％）</a:t>
            </a:r>
            <a:endParaRPr kumimoji="1" lang="en-US" altLang="ja-JP" sz="1400" dirty="0">
              <a:solidFill>
                <a:schemeClr val="tx1"/>
              </a:solidFill>
            </a:endParaRPr>
          </a:p>
          <a:p>
            <a:pPr algn="ctr"/>
            <a:r>
              <a:rPr lang="ja-JP" altLang="en-US" sz="1400" dirty="0">
                <a:solidFill>
                  <a:schemeClr val="tx1"/>
                </a:solidFill>
              </a:rPr>
              <a:t>・三井住友海上（</a:t>
            </a:r>
            <a:r>
              <a:rPr lang="en-US" altLang="ja-JP" sz="1400" dirty="0">
                <a:solidFill>
                  <a:schemeClr val="tx1"/>
                </a:solidFill>
              </a:rPr>
              <a:t>20</a:t>
            </a:r>
            <a:r>
              <a:rPr lang="ja-JP" altLang="en-US" sz="1400" dirty="0">
                <a:solidFill>
                  <a:schemeClr val="tx1"/>
                </a:solidFill>
              </a:rPr>
              <a:t>％</a:t>
            </a:r>
            <a:endParaRPr lang="en-US" altLang="ja-JP" sz="1400" dirty="0">
              <a:solidFill>
                <a:schemeClr val="tx1"/>
              </a:solidFill>
            </a:endParaRPr>
          </a:p>
          <a:p>
            <a:pPr algn="ctr"/>
            <a:r>
              <a:rPr kumimoji="1" lang="ja-JP" altLang="en-US" sz="1400" dirty="0">
                <a:solidFill>
                  <a:schemeClr val="tx1"/>
                </a:solidFill>
              </a:rPr>
              <a:t>・その他（</a:t>
            </a:r>
            <a:r>
              <a:rPr kumimoji="1" lang="en-US" altLang="ja-JP" sz="1400" dirty="0">
                <a:solidFill>
                  <a:schemeClr val="tx1"/>
                </a:solidFill>
              </a:rPr>
              <a:t>15</a:t>
            </a:r>
            <a:r>
              <a:rPr kumimoji="1" lang="ja-JP" altLang="en-US" sz="1400" dirty="0">
                <a:solidFill>
                  <a:schemeClr val="tx1"/>
                </a:solidFill>
              </a:rPr>
              <a:t>％）</a:t>
            </a:r>
          </a:p>
        </p:txBody>
      </p:sp>
      <p:cxnSp>
        <p:nvCxnSpPr>
          <p:cNvPr id="70" name="直線矢印コネクタ 69">
            <a:extLst>
              <a:ext uri="{FF2B5EF4-FFF2-40B4-BE49-F238E27FC236}">
                <a16:creationId xmlns:a16="http://schemas.microsoft.com/office/drawing/2014/main" id="{B65E2799-6EB0-46DF-9F3E-8A049A60EBB3}"/>
              </a:ext>
            </a:extLst>
          </p:cNvPr>
          <p:cNvCxnSpPr>
            <a:cxnSpLocks/>
            <a:stCxn id="69" idx="2"/>
            <a:endCxn id="14" idx="0"/>
          </p:cNvCxnSpPr>
          <p:nvPr/>
        </p:nvCxnSpPr>
        <p:spPr>
          <a:xfrm>
            <a:off x="4288149" y="3359250"/>
            <a:ext cx="7078" cy="56399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a:extLst>
              <a:ext uri="{FF2B5EF4-FFF2-40B4-BE49-F238E27FC236}">
                <a16:creationId xmlns:a16="http://schemas.microsoft.com/office/drawing/2014/main" id="{19A0AC3E-597F-4060-AE74-6D1CF4B2556B}"/>
              </a:ext>
            </a:extLst>
          </p:cNvPr>
          <p:cNvCxnSpPr>
            <a:stCxn id="69" idx="3"/>
            <a:endCxn id="18" idx="1"/>
          </p:cNvCxnSpPr>
          <p:nvPr/>
        </p:nvCxnSpPr>
        <p:spPr>
          <a:xfrm>
            <a:off x="5357011" y="2693053"/>
            <a:ext cx="344602" cy="53671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 name="フッター プレースホルダー 2">
            <a:extLst>
              <a:ext uri="{FF2B5EF4-FFF2-40B4-BE49-F238E27FC236}">
                <a16:creationId xmlns:a16="http://schemas.microsoft.com/office/drawing/2014/main" id="{A72BAF3E-9CB4-4A88-AD03-C790AE5A3B08}"/>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4535571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52</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5-7.</a:t>
            </a:r>
            <a:r>
              <a:rPr lang="ja-JP" altLang="en-US" sz="2000" kern="0" dirty="0">
                <a:solidFill>
                  <a:schemeClr val="tx2"/>
                </a:solidFill>
                <a:latin typeface="+mj-lt"/>
                <a:ea typeface="+mj-ea"/>
                <a:cs typeface="+mj-cs"/>
              </a:rPr>
              <a:t>ビジネスモデル俯瞰図の例（日東工器㈱</a:t>
            </a:r>
            <a:r>
              <a:rPr lang="en-US" altLang="ja-JP" sz="2000" kern="0" dirty="0">
                <a:solidFill>
                  <a:schemeClr val="tx2"/>
                </a:solidFill>
                <a:latin typeface="+mj-lt"/>
                <a:ea typeface="+mj-ea"/>
                <a:cs typeface="+mj-cs"/>
              </a:rPr>
              <a:t>HP</a:t>
            </a:r>
            <a:r>
              <a:rPr lang="ja-JP" altLang="en-US" sz="2000" kern="0" dirty="0">
                <a:solidFill>
                  <a:schemeClr val="tx2"/>
                </a:solidFill>
                <a:latin typeface="+mj-lt"/>
                <a:ea typeface="+mj-ea"/>
                <a:cs typeface="+mj-cs"/>
              </a:rPr>
              <a:t>より）</a:t>
            </a:r>
          </a:p>
        </p:txBody>
      </p:sp>
      <p:pic>
        <p:nvPicPr>
          <p:cNvPr id="2" name="図 1">
            <a:extLst>
              <a:ext uri="{FF2B5EF4-FFF2-40B4-BE49-F238E27FC236}">
                <a16:creationId xmlns:a16="http://schemas.microsoft.com/office/drawing/2014/main" id="{2DDE62C5-4465-4A89-B92E-001572D8182A}"/>
              </a:ext>
            </a:extLst>
          </p:cNvPr>
          <p:cNvPicPr>
            <a:picLocks noChangeAspect="1"/>
          </p:cNvPicPr>
          <p:nvPr/>
        </p:nvPicPr>
        <p:blipFill>
          <a:blip r:embed="rId3"/>
          <a:stretch>
            <a:fillRect/>
          </a:stretch>
        </p:blipFill>
        <p:spPr>
          <a:xfrm>
            <a:off x="539552" y="836712"/>
            <a:ext cx="8147248" cy="5544616"/>
          </a:xfrm>
          <a:prstGeom prst="rect">
            <a:avLst/>
          </a:prstGeom>
        </p:spPr>
      </p:pic>
      <p:sp>
        <p:nvSpPr>
          <p:cNvPr id="3" name="フッター プレースホルダー 2">
            <a:extLst>
              <a:ext uri="{FF2B5EF4-FFF2-40B4-BE49-F238E27FC236}">
                <a16:creationId xmlns:a16="http://schemas.microsoft.com/office/drawing/2014/main" id="{D2065FC7-E3C7-4616-A219-36EED7D4516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3120740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53</a:t>
            </a:fld>
            <a:endParaRPr kumimoji="1" lang="ja-JP" altLang="en-US" dirty="0"/>
          </a:p>
        </p:txBody>
      </p:sp>
      <p:sp>
        <p:nvSpPr>
          <p:cNvPr id="5" name="テキスト ボックス 4">
            <a:extLst>
              <a:ext uri="{FF2B5EF4-FFF2-40B4-BE49-F238E27FC236}">
                <a16:creationId xmlns:a16="http://schemas.microsoft.com/office/drawing/2014/main" id="{FFD5A661-CFDC-4090-A2CB-D5F0B5DEA41C}"/>
              </a:ext>
            </a:extLst>
          </p:cNvPr>
          <p:cNvSpPr txBox="1"/>
          <p:nvPr/>
        </p:nvSpPr>
        <p:spPr>
          <a:xfrm>
            <a:off x="258781" y="199219"/>
            <a:ext cx="6037388"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5-8.</a:t>
            </a:r>
            <a:r>
              <a:rPr lang="ja-JP" altLang="en-US" sz="2000" kern="0" dirty="0">
                <a:solidFill>
                  <a:schemeClr val="tx2"/>
                </a:solidFill>
                <a:latin typeface="+mj-lt"/>
                <a:ea typeface="+mj-ea"/>
                <a:cs typeface="+mj-cs"/>
              </a:rPr>
              <a:t>売上計画の全体像</a:t>
            </a:r>
          </a:p>
        </p:txBody>
      </p:sp>
      <p:sp>
        <p:nvSpPr>
          <p:cNvPr id="7" name="テキスト ボックス 6">
            <a:extLst>
              <a:ext uri="{FF2B5EF4-FFF2-40B4-BE49-F238E27FC236}">
                <a16:creationId xmlns:a16="http://schemas.microsoft.com/office/drawing/2014/main" id="{0C347B6E-DC3D-4141-9077-4856E4276E93}"/>
              </a:ext>
            </a:extLst>
          </p:cNvPr>
          <p:cNvSpPr txBox="1"/>
          <p:nvPr/>
        </p:nvSpPr>
        <p:spPr>
          <a:xfrm>
            <a:off x="258781" y="873843"/>
            <a:ext cx="3642171" cy="461665"/>
          </a:xfrm>
          <a:prstGeom prst="rect">
            <a:avLst/>
          </a:prstGeom>
          <a:solidFill>
            <a:schemeClr val="accent5"/>
          </a:solidFill>
          <a:ln>
            <a:solidFill>
              <a:srgbClr val="0070C0"/>
            </a:solidFill>
          </a:ln>
        </p:spPr>
        <p:txBody>
          <a:bodyPr wrap="square">
            <a:spAutoFit/>
          </a:bodyPr>
          <a:lstStyle/>
          <a:p>
            <a:pPr eaLnBrk="1" hangingPunct="1">
              <a:defRPr/>
            </a:pPr>
            <a:r>
              <a:rPr lang="ja-JP" altLang="en-US" sz="2400" dirty="0">
                <a:latin typeface="+mj-ea"/>
                <a:ea typeface="+mj-ea"/>
              </a:rPr>
              <a:t>一般的な販売計画の流れ</a:t>
            </a:r>
            <a:r>
              <a:rPr lang="ja-JP" altLang="en-US" sz="2400" b="1" dirty="0">
                <a:solidFill>
                  <a:srgbClr val="FF0000"/>
                </a:solidFill>
                <a:latin typeface="+mj-ea"/>
                <a:ea typeface="+mj-ea"/>
              </a:rPr>
              <a:t>　</a:t>
            </a:r>
            <a:r>
              <a:rPr lang="ja-JP" altLang="en-US" sz="2400" dirty="0">
                <a:latin typeface="+mj-ea"/>
                <a:ea typeface="+mj-ea"/>
              </a:rPr>
              <a:t>　</a:t>
            </a:r>
          </a:p>
        </p:txBody>
      </p:sp>
      <p:sp>
        <p:nvSpPr>
          <p:cNvPr id="8" name="正方形/長方形 7">
            <a:extLst>
              <a:ext uri="{FF2B5EF4-FFF2-40B4-BE49-F238E27FC236}">
                <a16:creationId xmlns:a16="http://schemas.microsoft.com/office/drawing/2014/main" id="{E1306B5B-D67D-4E1D-8404-752BF24C2A39}"/>
              </a:ext>
            </a:extLst>
          </p:cNvPr>
          <p:cNvSpPr/>
          <p:nvPr/>
        </p:nvSpPr>
        <p:spPr>
          <a:xfrm>
            <a:off x="1085792" y="1562087"/>
            <a:ext cx="1714500" cy="5715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販売予測</a:t>
            </a:r>
          </a:p>
        </p:txBody>
      </p:sp>
      <p:sp>
        <p:nvSpPr>
          <p:cNvPr id="9" name="正方形/長方形 8">
            <a:extLst>
              <a:ext uri="{FF2B5EF4-FFF2-40B4-BE49-F238E27FC236}">
                <a16:creationId xmlns:a16="http://schemas.microsoft.com/office/drawing/2014/main" id="{78B75589-FC65-4500-8706-762BEF9CC098}"/>
              </a:ext>
            </a:extLst>
          </p:cNvPr>
          <p:cNvSpPr/>
          <p:nvPr/>
        </p:nvSpPr>
        <p:spPr>
          <a:xfrm>
            <a:off x="1085792" y="2589204"/>
            <a:ext cx="1714500" cy="5715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販売目標</a:t>
            </a:r>
          </a:p>
        </p:txBody>
      </p:sp>
      <p:sp>
        <p:nvSpPr>
          <p:cNvPr id="10" name="正方形/長方形 9">
            <a:extLst>
              <a:ext uri="{FF2B5EF4-FFF2-40B4-BE49-F238E27FC236}">
                <a16:creationId xmlns:a16="http://schemas.microsoft.com/office/drawing/2014/main" id="{D8E57043-0C13-4FFD-AC53-C36742A18DFB}"/>
              </a:ext>
            </a:extLst>
          </p:cNvPr>
          <p:cNvSpPr/>
          <p:nvPr/>
        </p:nvSpPr>
        <p:spPr>
          <a:xfrm>
            <a:off x="1085792" y="3616321"/>
            <a:ext cx="1714500" cy="5715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販売予算</a:t>
            </a:r>
          </a:p>
        </p:txBody>
      </p:sp>
      <p:sp>
        <p:nvSpPr>
          <p:cNvPr id="11" name="正方形/長方形 10">
            <a:extLst>
              <a:ext uri="{FF2B5EF4-FFF2-40B4-BE49-F238E27FC236}">
                <a16:creationId xmlns:a16="http://schemas.microsoft.com/office/drawing/2014/main" id="{83DF5009-F524-497D-932A-FF3F5E56DEFB}"/>
              </a:ext>
            </a:extLst>
          </p:cNvPr>
          <p:cNvSpPr/>
          <p:nvPr/>
        </p:nvSpPr>
        <p:spPr>
          <a:xfrm>
            <a:off x="1085792" y="4643438"/>
            <a:ext cx="1714500" cy="5715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販売割当</a:t>
            </a:r>
          </a:p>
        </p:txBody>
      </p:sp>
      <p:sp>
        <p:nvSpPr>
          <p:cNvPr id="12" name="正方形/長方形 11">
            <a:extLst>
              <a:ext uri="{FF2B5EF4-FFF2-40B4-BE49-F238E27FC236}">
                <a16:creationId xmlns:a16="http://schemas.microsoft.com/office/drawing/2014/main" id="{77BEB659-9CDB-4900-AEC0-B50741F9E680}"/>
              </a:ext>
            </a:extLst>
          </p:cNvPr>
          <p:cNvSpPr/>
          <p:nvPr/>
        </p:nvSpPr>
        <p:spPr>
          <a:xfrm>
            <a:off x="1085792" y="5670555"/>
            <a:ext cx="1714500" cy="5715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販売統制</a:t>
            </a:r>
          </a:p>
        </p:txBody>
      </p:sp>
      <p:sp>
        <p:nvSpPr>
          <p:cNvPr id="3" name="四角形: 角を丸くする 2">
            <a:extLst>
              <a:ext uri="{FF2B5EF4-FFF2-40B4-BE49-F238E27FC236}">
                <a16:creationId xmlns:a16="http://schemas.microsoft.com/office/drawing/2014/main" id="{6BA9B124-3621-4370-A1BF-657C3CE4E381}"/>
              </a:ext>
            </a:extLst>
          </p:cNvPr>
          <p:cNvSpPr/>
          <p:nvPr/>
        </p:nvSpPr>
        <p:spPr>
          <a:xfrm>
            <a:off x="3491880" y="1563264"/>
            <a:ext cx="5214937"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自社の事業領域、顧客（見込み含む）に対してどの程度売れるかの予測</a:t>
            </a:r>
          </a:p>
        </p:txBody>
      </p:sp>
      <p:cxnSp>
        <p:nvCxnSpPr>
          <p:cNvPr id="24" name="直線矢印コネクタ 23">
            <a:extLst>
              <a:ext uri="{FF2B5EF4-FFF2-40B4-BE49-F238E27FC236}">
                <a16:creationId xmlns:a16="http://schemas.microsoft.com/office/drawing/2014/main" id="{5483232B-D6BD-4C75-B4CB-DB1480DDF52E}"/>
              </a:ext>
            </a:extLst>
          </p:cNvPr>
          <p:cNvCxnSpPr>
            <a:stCxn id="8" idx="2"/>
            <a:endCxn id="9" idx="0"/>
          </p:cNvCxnSpPr>
          <p:nvPr/>
        </p:nvCxnSpPr>
        <p:spPr>
          <a:xfrm>
            <a:off x="1943042" y="2133587"/>
            <a:ext cx="0" cy="4556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47316696-33DF-467C-94A5-005AC23FCCBB}"/>
              </a:ext>
            </a:extLst>
          </p:cNvPr>
          <p:cNvCxnSpPr>
            <a:cxnSpLocks/>
            <a:stCxn id="9" idx="2"/>
            <a:endCxn id="10" idx="0"/>
          </p:cNvCxnSpPr>
          <p:nvPr/>
        </p:nvCxnSpPr>
        <p:spPr>
          <a:xfrm>
            <a:off x="1943042" y="3160704"/>
            <a:ext cx="0" cy="4556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1A4E9EB0-6668-4733-9E35-0A56999F183E}"/>
              </a:ext>
            </a:extLst>
          </p:cNvPr>
          <p:cNvCxnSpPr>
            <a:cxnSpLocks/>
            <a:stCxn id="10" idx="2"/>
            <a:endCxn id="11" idx="0"/>
          </p:cNvCxnSpPr>
          <p:nvPr/>
        </p:nvCxnSpPr>
        <p:spPr>
          <a:xfrm>
            <a:off x="1943042" y="4187821"/>
            <a:ext cx="0" cy="4556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EA8BE73B-FFE9-464D-AA66-6AE99C38238F}"/>
              </a:ext>
            </a:extLst>
          </p:cNvPr>
          <p:cNvCxnSpPr>
            <a:cxnSpLocks/>
            <a:stCxn id="11" idx="2"/>
            <a:endCxn id="12" idx="0"/>
          </p:cNvCxnSpPr>
          <p:nvPr/>
        </p:nvCxnSpPr>
        <p:spPr>
          <a:xfrm>
            <a:off x="1943042" y="5214938"/>
            <a:ext cx="0" cy="4556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BE09E56-4D5F-4105-A315-B66F21431406}"/>
              </a:ext>
            </a:extLst>
          </p:cNvPr>
          <p:cNvCxnSpPr/>
          <p:nvPr/>
        </p:nvCxnSpPr>
        <p:spPr>
          <a:xfrm>
            <a:off x="467544" y="1847837"/>
            <a:ext cx="0" cy="410846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239C01A7-E3DA-4840-A866-E8FA3F466E77}"/>
              </a:ext>
            </a:extLst>
          </p:cNvPr>
          <p:cNvCxnSpPr>
            <a:cxnSpLocks/>
          </p:cNvCxnSpPr>
          <p:nvPr/>
        </p:nvCxnSpPr>
        <p:spPr>
          <a:xfrm flipH="1">
            <a:off x="437792" y="5946830"/>
            <a:ext cx="648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85BC3D18-4830-4119-9A50-073D2A526E4C}"/>
              </a:ext>
            </a:extLst>
          </p:cNvPr>
          <p:cNvCxnSpPr>
            <a:cxnSpLocks/>
          </p:cNvCxnSpPr>
          <p:nvPr/>
        </p:nvCxnSpPr>
        <p:spPr>
          <a:xfrm>
            <a:off x="437792" y="1847837"/>
            <a:ext cx="6480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四角形: 角を丸くする 39">
            <a:extLst>
              <a:ext uri="{FF2B5EF4-FFF2-40B4-BE49-F238E27FC236}">
                <a16:creationId xmlns:a16="http://schemas.microsoft.com/office/drawing/2014/main" id="{2B2E6139-C3BD-44D6-B295-EF7AB1408693}"/>
              </a:ext>
            </a:extLst>
          </p:cNvPr>
          <p:cNvSpPr/>
          <p:nvPr/>
        </p:nvSpPr>
        <p:spPr>
          <a:xfrm>
            <a:off x="3491880" y="2587995"/>
            <a:ext cx="5214937"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販売予測、自社の過去の販売実績に基づいて、具体的販売金額（単価</a:t>
            </a:r>
            <a:r>
              <a:rPr kumimoji="1" lang="en-US" altLang="ja-JP" dirty="0">
                <a:solidFill>
                  <a:schemeClr val="tx1"/>
                </a:solidFill>
              </a:rPr>
              <a:t>×</a:t>
            </a:r>
            <a:r>
              <a:rPr kumimoji="1" lang="ja-JP" altLang="en-US" dirty="0">
                <a:solidFill>
                  <a:schemeClr val="tx1"/>
                </a:solidFill>
              </a:rPr>
              <a:t>数量）を決定</a:t>
            </a:r>
          </a:p>
        </p:txBody>
      </p:sp>
      <p:cxnSp>
        <p:nvCxnSpPr>
          <p:cNvPr id="42" name="直線矢印コネクタ 41">
            <a:extLst>
              <a:ext uri="{FF2B5EF4-FFF2-40B4-BE49-F238E27FC236}">
                <a16:creationId xmlns:a16="http://schemas.microsoft.com/office/drawing/2014/main" id="{BE67D47C-313E-4B05-9C58-D4229394DA46}"/>
              </a:ext>
            </a:extLst>
          </p:cNvPr>
          <p:cNvCxnSpPr>
            <a:stCxn id="8" idx="3"/>
            <a:endCxn id="3" idx="1"/>
          </p:cNvCxnSpPr>
          <p:nvPr/>
        </p:nvCxnSpPr>
        <p:spPr>
          <a:xfrm>
            <a:off x="2800292" y="1847837"/>
            <a:ext cx="691588" cy="117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9FD97984-CEEA-42A3-9056-DCCEB8B9B962}"/>
              </a:ext>
            </a:extLst>
          </p:cNvPr>
          <p:cNvCxnSpPr>
            <a:cxnSpLocks/>
            <a:stCxn id="9" idx="3"/>
            <a:endCxn id="40" idx="1"/>
          </p:cNvCxnSpPr>
          <p:nvPr/>
        </p:nvCxnSpPr>
        <p:spPr>
          <a:xfrm flipV="1">
            <a:off x="2800292" y="2873745"/>
            <a:ext cx="691588" cy="12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7" name="四角形: 角を丸くする 46">
            <a:extLst>
              <a:ext uri="{FF2B5EF4-FFF2-40B4-BE49-F238E27FC236}">
                <a16:creationId xmlns:a16="http://schemas.microsoft.com/office/drawing/2014/main" id="{8408CA28-CC42-43E4-BA96-A1EED9F02ECD}"/>
              </a:ext>
            </a:extLst>
          </p:cNvPr>
          <p:cNvSpPr/>
          <p:nvPr/>
        </p:nvSpPr>
        <p:spPr>
          <a:xfrm>
            <a:off x="3491880" y="3618553"/>
            <a:ext cx="5214937"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販売目標を達成する為に、必要な費用を予測</a:t>
            </a:r>
            <a:endParaRPr lang="en-US" altLang="ja-JP" dirty="0">
              <a:solidFill>
                <a:schemeClr val="tx1"/>
              </a:solidFill>
            </a:endParaRPr>
          </a:p>
          <a:p>
            <a:r>
              <a:rPr lang="ja-JP" altLang="en-US" dirty="0">
                <a:solidFill>
                  <a:schemeClr val="tx1"/>
                </a:solidFill>
              </a:rPr>
              <a:t>⇒販売費及び一般管理費計画へ</a:t>
            </a:r>
            <a:endParaRPr kumimoji="1" lang="ja-JP" altLang="en-US" dirty="0">
              <a:solidFill>
                <a:schemeClr val="tx1"/>
              </a:solidFill>
            </a:endParaRPr>
          </a:p>
        </p:txBody>
      </p:sp>
      <p:cxnSp>
        <p:nvCxnSpPr>
          <p:cNvPr id="48" name="直線矢印コネクタ 47">
            <a:extLst>
              <a:ext uri="{FF2B5EF4-FFF2-40B4-BE49-F238E27FC236}">
                <a16:creationId xmlns:a16="http://schemas.microsoft.com/office/drawing/2014/main" id="{D2F98F0D-B861-4E10-9465-354301F5CD35}"/>
              </a:ext>
            </a:extLst>
          </p:cNvPr>
          <p:cNvCxnSpPr>
            <a:cxnSpLocks/>
            <a:endCxn id="47" idx="1"/>
          </p:cNvCxnSpPr>
          <p:nvPr/>
        </p:nvCxnSpPr>
        <p:spPr>
          <a:xfrm flipV="1">
            <a:off x="2800292" y="3904303"/>
            <a:ext cx="691588" cy="12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9" name="四角形: 角を丸くする 48">
            <a:extLst>
              <a:ext uri="{FF2B5EF4-FFF2-40B4-BE49-F238E27FC236}">
                <a16:creationId xmlns:a16="http://schemas.microsoft.com/office/drawing/2014/main" id="{4B0BBC7C-B0A9-481F-8BA7-CA5230A193E3}"/>
              </a:ext>
            </a:extLst>
          </p:cNvPr>
          <p:cNvSpPr/>
          <p:nvPr/>
        </p:nvSpPr>
        <p:spPr>
          <a:xfrm>
            <a:off x="3494052" y="4647902"/>
            <a:ext cx="5214937"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どの部署が、誰が、いくら販売するか？を決定</a:t>
            </a:r>
          </a:p>
        </p:txBody>
      </p:sp>
      <p:cxnSp>
        <p:nvCxnSpPr>
          <p:cNvPr id="50" name="直線矢印コネクタ 49">
            <a:extLst>
              <a:ext uri="{FF2B5EF4-FFF2-40B4-BE49-F238E27FC236}">
                <a16:creationId xmlns:a16="http://schemas.microsoft.com/office/drawing/2014/main" id="{D5E95E64-D74E-414D-B38F-D43366C1E1EF}"/>
              </a:ext>
            </a:extLst>
          </p:cNvPr>
          <p:cNvCxnSpPr>
            <a:cxnSpLocks/>
            <a:endCxn id="49" idx="1"/>
          </p:cNvCxnSpPr>
          <p:nvPr/>
        </p:nvCxnSpPr>
        <p:spPr>
          <a:xfrm flipV="1">
            <a:off x="2802464" y="4933652"/>
            <a:ext cx="691588" cy="12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1" name="四角形: 角を丸くする 50">
            <a:extLst>
              <a:ext uri="{FF2B5EF4-FFF2-40B4-BE49-F238E27FC236}">
                <a16:creationId xmlns:a16="http://schemas.microsoft.com/office/drawing/2014/main" id="{1D5D428B-3E9A-49D9-8E87-D641CD4E10D4}"/>
              </a:ext>
            </a:extLst>
          </p:cNvPr>
          <p:cNvSpPr/>
          <p:nvPr/>
        </p:nvSpPr>
        <p:spPr>
          <a:xfrm>
            <a:off x="3491880" y="5675888"/>
            <a:ext cx="5214937"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販売計画通り実行されているか？確認</a:t>
            </a:r>
            <a:endParaRPr kumimoji="1" lang="ja-JP" altLang="en-US" dirty="0">
              <a:solidFill>
                <a:schemeClr val="tx1"/>
              </a:solidFill>
            </a:endParaRPr>
          </a:p>
        </p:txBody>
      </p:sp>
      <p:cxnSp>
        <p:nvCxnSpPr>
          <p:cNvPr id="52" name="直線矢印コネクタ 51">
            <a:extLst>
              <a:ext uri="{FF2B5EF4-FFF2-40B4-BE49-F238E27FC236}">
                <a16:creationId xmlns:a16="http://schemas.microsoft.com/office/drawing/2014/main" id="{FFD322CF-1EAD-4E01-9A99-A9B45F19A68D}"/>
              </a:ext>
            </a:extLst>
          </p:cNvPr>
          <p:cNvCxnSpPr>
            <a:cxnSpLocks/>
            <a:endCxn id="51" idx="1"/>
          </p:cNvCxnSpPr>
          <p:nvPr/>
        </p:nvCxnSpPr>
        <p:spPr>
          <a:xfrm flipV="1">
            <a:off x="2800292" y="5961638"/>
            <a:ext cx="691588" cy="12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E295A221-ED5F-407C-9440-1972F23943F2}"/>
              </a:ext>
            </a:extLst>
          </p:cNvPr>
          <p:cNvCxnSpPr>
            <a:cxnSpLocks/>
          </p:cNvCxnSpPr>
          <p:nvPr/>
        </p:nvCxnSpPr>
        <p:spPr>
          <a:xfrm flipH="1">
            <a:off x="437792" y="4933652"/>
            <a:ext cx="648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2041FD88-DD52-4916-9421-33C399A8E2A7}"/>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394425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54</a:t>
            </a:fld>
            <a:endParaRPr kumimoji="1" lang="ja-JP" altLang="en-US" dirty="0"/>
          </a:p>
        </p:txBody>
      </p:sp>
      <p:sp>
        <p:nvSpPr>
          <p:cNvPr id="16" name="テキスト ボックス 15"/>
          <p:cNvSpPr txBox="1"/>
          <p:nvPr/>
        </p:nvSpPr>
        <p:spPr>
          <a:xfrm>
            <a:off x="258781" y="199219"/>
            <a:ext cx="6037388"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5-9.</a:t>
            </a:r>
            <a:r>
              <a:rPr lang="ja-JP" altLang="en-US" sz="2000" kern="0" dirty="0">
                <a:solidFill>
                  <a:schemeClr val="tx2"/>
                </a:solidFill>
                <a:latin typeface="+mj-lt"/>
                <a:ea typeface="+mj-ea"/>
                <a:cs typeface="+mj-cs"/>
              </a:rPr>
              <a:t>売上計画を作成しましょう！</a:t>
            </a:r>
          </a:p>
        </p:txBody>
      </p:sp>
      <p:graphicFrame>
        <p:nvGraphicFramePr>
          <p:cNvPr id="2" name="図表 1">
            <a:extLst>
              <a:ext uri="{FF2B5EF4-FFF2-40B4-BE49-F238E27FC236}">
                <a16:creationId xmlns:a16="http://schemas.microsoft.com/office/drawing/2014/main" id="{147FEFA8-7D63-46D2-B8EB-8762BA988EF2}"/>
              </a:ext>
            </a:extLst>
          </p:cNvPr>
          <p:cNvGraphicFramePr/>
          <p:nvPr>
            <p:extLst>
              <p:ext uri="{D42A27DB-BD31-4B8C-83A1-F6EECF244321}">
                <p14:modId xmlns:p14="http://schemas.microsoft.com/office/powerpoint/2010/main" val="2195354710"/>
              </p:ext>
            </p:extLst>
          </p:nvPr>
        </p:nvGraphicFramePr>
        <p:xfrm>
          <a:off x="431540" y="932556"/>
          <a:ext cx="8280920" cy="5326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右中かっこ 2">
            <a:extLst>
              <a:ext uri="{FF2B5EF4-FFF2-40B4-BE49-F238E27FC236}">
                <a16:creationId xmlns:a16="http://schemas.microsoft.com/office/drawing/2014/main" id="{87B9848C-2F32-4D65-974D-C8117C099E3D}"/>
              </a:ext>
            </a:extLst>
          </p:cNvPr>
          <p:cNvSpPr/>
          <p:nvPr/>
        </p:nvSpPr>
        <p:spPr>
          <a:xfrm>
            <a:off x="6542522" y="4750010"/>
            <a:ext cx="136376" cy="1260000"/>
          </a:xfrm>
          <a:prstGeom prst="righ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4F6B98BE-783D-4E2B-8A22-6C7D93D09F2E}"/>
              </a:ext>
            </a:extLst>
          </p:cNvPr>
          <p:cNvSpPr/>
          <p:nvPr/>
        </p:nvSpPr>
        <p:spPr>
          <a:xfrm>
            <a:off x="6759575" y="5139900"/>
            <a:ext cx="1872208" cy="48022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使い分ける！</a:t>
            </a:r>
            <a:endParaRPr kumimoji="1" lang="ja-JP" altLang="en-US" dirty="0">
              <a:solidFill>
                <a:schemeClr val="tx1"/>
              </a:solidFill>
            </a:endParaRPr>
          </a:p>
        </p:txBody>
      </p:sp>
      <p:sp>
        <p:nvSpPr>
          <p:cNvPr id="5" name="フッター プレースホルダー 4">
            <a:extLst>
              <a:ext uri="{FF2B5EF4-FFF2-40B4-BE49-F238E27FC236}">
                <a16:creationId xmlns:a16="http://schemas.microsoft.com/office/drawing/2014/main" id="{492E6A04-1D47-465C-AA30-7CAA895D7635}"/>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008684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線コネクタ 25"/>
          <p:cNvCxnSpPr/>
          <p:nvPr/>
        </p:nvCxnSpPr>
        <p:spPr>
          <a:xfrm>
            <a:off x="0" y="906463"/>
            <a:ext cx="91440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a:cxnSpLocks/>
          </p:cNvCxnSpPr>
          <p:nvPr/>
        </p:nvCxnSpPr>
        <p:spPr>
          <a:xfrm flipV="1">
            <a:off x="1547664" y="752574"/>
            <a:ext cx="7596336" cy="1"/>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55</a:t>
            </a:fld>
            <a:endParaRPr kumimoji="1" lang="ja-JP" altLang="en-US" dirty="0"/>
          </a:p>
        </p:txBody>
      </p:sp>
      <p:pic>
        <p:nvPicPr>
          <p:cNvPr id="4" name="図 3">
            <a:extLst>
              <a:ext uri="{FF2B5EF4-FFF2-40B4-BE49-F238E27FC236}">
                <a16:creationId xmlns:a16="http://schemas.microsoft.com/office/drawing/2014/main" id="{A68F394E-D954-476A-88A4-DC43397EC212}"/>
              </a:ext>
            </a:extLst>
          </p:cNvPr>
          <p:cNvPicPr>
            <a:picLocks noChangeAspect="1"/>
          </p:cNvPicPr>
          <p:nvPr/>
        </p:nvPicPr>
        <p:blipFill>
          <a:blip r:embed="rId3"/>
          <a:stretch>
            <a:fillRect/>
          </a:stretch>
        </p:blipFill>
        <p:spPr>
          <a:xfrm>
            <a:off x="323528" y="1396791"/>
            <a:ext cx="8496944" cy="1960201"/>
          </a:xfrm>
          <a:prstGeom prst="rect">
            <a:avLst/>
          </a:prstGeom>
        </p:spPr>
      </p:pic>
      <p:sp>
        <p:nvSpPr>
          <p:cNvPr id="5" name="テキスト ボックス 4">
            <a:extLst>
              <a:ext uri="{FF2B5EF4-FFF2-40B4-BE49-F238E27FC236}">
                <a16:creationId xmlns:a16="http://schemas.microsoft.com/office/drawing/2014/main" id="{C1DA7F28-6D29-4413-84F8-F6297B2C25EB}"/>
              </a:ext>
            </a:extLst>
          </p:cNvPr>
          <p:cNvSpPr txBox="1"/>
          <p:nvPr/>
        </p:nvSpPr>
        <p:spPr>
          <a:xfrm>
            <a:off x="323528" y="1057349"/>
            <a:ext cx="1728192" cy="369332"/>
          </a:xfrm>
          <a:prstGeom prst="rect">
            <a:avLst/>
          </a:prstGeom>
          <a:solidFill>
            <a:schemeClr val="accent5">
              <a:lumMod val="20000"/>
              <a:lumOff val="80000"/>
            </a:schemeClr>
          </a:solidFill>
          <a:ln>
            <a:solidFill>
              <a:schemeClr val="accent1"/>
            </a:solidFill>
          </a:ln>
        </p:spPr>
        <p:txBody>
          <a:bodyPr wrap="square" rtlCol="0">
            <a:spAutoFit/>
          </a:bodyPr>
          <a:lstStyle/>
          <a:p>
            <a:pPr algn="ctr"/>
            <a:r>
              <a:rPr lang="en-US" altLang="ja-JP" dirty="0"/>
              <a:t>TKC</a:t>
            </a:r>
            <a:r>
              <a:rPr lang="ja-JP" altLang="en-US" dirty="0"/>
              <a:t>の</a:t>
            </a:r>
            <a:r>
              <a:rPr lang="en-US" altLang="ja-JP" dirty="0"/>
              <a:t>BAST</a:t>
            </a:r>
            <a:endParaRPr kumimoji="1" lang="ja-JP" altLang="en-US" dirty="0"/>
          </a:p>
        </p:txBody>
      </p:sp>
      <p:pic>
        <p:nvPicPr>
          <p:cNvPr id="7" name="図 6">
            <a:extLst>
              <a:ext uri="{FF2B5EF4-FFF2-40B4-BE49-F238E27FC236}">
                <a16:creationId xmlns:a16="http://schemas.microsoft.com/office/drawing/2014/main" id="{0899B954-563E-454B-8BA3-9B7D522DDE5D}"/>
              </a:ext>
            </a:extLst>
          </p:cNvPr>
          <p:cNvPicPr>
            <a:picLocks noChangeAspect="1"/>
          </p:cNvPicPr>
          <p:nvPr/>
        </p:nvPicPr>
        <p:blipFill>
          <a:blip r:embed="rId4"/>
          <a:stretch>
            <a:fillRect/>
          </a:stretch>
        </p:blipFill>
        <p:spPr>
          <a:xfrm>
            <a:off x="279884" y="4065766"/>
            <a:ext cx="8496944" cy="2087792"/>
          </a:xfrm>
          <a:prstGeom prst="rect">
            <a:avLst/>
          </a:prstGeom>
        </p:spPr>
      </p:pic>
      <p:sp>
        <p:nvSpPr>
          <p:cNvPr id="14" name="テキスト ボックス 13">
            <a:extLst>
              <a:ext uri="{FF2B5EF4-FFF2-40B4-BE49-F238E27FC236}">
                <a16:creationId xmlns:a16="http://schemas.microsoft.com/office/drawing/2014/main" id="{06D8EB53-B9A2-4A2E-BD60-63D370011CA3}"/>
              </a:ext>
            </a:extLst>
          </p:cNvPr>
          <p:cNvSpPr txBox="1"/>
          <p:nvPr/>
        </p:nvSpPr>
        <p:spPr>
          <a:xfrm>
            <a:off x="323528" y="3696434"/>
            <a:ext cx="3384376" cy="369332"/>
          </a:xfrm>
          <a:prstGeom prst="rect">
            <a:avLst/>
          </a:prstGeom>
          <a:solidFill>
            <a:schemeClr val="accent5">
              <a:lumMod val="20000"/>
              <a:lumOff val="80000"/>
            </a:schemeClr>
          </a:solidFill>
          <a:ln>
            <a:solidFill>
              <a:schemeClr val="accent1"/>
            </a:solidFill>
          </a:ln>
        </p:spPr>
        <p:txBody>
          <a:bodyPr wrap="square" rtlCol="0">
            <a:spAutoFit/>
          </a:bodyPr>
          <a:lstStyle/>
          <a:p>
            <a:pPr algn="ctr"/>
            <a:r>
              <a:rPr lang="ja-JP" altLang="en-US" dirty="0"/>
              <a:t>日本政策金融公庫（売上規模別）</a:t>
            </a:r>
            <a:endParaRPr kumimoji="1" lang="ja-JP" altLang="en-US" dirty="0"/>
          </a:p>
        </p:txBody>
      </p:sp>
      <p:sp>
        <p:nvSpPr>
          <p:cNvPr id="9" name="楕円 8">
            <a:extLst>
              <a:ext uri="{FF2B5EF4-FFF2-40B4-BE49-F238E27FC236}">
                <a16:creationId xmlns:a16="http://schemas.microsoft.com/office/drawing/2014/main" id="{4691C674-9B9F-4246-B565-846183381D1E}"/>
              </a:ext>
            </a:extLst>
          </p:cNvPr>
          <p:cNvSpPr/>
          <p:nvPr/>
        </p:nvSpPr>
        <p:spPr>
          <a:xfrm>
            <a:off x="6019800" y="1395203"/>
            <a:ext cx="640432" cy="5121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D2EF4C92-41EF-4B52-97A1-F12851393B68}"/>
              </a:ext>
            </a:extLst>
          </p:cNvPr>
          <p:cNvSpPr/>
          <p:nvPr/>
        </p:nvSpPr>
        <p:spPr>
          <a:xfrm>
            <a:off x="380934" y="5461209"/>
            <a:ext cx="1119768" cy="2000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5FDF1A3F-3501-413D-BFD1-85359025BEFD}"/>
              </a:ext>
            </a:extLst>
          </p:cNvPr>
          <p:cNvCxnSpPr/>
          <p:nvPr/>
        </p:nvCxnSpPr>
        <p:spPr>
          <a:xfrm>
            <a:off x="1547664" y="5661248"/>
            <a:ext cx="7139136"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EC8AC5E6-6F5F-4F70-9F6B-05FEF233C2F0}"/>
              </a:ext>
            </a:extLst>
          </p:cNvPr>
          <p:cNvSpPr txBox="1"/>
          <p:nvPr/>
        </p:nvSpPr>
        <p:spPr>
          <a:xfrm>
            <a:off x="258780" y="199219"/>
            <a:ext cx="7697595"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5-10.</a:t>
            </a:r>
            <a:r>
              <a:rPr lang="ja-JP" altLang="en-US" sz="2000" kern="0" dirty="0">
                <a:solidFill>
                  <a:schemeClr val="tx2"/>
                </a:solidFill>
                <a:latin typeface="+mj-lt"/>
                <a:ea typeface="+mj-ea"/>
                <a:cs typeface="+mj-cs"/>
              </a:rPr>
              <a:t>比較資料の例⇒数値に客観性がある為、計画に貼付する</a:t>
            </a:r>
          </a:p>
        </p:txBody>
      </p:sp>
      <p:sp>
        <p:nvSpPr>
          <p:cNvPr id="2" name="フッター プレースホルダー 1">
            <a:extLst>
              <a:ext uri="{FF2B5EF4-FFF2-40B4-BE49-F238E27FC236}">
                <a16:creationId xmlns:a16="http://schemas.microsoft.com/office/drawing/2014/main" id="{51FD9EB2-1ACE-4F60-83A9-58F0C05429C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849814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56</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5-11.</a:t>
            </a:r>
            <a:r>
              <a:rPr lang="ja-JP" altLang="en-US" sz="2000" kern="0" dirty="0">
                <a:solidFill>
                  <a:schemeClr val="tx2"/>
                </a:solidFill>
                <a:latin typeface="+mj-lt"/>
                <a:ea typeface="+mj-ea"/>
                <a:cs typeface="+mj-cs"/>
              </a:rPr>
              <a:t>まずは、過年度分析</a:t>
            </a:r>
          </a:p>
        </p:txBody>
      </p:sp>
      <p:sp>
        <p:nvSpPr>
          <p:cNvPr id="3" name="四角形: 角を丸くする 2">
            <a:extLst>
              <a:ext uri="{FF2B5EF4-FFF2-40B4-BE49-F238E27FC236}">
                <a16:creationId xmlns:a16="http://schemas.microsoft.com/office/drawing/2014/main" id="{B8D17840-F0F7-4555-B9E0-E9950A81B333}"/>
              </a:ext>
            </a:extLst>
          </p:cNvPr>
          <p:cNvSpPr/>
          <p:nvPr/>
        </p:nvSpPr>
        <p:spPr>
          <a:xfrm>
            <a:off x="252141" y="920433"/>
            <a:ext cx="8641033" cy="4001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ビジネスモデル俯瞰図が完成したら、次は売上分析を行います</a:t>
            </a:r>
          </a:p>
        </p:txBody>
      </p:sp>
      <p:sp>
        <p:nvSpPr>
          <p:cNvPr id="4" name="矢印: 下 3">
            <a:extLst>
              <a:ext uri="{FF2B5EF4-FFF2-40B4-BE49-F238E27FC236}">
                <a16:creationId xmlns:a16="http://schemas.microsoft.com/office/drawing/2014/main" id="{BD615841-7E74-4B57-99CA-881912F2FBBC}"/>
              </a:ext>
            </a:extLst>
          </p:cNvPr>
          <p:cNvSpPr/>
          <p:nvPr/>
        </p:nvSpPr>
        <p:spPr>
          <a:xfrm>
            <a:off x="3959932" y="1412776"/>
            <a:ext cx="122413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角を丸くする 4">
            <a:extLst>
              <a:ext uri="{FF2B5EF4-FFF2-40B4-BE49-F238E27FC236}">
                <a16:creationId xmlns:a16="http://schemas.microsoft.com/office/drawing/2014/main" id="{9EB8CACD-D5C3-4C9D-939F-6FDB527F7DBC}"/>
              </a:ext>
            </a:extLst>
          </p:cNvPr>
          <p:cNvSpPr/>
          <p:nvPr/>
        </p:nvSpPr>
        <p:spPr>
          <a:xfrm>
            <a:off x="467544" y="2204864"/>
            <a:ext cx="309634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過去</a:t>
            </a:r>
            <a:r>
              <a:rPr kumimoji="1" lang="en-US" altLang="ja-JP" sz="2000" dirty="0">
                <a:solidFill>
                  <a:schemeClr val="tx1"/>
                </a:solidFill>
              </a:rPr>
              <a:t>36</a:t>
            </a:r>
            <a:r>
              <a:rPr kumimoji="1" lang="ja-JP" altLang="en-US" sz="2000" dirty="0">
                <a:solidFill>
                  <a:schemeClr val="tx1"/>
                </a:solidFill>
              </a:rPr>
              <a:t>ヶ月分の商品、サービス、担当者別の月次売上高</a:t>
            </a:r>
            <a:endParaRPr kumimoji="1" lang="ja-JP" altLang="en-US" sz="3200" dirty="0">
              <a:solidFill>
                <a:schemeClr val="tx1"/>
              </a:solidFill>
            </a:endParaRPr>
          </a:p>
        </p:txBody>
      </p:sp>
      <p:sp>
        <p:nvSpPr>
          <p:cNvPr id="8" name="四角形: 角を丸くする 7">
            <a:extLst>
              <a:ext uri="{FF2B5EF4-FFF2-40B4-BE49-F238E27FC236}">
                <a16:creationId xmlns:a16="http://schemas.microsoft.com/office/drawing/2014/main" id="{2D309D07-0AA1-4C17-B15D-5CA55EEA8824}"/>
              </a:ext>
            </a:extLst>
          </p:cNvPr>
          <p:cNvSpPr/>
          <p:nvPr/>
        </p:nvSpPr>
        <p:spPr>
          <a:xfrm>
            <a:off x="467544" y="3681028"/>
            <a:ext cx="309634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事業領域の情報</a:t>
            </a:r>
          </a:p>
        </p:txBody>
      </p:sp>
      <p:sp>
        <p:nvSpPr>
          <p:cNvPr id="9" name="四角形: 角を丸くする 8">
            <a:extLst>
              <a:ext uri="{FF2B5EF4-FFF2-40B4-BE49-F238E27FC236}">
                <a16:creationId xmlns:a16="http://schemas.microsoft.com/office/drawing/2014/main" id="{5B1B8BDE-4472-4426-BFAE-42012C0F9FF7}"/>
              </a:ext>
            </a:extLst>
          </p:cNvPr>
          <p:cNvSpPr/>
          <p:nvPr/>
        </p:nvSpPr>
        <p:spPr>
          <a:xfrm>
            <a:off x="467544" y="5157192"/>
            <a:ext cx="309634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詳細把握が難しい場合は、上位</a:t>
            </a:r>
            <a:r>
              <a:rPr kumimoji="1" lang="en-US" altLang="ja-JP" sz="2400" dirty="0">
                <a:solidFill>
                  <a:schemeClr val="tx1"/>
                </a:solidFill>
              </a:rPr>
              <a:t>80</a:t>
            </a:r>
            <a:r>
              <a:rPr kumimoji="1" lang="ja-JP" altLang="en-US" sz="2400" dirty="0">
                <a:solidFill>
                  <a:schemeClr val="tx1"/>
                </a:solidFill>
              </a:rPr>
              <a:t>％で</a:t>
            </a:r>
            <a:r>
              <a:rPr kumimoji="1" lang="en-US" altLang="ja-JP" sz="2400" dirty="0">
                <a:solidFill>
                  <a:schemeClr val="tx1"/>
                </a:solidFill>
              </a:rPr>
              <a:t>OK</a:t>
            </a:r>
            <a:endParaRPr kumimoji="1" lang="ja-JP" altLang="en-US" sz="2400" dirty="0">
              <a:solidFill>
                <a:schemeClr val="tx1"/>
              </a:solidFill>
            </a:endParaRPr>
          </a:p>
        </p:txBody>
      </p:sp>
      <p:sp>
        <p:nvSpPr>
          <p:cNvPr id="7" name="右中かっこ 6">
            <a:extLst>
              <a:ext uri="{FF2B5EF4-FFF2-40B4-BE49-F238E27FC236}">
                <a16:creationId xmlns:a16="http://schemas.microsoft.com/office/drawing/2014/main" id="{5A8078B5-9F1A-45EE-A014-2DFBE80CDF57}"/>
              </a:ext>
            </a:extLst>
          </p:cNvPr>
          <p:cNvSpPr/>
          <p:nvPr/>
        </p:nvSpPr>
        <p:spPr>
          <a:xfrm>
            <a:off x="3779912" y="2204864"/>
            <a:ext cx="504056" cy="4032448"/>
          </a:xfrm>
          <a:prstGeom prst="rightBrace">
            <a:avLst>
              <a:gd name="adj1" fmla="val 8333"/>
              <a:gd name="adj2" fmla="val 18253"/>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B8E78193-8FFF-48E6-A70E-690DD207DE1D}"/>
              </a:ext>
            </a:extLst>
          </p:cNvPr>
          <p:cNvSpPr/>
          <p:nvPr/>
        </p:nvSpPr>
        <p:spPr>
          <a:xfrm>
            <a:off x="4499992" y="3032956"/>
            <a:ext cx="4176464"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業界全体の流れ</a:t>
            </a:r>
          </a:p>
        </p:txBody>
      </p:sp>
      <p:sp>
        <p:nvSpPr>
          <p:cNvPr id="12" name="四角形: 角を丸くする 11">
            <a:extLst>
              <a:ext uri="{FF2B5EF4-FFF2-40B4-BE49-F238E27FC236}">
                <a16:creationId xmlns:a16="http://schemas.microsoft.com/office/drawing/2014/main" id="{D4B9DD86-353C-4D1F-9694-1B36E6CA7079}"/>
              </a:ext>
            </a:extLst>
          </p:cNvPr>
          <p:cNvSpPr/>
          <p:nvPr/>
        </p:nvSpPr>
        <p:spPr>
          <a:xfrm>
            <a:off x="4499992" y="3870997"/>
            <a:ext cx="4176464"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季節指数の把握</a:t>
            </a:r>
          </a:p>
        </p:txBody>
      </p:sp>
      <p:sp>
        <p:nvSpPr>
          <p:cNvPr id="13" name="矢印: 下 12">
            <a:extLst>
              <a:ext uri="{FF2B5EF4-FFF2-40B4-BE49-F238E27FC236}">
                <a16:creationId xmlns:a16="http://schemas.microsoft.com/office/drawing/2014/main" id="{5AD9FF19-E8EA-49A7-9412-ECFC3B6B62B9}"/>
              </a:ext>
            </a:extLst>
          </p:cNvPr>
          <p:cNvSpPr/>
          <p:nvPr/>
        </p:nvSpPr>
        <p:spPr>
          <a:xfrm>
            <a:off x="5976156" y="4563275"/>
            <a:ext cx="122413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496206AB-2E43-43AB-ADB8-014685DFE9AF}"/>
              </a:ext>
            </a:extLst>
          </p:cNvPr>
          <p:cNvSpPr/>
          <p:nvPr/>
        </p:nvSpPr>
        <p:spPr>
          <a:xfrm>
            <a:off x="4499992" y="5157192"/>
            <a:ext cx="4176464" cy="1080120"/>
          </a:xfrm>
          <a:prstGeom prst="roundRect">
            <a:avLst/>
          </a:prstGeom>
          <a:solidFill>
            <a:srgbClr val="FFC000"/>
          </a:solidFill>
          <a:ln>
            <a:solidFill>
              <a:srgbClr val="8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SWOT</a:t>
            </a:r>
            <a:r>
              <a:rPr kumimoji="1" lang="ja-JP" altLang="en-US" dirty="0">
                <a:solidFill>
                  <a:schemeClr val="tx1"/>
                </a:solidFill>
              </a:rPr>
              <a:t>分析を基に考えた経営者の方針を数値に落とし込む（特に</a:t>
            </a:r>
            <a:r>
              <a:rPr kumimoji="1" lang="ja-JP" altLang="en-US" dirty="0">
                <a:solidFill>
                  <a:srgbClr val="FF0000"/>
                </a:solidFill>
              </a:rPr>
              <a:t>事業領域</a:t>
            </a:r>
            <a:r>
              <a:rPr kumimoji="1" lang="ja-JP" altLang="en-US" dirty="0">
                <a:solidFill>
                  <a:schemeClr val="tx1"/>
                </a:solidFill>
              </a:rPr>
              <a:t>と</a:t>
            </a:r>
            <a:r>
              <a:rPr kumimoji="1" lang="ja-JP" altLang="en-US" dirty="0">
                <a:solidFill>
                  <a:srgbClr val="FF0000"/>
                </a:solidFill>
              </a:rPr>
              <a:t>顧客ターゲット</a:t>
            </a:r>
            <a:r>
              <a:rPr kumimoji="1" lang="ja-JP" altLang="en-US" dirty="0">
                <a:solidFill>
                  <a:schemeClr val="tx1"/>
                </a:solidFill>
              </a:rPr>
              <a:t>を再確認</a:t>
            </a:r>
          </a:p>
        </p:txBody>
      </p:sp>
      <p:sp>
        <p:nvSpPr>
          <p:cNvPr id="15" name="四角形: 角を丸くする 14">
            <a:extLst>
              <a:ext uri="{FF2B5EF4-FFF2-40B4-BE49-F238E27FC236}">
                <a16:creationId xmlns:a16="http://schemas.microsoft.com/office/drawing/2014/main" id="{62188B1C-52AE-4518-83F0-CB75E66F53C4}"/>
              </a:ext>
            </a:extLst>
          </p:cNvPr>
          <p:cNvSpPr/>
          <p:nvPr/>
        </p:nvSpPr>
        <p:spPr>
          <a:xfrm>
            <a:off x="4499992" y="2245898"/>
            <a:ext cx="4176464"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実数値の把握</a:t>
            </a:r>
          </a:p>
        </p:txBody>
      </p:sp>
      <p:sp>
        <p:nvSpPr>
          <p:cNvPr id="2" name="フッター プレースホルダー 1">
            <a:extLst>
              <a:ext uri="{FF2B5EF4-FFF2-40B4-BE49-F238E27FC236}">
                <a16:creationId xmlns:a16="http://schemas.microsoft.com/office/drawing/2014/main" id="{AC637674-546C-407A-B51E-423B8395C4C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980398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57</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5-12.</a:t>
            </a:r>
            <a:r>
              <a:rPr lang="ja-JP" altLang="en-US" sz="2000" kern="0" dirty="0">
                <a:solidFill>
                  <a:schemeClr val="tx2"/>
                </a:solidFill>
                <a:latin typeface="+mj-lt"/>
                <a:ea typeface="+mj-ea"/>
                <a:cs typeface="+mj-cs"/>
              </a:rPr>
              <a:t>実際に計算してみましょう！</a:t>
            </a:r>
          </a:p>
        </p:txBody>
      </p:sp>
      <p:graphicFrame>
        <p:nvGraphicFramePr>
          <p:cNvPr id="3" name="表 3">
            <a:extLst>
              <a:ext uri="{FF2B5EF4-FFF2-40B4-BE49-F238E27FC236}">
                <a16:creationId xmlns:a16="http://schemas.microsoft.com/office/drawing/2014/main" id="{3C8B4E42-AD27-476A-9DCE-5DDC2D548F14}"/>
              </a:ext>
            </a:extLst>
          </p:cNvPr>
          <p:cNvGraphicFramePr>
            <a:graphicFrameLocks noGrp="1"/>
          </p:cNvGraphicFramePr>
          <p:nvPr>
            <p:extLst>
              <p:ext uri="{D42A27DB-BD31-4B8C-83A1-F6EECF244321}">
                <p14:modId xmlns:p14="http://schemas.microsoft.com/office/powerpoint/2010/main" val="3312766589"/>
              </p:ext>
            </p:extLst>
          </p:nvPr>
        </p:nvGraphicFramePr>
        <p:xfrm>
          <a:off x="395540" y="2126326"/>
          <a:ext cx="8350204" cy="2052520"/>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2018</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120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100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40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820 </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2019</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780 </a:t>
                      </a:r>
                    </a:p>
                  </a:txBody>
                  <a:tcPr marL="6350" marR="6350" marT="6350" marB="0" anchor="b"/>
                </a:tc>
                <a:extLst>
                  <a:ext uri="{0D108BD9-81ED-4DB2-BD59-A6C34878D82A}">
                    <a16:rowId xmlns:a16="http://schemas.microsoft.com/office/drawing/2014/main" val="1770933247"/>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810 </a:t>
                      </a:r>
                    </a:p>
                  </a:txBody>
                  <a:tcPr marL="6350" marR="6350" marT="6350" marB="0" anchor="b"/>
                </a:tc>
                <a:extLst>
                  <a:ext uri="{0D108BD9-81ED-4DB2-BD59-A6C34878D82A}">
                    <a16:rowId xmlns:a16="http://schemas.microsoft.com/office/drawing/2014/main" val="1353254318"/>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2,410 </a:t>
                      </a:r>
                    </a:p>
                  </a:txBody>
                  <a:tcPr marL="6350" marR="6350" marT="6350" marB="0" anchor="b"/>
                </a:tc>
                <a:extLst>
                  <a:ext uri="{0D108BD9-81ED-4DB2-BD59-A6C34878D82A}">
                    <a16:rowId xmlns:a16="http://schemas.microsoft.com/office/drawing/2014/main" val="3456465014"/>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6.2%</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10.8%</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6350" marR="6350" marT="6350" marB="0" anchor="b"/>
                </a:tc>
                <a:extLst>
                  <a:ext uri="{0D108BD9-81ED-4DB2-BD59-A6C34878D82A}">
                    <a16:rowId xmlns:a16="http://schemas.microsoft.com/office/drawing/2014/main" val="4272917731"/>
                  </a:ext>
                </a:extLst>
              </a:tr>
            </a:tbl>
          </a:graphicData>
        </a:graphic>
      </p:graphicFrame>
      <p:sp>
        <p:nvSpPr>
          <p:cNvPr id="4" name="テキスト ボックス 3">
            <a:extLst>
              <a:ext uri="{FF2B5EF4-FFF2-40B4-BE49-F238E27FC236}">
                <a16:creationId xmlns:a16="http://schemas.microsoft.com/office/drawing/2014/main" id="{BD737D4A-AE5E-41B3-B31D-C0E8C537B375}"/>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過年度売上推移</a:t>
            </a:r>
            <a:endParaRPr kumimoji="1" lang="en-US" altLang="ja-JP" dirty="0"/>
          </a:p>
          <a:p>
            <a:r>
              <a:rPr lang="ja-JP" altLang="en-US" dirty="0"/>
              <a:t>＊</a:t>
            </a:r>
            <a:r>
              <a:rPr kumimoji="1" lang="ja-JP" altLang="en-US" dirty="0"/>
              <a:t>今回は例題の為、全社売上で把握</a:t>
            </a:r>
            <a:endParaRPr kumimoji="1" lang="en-US" altLang="ja-JP" dirty="0"/>
          </a:p>
          <a:p>
            <a:r>
              <a:rPr lang="ja-JP" altLang="en-US" dirty="0"/>
              <a:t>　 </a:t>
            </a:r>
            <a:r>
              <a:rPr kumimoji="1" lang="ja-JP" altLang="en-US" dirty="0"/>
              <a:t>実際は、各部門別、商品別、地域別、担当者別に把握する事</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097783052"/>
              </p:ext>
            </p:extLst>
          </p:nvPr>
        </p:nvGraphicFramePr>
        <p:xfrm>
          <a:off x="395540" y="4930200"/>
          <a:ext cx="8350204" cy="1040464"/>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55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48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93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62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59 </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830 </a:t>
                      </a:r>
                    </a:p>
                  </a:txBody>
                  <a:tcPr marL="6350" marR="6350" marT="6350" marB="0" anchor="b"/>
                </a:tc>
                <a:extLst>
                  <a:ext uri="{0D108BD9-81ED-4DB2-BD59-A6C34878D82A}">
                    <a16:rowId xmlns:a16="http://schemas.microsoft.com/office/drawing/2014/main" val="1770933247"/>
                  </a:ext>
                </a:extLst>
              </a:tr>
            </a:tbl>
          </a:graphicData>
        </a:graphic>
      </p:graphicFrame>
      <p:sp>
        <p:nvSpPr>
          <p:cNvPr id="8" name="矢印: 下 7">
            <a:extLst>
              <a:ext uri="{FF2B5EF4-FFF2-40B4-BE49-F238E27FC236}">
                <a16:creationId xmlns:a16="http://schemas.microsoft.com/office/drawing/2014/main" id="{F550D85B-CF06-40B0-83F5-4AADC2AC97E4}"/>
              </a:ext>
            </a:extLst>
          </p:cNvPr>
          <p:cNvSpPr/>
          <p:nvPr/>
        </p:nvSpPr>
        <p:spPr>
          <a:xfrm>
            <a:off x="2123728" y="4392553"/>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8630DA2-514C-4F56-B048-92800BDD539B}"/>
              </a:ext>
            </a:extLst>
          </p:cNvPr>
          <p:cNvSpPr txBox="1"/>
          <p:nvPr/>
        </p:nvSpPr>
        <p:spPr>
          <a:xfrm>
            <a:off x="2699792" y="4419423"/>
            <a:ext cx="4176464" cy="369332"/>
          </a:xfrm>
          <a:prstGeom prst="rect">
            <a:avLst/>
          </a:prstGeom>
          <a:noFill/>
        </p:spPr>
        <p:txBody>
          <a:bodyPr wrap="square" rtlCol="0">
            <a:spAutoFit/>
          </a:bodyPr>
          <a:lstStyle/>
          <a:p>
            <a:r>
              <a:rPr kumimoji="1" lang="ja-JP" altLang="en-US" dirty="0"/>
              <a:t>今期目標売上</a:t>
            </a:r>
            <a:r>
              <a:rPr kumimoji="1" lang="en-US" altLang="ja-JP" dirty="0"/>
              <a:t>830M</a:t>
            </a:r>
            <a:r>
              <a:rPr kumimoji="1" lang="ja-JP" altLang="en-US" dirty="0"/>
              <a:t>を各月に振り分ける</a:t>
            </a:r>
          </a:p>
        </p:txBody>
      </p:sp>
      <p:sp>
        <p:nvSpPr>
          <p:cNvPr id="11" name="テキスト ボックス 10">
            <a:extLst>
              <a:ext uri="{FF2B5EF4-FFF2-40B4-BE49-F238E27FC236}">
                <a16:creationId xmlns:a16="http://schemas.microsoft.com/office/drawing/2014/main" id="{45001C14-1501-4E77-B9EB-7A9AD9F46BA7}"/>
              </a:ext>
            </a:extLst>
          </p:cNvPr>
          <p:cNvSpPr txBox="1"/>
          <p:nvPr/>
        </p:nvSpPr>
        <p:spPr>
          <a:xfrm>
            <a:off x="2699792" y="6112109"/>
            <a:ext cx="4885260" cy="369332"/>
          </a:xfrm>
          <a:prstGeom prst="rect">
            <a:avLst/>
          </a:prstGeom>
          <a:noFill/>
        </p:spPr>
        <p:txBody>
          <a:bodyPr wrap="square" rtlCol="0">
            <a:spAutoFit/>
          </a:bodyPr>
          <a:lstStyle/>
          <a:p>
            <a:r>
              <a:rPr kumimoji="1" lang="ja-JP" altLang="en-US" dirty="0"/>
              <a:t>今期特有の月別要因があれば、別途修正する</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339756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58</a:t>
            </a:fld>
            <a:endParaRPr kumimoji="1" lang="ja-JP" altLang="en-US" dirty="0"/>
          </a:p>
        </p:txBody>
      </p:sp>
      <p:sp>
        <p:nvSpPr>
          <p:cNvPr id="16" name="テキスト ボックス 15"/>
          <p:cNvSpPr txBox="1"/>
          <p:nvPr/>
        </p:nvSpPr>
        <p:spPr>
          <a:xfrm>
            <a:off x="251520" y="158336"/>
            <a:ext cx="6037388"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5-13.</a:t>
            </a:r>
            <a:r>
              <a:rPr lang="ja-JP" altLang="en-US" sz="2000" kern="0" dirty="0">
                <a:solidFill>
                  <a:schemeClr val="tx2"/>
                </a:solidFill>
                <a:latin typeface="+mj-lt"/>
                <a:ea typeface="+mj-ea"/>
                <a:cs typeface="+mj-cs"/>
              </a:rPr>
              <a:t>ここで売上計画の注意点</a:t>
            </a:r>
          </a:p>
        </p:txBody>
      </p:sp>
      <p:graphicFrame>
        <p:nvGraphicFramePr>
          <p:cNvPr id="2" name="図表 1">
            <a:extLst>
              <a:ext uri="{FF2B5EF4-FFF2-40B4-BE49-F238E27FC236}">
                <a16:creationId xmlns:a16="http://schemas.microsoft.com/office/drawing/2014/main" id="{11493C52-1657-4574-AC35-F1041D33CF57}"/>
              </a:ext>
            </a:extLst>
          </p:cNvPr>
          <p:cNvGraphicFramePr/>
          <p:nvPr>
            <p:extLst>
              <p:ext uri="{D42A27DB-BD31-4B8C-83A1-F6EECF244321}">
                <p14:modId xmlns:p14="http://schemas.microsoft.com/office/powerpoint/2010/main" val="639786628"/>
              </p:ext>
            </p:extLst>
          </p:nvPr>
        </p:nvGraphicFramePr>
        <p:xfrm>
          <a:off x="1192019" y="968671"/>
          <a:ext cx="7704856" cy="2460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E029D77E-1630-44CB-AC37-EE13E1A0B866}"/>
              </a:ext>
            </a:extLst>
          </p:cNvPr>
          <p:cNvSpPr txBox="1"/>
          <p:nvPr/>
        </p:nvSpPr>
        <p:spPr>
          <a:xfrm>
            <a:off x="431540" y="3693669"/>
            <a:ext cx="8280920" cy="2862322"/>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Ø"/>
            </a:pPr>
            <a:r>
              <a:rPr kumimoji="1" lang="ja-JP" altLang="en-US" dirty="0">
                <a:solidFill>
                  <a:srgbClr val="FF0000"/>
                </a:solidFill>
              </a:rPr>
              <a:t>社長自身がお客様を訪問する</a:t>
            </a:r>
            <a:r>
              <a:rPr kumimoji="1" lang="ja-JP" altLang="en-US" dirty="0"/>
              <a:t>事の大切さ</a:t>
            </a:r>
            <a:endParaRPr kumimoji="1" lang="en-US" altLang="ja-JP" dirty="0"/>
          </a:p>
          <a:p>
            <a:pPr marL="285750" indent="-285750">
              <a:buFont typeface="Wingdings" panose="05000000000000000000" pitchFamily="2" charset="2"/>
              <a:buChar char="Ø"/>
            </a:pPr>
            <a:r>
              <a:rPr lang="ja-JP" altLang="en-US" dirty="0"/>
              <a:t>リピート率が下がるのは、</a:t>
            </a:r>
            <a:r>
              <a:rPr lang="ja-JP" altLang="en-US" dirty="0">
                <a:solidFill>
                  <a:srgbClr val="FF0000"/>
                </a:solidFill>
              </a:rPr>
              <a:t>御社が忘れられている</a:t>
            </a:r>
            <a:r>
              <a:rPr lang="ja-JP" altLang="en-US" dirty="0"/>
              <a:t>から</a:t>
            </a:r>
            <a:endParaRPr lang="en-US" altLang="ja-JP" dirty="0"/>
          </a:p>
          <a:p>
            <a:pPr marL="285750" indent="-285750">
              <a:buFont typeface="Wingdings" panose="05000000000000000000" pitchFamily="2" charset="2"/>
              <a:buChar char="Ø"/>
            </a:pPr>
            <a:r>
              <a:rPr kumimoji="1" lang="ja-JP" altLang="en-US" dirty="0">
                <a:solidFill>
                  <a:srgbClr val="FF0000"/>
                </a:solidFill>
              </a:rPr>
              <a:t>凡事徹底</a:t>
            </a:r>
            <a:r>
              <a:rPr kumimoji="1" lang="ja-JP" altLang="en-US" dirty="0"/>
              <a:t>出来ていないと売上が下がる</a:t>
            </a:r>
            <a:endParaRPr kumimoji="1" lang="en-US" altLang="ja-JP" dirty="0"/>
          </a:p>
          <a:p>
            <a:pPr marL="285750" indent="-285750">
              <a:buFont typeface="Wingdings" panose="05000000000000000000" pitchFamily="2" charset="2"/>
              <a:buChar char="Ø"/>
            </a:pPr>
            <a:r>
              <a:rPr lang="ja-JP" altLang="en-US" dirty="0">
                <a:solidFill>
                  <a:srgbClr val="FF0000"/>
                </a:solidFill>
              </a:rPr>
              <a:t>同じサービスを同じ人員で展開</a:t>
            </a:r>
            <a:r>
              <a:rPr lang="ja-JP" altLang="en-US" dirty="0"/>
              <a:t>する場合、大幅な売上</a:t>
            </a:r>
            <a:r>
              <a:rPr lang="en-US" altLang="ja-JP" dirty="0"/>
              <a:t>UP</a:t>
            </a:r>
            <a:r>
              <a:rPr lang="ja-JP" altLang="en-US" dirty="0"/>
              <a:t>には説明が必要</a:t>
            </a:r>
            <a:endParaRPr lang="en-US" altLang="ja-JP" dirty="0"/>
          </a:p>
          <a:p>
            <a:pPr marL="285750" indent="-285750">
              <a:buFont typeface="Wingdings" panose="05000000000000000000" pitchFamily="2" charset="2"/>
              <a:buChar char="Ø"/>
            </a:pPr>
            <a:r>
              <a:rPr kumimoji="1" lang="ja-JP" altLang="en-US" dirty="0"/>
              <a:t>計画売上達成の為の</a:t>
            </a:r>
            <a:r>
              <a:rPr kumimoji="1" lang="zh-TW" altLang="en-US" dirty="0">
                <a:solidFill>
                  <a:srgbClr val="FF0000"/>
                </a:solidFill>
              </a:rPr>
              <a:t>重要業績評価指標</a:t>
            </a:r>
            <a:r>
              <a:rPr kumimoji="1" lang="ja-JP" altLang="en-US" dirty="0"/>
              <a:t>（</a:t>
            </a:r>
            <a:r>
              <a:rPr kumimoji="1" lang="en-US" altLang="ja-JP" dirty="0"/>
              <a:t>KPI</a:t>
            </a:r>
            <a:r>
              <a:rPr kumimoji="1" lang="ja-JP" altLang="en-US" dirty="0"/>
              <a:t>）も定める</a:t>
            </a:r>
            <a:endParaRPr kumimoji="1" lang="en-US" altLang="ja-JP" dirty="0"/>
          </a:p>
          <a:p>
            <a:pPr marL="285750" indent="-285750">
              <a:buFont typeface="Wingdings" panose="05000000000000000000" pitchFamily="2" charset="2"/>
              <a:buChar char="Ø"/>
            </a:pPr>
            <a:r>
              <a:rPr kumimoji="1" lang="ja-JP" altLang="en-US" dirty="0"/>
              <a:t>新規顧客の獲得は認知コストが発生する為、資金が必要な場合が多い</a:t>
            </a:r>
            <a:endParaRPr kumimoji="1" lang="en-US" altLang="ja-JP" dirty="0"/>
          </a:p>
          <a:p>
            <a:pPr marL="285750" indent="-285750">
              <a:buFont typeface="Wingdings" panose="05000000000000000000" pitchFamily="2" charset="2"/>
              <a:buChar char="Ø"/>
            </a:pPr>
            <a:r>
              <a:rPr lang="ja-JP" altLang="en-US" dirty="0"/>
              <a:t>再生フェーズでは、既存客のアップセルが手っ取り早い</a:t>
            </a:r>
            <a:endParaRPr lang="en-US" altLang="ja-JP" dirty="0"/>
          </a:p>
          <a:p>
            <a:pPr marL="285750" indent="-285750">
              <a:buFont typeface="Wingdings" panose="05000000000000000000" pitchFamily="2" charset="2"/>
              <a:buChar char="Ø"/>
            </a:pPr>
            <a:r>
              <a:rPr kumimoji="1" lang="ja-JP" altLang="en-US" dirty="0"/>
              <a:t>過去客の掘り起こしは、原因究明と新しい商品、サービスの提供が必要</a:t>
            </a:r>
            <a:endParaRPr kumimoji="1" lang="en-US" altLang="ja-JP" dirty="0"/>
          </a:p>
          <a:p>
            <a:pPr marL="285750" indent="-285750">
              <a:buFont typeface="Wingdings" panose="05000000000000000000" pitchFamily="2" charset="2"/>
              <a:buChar char="Ø"/>
            </a:pPr>
            <a:r>
              <a:rPr lang="ja-JP" altLang="en-US" dirty="0"/>
              <a:t>買上点数の増加は、見せ方、組み商品を作る</a:t>
            </a:r>
            <a:endParaRPr lang="en-US" altLang="ja-JP" dirty="0"/>
          </a:p>
          <a:p>
            <a:pPr marL="285750" indent="-285750">
              <a:buFont typeface="Wingdings" panose="05000000000000000000" pitchFamily="2" charset="2"/>
              <a:buChar char="Ø"/>
            </a:pPr>
            <a:r>
              <a:rPr kumimoji="1" lang="ja-JP" altLang="en-US" dirty="0"/>
              <a:t>商品単価を上げる場合は、得意先別、商品別の分類を忘れずに</a:t>
            </a:r>
            <a:endParaRPr kumimoji="1" lang="en-US" altLang="ja-JP" dirty="0"/>
          </a:p>
        </p:txBody>
      </p:sp>
      <p:sp>
        <p:nvSpPr>
          <p:cNvPr id="4" name="四角形: 角を丸くする 3">
            <a:extLst>
              <a:ext uri="{FF2B5EF4-FFF2-40B4-BE49-F238E27FC236}">
                <a16:creationId xmlns:a16="http://schemas.microsoft.com/office/drawing/2014/main" id="{05A5CAD2-F742-43CD-ACB3-8FFE1650230B}"/>
              </a:ext>
            </a:extLst>
          </p:cNvPr>
          <p:cNvSpPr/>
          <p:nvPr/>
        </p:nvSpPr>
        <p:spPr>
          <a:xfrm>
            <a:off x="251520" y="945387"/>
            <a:ext cx="2736304" cy="472118"/>
          </a:xfrm>
          <a:prstGeom prst="roundRect">
            <a:avLst/>
          </a:prstGeom>
          <a:solidFill>
            <a:srgbClr val="F4D6AA"/>
          </a:solidFill>
          <a:ln>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自社の売上を分解する！</a:t>
            </a:r>
          </a:p>
        </p:txBody>
      </p:sp>
      <p:sp>
        <p:nvSpPr>
          <p:cNvPr id="5" name="フッター プレースホルダー 4">
            <a:extLst>
              <a:ext uri="{FF2B5EF4-FFF2-40B4-BE49-F238E27FC236}">
                <a16:creationId xmlns:a16="http://schemas.microsoft.com/office/drawing/2014/main" id="{7DA2DF8A-FBD4-4314-82F5-68244F358A3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899674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kumimoji="1" lang="en-US" altLang="ja-JP" dirty="0"/>
              <a:t>1-4.</a:t>
            </a:r>
            <a:r>
              <a:rPr kumimoji="1" lang="ja-JP" altLang="en-US" dirty="0"/>
              <a:t>シナリオについて</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5</a:t>
            </a:fld>
            <a:endParaRPr lang="en-US" altLang="ja-JP" dirty="0"/>
          </a:p>
        </p:txBody>
      </p:sp>
      <p:sp>
        <p:nvSpPr>
          <p:cNvPr id="11" name="四角形: 角を丸くする 10">
            <a:extLst>
              <a:ext uri="{FF2B5EF4-FFF2-40B4-BE49-F238E27FC236}">
                <a16:creationId xmlns:a16="http://schemas.microsoft.com/office/drawing/2014/main" id="{1C86BA85-61C1-4A4E-8BE5-878D80B1FFF7}"/>
              </a:ext>
            </a:extLst>
          </p:cNvPr>
          <p:cNvSpPr/>
          <p:nvPr/>
        </p:nvSpPr>
        <p:spPr>
          <a:xfrm>
            <a:off x="172758" y="4221088"/>
            <a:ext cx="366794" cy="8503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CDF82D1-7543-4341-80EE-730C5C14BA6A}"/>
              </a:ext>
            </a:extLst>
          </p:cNvPr>
          <p:cNvSpPr/>
          <p:nvPr/>
        </p:nvSpPr>
        <p:spPr>
          <a:xfrm>
            <a:off x="8668740" y="4725073"/>
            <a:ext cx="292157" cy="5025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3" name="図表 2">
            <a:extLst>
              <a:ext uri="{FF2B5EF4-FFF2-40B4-BE49-F238E27FC236}">
                <a16:creationId xmlns:a16="http://schemas.microsoft.com/office/drawing/2014/main" id="{5DC2CBC2-2E22-433B-91ED-2DC4286D5107}"/>
              </a:ext>
            </a:extLst>
          </p:cNvPr>
          <p:cNvGraphicFramePr/>
          <p:nvPr>
            <p:extLst>
              <p:ext uri="{D42A27DB-BD31-4B8C-83A1-F6EECF244321}">
                <p14:modId xmlns:p14="http://schemas.microsoft.com/office/powerpoint/2010/main" val="1665354357"/>
              </p:ext>
            </p:extLst>
          </p:nvPr>
        </p:nvGraphicFramePr>
        <p:xfrm>
          <a:off x="501284" y="893356"/>
          <a:ext cx="8247179" cy="541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22028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59</a:t>
            </a:fld>
            <a:endParaRPr kumimoji="1" lang="ja-JP" altLang="en-US" dirty="0"/>
          </a:p>
        </p:txBody>
      </p:sp>
      <p:sp>
        <p:nvSpPr>
          <p:cNvPr id="16" name="テキスト ボックス 15"/>
          <p:cNvSpPr txBox="1"/>
          <p:nvPr/>
        </p:nvSpPr>
        <p:spPr>
          <a:xfrm>
            <a:off x="251520" y="188640"/>
            <a:ext cx="4464496"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5-14.</a:t>
            </a:r>
            <a:r>
              <a:rPr lang="ja-JP" altLang="en-US" sz="2000" kern="0" dirty="0">
                <a:solidFill>
                  <a:schemeClr val="tx2"/>
                </a:solidFill>
                <a:latin typeface="+mj-lt"/>
                <a:ea typeface="+mj-ea"/>
                <a:cs typeface="+mj-cs"/>
              </a:rPr>
              <a:t>価格をどう決めるか？</a:t>
            </a:r>
          </a:p>
        </p:txBody>
      </p:sp>
      <p:graphicFrame>
        <p:nvGraphicFramePr>
          <p:cNvPr id="3" name="図表 2">
            <a:extLst>
              <a:ext uri="{FF2B5EF4-FFF2-40B4-BE49-F238E27FC236}">
                <a16:creationId xmlns:a16="http://schemas.microsoft.com/office/drawing/2014/main" id="{B38CAA63-9820-43DB-92B2-1AA75FBF3146}"/>
              </a:ext>
            </a:extLst>
          </p:cNvPr>
          <p:cNvGraphicFramePr/>
          <p:nvPr>
            <p:extLst>
              <p:ext uri="{D42A27DB-BD31-4B8C-83A1-F6EECF244321}">
                <p14:modId xmlns:p14="http://schemas.microsoft.com/office/powerpoint/2010/main" val="934360875"/>
              </p:ext>
            </p:extLst>
          </p:nvPr>
        </p:nvGraphicFramePr>
        <p:xfrm>
          <a:off x="457200" y="692696"/>
          <a:ext cx="8229600"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フッター プレースホルダー 1">
            <a:extLst>
              <a:ext uri="{FF2B5EF4-FFF2-40B4-BE49-F238E27FC236}">
                <a16:creationId xmlns:a16="http://schemas.microsoft.com/office/drawing/2014/main" id="{0C26A283-29F1-4493-B9EC-8E1B9A248E93}"/>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211175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60</a:t>
            </a:fld>
            <a:endParaRPr kumimoji="1" lang="ja-JP" altLang="en-US" dirty="0"/>
          </a:p>
        </p:txBody>
      </p:sp>
      <p:graphicFrame>
        <p:nvGraphicFramePr>
          <p:cNvPr id="2" name="表 2">
            <a:extLst>
              <a:ext uri="{FF2B5EF4-FFF2-40B4-BE49-F238E27FC236}">
                <a16:creationId xmlns:a16="http://schemas.microsoft.com/office/drawing/2014/main" id="{517F86AB-96F3-4C50-861F-5A116B666AB6}"/>
              </a:ext>
            </a:extLst>
          </p:cNvPr>
          <p:cNvGraphicFramePr>
            <a:graphicFrameLocks noGrp="1"/>
          </p:cNvGraphicFramePr>
          <p:nvPr>
            <p:extLst>
              <p:ext uri="{D42A27DB-BD31-4B8C-83A1-F6EECF244321}">
                <p14:modId xmlns:p14="http://schemas.microsoft.com/office/powerpoint/2010/main" val="3173434125"/>
              </p:ext>
            </p:extLst>
          </p:nvPr>
        </p:nvGraphicFramePr>
        <p:xfrm>
          <a:off x="467544" y="908720"/>
          <a:ext cx="8219256" cy="5215140"/>
        </p:xfrm>
        <a:graphic>
          <a:graphicData uri="http://schemas.openxmlformats.org/drawingml/2006/table">
            <a:tbl>
              <a:tblPr firstRow="1" bandRow="1">
                <a:tableStyleId>{BDBED569-4797-4DF1-A0F4-6AAB3CD982D8}</a:tableStyleId>
              </a:tblPr>
              <a:tblGrid>
                <a:gridCol w="1008112">
                  <a:extLst>
                    <a:ext uri="{9D8B030D-6E8A-4147-A177-3AD203B41FA5}">
                      <a16:colId xmlns:a16="http://schemas.microsoft.com/office/drawing/2014/main" val="4132286305"/>
                    </a:ext>
                  </a:extLst>
                </a:gridCol>
                <a:gridCol w="432048">
                  <a:extLst>
                    <a:ext uri="{9D8B030D-6E8A-4147-A177-3AD203B41FA5}">
                      <a16:colId xmlns:a16="http://schemas.microsoft.com/office/drawing/2014/main" val="1411430116"/>
                    </a:ext>
                  </a:extLst>
                </a:gridCol>
                <a:gridCol w="4176464">
                  <a:extLst>
                    <a:ext uri="{9D8B030D-6E8A-4147-A177-3AD203B41FA5}">
                      <a16:colId xmlns:a16="http://schemas.microsoft.com/office/drawing/2014/main" val="3309807772"/>
                    </a:ext>
                  </a:extLst>
                </a:gridCol>
                <a:gridCol w="2602632">
                  <a:extLst>
                    <a:ext uri="{9D8B030D-6E8A-4147-A177-3AD203B41FA5}">
                      <a16:colId xmlns:a16="http://schemas.microsoft.com/office/drawing/2014/main" val="46356734"/>
                    </a:ext>
                  </a:extLst>
                </a:gridCol>
              </a:tblGrid>
              <a:tr h="423730">
                <a:tc>
                  <a:txBody>
                    <a:bodyPr/>
                    <a:lstStyle/>
                    <a:p>
                      <a:pPr algn="ctr"/>
                      <a:r>
                        <a:rPr kumimoji="1" lang="ja-JP" altLang="en-US" sz="1400" b="0" dirty="0"/>
                        <a:t>アプローチ</a:t>
                      </a:r>
                    </a:p>
                  </a:txBody>
                  <a:tcPr anchor="ctr"/>
                </a:tc>
                <a:tc gridSpan="2">
                  <a:txBody>
                    <a:bodyPr/>
                    <a:lstStyle/>
                    <a:p>
                      <a:pPr algn="ctr"/>
                      <a:r>
                        <a:rPr kumimoji="1" lang="ja-JP" altLang="en-US" sz="2000" b="0" dirty="0"/>
                        <a:t>計算式</a:t>
                      </a:r>
                    </a:p>
                  </a:txBody>
                  <a:tcPr anchor="ctr"/>
                </a:tc>
                <a:tc hMerge="1">
                  <a:txBody>
                    <a:bodyPr/>
                    <a:lstStyle/>
                    <a:p>
                      <a:endParaRPr kumimoji="1" lang="ja-JP" altLang="en-US" dirty="0"/>
                    </a:p>
                  </a:txBody>
                  <a:tcPr/>
                </a:tc>
                <a:tc>
                  <a:txBody>
                    <a:bodyPr/>
                    <a:lstStyle/>
                    <a:p>
                      <a:pPr algn="ctr"/>
                      <a:r>
                        <a:rPr kumimoji="1" lang="ja-JP" altLang="en-US" sz="2000" b="0" dirty="0"/>
                        <a:t>適合業種</a:t>
                      </a:r>
                    </a:p>
                  </a:txBody>
                  <a:tcPr anchor="ctr"/>
                </a:tc>
                <a:extLst>
                  <a:ext uri="{0D108BD9-81ED-4DB2-BD59-A6C34878D82A}">
                    <a16:rowId xmlns:a16="http://schemas.microsoft.com/office/drawing/2014/main" val="1854941769"/>
                  </a:ext>
                </a:extLst>
              </a:tr>
              <a:tr h="684487">
                <a:tc rowSpan="2">
                  <a:txBody>
                    <a:bodyPr/>
                    <a:lstStyle/>
                    <a:p>
                      <a:pPr algn="ctr"/>
                      <a:r>
                        <a:rPr kumimoji="1" lang="ja-JP" altLang="en-US" sz="1600" dirty="0"/>
                        <a:t>トップダウン</a:t>
                      </a:r>
                    </a:p>
                  </a:txBody>
                  <a:tcPr vert="eaVert" anchor="ctr"/>
                </a:tc>
                <a:tc>
                  <a:txBody>
                    <a:bodyPr/>
                    <a:lstStyle/>
                    <a:p>
                      <a:r>
                        <a:rPr kumimoji="1" lang="ja-JP" altLang="en-US" sz="1800" dirty="0"/>
                        <a:t>①</a:t>
                      </a:r>
                    </a:p>
                  </a:txBody>
                  <a:tcPr anchor="ctr"/>
                </a:tc>
                <a:tc>
                  <a:txBody>
                    <a:bodyPr/>
                    <a:lstStyle/>
                    <a:p>
                      <a:r>
                        <a:rPr kumimoji="1" lang="ja-JP" altLang="en-US" sz="1800" dirty="0"/>
                        <a:t>市場規模（売上高）</a:t>
                      </a:r>
                      <a:r>
                        <a:rPr kumimoji="1" lang="en-US" altLang="ja-JP" sz="1800" dirty="0"/>
                        <a:t>×</a:t>
                      </a:r>
                      <a:r>
                        <a:rPr kumimoji="1" lang="ja-JP" altLang="en-US" sz="1800" dirty="0"/>
                        <a:t>成長率</a:t>
                      </a:r>
                      <a:r>
                        <a:rPr kumimoji="1" lang="en-US" altLang="ja-JP" sz="1800" dirty="0"/>
                        <a:t>×</a:t>
                      </a:r>
                    </a:p>
                    <a:p>
                      <a:r>
                        <a:rPr kumimoji="1" lang="ja-JP" altLang="en-US" sz="1800" dirty="0"/>
                        <a:t>市場シェア</a:t>
                      </a:r>
                    </a:p>
                  </a:txBody>
                  <a:tcPr anchor="ctr"/>
                </a:tc>
                <a:tc rowSpan="2">
                  <a:txBody>
                    <a:bodyPr/>
                    <a:lstStyle/>
                    <a:p>
                      <a:r>
                        <a:rPr kumimoji="1" lang="ja-JP" altLang="en-US" sz="1800" dirty="0"/>
                        <a:t>市場シェアが不明確な場合は使用不可</a:t>
                      </a:r>
                    </a:p>
                  </a:txBody>
                  <a:tcPr anchor="ctr"/>
                </a:tc>
                <a:extLst>
                  <a:ext uri="{0D108BD9-81ED-4DB2-BD59-A6C34878D82A}">
                    <a16:rowId xmlns:a16="http://schemas.microsoft.com/office/drawing/2014/main" val="1004740609"/>
                  </a:ext>
                </a:extLst>
              </a:tr>
              <a:tr h="684487">
                <a:tc vMerge="1">
                  <a:txBody>
                    <a:bodyPr/>
                    <a:lstStyle/>
                    <a:p>
                      <a:endParaRPr kumimoji="1" lang="ja-JP" altLang="en-US" sz="1400" dirty="0"/>
                    </a:p>
                  </a:txBody>
                  <a:tcPr/>
                </a:tc>
                <a:tc>
                  <a:txBody>
                    <a:bodyPr/>
                    <a:lstStyle/>
                    <a:p>
                      <a:r>
                        <a:rPr kumimoji="1" lang="ja-JP" altLang="en-US" sz="1800" dirty="0"/>
                        <a:t>②</a:t>
                      </a:r>
                    </a:p>
                  </a:txBody>
                  <a:tcPr anchor="ctr"/>
                </a:tc>
                <a:tc>
                  <a:txBody>
                    <a:bodyPr/>
                    <a:lstStyle/>
                    <a:p>
                      <a:r>
                        <a:rPr kumimoji="1" lang="ja-JP" altLang="en-US" sz="1800" dirty="0"/>
                        <a:t>販売単価</a:t>
                      </a:r>
                      <a:r>
                        <a:rPr kumimoji="1" lang="en-US" altLang="ja-JP" sz="1800" dirty="0"/>
                        <a:t>×</a:t>
                      </a:r>
                      <a:r>
                        <a:rPr kumimoji="1" lang="ja-JP" altLang="en-US" sz="1800" dirty="0"/>
                        <a:t>市場規模（数量）</a:t>
                      </a:r>
                      <a:r>
                        <a:rPr kumimoji="1" lang="en-US" altLang="ja-JP" sz="1800" dirty="0"/>
                        <a:t>×</a:t>
                      </a:r>
                      <a:r>
                        <a:rPr kumimoji="1" lang="ja-JP" altLang="en-US" sz="1800" dirty="0"/>
                        <a:t>成長率</a:t>
                      </a:r>
                      <a:r>
                        <a:rPr kumimoji="1" lang="en-US" altLang="ja-JP" sz="1800" dirty="0"/>
                        <a:t>×</a:t>
                      </a:r>
                      <a:r>
                        <a:rPr kumimoji="1" lang="ja-JP" altLang="en-US" sz="1800" dirty="0"/>
                        <a:t>市場シェア</a:t>
                      </a:r>
                    </a:p>
                  </a:txBody>
                  <a:tcPr anchor="ctr"/>
                </a:tc>
                <a:tc vMerge="1">
                  <a:txBody>
                    <a:bodyPr/>
                    <a:lstStyle/>
                    <a:p>
                      <a:endParaRPr kumimoji="1" lang="ja-JP" altLang="en-US" sz="1400" dirty="0"/>
                    </a:p>
                  </a:txBody>
                  <a:tcPr/>
                </a:tc>
                <a:extLst>
                  <a:ext uri="{0D108BD9-81ED-4DB2-BD59-A6C34878D82A}">
                    <a16:rowId xmlns:a16="http://schemas.microsoft.com/office/drawing/2014/main" val="2786902118"/>
                  </a:ext>
                </a:extLst>
              </a:tr>
              <a:tr h="684487">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dirty="0"/>
                        <a:t>ボトムアップ</a:t>
                      </a:r>
                    </a:p>
                  </a:txBody>
                  <a:tcPr vert="eaVert" anchor="ctr">
                    <a:noFill/>
                  </a:tcPr>
                </a:tc>
                <a:tc>
                  <a:txBody>
                    <a:bodyPr/>
                    <a:lstStyle/>
                    <a:p>
                      <a:r>
                        <a:rPr kumimoji="1" lang="ja-JP" altLang="en-US" sz="1800" dirty="0"/>
                        <a:t>③</a:t>
                      </a:r>
                    </a:p>
                  </a:txBody>
                  <a:tcPr anchor="ctr"/>
                </a:tc>
                <a:tc>
                  <a:txBody>
                    <a:bodyPr/>
                    <a:lstStyle/>
                    <a:p>
                      <a:r>
                        <a:rPr kumimoji="1" lang="ja-JP" altLang="en-US" sz="1800" dirty="0"/>
                        <a:t>支店別、製品サービス別、顧客別</a:t>
                      </a:r>
                    </a:p>
                  </a:txBody>
                  <a:tcPr anchor="ctr"/>
                </a:tc>
                <a:tc>
                  <a:txBody>
                    <a:bodyPr/>
                    <a:lstStyle/>
                    <a:p>
                      <a:r>
                        <a:rPr kumimoji="1" lang="ja-JP" altLang="en-US" sz="1800" dirty="0"/>
                        <a:t>全業種適用だが、データの整備に時間がかかる</a:t>
                      </a:r>
                    </a:p>
                  </a:txBody>
                  <a:tcPr anchor="ctr"/>
                </a:tc>
                <a:extLst>
                  <a:ext uri="{0D108BD9-81ED-4DB2-BD59-A6C34878D82A}">
                    <a16:rowId xmlns:a16="http://schemas.microsoft.com/office/drawing/2014/main" val="3944012014"/>
                  </a:ext>
                </a:extLst>
              </a:tr>
              <a:tr h="391136">
                <a:tc vMerge="1">
                  <a:txBody>
                    <a:bodyPr/>
                    <a:lstStyle/>
                    <a:p>
                      <a:endParaRPr kumimoji="1" lang="ja-JP" altLang="en-US" sz="1400" dirty="0"/>
                    </a:p>
                  </a:txBody>
                  <a:tcPr/>
                </a:tc>
                <a:tc>
                  <a:txBody>
                    <a:bodyPr/>
                    <a:lstStyle/>
                    <a:p>
                      <a:r>
                        <a:rPr kumimoji="1" lang="ja-JP" altLang="en-US" sz="1800" dirty="0"/>
                        <a:t>④</a:t>
                      </a:r>
                    </a:p>
                  </a:txBody>
                  <a:tcPr anchor="ctr"/>
                </a:tc>
                <a:tc>
                  <a:txBody>
                    <a:bodyPr/>
                    <a:lstStyle/>
                    <a:p>
                      <a:r>
                        <a:rPr kumimoji="1" lang="ja-JP" altLang="en-US" sz="1800" dirty="0"/>
                        <a:t>過去の実績に成長率を乗じる方法</a:t>
                      </a:r>
                    </a:p>
                  </a:txBody>
                  <a:tcPr anchor="ctr"/>
                </a:tc>
                <a:tc>
                  <a:txBody>
                    <a:bodyPr/>
                    <a:lstStyle/>
                    <a:p>
                      <a:r>
                        <a:rPr kumimoji="1" lang="ja-JP" altLang="en-US" sz="1800" dirty="0"/>
                        <a:t>全業種</a:t>
                      </a:r>
                    </a:p>
                  </a:txBody>
                  <a:tcPr anchor="ctr"/>
                </a:tc>
                <a:extLst>
                  <a:ext uri="{0D108BD9-81ED-4DB2-BD59-A6C34878D82A}">
                    <a16:rowId xmlns:a16="http://schemas.microsoft.com/office/drawing/2014/main" val="1595403956"/>
                  </a:ext>
                </a:extLst>
              </a:tr>
              <a:tr h="977839">
                <a:tc vMerge="1">
                  <a:txBody>
                    <a:bodyPr/>
                    <a:lstStyle/>
                    <a:p>
                      <a:endParaRPr kumimoji="1" lang="ja-JP" altLang="en-US" sz="1400"/>
                    </a:p>
                  </a:txBody>
                  <a:tcPr/>
                </a:tc>
                <a:tc>
                  <a:txBody>
                    <a:bodyPr/>
                    <a:lstStyle/>
                    <a:p>
                      <a:r>
                        <a:rPr kumimoji="1" lang="ja-JP" altLang="en-US" sz="1800" dirty="0"/>
                        <a:t>⑤</a:t>
                      </a:r>
                    </a:p>
                  </a:txBody>
                  <a:tcPr anchor="ctr"/>
                </a:tc>
                <a:tc>
                  <a:txBody>
                    <a:bodyPr/>
                    <a:lstStyle/>
                    <a:p>
                      <a:r>
                        <a:rPr kumimoji="1" lang="ja-JP" altLang="en-US" sz="1800" dirty="0"/>
                        <a:t>単価</a:t>
                      </a:r>
                      <a:r>
                        <a:rPr kumimoji="1" lang="en-US" altLang="ja-JP" sz="1800" dirty="0"/>
                        <a:t>×</a:t>
                      </a:r>
                      <a:r>
                        <a:rPr kumimoji="1" lang="ja-JP" altLang="en-US" sz="1800" dirty="0"/>
                        <a:t>数量</a:t>
                      </a:r>
                      <a:endParaRPr kumimoji="1" lang="en-US" altLang="ja-JP" sz="1800" dirty="0"/>
                    </a:p>
                    <a:p>
                      <a:r>
                        <a:rPr kumimoji="1" lang="ja-JP" altLang="en-US" sz="1800" dirty="0"/>
                        <a:t>　・プロジェクト単価</a:t>
                      </a:r>
                      <a:r>
                        <a:rPr kumimoji="1" lang="en-US" altLang="ja-JP" sz="1800" dirty="0"/>
                        <a:t>×</a:t>
                      </a:r>
                      <a:r>
                        <a:rPr kumimoji="1" lang="ja-JP" altLang="en-US" sz="1800" dirty="0"/>
                        <a:t>プロジェクト案件</a:t>
                      </a:r>
                      <a:endParaRPr kumimoji="1" lang="en-US" altLang="ja-JP" sz="1800" dirty="0"/>
                    </a:p>
                    <a:p>
                      <a:r>
                        <a:rPr kumimoji="1" lang="ja-JP" altLang="en-US" sz="1800" dirty="0"/>
                        <a:t>　・客単価</a:t>
                      </a:r>
                      <a:r>
                        <a:rPr kumimoji="1" lang="en-US" altLang="ja-JP" sz="1800" dirty="0"/>
                        <a:t>×</a:t>
                      </a:r>
                      <a:r>
                        <a:rPr kumimoji="1" lang="ja-JP" altLang="en-US" sz="1800" dirty="0"/>
                        <a:t>客数</a:t>
                      </a:r>
                      <a:endParaRPr kumimoji="1" lang="en-US" altLang="ja-JP" sz="1800" dirty="0"/>
                    </a:p>
                  </a:txBody>
                  <a:tcPr anchor="ctr"/>
                </a:tc>
                <a:tc>
                  <a:txBody>
                    <a:bodyPr/>
                    <a:lstStyle/>
                    <a:p>
                      <a:r>
                        <a:rPr kumimoji="1" lang="ja-JP" altLang="en-US" sz="1800" dirty="0"/>
                        <a:t>卸売業</a:t>
                      </a:r>
                      <a:endParaRPr kumimoji="1" lang="en-US" altLang="ja-JP" sz="1800" dirty="0"/>
                    </a:p>
                    <a:p>
                      <a:r>
                        <a:rPr kumimoji="1" lang="ja-JP" altLang="en-US" sz="1800" dirty="0"/>
                        <a:t>小売業</a:t>
                      </a:r>
                      <a:endParaRPr kumimoji="1" lang="en-US" altLang="ja-JP" sz="1800" dirty="0"/>
                    </a:p>
                    <a:p>
                      <a:r>
                        <a:rPr kumimoji="1" lang="ja-JP" altLang="en-US" sz="1800" dirty="0"/>
                        <a:t>飲食店</a:t>
                      </a:r>
                    </a:p>
                  </a:txBody>
                  <a:tcPr anchor="ctr"/>
                </a:tc>
                <a:extLst>
                  <a:ext uri="{0D108BD9-81ED-4DB2-BD59-A6C34878D82A}">
                    <a16:rowId xmlns:a16="http://schemas.microsoft.com/office/drawing/2014/main" val="1982075139"/>
                  </a:ext>
                </a:extLst>
              </a:tr>
              <a:tr h="684487">
                <a:tc vMerge="1">
                  <a:txBody>
                    <a:bodyPr/>
                    <a:lstStyle/>
                    <a:p>
                      <a:endParaRPr kumimoji="1" lang="ja-JP" altLang="en-US" sz="1600"/>
                    </a:p>
                  </a:txBody>
                  <a:tcPr/>
                </a:tc>
                <a:tc>
                  <a:txBody>
                    <a:bodyPr/>
                    <a:lstStyle/>
                    <a:p>
                      <a:r>
                        <a:rPr kumimoji="1" lang="ja-JP" altLang="en-US" sz="1800" dirty="0"/>
                        <a:t>⑥</a:t>
                      </a:r>
                    </a:p>
                  </a:txBody>
                  <a:tcPr anchor="ctr"/>
                </a:tc>
                <a:tc>
                  <a:txBody>
                    <a:bodyPr/>
                    <a:lstStyle/>
                    <a:p>
                      <a:r>
                        <a:rPr kumimoji="1" lang="ja-JP" altLang="en-US" sz="1800" dirty="0"/>
                        <a:t>一人当たり売上高</a:t>
                      </a:r>
                      <a:r>
                        <a:rPr kumimoji="1" lang="en-US" altLang="ja-JP" sz="1800" dirty="0"/>
                        <a:t>×</a:t>
                      </a:r>
                      <a:r>
                        <a:rPr kumimoji="1" lang="ja-JP" altLang="en-US" sz="1800" dirty="0"/>
                        <a:t>担当者数</a:t>
                      </a:r>
                    </a:p>
                  </a:txBody>
                  <a:tcPr anchor="ctr"/>
                </a:tc>
                <a:tc>
                  <a:txBody>
                    <a:bodyPr/>
                    <a:lstStyle/>
                    <a:p>
                      <a:r>
                        <a:rPr kumimoji="1" lang="ja-JP" altLang="en-US" sz="1800" dirty="0"/>
                        <a:t>学習塾、コンサルタント会社、会計事務所など</a:t>
                      </a:r>
                    </a:p>
                  </a:txBody>
                  <a:tcPr anchor="ctr"/>
                </a:tc>
                <a:extLst>
                  <a:ext uri="{0D108BD9-81ED-4DB2-BD59-A6C34878D82A}">
                    <a16:rowId xmlns:a16="http://schemas.microsoft.com/office/drawing/2014/main" val="4004580494"/>
                  </a:ext>
                </a:extLst>
              </a:tr>
              <a:tr h="684487">
                <a:tc vMerge="1">
                  <a:txBody>
                    <a:bodyPr/>
                    <a:lstStyle/>
                    <a:p>
                      <a:endParaRPr kumimoji="1" lang="ja-JP" altLang="en-US" sz="1600"/>
                    </a:p>
                  </a:txBody>
                  <a:tcPr/>
                </a:tc>
                <a:tc>
                  <a:txBody>
                    <a:bodyPr/>
                    <a:lstStyle/>
                    <a:p>
                      <a:r>
                        <a:rPr kumimoji="1" lang="ja-JP" altLang="en-US" sz="1800" dirty="0"/>
                        <a:t>⑦</a:t>
                      </a:r>
                    </a:p>
                  </a:txBody>
                  <a:tcPr anchor="ctr"/>
                </a:tc>
                <a:tc>
                  <a:txBody>
                    <a:bodyPr/>
                    <a:lstStyle/>
                    <a:p>
                      <a:r>
                        <a:rPr kumimoji="1" lang="ja-JP" altLang="en-US" sz="1800" dirty="0"/>
                        <a:t>一坪（１㎡）当たり売上高</a:t>
                      </a:r>
                      <a:r>
                        <a:rPr kumimoji="1" lang="en-US" altLang="ja-JP" sz="1800" dirty="0"/>
                        <a:t>×</a:t>
                      </a:r>
                      <a:r>
                        <a:rPr kumimoji="1" lang="ja-JP" altLang="en-US" sz="1800" dirty="0"/>
                        <a:t>売り場面積</a:t>
                      </a:r>
                    </a:p>
                  </a:txBody>
                  <a:tcPr anchor="ctr"/>
                </a:tc>
                <a:tc>
                  <a:txBody>
                    <a:bodyPr/>
                    <a:lstStyle/>
                    <a:p>
                      <a:r>
                        <a:rPr kumimoji="1" lang="ja-JP" altLang="en-US" sz="1800" dirty="0"/>
                        <a:t>飲食店</a:t>
                      </a:r>
                      <a:endParaRPr kumimoji="1" lang="en-US" altLang="ja-JP" sz="1800" dirty="0"/>
                    </a:p>
                    <a:p>
                      <a:endParaRPr kumimoji="1" lang="ja-JP" altLang="en-US" sz="1800" dirty="0"/>
                    </a:p>
                  </a:txBody>
                  <a:tcPr anchor="ctr"/>
                </a:tc>
                <a:extLst>
                  <a:ext uri="{0D108BD9-81ED-4DB2-BD59-A6C34878D82A}">
                    <a16:rowId xmlns:a16="http://schemas.microsoft.com/office/drawing/2014/main" val="3890999196"/>
                  </a:ext>
                </a:extLst>
              </a:tr>
            </a:tbl>
          </a:graphicData>
        </a:graphic>
      </p:graphicFrame>
      <p:sp>
        <p:nvSpPr>
          <p:cNvPr id="11" name="テキスト ボックス 10">
            <a:extLst>
              <a:ext uri="{FF2B5EF4-FFF2-40B4-BE49-F238E27FC236}">
                <a16:creationId xmlns:a16="http://schemas.microsoft.com/office/drawing/2014/main" id="{86A0D1C1-6F37-4C34-A117-E2BBE51AC843}"/>
              </a:ext>
            </a:extLst>
          </p:cNvPr>
          <p:cNvSpPr txBox="1"/>
          <p:nvPr/>
        </p:nvSpPr>
        <p:spPr>
          <a:xfrm>
            <a:off x="251520" y="188640"/>
            <a:ext cx="4576812" cy="369332"/>
          </a:xfrm>
          <a:prstGeom prst="rect">
            <a:avLst/>
          </a:prstGeom>
          <a:noFill/>
        </p:spPr>
        <p:txBody>
          <a:bodyPr wrap="square">
            <a:spAutoFit/>
          </a:bodyPr>
          <a:lstStyle/>
          <a:p>
            <a:r>
              <a:rPr lang="en-US" altLang="ja-JP" kern="0" dirty="0">
                <a:solidFill>
                  <a:schemeClr val="tx2"/>
                </a:solidFill>
                <a:latin typeface="+mj-lt"/>
                <a:ea typeface="+mj-ea"/>
                <a:cs typeface="+mj-cs"/>
              </a:rPr>
              <a:t>5-15.</a:t>
            </a:r>
            <a:r>
              <a:rPr lang="ja-JP" altLang="en-US" kern="0" dirty="0">
                <a:solidFill>
                  <a:schemeClr val="tx2"/>
                </a:solidFill>
                <a:latin typeface="+mj-lt"/>
                <a:ea typeface="+mj-ea"/>
                <a:cs typeface="+mj-cs"/>
              </a:rPr>
              <a:t>販売数量の検討方法</a:t>
            </a:r>
            <a:endParaRPr lang="ja-JP" altLang="en-US" sz="1800" kern="0" dirty="0">
              <a:solidFill>
                <a:schemeClr val="tx2"/>
              </a:solidFill>
              <a:latin typeface="+mj-lt"/>
              <a:ea typeface="+mj-ea"/>
              <a:cs typeface="+mj-cs"/>
            </a:endParaRPr>
          </a:p>
        </p:txBody>
      </p:sp>
      <p:sp>
        <p:nvSpPr>
          <p:cNvPr id="3" name="フッター プレースホルダー 2">
            <a:extLst>
              <a:ext uri="{FF2B5EF4-FFF2-40B4-BE49-F238E27FC236}">
                <a16:creationId xmlns:a16="http://schemas.microsoft.com/office/drawing/2014/main" id="{E8DB12C5-44E9-4B10-BB72-02120DC3EFAC}"/>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536196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p:txBody>
          <a:bodyPr/>
          <a:lstStyle/>
          <a:p>
            <a:r>
              <a:rPr lang="en-US" altLang="ja-JP" dirty="0"/>
              <a:t>5-16.</a:t>
            </a:r>
            <a:r>
              <a:rPr lang="ja-JP" altLang="en-US" dirty="0"/>
              <a:t>営業フローを構築している会社は少ない</a:t>
            </a:r>
            <a:endParaRPr kumimoji="1" lang="ja-JP" altLang="en-US" dirty="0"/>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p:txBody>
          <a:bodyPr/>
          <a:lstStyle/>
          <a:p>
            <a:fld id="{A26C4393-58E0-44C7-BBF2-6DED8829D360}" type="slidenum">
              <a:rPr lang="en-US" altLang="ja-JP" smtClean="0"/>
              <a:pPr/>
              <a:t>61</a:t>
            </a:fld>
            <a:endParaRPr lang="en-US" altLang="ja-JP" dirty="0"/>
          </a:p>
        </p:txBody>
      </p:sp>
      <p:graphicFrame>
        <p:nvGraphicFramePr>
          <p:cNvPr id="7" name="図表 6">
            <a:extLst>
              <a:ext uri="{FF2B5EF4-FFF2-40B4-BE49-F238E27FC236}">
                <a16:creationId xmlns:a16="http://schemas.microsoft.com/office/drawing/2014/main" id="{037DAD97-FF8B-4B91-B2CD-3D63C84B166E}"/>
              </a:ext>
            </a:extLst>
          </p:cNvPr>
          <p:cNvGraphicFramePr/>
          <p:nvPr/>
        </p:nvGraphicFramePr>
        <p:xfrm>
          <a:off x="1797988" y="-101705"/>
          <a:ext cx="7021272"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表 8">
            <a:extLst>
              <a:ext uri="{FF2B5EF4-FFF2-40B4-BE49-F238E27FC236}">
                <a16:creationId xmlns:a16="http://schemas.microsoft.com/office/drawing/2014/main" id="{A749693B-E5B7-4A3F-9439-22B92C8BFFCB}"/>
              </a:ext>
            </a:extLst>
          </p:cNvPr>
          <p:cNvGraphicFramePr>
            <a:graphicFrameLocks noGrp="1"/>
          </p:cNvGraphicFramePr>
          <p:nvPr/>
        </p:nvGraphicFramePr>
        <p:xfrm>
          <a:off x="454379" y="2036065"/>
          <a:ext cx="8438796" cy="3200400"/>
        </p:xfrm>
        <a:graphic>
          <a:graphicData uri="http://schemas.openxmlformats.org/drawingml/2006/table">
            <a:tbl>
              <a:tblPr firstRow="1" bandRow="1">
                <a:tableStyleId>{BDBED569-4797-4DF1-A0F4-6AAB3CD982D8}</a:tableStyleId>
              </a:tblPr>
              <a:tblGrid>
                <a:gridCol w="1123199">
                  <a:extLst>
                    <a:ext uri="{9D8B030D-6E8A-4147-A177-3AD203B41FA5}">
                      <a16:colId xmlns:a16="http://schemas.microsoft.com/office/drawing/2014/main" val="20000"/>
                    </a:ext>
                  </a:extLst>
                </a:gridCol>
                <a:gridCol w="2070077">
                  <a:extLst>
                    <a:ext uri="{9D8B030D-6E8A-4147-A177-3AD203B41FA5}">
                      <a16:colId xmlns:a16="http://schemas.microsoft.com/office/drawing/2014/main" val="20001"/>
                    </a:ext>
                  </a:extLst>
                </a:gridCol>
                <a:gridCol w="1848284">
                  <a:extLst>
                    <a:ext uri="{9D8B030D-6E8A-4147-A177-3AD203B41FA5}">
                      <a16:colId xmlns:a16="http://schemas.microsoft.com/office/drawing/2014/main" val="20002"/>
                    </a:ext>
                  </a:extLst>
                </a:gridCol>
                <a:gridCol w="1525028">
                  <a:extLst>
                    <a:ext uri="{9D8B030D-6E8A-4147-A177-3AD203B41FA5}">
                      <a16:colId xmlns:a16="http://schemas.microsoft.com/office/drawing/2014/main" val="20003"/>
                    </a:ext>
                  </a:extLst>
                </a:gridCol>
                <a:gridCol w="1872208">
                  <a:extLst>
                    <a:ext uri="{9D8B030D-6E8A-4147-A177-3AD203B41FA5}">
                      <a16:colId xmlns:a16="http://schemas.microsoft.com/office/drawing/2014/main" val="20004"/>
                    </a:ext>
                  </a:extLst>
                </a:gridCol>
              </a:tblGrid>
              <a:tr h="424846">
                <a:tc>
                  <a:txBody>
                    <a:bodyPr/>
                    <a:lstStyle/>
                    <a:p>
                      <a:pPr algn="ctr"/>
                      <a:r>
                        <a:rPr kumimoji="1" lang="ja-JP" altLang="en-US" sz="1600" b="0" dirty="0"/>
                        <a:t>新規顧客</a:t>
                      </a:r>
                    </a:p>
                  </a:txBody>
                  <a:tcPr anchor="ctr"/>
                </a:tc>
                <a:tc>
                  <a:txBody>
                    <a:bodyPr/>
                    <a:lstStyle/>
                    <a:p>
                      <a:r>
                        <a:rPr kumimoji="1" lang="ja-JP" altLang="en-US" sz="1600" b="0" dirty="0"/>
                        <a:t>・ＨＰ／ＳＮＳ</a:t>
                      </a:r>
                      <a:endParaRPr kumimoji="1" lang="en-US" altLang="ja-JP" sz="1600" b="0" dirty="0"/>
                    </a:p>
                    <a:p>
                      <a:r>
                        <a:rPr kumimoji="1" lang="ja-JP" altLang="en-US" sz="1600" b="0" dirty="0"/>
                        <a:t>・チラシ／ＤＭ</a:t>
                      </a:r>
                      <a:endParaRPr kumimoji="1" lang="en-US" altLang="ja-JP" sz="1600" b="0" dirty="0"/>
                    </a:p>
                    <a:p>
                      <a:r>
                        <a:rPr kumimoji="1" lang="ja-JP" altLang="en-US" sz="1600" b="0" dirty="0"/>
                        <a:t>・テレアポ</a:t>
                      </a:r>
                      <a:endParaRPr kumimoji="1" lang="en-US" altLang="ja-JP" sz="1600" b="0" dirty="0"/>
                    </a:p>
                    <a:p>
                      <a:r>
                        <a:rPr kumimoji="1" lang="ja-JP" altLang="en-US" sz="1600" b="0" dirty="0"/>
                        <a:t>・メルマガ</a:t>
                      </a:r>
                      <a:endParaRPr kumimoji="1" lang="en-US" altLang="ja-JP" sz="1600" b="0" dirty="0"/>
                    </a:p>
                    <a:p>
                      <a:r>
                        <a:rPr kumimoji="1" lang="ja-JP" altLang="en-US" sz="1600" b="0" dirty="0"/>
                        <a:t>・業界誌／ＣＭ</a:t>
                      </a:r>
                    </a:p>
                  </a:txBody>
                  <a:tcPr anchor="ctr"/>
                </a:tc>
                <a:tc rowSpan="3">
                  <a:txBody>
                    <a:bodyPr/>
                    <a:lstStyle/>
                    <a:p>
                      <a:r>
                        <a:rPr kumimoji="1" lang="ja-JP" altLang="en-US" sz="1600" b="0" dirty="0"/>
                        <a:t>・挨拶メール</a:t>
                      </a:r>
                      <a:endParaRPr kumimoji="1" lang="en-US" altLang="ja-JP" sz="1600" b="0" dirty="0"/>
                    </a:p>
                    <a:p>
                      <a:r>
                        <a:rPr kumimoji="1" lang="ja-JP" altLang="en-US" sz="1600" b="0" dirty="0"/>
                        <a:t>・会社案内送付</a:t>
                      </a:r>
                      <a:endParaRPr kumimoji="1" lang="en-US" altLang="ja-JP" sz="1600" b="0" dirty="0"/>
                    </a:p>
                    <a:p>
                      <a:r>
                        <a:rPr kumimoji="1" lang="ja-JP" altLang="en-US" sz="1600" b="0" dirty="0"/>
                        <a:t>・サンプル送付</a:t>
                      </a:r>
                      <a:endParaRPr kumimoji="1" lang="en-US" altLang="ja-JP" sz="1600" b="0" dirty="0"/>
                    </a:p>
                    <a:p>
                      <a:r>
                        <a:rPr kumimoji="1" lang="ja-JP" altLang="en-US" sz="1600" b="0" dirty="0"/>
                        <a:t>・訪問アポイント</a:t>
                      </a:r>
                      <a:endParaRPr kumimoji="1" lang="en-US" altLang="ja-JP" sz="1600" b="0" dirty="0"/>
                    </a:p>
                    <a:p>
                      <a:r>
                        <a:rPr kumimoji="1" lang="ja-JP" altLang="en-US" sz="1600" b="0" dirty="0"/>
                        <a:t>・訪問</a:t>
                      </a:r>
                      <a:endParaRPr kumimoji="1" lang="en-US" altLang="ja-JP" sz="1600" b="0" dirty="0"/>
                    </a:p>
                    <a:p>
                      <a:r>
                        <a:rPr kumimoji="1" lang="ja-JP" altLang="en-US" sz="1600" b="0" dirty="0"/>
                        <a:t>・要望確認</a:t>
                      </a:r>
                      <a:endParaRPr kumimoji="1" lang="en-US" altLang="ja-JP" sz="1600" b="0" dirty="0"/>
                    </a:p>
                    <a:p>
                      <a:r>
                        <a:rPr kumimoji="1" lang="ja-JP" altLang="en-US" sz="1600" b="0" dirty="0"/>
                        <a:t>・課題抽出</a:t>
                      </a:r>
                      <a:endParaRPr kumimoji="1" lang="en-US" altLang="ja-JP" sz="1600" b="0" dirty="0"/>
                    </a:p>
                    <a:p>
                      <a:endParaRPr kumimoji="1" lang="en-US" altLang="ja-JP" sz="1600" b="0" dirty="0"/>
                    </a:p>
                    <a:p>
                      <a:endParaRPr kumimoji="1" lang="en-US" altLang="ja-JP" sz="1600" b="0" dirty="0"/>
                    </a:p>
                    <a:p>
                      <a:r>
                        <a:rPr kumimoji="1" lang="ja-JP" altLang="en-US" sz="1600" b="0" dirty="0"/>
                        <a:t>「非接触⇒接触」</a:t>
                      </a:r>
                      <a:endParaRPr kumimoji="1" lang="en-US" altLang="ja-JP" sz="1600" b="0" dirty="0"/>
                    </a:p>
                    <a:p>
                      <a:r>
                        <a:rPr kumimoji="1" lang="ja-JP" altLang="en-US" sz="1600" b="0" dirty="0"/>
                        <a:t>「無料⇒有料」</a:t>
                      </a:r>
                      <a:endParaRPr kumimoji="1" lang="en-US" altLang="ja-JP" sz="1600" b="0" dirty="0"/>
                    </a:p>
                    <a:p>
                      <a:r>
                        <a:rPr kumimoji="1" lang="ja-JP" altLang="en-US" sz="1600" b="0" dirty="0"/>
                        <a:t>の流れを意識</a:t>
                      </a:r>
                    </a:p>
                  </a:txBody>
                  <a:tcPr/>
                </a:tc>
                <a:tc rowSpan="3">
                  <a:txBody>
                    <a:bodyPr/>
                    <a:lstStyle/>
                    <a:p>
                      <a:r>
                        <a:rPr kumimoji="1" lang="ja-JP" altLang="en-US" sz="1600" b="0" dirty="0"/>
                        <a:t>・提案</a:t>
                      </a:r>
                      <a:endParaRPr kumimoji="1" lang="en-US" altLang="ja-JP" sz="1600" b="0" dirty="0"/>
                    </a:p>
                    <a:p>
                      <a:r>
                        <a:rPr kumimoji="1" lang="ja-JP" altLang="en-US" sz="1600" b="0" dirty="0"/>
                        <a:t>・クロージング</a:t>
                      </a:r>
                      <a:endParaRPr kumimoji="1" lang="en-US" altLang="ja-JP" sz="1600" b="0" dirty="0"/>
                    </a:p>
                    <a:p>
                      <a:endParaRPr kumimoji="1" lang="en-US" altLang="ja-JP" sz="1600" b="0" dirty="0"/>
                    </a:p>
                    <a:p>
                      <a:endParaRPr kumimoji="1" lang="en-US" altLang="ja-JP" sz="1600" b="0" dirty="0"/>
                    </a:p>
                    <a:p>
                      <a:r>
                        <a:rPr kumimoji="1" lang="ja-JP" altLang="en-US" sz="1600" b="0" dirty="0"/>
                        <a:t>「段取り８割」</a:t>
                      </a:r>
                      <a:endParaRPr kumimoji="1" lang="en-US" altLang="ja-JP" sz="1600" b="0" dirty="0"/>
                    </a:p>
                    <a:p>
                      <a:r>
                        <a:rPr kumimoji="1" lang="ja-JP" altLang="en-US" sz="1600" b="0" dirty="0"/>
                        <a:t>「答えを持っていく」</a:t>
                      </a:r>
                      <a:endParaRPr kumimoji="1" lang="en-US" altLang="ja-JP" sz="1600" b="0" dirty="0"/>
                    </a:p>
                    <a:p>
                      <a:r>
                        <a:rPr kumimoji="1" lang="ja-JP" altLang="en-US" sz="1600" b="0" dirty="0"/>
                        <a:t>「沈黙のクロージング」</a:t>
                      </a:r>
                      <a:endParaRPr kumimoji="1" lang="en-US" altLang="ja-JP" sz="1600" b="0" dirty="0"/>
                    </a:p>
                  </a:txBody>
                  <a:tcPr/>
                </a:tc>
                <a:tc rowSpan="3">
                  <a:txBody>
                    <a:bodyPr/>
                    <a:lstStyle/>
                    <a:p>
                      <a:r>
                        <a:rPr kumimoji="1" lang="ja-JP" altLang="en-US" sz="1600" b="0" dirty="0"/>
                        <a:t>・目指すは</a:t>
                      </a:r>
                      <a:r>
                        <a:rPr kumimoji="1" lang="en-US" altLang="ja-JP" sz="1600" b="0" dirty="0"/>
                        <a:t>100</a:t>
                      </a:r>
                      <a:r>
                        <a:rPr kumimoji="1" lang="ja-JP" altLang="en-US" sz="1600" b="0" dirty="0"/>
                        <a:t>％</a:t>
                      </a:r>
                      <a:endParaRPr kumimoji="1" lang="en-US" altLang="ja-JP" sz="1600" b="0" dirty="0"/>
                    </a:p>
                    <a:p>
                      <a:r>
                        <a:rPr kumimoji="1" lang="ja-JP" altLang="en-US" sz="1600" b="0" dirty="0"/>
                        <a:t>・消耗品については、定期接触</a:t>
                      </a:r>
                      <a:endParaRPr kumimoji="1" lang="en-US" altLang="ja-JP" sz="1600" b="0" dirty="0"/>
                    </a:p>
                    <a:p>
                      <a:r>
                        <a:rPr kumimoji="1" lang="ja-JP" altLang="en-US" sz="1600" b="0" dirty="0"/>
                        <a:t>・耐久材については、期間管理</a:t>
                      </a:r>
                      <a:endParaRPr kumimoji="1" lang="en-US" altLang="ja-JP" sz="1600" b="0" dirty="0"/>
                    </a:p>
                    <a:p>
                      <a:endParaRPr kumimoji="1" lang="en-US" altLang="ja-JP" sz="1600" b="0" dirty="0"/>
                    </a:p>
                    <a:p>
                      <a:endParaRPr kumimoji="1" lang="en-US" altLang="ja-JP" sz="1600" b="0" dirty="0"/>
                    </a:p>
                    <a:p>
                      <a:r>
                        <a:rPr kumimoji="1" lang="ja-JP" altLang="en-US" sz="1600" b="0" dirty="0"/>
                        <a:t>・リピーターから外れた場合は、原因を徹底追及⇒業務フローの改善</a:t>
                      </a:r>
                    </a:p>
                  </a:txBody>
                  <a:tcPr/>
                </a:tc>
                <a:extLst>
                  <a:ext uri="{0D108BD9-81ED-4DB2-BD59-A6C34878D82A}">
                    <a16:rowId xmlns:a16="http://schemas.microsoft.com/office/drawing/2014/main" val="10000"/>
                  </a:ext>
                </a:extLst>
              </a:tr>
              <a:tr h="424846">
                <a:tc>
                  <a:txBody>
                    <a:bodyPr/>
                    <a:lstStyle/>
                    <a:p>
                      <a:pPr algn="ctr"/>
                      <a:r>
                        <a:rPr kumimoji="1" lang="ja-JP" altLang="en-US" sz="1600" b="0" dirty="0"/>
                        <a:t>過去顧客</a:t>
                      </a:r>
                    </a:p>
                  </a:txBody>
                  <a:tcPr anchor="ctr"/>
                </a:tc>
                <a:tc>
                  <a:txBody>
                    <a:bodyPr/>
                    <a:lstStyle/>
                    <a:p>
                      <a:r>
                        <a:rPr kumimoji="1" lang="ja-JP" altLang="en-US" sz="1600" b="0" dirty="0"/>
                        <a:t>・状況確認</a:t>
                      </a:r>
                      <a:endParaRPr kumimoji="1" lang="en-US" altLang="ja-JP" sz="1600" b="0" dirty="0"/>
                    </a:p>
                    <a:p>
                      <a:r>
                        <a:rPr kumimoji="1" lang="ja-JP" altLang="en-US" sz="1600" b="0" dirty="0"/>
                        <a:t>・テレアポ</a:t>
                      </a:r>
                      <a:endParaRPr kumimoji="1" lang="en-US" altLang="ja-JP" sz="1600" b="0" dirty="0"/>
                    </a:p>
                    <a:p>
                      <a:r>
                        <a:rPr kumimoji="1" lang="ja-JP" altLang="en-US" sz="1600" b="0" dirty="0"/>
                        <a:t>・ＤＭ</a:t>
                      </a:r>
                      <a:endParaRPr kumimoji="1" lang="en-US" altLang="ja-JP" sz="1600" b="0" dirty="0"/>
                    </a:p>
                    <a:p>
                      <a:r>
                        <a:rPr kumimoji="1" lang="ja-JP" altLang="en-US" sz="1600" b="0" dirty="0"/>
                        <a:t>・訪問</a:t>
                      </a:r>
                    </a:p>
                  </a:txBody>
                  <a:tcPr anchor="ctr"/>
                </a:tc>
                <a:tc vMerge="1">
                  <a:txBody>
                    <a:bodyPr/>
                    <a:lstStyle/>
                    <a:p>
                      <a:endParaRPr kumimoji="1" lang="ja-JP" altLang="en-US" b="0" dirty="0"/>
                    </a:p>
                  </a:txBody>
                  <a:tcPr anchor="ctr"/>
                </a:tc>
                <a:tc vMerge="1">
                  <a:txBody>
                    <a:bodyPr/>
                    <a:lstStyle/>
                    <a:p>
                      <a:endParaRPr kumimoji="1" lang="ja-JP" altLang="en-US" b="0"/>
                    </a:p>
                  </a:txBody>
                  <a:tcPr anchor="ctr"/>
                </a:tc>
                <a:tc vMerge="1">
                  <a:txBody>
                    <a:bodyPr/>
                    <a:lstStyle/>
                    <a:p>
                      <a:endParaRPr kumimoji="1" lang="ja-JP" altLang="en-US" b="0" dirty="0"/>
                    </a:p>
                  </a:txBody>
                  <a:tcPr anchor="ctr"/>
                </a:tc>
                <a:extLst>
                  <a:ext uri="{0D108BD9-81ED-4DB2-BD59-A6C34878D82A}">
                    <a16:rowId xmlns:a16="http://schemas.microsoft.com/office/drawing/2014/main" val="10001"/>
                  </a:ext>
                </a:extLst>
              </a:tr>
              <a:tr h="424846">
                <a:tc>
                  <a:txBody>
                    <a:bodyPr/>
                    <a:lstStyle/>
                    <a:p>
                      <a:pPr algn="ctr"/>
                      <a:r>
                        <a:rPr kumimoji="1" lang="ja-JP" altLang="en-US" sz="1600" b="0" dirty="0"/>
                        <a:t>既存顧客</a:t>
                      </a:r>
                    </a:p>
                  </a:txBody>
                  <a:tcPr anchor="ctr"/>
                </a:tc>
                <a:tc>
                  <a:txBody>
                    <a:bodyPr/>
                    <a:lstStyle/>
                    <a:p>
                      <a:r>
                        <a:rPr kumimoji="1" lang="ja-JP" altLang="en-US" sz="1600" b="0" dirty="0"/>
                        <a:t>・選択と集中</a:t>
                      </a:r>
                      <a:endParaRPr kumimoji="1" lang="en-US" altLang="ja-JP" sz="1600" b="0" dirty="0"/>
                    </a:p>
                    <a:p>
                      <a:r>
                        <a:rPr kumimoji="1" lang="ja-JP" altLang="en-US" sz="1600" b="0" dirty="0"/>
                        <a:t>・獲得収益の把握</a:t>
                      </a:r>
                      <a:endParaRPr kumimoji="1" lang="en-US" altLang="ja-JP" sz="1600" b="0" dirty="0"/>
                    </a:p>
                    <a:p>
                      <a:r>
                        <a:rPr kumimoji="1" lang="ja-JP" altLang="en-US" sz="1600" b="0" dirty="0"/>
                        <a:t>・新商材の案内</a:t>
                      </a:r>
                    </a:p>
                  </a:txBody>
                  <a:tcPr anchor="ctr"/>
                </a:tc>
                <a:tc vMerge="1">
                  <a:txBody>
                    <a:bodyPr/>
                    <a:lstStyle/>
                    <a:p>
                      <a:endParaRPr kumimoji="1" lang="ja-JP" altLang="en-US" b="0" dirty="0"/>
                    </a:p>
                  </a:txBody>
                  <a:tcPr anchor="ctr"/>
                </a:tc>
                <a:tc vMerge="1">
                  <a:txBody>
                    <a:bodyPr/>
                    <a:lstStyle/>
                    <a:p>
                      <a:endParaRPr kumimoji="1" lang="ja-JP" altLang="en-US" b="0" dirty="0"/>
                    </a:p>
                  </a:txBody>
                  <a:tcPr anchor="ctr"/>
                </a:tc>
                <a:tc vMerge="1">
                  <a:txBody>
                    <a:bodyPr/>
                    <a:lstStyle/>
                    <a:p>
                      <a:endParaRPr kumimoji="1" lang="ja-JP" altLang="en-US" b="0" dirty="0"/>
                    </a:p>
                  </a:txBody>
                  <a:tcPr anchor="ctr"/>
                </a:tc>
                <a:extLst>
                  <a:ext uri="{0D108BD9-81ED-4DB2-BD59-A6C34878D82A}">
                    <a16:rowId xmlns:a16="http://schemas.microsoft.com/office/drawing/2014/main" val="10002"/>
                  </a:ext>
                </a:extLst>
              </a:tr>
            </a:tbl>
          </a:graphicData>
        </a:graphic>
      </p:graphicFrame>
      <p:sp>
        <p:nvSpPr>
          <p:cNvPr id="11" name="テキスト ボックス 10">
            <a:extLst>
              <a:ext uri="{FF2B5EF4-FFF2-40B4-BE49-F238E27FC236}">
                <a16:creationId xmlns:a16="http://schemas.microsoft.com/office/drawing/2014/main" id="{B5234EE5-EA0B-4CF6-9CC2-6C43723B2A91}"/>
              </a:ext>
            </a:extLst>
          </p:cNvPr>
          <p:cNvSpPr txBox="1"/>
          <p:nvPr/>
        </p:nvSpPr>
        <p:spPr>
          <a:xfrm>
            <a:off x="321825" y="1224533"/>
            <a:ext cx="1656184" cy="430887"/>
          </a:xfrm>
          <a:prstGeom prst="rect">
            <a:avLst/>
          </a:prstGeom>
          <a:noFill/>
        </p:spPr>
        <p:txBody>
          <a:bodyPr wrap="square" rtlCol="0">
            <a:spAutoFit/>
          </a:bodyPr>
          <a:lstStyle/>
          <a:p>
            <a:r>
              <a:rPr kumimoji="1" lang="ja-JP" altLang="en-US" sz="2200" dirty="0"/>
              <a:t>営業フロー</a:t>
            </a:r>
          </a:p>
        </p:txBody>
      </p:sp>
      <p:sp>
        <p:nvSpPr>
          <p:cNvPr id="13" name="四角形: 角を丸くする 12">
            <a:extLst>
              <a:ext uri="{FF2B5EF4-FFF2-40B4-BE49-F238E27FC236}">
                <a16:creationId xmlns:a16="http://schemas.microsoft.com/office/drawing/2014/main" id="{71ED5497-F556-489D-897D-361B6E9E804A}"/>
              </a:ext>
            </a:extLst>
          </p:cNvPr>
          <p:cNvSpPr/>
          <p:nvPr/>
        </p:nvSpPr>
        <p:spPr>
          <a:xfrm>
            <a:off x="2097822" y="5487629"/>
            <a:ext cx="1262276" cy="6695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6</a:t>
            </a:r>
            <a:r>
              <a:rPr kumimoji="1" lang="en-US" altLang="ja-JP" dirty="0">
                <a:solidFill>
                  <a:schemeClr val="tx1"/>
                </a:solidFill>
              </a:rPr>
              <a:t>0,000</a:t>
            </a:r>
            <a:r>
              <a:rPr kumimoji="1" lang="ja-JP" altLang="en-US" dirty="0">
                <a:solidFill>
                  <a:schemeClr val="tx1"/>
                </a:solidFill>
              </a:rPr>
              <a:t>件</a:t>
            </a:r>
          </a:p>
        </p:txBody>
      </p:sp>
      <p:sp>
        <p:nvSpPr>
          <p:cNvPr id="15" name="四角形: 角を丸くする 14">
            <a:extLst>
              <a:ext uri="{FF2B5EF4-FFF2-40B4-BE49-F238E27FC236}">
                <a16:creationId xmlns:a16="http://schemas.microsoft.com/office/drawing/2014/main" id="{F1EB2F23-E83C-4943-9A07-66965FC0BFE3}"/>
              </a:ext>
            </a:extLst>
          </p:cNvPr>
          <p:cNvSpPr/>
          <p:nvPr/>
        </p:nvSpPr>
        <p:spPr>
          <a:xfrm>
            <a:off x="3895458" y="5500506"/>
            <a:ext cx="1262276" cy="6695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4</a:t>
            </a:r>
            <a:r>
              <a:rPr kumimoji="1" lang="en-US" altLang="ja-JP" dirty="0">
                <a:solidFill>
                  <a:schemeClr val="tx1"/>
                </a:solidFill>
              </a:rPr>
              <a:t>0,000</a:t>
            </a:r>
            <a:r>
              <a:rPr kumimoji="1" lang="ja-JP" altLang="en-US" dirty="0">
                <a:solidFill>
                  <a:schemeClr val="tx1"/>
                </a:solidFill>
              </a:rPr>
              <a:t>件</a:t>
            </a:r>
          </a:p>
        </p:txBody>
      </p:sp>
      <p:sp>
        <p:nvSpPr>
          <p:cNvPr id="17" name="四角形: 角を丸くする 16">
            <a:extLst>
              <a:ext uri="{FF2B5EF4-FFF2-40B4-BE49-F238E27FC236}">
                <a16:creationId xmlns:a16="http://schemas.microsoft.com/office/drawing/2014/main" id="{97DD7C96-A5D9-407C-B201-CE83B3F41754}"/>
              </a:ext>
            </a:extLst>
          </p:cNvPr>
          <p:cNvSpPr/>
          <p:nvPr/>
        </p:nvSpPr>
        <p:spPr>
          <a:xfrm>
            <a:off x="5693094" y="5487628"/>
            <a:ext cx="1262276" cy="6695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10</a:t>
            </a:r>
            <a:r>
              <a:rPr kumimoji="1" lang="ja-JP" altLang="en-US" dirty="0">
                <a:solidFill>
                  <a:schemeClr val="tx1"/>
                </a:solidFill>
              </a:rPr>
              <a:t>件</a:t>
            </a:r>
            <a:r>
              <a:rPr lang="en-US" altLang="ja-JP" dirty="0">
                <a:solidFill>
                  <a:schemeClr val="tx1"/>
                </a:solidFill>
              </a:rPr>
              <a:t>/</a:t>
            </a:r>
            <a:r>
              <a:rPr lang="ja-JP" altLang="en-US" dirty="0">
                <a:solidFill>
                  <a:schemeClr val="tx1"/>
                </a:solidFill>
              </a:rPr>
              <a:t>月</a:t>
            </a:r>
            <a:endParaRPr kumimoji="1" lang="ja-JP" altLang="en-US" dirty="0">
              <a:solidFill>
                <a:schemeClr val="tx1"/>
              </a:solidFill>
            </a:endParaRPr>
          </a:p>
        </p:txBody>
      </p:sp>
      <p:sp>
        <p:nvSpPr>
          <p:cNvPr id="19" name="四角形: 角を丸くする 18">
            <a:extLst>
              <a:ext uri="{FF2B5EF4-FFF2-40B4-BE49-F238E27FC236}">
                <a16:creationId xmlns:a16="http://schemas.microsoft.com/office/drawing/2014/main" id="{45A08807-5DB5-4B8A-B3EB-1DF0DBB84330}"/>
              </a:ext>
            </a:extLst>
          </p:cNvPr>
          <p:cNvSpPr/>
          <p:nvPr/>
        </p:nvSpPr>
        <p:spPr>
          <a:xfrm>
            <a:off x="7490730" y="5477743"/>
            <a:ext cx="1262276" cy="6695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継続率：</a:t>
            </a:r>
            <a:r>
              <a:rPr lang="en-US" altLang="ja-JP" dirty="0">
                <a:solidFill>
                  <a:schemeClr val="tx1"/>
                </a:solidFill>
              </a:rPr>
              <a:t>70</a:t>
            </a:r>
            <a:r>
              <a:rPr lang="ja-JP" altLang="en-US" dirty="0">
                <a:solidFill>
                  <a:schemeClr val="tx1"/>
                </a:solidFill>
              </a:rPr>
              <a:t>％</a:t>
            </a:r>
            <a:endParaRPr kumimoji="1" lang="ja-JP" altLang="en-US" dirty="0">
              <a:solidFill>
                <a:schemeClr val="tx1"/>
              </a:solidFill>
            </a:endParaRPr>
          </a:p>
        </p:txBody>
      </p:sp>
      <p:sp>
        <p:nvSpPr>
          <p:cNvPr id="21" name="矢印: 右 20">
            <a:extLst>
              <a:ext uri="{FF2B5EF4-FFF2-40B4-BE49-F238E27FC236}">
                <a16:creationId xmlns:a16="http://schemas.microsoft.com/office/drawing/2014/main" id="{BBEAC119-8BEF-4750-B754-662FDC57CF89}"/>
              </a:ext>
            </a:extLst>
          </p:cNvPr>
          <p:cNvSpPr/>
          <p:nvPr/>
        </p:nvSpPr>
        <p:spPr>
          <a:xfrm>
            <a:off x="3453875" y="5617161"/>
            <a:ext cx="347806" cy="49993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右 22">
            <a:extLst>
              <a:ext uri="{FF2B5EF4-FFF2-40B4-BE49-F238E27FC236}">
                <a16:creationId xmlns:a16="http://schemas.microsoft.com/office/drawing/2014/main" id="{9E51A1F6-59E4-41A5-9663-1BEA91393A9A}"/>
              </a:ext>
            </a:extLst>
          </p:cNvPr>
          <p:cNvSpPr/>
          <p:nvPr/>
        </p:nvSpPr>
        <p:spPr>
          <a:xfrm>
            <a:off x="5251511" y="5617160"/>
            <a:ext cx="347806" cy="49993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FC380241-99EC-4281-8E75-C393FD22F7B8}"/>
              </a:ext>
            </a:extLst>
          </p:cNvPr>
          <p:cNvSpPr/>
          <p:nvPr/>
        </p:nvSpPr>
        <p:spPr>
          <a:xfrm>
            <a:off x="7049147" y="5585312"/>
            <a:ext cx="347806" cy="49993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42258503-B1C9-4EC5-9D70-D98DE4249DC6}"/>
              </a:ext>
            </a:extLst>
          </p:cNvPr>
          <p:cNvSpPr/>
          <p:nvPr/>
        </p:nvSpPr>
        <p:spPr>
          <a:xfrm>
            <a:off x="335529" y="5508259"/>
            <a:ext cx="1488165" cy="66955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とあるコンサル会社の例</a:t>
            </a:r>
          </a:p>
        </p:txBody>
      </p:sp>
      <p:sp>
        <p:nvSpPr>
          <p:cNvPr id="3" name="下矢印 14">
            <a:extLst>
              <a:ext uri="{FF2B5EF4-FFF2-40B4-BE49-F238E27FC236}">
                <a16:creationId xmlns:a16="http://schemas.microsoft.com/office/drawing/2014/main" id="{A9DFF41D-B2E8-42C8-B926-1804C553882F}"/>
              </a:ext>
            </a:extLst>
          </p:cNvPr>
          <p:cNvSpPr/>
          <p:nvPr/>
        </p:nvSpPr>
        <p:spPr>
          <a:xfrm rot="16200000">
            <a:off x="1766341" y="1359482"/>
            <a:ext cx="243314" cy="180020"/>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2696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7" grpId="0" animBg="1"/>
      <p:bldP spid="19" grpId="0" animBg="1"/>
      <p:bldP spid="21" grpId="0" animBg="1"/>
      <p:bldP spid="23" grpId="0" animBg="1"/>
      <p:bldP spid="25" grpId="0" animBg="1"/>
      <p:bldP spid="2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62</a:t>
            </a:fld>
            <a:endParaRPr kumimoji="1" lang="ja-JP" altLang="en-US" dirty="0"/>
          </a:p>
        </p:txBody>
      </p:sp>
      <p:sp>
        <p:nvSpPr>
          <p:cNvPr id="15" name="四角形: 角を丸くする 14">
            <a:extLst>
              <a:ext uri="{FF2B5EF4-FFF2-40B4-BE49-F238E27FC236}">
                <a16:creationId xmlns:a16="http://schemas.microsoft.com/office/drawing/2014/main" id="{E256FA10-B99D-40F3-825D-7716A1B51ACD}"/>
              </a:ext>
            </a:extLst>
          </p:cNvPr>
          <p:cNvSpPr/>
          <p:nvPr/>
        </p:nvSpPr>
        <p:spPr>
          <a:xfrm>
            <a:off x="323528" y="3071733"/>
            <a:ext cx="8363272" cy="92304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計画が策定され、ネット販売が始まったが、問合せが少なく、また、事務処理の煩雑化、ホームページの管理コスト、発送コストが多額に発生⇒撤退</a:t>
            </a:r>
          </a:p>
        </p:txBody>
      </p:sp>
      <p:sp>
        <p:nvSpPr>
          <p:cNvPr id="4" name="テキスト ボックス 3">
            <a:extLst>
              <a:ext uri="{FF2B5EF4-FFF2-40B4-BE49-F238E27FC236}">
                <a16:creationId xmlns:a16="http://schemas.microsoft.com/office/drawing/2014/main" id="{EE862742-9976-465B-8A7D-9755A3D9EAE4}"/>
              </a:ext>
            </a:extLst>
          </p:cNvPr>
          <p:cNvSpPr txBox="1"/>
          <p:nvPr/>
        </p:nvSpPr>
        <p:spPr>
          <a:xfrm>
            <a:off x="323528" y="1056951"/>
            <a:ext cx="8363272" cy="1477328"/>
          </a:xfrm>
          <a:prstGeom prst="rect">
            <a:avLst/>
          </a:prstGeom>
          <a:noFill/>
          <a:ln w="19050">
            <a:solidFill>
              <a:srgbClr val="0070C0"/>
            </a:solidFill>
          </a:ln>
        </p:spPr>
        <p:txBody>
          <a:bodyPr wrap="square" rtlCol="0">
            <a:spAutoFit/>
          </a:bodyPr>
          <a:lstStyle/>
          <a:p>
            <a:pPr marL="285750" indent="-285750">
              <a:buFont typeface="Wingdings" panose="05000000000000000000" pitchFamily="2" charset="2"/>
              <a:buChar char="Ø"/>
            </a:pPr>
            <a:r>
              <a:rPr kumimoji="1" lang="ja-JP" altLang="en-US" dirty="0"/>
              <a:t>あるコンサルタント会社主催の事業計画策定セミナーに参加された農機具を販売している</a:t>
            </a:r>
            <a:r>
              <a:rPr kumimoji="1" lang="en-US" altLang="ja-JP" dirty="0"/>
              <a:t>C</a:t>
            </a:r>
            <a:r>
              <a:rPr kumimoji="1" lang="ja-JP" altLang="en-US" dirty="0"/>
              <a:t>社⇒コンサルタント会社の指導に従って事業計画の策定</a:t>
            </a:r>
            <a:endParaRPr kumimoji="1" lang="en-US" altLang="ja-JP" dirty="0"/>
          </a:p>
          <a:p>
            <a:pPr marL="285750" indent="-285750">
              <a:buFont typeface="Wingdings" panose="05000000000000000000" pitchFamily="2" charset="2"/>
              <a:buChar char="Ø"/>
            </a:pPr>
            <a:r>
              <a:rPr lang="ja-JP" altLang="en-US" dirty="0"/>
              <a:t>現状は、ある団体を通しての販売であった為、販売手数料が発生し、利益率を押し下げていた</a:t>
            </a:r>
            <a:endParaRPr lang="en-US" altLang="ja-JP" dirty="0"/>
          </a:p>
          <a:p>
            <a:pPr marL="285750" indent="-285750">
              <a:buFont typeface="Wingdings" panose="05000000000000000000" pitchFamily="2" charset="2"/>
              <a:buChar char="Ø"/>
            </a:pPr>
            <a:r>
              <a:rPr lang="ja-JP" altLang="en-US" dirty="0"/>
              <a:t>そこで自社で</a:t>
            </a:r>
            <a:r>
              <a:rPr lang="en-US" altLang="ja-JP" dirty="0"/>
              <a:t>HP</a:t>
            </a:r>
            <a:r>
              <a:rPr lang="ja-JP" altLang="en-US" dirty="0"/>
              <a:t>を立ち上げ、エンドユーザーに直接販売する計画を立案した</a:t>
            </a:r>
            <a:endParaRPr lang="en-US" altLang="ja-JP" dirty="0"/>
          </a:p>
        </p:txBody>
      </p:sp>
      <p:sp>
        <p:nvSpPr>
          <p:cNvPr id="17" name="テキスト ボックス 16">
            <a:extLst>
              <a:ext uri="{FF2B5EF4-FFF2-40B4-BE49-F238E27FC236}">
                <a16:creationId xmlns:a16="http://schemas.microsoft.com/office/drawing/2014/main" id="{E287CF28-EF96-40B1-B808-DCCD83497EBC}"/>
              </a:ext>
            </a:extLst>
          </p:cNvPr>
          <p:cNvSpPr txBox="1"/>
          <p:nvPr/>
        </p:nvSpPr>
        <p:spPr>
          <a:xfrm>
            <a:off x="323528" y="4509686"/>
            <a:ext cx="8363272" cy="1785104"/>
          </a:xfrm>
          <a:prstGeom prst="rect">
            <a:avLst/>
          </a:prstGeom>
          <a:noFill/>
          <a:ln w="19050">
            <a:solidFill>
              <a:srgbClr val="0070C0"/>
            </a:solidFill>
          </a:ln>
        </p:spPr>
        <p:txBody>
          <a:bodyPr wrap="square" rtlCol="0">
            <a:spAutoFit/>
          </a:bodyPr>
          <a:lstStyle/>
          <a:p>
            <a:r>
              <a:rPr kumimoji="1" lang="en-US" altLang="ja-JP" sz="2000" dirty="0"/>
              <a:t>【</a:t>
            </a:r>
            <a:r>
              <a:rPr kumimoji="1" lang="ja-JP" altLang="en-US" sz="2000" dirty="0"/>
              <a:t>この事例の失敗原因とは？</a:t>
            </a:r>
            <a:r>
              <a:rPr kumimoji="1" lang="en-US" altLang="ja-JP" sz="2000" dirty="0"/>
              <a:t>】</a:t>
            </a:r>
          </a:p>
          <a:p>
            <a:r>
              <a:rPr lang="ja-JP" altLang="en-US" dirty="0"/>
              <a:t>１）何でもかんでもネット販売が良い訳ではない</a:t>
            </a:r>
            <a:endParaRPr lang="en-US" altLang="ja-JP" dirty="0"/>
          </a:p>
          <a:p>
            <a:r>
              <a:rPr lang="ja-JP" altLang="en-US" dirty="0"/>
              <a:t>　　⇒農機具の様に保守、修理が必要な商品はネット販売に向いていない</a:t>
            </a:r>
            <a:endParaRPr lang="en-US" altLang="ja-JP" dirty="0"/>
          </a:p>
          <a:p>
            <a:r>
              <a:rPr kumimoji="1" lang="ja-JP" altLang="en-US" dirty="0"/>
              <a:t>２）自社ホームページでの集客は時間とコストがかかる</a:t>
            </a:r>
            <a:endParaRPr kumimoji="1" lang="en-US" altLang="ja-JP" dirty="0"/>
          </a:p>
          <a:p>
            <a:r>
              <a:rPr kumimoji="1" lang="ja-JP" altLang="en-US" dirty="0"/>
              <a:t>　　⇒費用を支払ってでも楽天、アマゾン等のモールに入った方が良いこともある</a:t>
            </a:r>
            <a:endParaRPr kumimoji="1" lang="en-US" altLang="ja-JP" dirty="0"/>
          </a:p>
          <a:p>
            <a:r>
              <a:rPr lang="ja-JP" altLang="en-US" dirty="0"/>
              <a:t>３）社内のオペレーション計画が不十分であった</a:t>
            </a:r>
            <a:endParaRPr kumimoji="1" lang="ja-JP" altLang="en-US" dirty="0"/>
          </a:p>
        </p:txBody>
      </p:sp>
      <p:sp>
        <p:nvSpPr>
          <p:cNvPr id="5" name="矢印: 下 4">
            <a:extLst>
              <a:ext uri="{FF2B5EF4-FFF2-40B4-BE49-F238E27FC236}">
                <a16:creationId xmlns:a16="http://schemas.microsoft.com/office/drawing/2014/main" id="{892DA72D-9ABD-4EE5-9D4B-4DA826C5513E}"/>
              </a:ext>
            </a:extLst>
          </p:cNvPr>
          <p:cNvSpPr/>
          <p:nvPr/>
        </p:nvSpPr>
        <p:spPr>
          <a:xfrm>
            <a:off x="4103948" y="2672428"/>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A5AE6EA5-AFFD-48C0-BDBE-792F547C7326}"/>
              </a:ext>
            </a:extLst>
          </p:cNvPr>
          <p:cNvSpPr/>
          <p:nvPr/>
        </p:nvSpPr>
        <p:spPr>
          <a:xfrm>
            <a:off x="4103948" y="4089231"/>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0CB63502-48D3-4DCF-A362-A895A8C97098}"/>
              </a:ext>
            </a:extLst>
          </p:cNvPr>
          <p:cNvSpPr txBox="1"/>
          <p:nvPr/>
        </p:nvSpPr>
        <p:spPr>
          <a:xfrm>
            <a:off x="179512" y="126941"/>
            <a:ext cx="7440359"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5-17.</a:t>
            </a:r>
            <a:r>
              <a:rPr lang="ja-JP" altLang="en-US" sz="2000" kern="0" dirty="0">
                <a:solidFill>
                  <a:schemeClr val="tx2"/>
                </a:solidFill>
                <a:latin typeface="+mj-lt"/>
                <a:ea typeface="+mj-ea"/>
                <a:cs typeface="+mj-cs"/>
              </a:rPr>
              <a:t>ビジネスモデルを見誤った会社の経営</a:t>
            </a:r>
          </a:p>
        </p:txBody>
      </p:sp>
      <p:sp>
        <p:nvSpPr>
          <p:cNvPr id="2" name="フッター プレースホルダー 1">
            <a:extLst>
              <a:ext uri="{FF2B5EF4-FFF2-40B4-BE49-F238E27FC236}">
                <a16:creationId xmlns:a16="http://schemas.microsoft.com/office/drawing/2014/main" id="{7EBDD422-B835-4595-8FA3-CCF6A6E4E9A7}"/>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56422468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5" grpId="0" animBg="1"/>
      <p:bldP spid="19"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円/楕円 49">
            <a:extLst>
              <a:ext uri="{FF2B5EF4-FFF2-40B4-BE49-F238E27FC236}">
                <a16:creationId xmlns:a16="http://schemas.microsoft.com/office/drawing/2014/main" id="{941CC4D1-809D-48B8-B93A-D35E7236F9D1}"/>
              </a:ext>
            </a:extLst>
          </p:cNvPr>
          <p:cNvSpPr/>
          <p:nvPr/>
        </p:nvSpPr>
        <p:spPr>
          <a:xfrm>
            <a:off x="4922979" y="1746438"/>
            <a:ext cx="3539658" cy="99651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①売上ＵＰ</a:t>
            </a:r>
            <a:endParaRPr lang="en-US" altLang="ja-JP" dirty="0">
              <a:solidFill>
                <a:schemeClr val="tx1"/>
              </a:solidFill>
            </a:endParaRPr>
          </a:p>
          <a:p>
            <a:pPr algn="ctr"/>
            <a:r>
              <a:rPr lang="ja-JP" altLang="en-US" dirty="0">
                <a:solidFill>
                  <a:schemeClr val="tx1"/>
                </a:solidFill>
              </a:rPr>
              <a:t>（不明確）</a:t>
            </a:r>
          </a:p>
        </p:txBody>
      </p: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63</a:t>
            </a:fld>
            <a:endParaRPr kumimoji="1" lang="ja-JP" altLang="en-US" dirty="0"/>
          </a:p>
        </p:txBody>
      </p:sp>
      <p:sp>
        <p:nvSpPr>
          <p:cNvPr id="11" name="テキスト ボックス 10">
            <a:extLst>
              <a:ext uri="{FF2B5EF4-FFF2-40B4-BE49-F238E27FC236}">
                <a16:creationId xmlns:a16="http://schemas.microsoft.com/office/drawing/2014/main" id="{E6DE9855-1290-41CC-8A68-62358A23A028}"/>
              </a:ext>
            </a:extLst>
          </p:cNvPr>
          <p:cNvSpPr txBox="1"/>
          <p:nvPr/>
        </p:nvSpPr>
        <p:spPr>
          <a:xfrm>
            <a:off x="580090" y="1161742"/>
            <a:ext cx="1867674" cy="369332"/>
          </a:xfrm>
          <a:prstGeom prst="rect">
            <a:avLst/>
          </a:prstGeom>
          <a:solidFill>
            <a:schemeClr val="accent6">
              <a:lumMod val="20000"/>
              <a:lumOff val="80000"/>
            </a:schemeClr>
          </a:solidFill>
          <a:ln w="28575">
            <a:solidFill>
              <a:schemeClr val="accent6">
                <a:lumMod val="75000"/>
              </a:schemeClr>
            </a:solidFill>
          </a:ln>
        </p:spPr>
        <p:txBody>
          <a:bodyPr wrap="square" rtlCol="0">
            <a:spAutoFit/>
          </a:bodyPr>
          <a:lstStyle/>
          <a:p>
            <a:r>
              <a:rPr lang="ja-JP" altLang="en-US" dirty="0">
                <a:solidFill>
                  <a:schemeClr val="accent6">
                    <a:lumMod val="75000"/>
                  </a:schemeClr>
                </a:solidFill>
              </a:rPr>
              <a:t>企業の存続理由</a:t>
            </a:r>
            <a:endParaRPr kumimoji="1" lang="ja-JP" altLang="en-US" dirty="0">
              <a:solidFill>
                <a:schemeClr val="accent6">
                  <a:lumMod val="75000"/>
                </a:schemeClr>
              </a:solidFill>
            </a:endParaRPr>
          </a:p>
        </p:txBody>
      </p:sp>
      <p:sp>
        <p:nvSpPr>
          <p:cNvPr id="12" name="円/楕円 19">
            <a:extLst>
              <a:ext uri="{FF2B5EF4-FFF2-40B4-BE49-F238E27FC236}">
                <a16:creationId xmlns:a16="http://schemas.microsoft.com/office/drawing/2014/main" id="{34F8E1DB-62B9-43B4-BAA3-C78F430D5E37}"/>
              </a:ext>
            </a:extLst>
          </p:cNvPr>
          <p:cNvSpPr/>
          <p:nvPr/>
        </p:nvSpPr>
        <p:spPr>
          <a:xfrm>
            <a:off x="473631" y="1772816"/>
            <a:ext cx="2080592" cy="72008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社員・自身の</a:t>
            </a:r>
            <a:endParaRPr lang="en-US" altLang="ja-JP" dirty="0">
              <a:solidFill>
                <a:schemeClr val="tx1"/>
              </a:solidFill>
            </a:endParaRPr>
          </a:p>
          <a:p>
            <a:pPr algn="ctr"/>
            <a:r>
              <a:rPr lang="ja-JP" altLang="en-US" dirty="0">
                <a:solidFill>
                  <a:schemeClr val="tx1"/>
                </a:solidFill>
              </a:rPr>
              <a:t>生活向上</a:t>
            </a:r>
          </a:p>
        </p:txBody>
      </p:sp>
      <p:sp>
        <p:nvSpPr>
          <p:cNvPr id="13" name="円/楕円 24">
            <a:extLst>
              <a:ext uri="{FF2B5EF4-FFF2-40B4-BE49-F238E27FC236}">
                <a16:creationId xmlns:a16="http://schemas.microsoft.com/office/drawing/2014/main" id="{9551737A-990E-4BFC-B84C-898A8F4D9CB5}"/>
              </a:ext>
            </a:extLst>
          </p:cNvPr>
          <p:cNvSpPr/>
          <p:nvPr/>
        </p:nvSpPr>
        <p:spPr>
          <a:xfrm>
            <a:off x="475444" y="2792786"/>
            <a:ext cx="2080592" cy="72008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株主への</a:t>
            </a:r>
            <a:endParaRPr lang="en-US" altLang="ja-JP" dirty="0">
              <a:solidFill>
                <a:schemeClr val="tx1"/>
              </a:solidFill>
            </a:endParaRPr>
          </a:p>
          <a:p>
            <a:pPr algn="ctr"/>
            <a:r>
              <a:rPr lang="ja-JP" altLang="en-US" dirty="0">
                <a:solidFill>
                  <a:schemeClr val="tx1"/>
                </a:solidFill>
              </a:rPr>
              <a:t>配当</a:t>
            </a:r>
          </a:p>
        </p:txBody>
      </p:sp>
      <p:sp>
        <p:nvSpPr>
          <p:cNvPr id="14" name="円/楕円 26">
            <a:extLst>
              <a:ext uri="{FF2B5EF4-FFF2-40B4-BE49-F238E27FC236}">
                <a16:creationId xmlns:a16="http://schemas.microsoft.com/office/drawing/2014/main" id="{A8C0CB00-FC20-4D64-BA72-CEBC683B0749}"/>
              </a:ext>
            </a:extLst>
          </p:cNvPr>
          <p:cNvSpPr/>
          <p:nvPr/>
        </p:nvSpPr>
        <p:spPr>
          <a:xfrm>
            <a:off x="473631" y="3851633"/>
            <a:ext cx="2080592" cy="72008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社会への</a:t>
            </a:r>
            <a:endParaRPr lang="en-US" altLang="ja-JP" dirty="0">
              <a:solidFill>
                <a:schemeClr val="tx1"/>
              </a:solidFill>
            </a:endParaRPr>
          </a:p>
          <a:p>
            <a:pPr algn="ctr"/>
            <a:r>
              <a:rPr lang="ja-JP" altLang="en-US" dirty="0">
                <a:solidFill>
                  <a:schemeClr val="tx1"/>
                </a:solidFill>
              </a:rPr>
              <a:t>奉仕</a:t>
            </a:r>
          </a:p>
        </p:txBody>
      </p:sp>
      <p:sp>
        <p:nvSpPr>
          <p:cNvPr id="17" name="テキスト ボックス 16">
            <a:extLst>
              <a:ext uri="{FF2B5EF4-FFF2-40B4-BE49-F238E27FC236}">
                <a16:creationId xmlns:a16="http://schemas.microsoft.com/office/drawing/2014/main" id="{461AC9D2-E8F9-483F-96EB-2494237F7C02}"/>
              </a:ext>
            </a:extLst>
          </p:cNvPr>
          <p:cNvSpPr txBox="1"/>
          <p:nvPr/>
        </p:nvSpPr>
        <p:spPr>
          <a:xfrm>
            <a:off x="1283093" y="4671966"/>
            <a:ext cx="461665" cy="500062"/>
          </a:xfrm>
          <a:prstGeom prst="rect">
            <a:avLst/>
          </a:prstGeom>
          <a:noFill/>
        </p:spPr>
        <p:txBody>
          <a:bodyPr vert="eaVert" wrap="square" rtlCol="0">
            <a:spAutoFit/>
          </a:bodyPr>
          <a:lstStyle/>
          <a:p>
            <a:r>
              <a:rPr kumimoji="1" lang="ja-JP" altLang="en-US" dirty="0"/>
              <a:t>・・・</a:t>
            </a:r>
          </a:p>
        </p:txBody>
      </p:sp>
      <p:sp>
        <p:nvSpPr>
          <p:cNvPr id="18" name="円/楕円 29">
            <a:extLst>
              <a:ext uri="{FF2B5EF4-FFF2-40B4-BE49-F238E27FC236}">
                <a16:creationId xmlns:a16="http://schemas.microsoft.com/office/drawing/2014/main" id="{AF31AADC-B4C5-4817-904D-9F9C462F9835}"/>
              </a:ext>
            </a:extLst>
          </p:cNvPr>
          <p:cNvSpPr/>
          <p:nvPr/>
        </p:nvSpPr>
        <p:spPr>
          <a:xfrm>
            <a:off x="3275856" y="1287829"/>
            <a:ext cx="792088" cy="343591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適正利　益</a:t>
            </a:r>
            <a:endParaRPr lang="en-US" altLang="ja-JP" dirty="0">
              <a:solidFill>
                <a:schemeClr val="tx1"/>
              </a:solidFill>
            </a:endParaRPr>
          </a:p>
          <a:p>
            <a:pPr algn="ctr"/>
            <a:r>
              <a:rPr lang="ja-JP" altLang="en-US" dirty="0">
                <a:solidFill>
                  <a:schemeClr val="tx1"/>
                </a:solidFill>
              </a:rPr>
              <a:t>・</a:t>
            </a:r>
            <a:endParaRPr lang="en-US" altLang="ja-JP" dirty="0">
              <a:solidFill>
                <a:schemeClr val="tx1"/>
              </a:solidFill>
            </a:endParaRPr>
          </a:p>
          <a:p>
            <a:pPr algn="ctr"/>
            <a:r>
              <a:rPr lang="ja-JP" altLang="en-US" dirty="0">
                <a:solidFill>
                  <a:schemeClr val="tx1"/>
                </a:solidFill>
              </a:rPr>
              <a:t>資金繰りの確保</a:t>
            </a:r>
          </a:p>
        </p:txBody>
      </p:sp>
      <p:cxnSp>
        <p:nvCxnSpPr>
          <p:cNvPr id="19" name="直線コネクタ 18">
            <a:extLst>
              <a:ext uri="{FF2B5EF4-FFF2-40B4-BE49-F238E27FC236}">
                <a16:creationId xmlns:a16="http://schemas.microsoft.com/office/drawing/2014/main" id="{35F7238F-73CD-4F6C-ACD7-ECFDA2009CCB}"/>
              </a:ext>
            </a:extLst>
          </p:cNvPr>
          <p:cNvCxnSpPr/>
          <p:nvPr/>
        </p:nvCxnSpPr>
        <p:spPr>
          <a:xfrm flipH="1">
            <a:off x="2840182" y="3629399"/>
            <a:ext cx="428109" cy="2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DCAB7145-3F43-4398-8596-9B89E48B3A52}"/>
              </a:ext>
            </a:extLst>
          </p:cNvPr>
          <p:cNvCxnSpPr/>
          <p:nvPr/>
        </p:nvCxnSpPr>
        <p:spPr>
          <a:xfrm flipH="1">
            <a:off x="2840182" y="2132856"/>
            <a:ext cx="3626" cy="2078817"/>
          </a:xfrm>
          <a:prstGeom prst="line">
            <a:avLst/>
          </a:prstGeom>
        </p:spPr>
        <p:style>
          <a:lnRef idx="1">
            <a:schemeClr val="accent1"/>
          </a:lnRef>
          <a:fillRef idx="0">
            <a:schemeClr val="accent1"/>
          </a:fillRef>
          <a:effectRef idx="0">
            <a:schemeClr val="accent1"/>
          </a:effectRef>
          <a:fontRef idx="minor">
            <a:schemeClr val="tx1"/>
          </a:fontRef>
        </p:style>
      </p:cxnSp>
      <p:sp>
        <p:nvSpPr>
          <p:cNvPr id="21" name="右矢印 11279">
            <a:extLst>
              <a:ext uri="{FF2B5EF4-FFF2-40B4-BE49-F238E27FC236}">
                <a16:creationId xmlns:a16="http://schemas.microsoft.com/office/drawing/2014/main" id="{32E1707E-70E8-477D-ABD1-F974A4D898B9}"/>
              </a:ext>
            </a:extLst>
          </p:cNvPr>
          <p:cNvSpPr/>
          <p:nvPr/>
        </p:nvSpPr>
        <p:spPr>
          <a:xfrm>
            <a:off x="4272702" y="3112495"/>
            <a:ext cx="648072" cy="103940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50">
            <a:extLst>
              <a:ext uri="{FF2B5EF4-FFF2-40B4-BE49-F238E27FC236}">
                <a16:creationId xmlns:a16="http://schemas.microsoft.com/office/drawing/2014/main" id="{891BD8C0-774F-4B37-A248-45BD190EDC67}"/>
              </a:ext>
            </a:extLst>
          </p:cNvPr>
          <p:cNvSpPr/>
          <p:nvPr/>
        </p:nvSpPr>
        <p:spPr>
          <a:xfrm>
            <a:off x="4952344" y="3041987"/>
            <a:ext cx="3480928" cy="99651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②管理諸経費ＤＯＷＮ</a:t>
            </a:r>
            <a:endParaRPr lang="en-US" altLang="ja-JP" dirty="0">
              <a:solidFill>
                <a:schemeClr val="tx1"/>
              </a:solidFill>
            </a:endParaRPr>
          </a:p>
          <a:p>
            <a:pPr algn="ctr"/>
            <a:r>
              <a:rPr lang="ja-JP" altLang="en-US" dirty="0">
                <a:solidFill>
                  <a:schemeClr val="tx1"/>
                </a:solidFill>
              </a:rPr>
              <a:t>（固定費）</a:t>
            </a:r>
          </a:p>
        </p:txBody>
      </p:sp>
      <p:sp>
        <p:nvSpPr>
          <p:cNvPr id="23" name="円/楕円 51">
            <a:extLst>
              <a:ext uri="{FF2B5EF4-FFF2-40B4-BE49-F238E27FC236}">
                <a16:creationId xmlns:a16="http://schemas.microsoft.com/office/drawing/2014/main" id="{660B39BC-0337-42BD-AC12-EF19071772C3}"/>
              </a:ext>
            </a:extLst>
          </p:cNvPr>
          <p:cNvSpPr/>
          <p:nvPr/>
        </p:nvSpPr>
        <p:spPr>
          <a:xfrm>
            <a:off x="5040536" y="4973404"/>
            <a:ext cx="3473444" cy="46228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③製造原価ＤＯＷＮ</a:t>
            </a:r>
          </a:p>
        </p:txBody>
      </p:sp>
      <p:sp>
        <p:nvSpPr>
          <p:cNvPr id="24" name="右矢印 52">
            <a:extLst>
              <a:ext uri="{FF2B5EF4-FFF2-40B4-BE49-F238E27FC236}">
                <a16:creationId xmlns:a16="http://schemas.microsoft.com/office/drawing/2014/main" id="{F18F5E85-8A12-4D8D-B0C4-8058D62CC563}"/>
              </a:ext>
            </a:extLst>
          </p:cNvPr>
          <p:cNvSpPr/>
          <p:nvPr/>
        </p:nvSpPr>
        <p:spPr>
          <a:xfrm rot="5400000">
            <a:off x="6566421" y="4154478"/>
            <a:ext cx="386306" cy="103940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C85E5173-95EA-4027-88C0-1CB39A619126}"/>
              </a:ext>
            </a:extLst>
          </p:cNvPr>
          <p:cNvSpPr txBox="1"/>
          <p:nvPr/>
        </p:nvSpPr>
        <p:spPr>
          <a:xfrm>
            <a:off x="4634815" y="4089428"/>
            <a:ext cx="4414097" cy="369332"/>
          </a:xfrm>
          <a:prstGeom prst="rect">
            <a:avLst/>
          </a:prstGeom>
          <a:noFill/>
        </p:spPr>
        <p:txBody>
          <a:bodyPr wrap="square" rtlCol="0">
            <a:spAutoFit/>
          </a:bodyPr>
          <a:lstStyle/>
          <a:p>
            <a:r>
              <a:rPr kumimoji="1" lang="ja-JP" altLang="en-US" dirty="0"/>
              <a:t>ただし、取り組まなくてよいという事ではない</a:t>
            </a:r>
          </a:p>
        </p:txBody>
      </p:sp>
      <p:cxnSp>
        <p:nvCxnSpPr>
          <p:cNvPr id="28" name="直線コネクタ 27">
            <a:extLst>
              <a:ext uri="{FF2B5EF4-FFF2-40B4-BE49-F238E27FC236}">
                <a16:creationId xmlns:a16="http://schemas.microsoft.com/office/drawing/2014/main" id="{C6D01DAD-E3EC-4C60-9FF2-D6450B372DD0}"/>
              </a:ext>
            </a:extLst>
          </p:cNvPr>
          <p:cNvCxnSpPr/>
          <p:nvPr/>
        </p:nvCxnSpPr>
        <p:spPr>
          <a:xfrm>
            <a:off x="2554223" y="2132856"/>
            <a:ext cx="2895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ED7B6670-DCAD-4DED-AE2D-1983DA2D22CF}"/>
              </a:ext>
            </a:extLst>
          </p:cNvPr>
          <p:cNvCxnSpPr/>
          <p:nvPr/>
        </p:nvCxnSpPr>
        <p:spPr>
          <a:xfrm>
            <a:off x="2554223" y="4211673"/>
            <a:ext cx="285959" cy="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ECB02CC3-8F8B-4A5A-BCE0-E2EC21B167C3}"/>
              </a:ext>
            </a:extLst>
          </p:cNvPr>
          <p:cNvCxnSpPr/>
          <p:nvPr/>
        </p:nvCxnSpPr>
        <p:spPr>
          <a:xfrm>
            <a:off x="2556036" y="3152826"/>
            <a:ext cx="284146" cy="10023"/>
          </a:xfrm>
          <a:prstGeom prst="line">
            <a:avLst/>
          </a:prstGeom>
        </p:spPr>
        <p:style>
          <a:lnRef idx="1">
            <a:schemeClr val="accent1"/>
          </a:lnRef>
          <a:fillRef idx="0">
            <a:schemeClr val="accent1"/>
          </a:fillRef>
          <a:effectRef idx="0">
            <a:schemeClr val="accent1"/>
          </a:effectRef>
          <a:fontRef idx="minor">
            <a:schemeClr val="tx1"/>
          </a:fontRef>
        </p:style>
      </p:cxnSp>
      <p:sp>
        <p:nvSpPr>
          <p:cNvPr id="34" name="四角形: 角を丸くする 33">
            <a:extLst>
              <a:ext uri="{FF2B5EF4-FFF2-40B4-BE49-F238E27FC236}">
                <a16:creationId xmlns:a16="http://schemas.microsoft.com/office/drawing/2014/main" id="{53DC1A70-2FC1-473B-8432-51CC53A8A842}"/>
              </a:ext>
            </a:extLst>
          </p:cNvPr>
          <p:cNvSpPr/>
          <p:nvPr/>
        </p:nvSpPr>
        <p:spPr>
          <a:xfrm>
            <a:off x="4565664" y="759148"/>
            <a:ext cx="4176464" cy="864096"/>
          </a:xfrm>
          <a:prstGeom prst="roundRect">
            <a:avLst/>
          </a:prstGeom>
          <a:solidFill>
            <a:srgbClr val="F4D6AA"/>
          </a:solidFill>
          <a:ln>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a:solidFill>
                  <a:schemeClr val="tx1"/>
                </a:solidFill>
              </a:rPr>
              <a:t>利は元にあり！</a:t>
            </a:r>
          </a:p>
        </p:txBody>
      </p:sp>
      <p:sp>
        <p:nvSpPr>
          <p:cNvPr id="35" name="テキスト ボックス 34">
            <a:extLst>
              <a:ext uri="{FF2B5EF4-FFF2-40B4-BE49-F238E27FC236}">
                <a16:creationId xmlns:a16="http://schemas.microsoft.com/office/drawing/2014/main" id="{AC617069-10BE-43DD-9C3E-EF876998442F}"/>
              </a:ext>
            </a:extLst>
          </p:cNvPr>
          <p:cNvSpPr txBox="1"/>
          <p:nvPr/>
        </p:nvSpPr>
        <p:spPr>
          <a:xfrm>
            <a:off x="161764" y="173667"/>
            <a:ext cx="5760258" cy="369332"/>
          </a:xfrm>
          <a:prstGeom prst="rect">
            <a:avLst/>
          </a:prstGeom>
          <a:noFill/>
        </p:spPr>
        <p:txBody>
          <a:bodyPr wrap="square">
            <a:spAutoFit/>
          </a:bodyPr>
          <a:lstStyle/>
          <a:p>
            <a:r>
              <a:rPr lang="en-US" altLang="ja-JP" sz="1800" kern="0" dirty="0">
                <a:solidFill>
                  <a:schemeClr val="tx2"/>
                </a:solidFill>
                <a:latin typeface="+mj-lt"/>
                <a:ea typeface="+mj-ea"/>
                <a:cs typeface="+mj-cs"/>
              </a:rPr>
              <a:t>6-1.</a:t>
            </a:r>
            <a:r>
              <a:rPr lang="ja-JP" altLang="en-US" sz="1800" kern="0" dirty="0">
                <a:solidFill>
                  <a:schemeClr val="tx2"/>
                </a:solidFill>
                <a:latin typeface="+mj-lt"/>
                <a:ea typeface="+mj-ea"/>
                <a:cs typeface="+mj-cs"/>
              </a:rPr>
              <a:t>売上計画が完成したら、次は仕入（製造原価）計画！</a:t>
            </a:r>
          </a:p>
        </p:txBody>
      </p:sp>
      <p:sp>
        <p:nvSpPr>
          <p:cNvPr id="36" name="角丸四角形 15">
            <a:extLst>
              <a:ext uri="{FF2B5EF4-FFF2-40B4-BE49-F238E27FC236}">
                <a16:creationId xmlns:a16="http://schemas.microsoft.com/office/drawing/2014/main" id="{97FE8D9F-81DD-48EF-B7CA-4BCEA5D9578F}"/>
              </a:ext>
            </a:extLst>
          </p:cNvPr>
          <p:cNvSpPr/>
          <p:nvPr/>
        </p:nvSpPr>
        <p:spPr>
          <a:xfrm>
            <a:off x="296583" y="6069785"/>
            <a:ext cx="4233396" cy="35427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販売計画達成のための</a:t>
            </a:r>
            <a:r>
              <a:rPr lang="ja-JP" altLang="en-US" b="1" dirty="0">
                <a:solidFill>
                  <a:srgbClr val="FF0000"/>
                </a:solidFill>
              </a:rPr>
              <a:t>適正在庫の維持</a:t>
            </a:r>
          </a:p>
        </p:txBody>
      </p:sp>
      <p:sp>
        <p:nvSpPr>
          <p:cNvPr id="37" name="角丸四角形 18">
            <a:extLst>
              <a:ext uri="{FF2B5EF4-FFF2-40B4-BE49-F238E27FC236}">
                <a16:creationId xmlns:a16="http://schemas.microsoft.com/office/drawing/2014/main" id="{44676B8C-D360-41C5-B64A-6BD708747DC3}"/>
              </a:ext>
            </a:extLst>
          </p:cNvPr>
          <p:cNvSpPr/>
          <p:nvPr/>
        </p:nvSpPr>
        <p:spPr>
          <a:xfrm>
            <a:off x="296307" y="5625491"/>
            <a:ext cx="4233396" cy="35427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ysClr val="windowText" lastClr="000000"/>
                </a:solidFill>
              </a:rPr>
              <a:t>正常な資金繰りのための</a:t>
            </a:r>
            <a:r>
              <a:rPr lang="ja-JP" altLang="en-US" b="1" dirty="0">
                <a:solidFill>
                  <a:srgbClr val="FF0000"/>
                </a:solidFill>
              </a:rPr>
              <a:t>仕入量の調整</a:t>
            </a:r>
          </a:p>
        </p:txBody>
      </p:sp>
      <p:sp>
        <p:nvSpPr>
          <p:cNvPr id="38" name="角丸四角形 18">
            <a:extLst>
              <a:ext uri="{FF2B5EF4-FFF2-40B4-BE49-F238E27FC236}">
                <a16:creationId xmlns:a16="http://schemas.microsoft.com/office/drawing/2014/main" id="{3D36E0E9-9E84-43B6-8E42-FAF6DED34870}"/>
              </a:ext>
            </a:extLst>
          </p:cNvPr>
          <p:cNvSpPr/>
          <p:nvPr/>
        </p:nvSpPr>
        <p:spPr>
          <a:xfrm>
            <a:off x="5710458" y="5866428"/>
            <a:ext cx="2133600" cy="40671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rgbClr val="FF0000"/>
                </a:solidFill>
              </a:rPr>
              <a:t>仕入計画</a:t>
            </a:r>
            <a:r>
              <a:rPr lang="ja-JP" altLang="en-US" dirty="0">
                <a:solidFill>
                  <a:schemeClr val="tx1"/>
                </a:solidFill>
              </a:rPr>
              <a:t>が必要</a:t>
            </a:r>
          </a:p>
        </p:txBody>
      </p:sp>
      <p:sp>
        <p:nvSpPr>
          <p:cNvPr id="39" name="右矢印 52">
            <a:extLst>
              <a:ext uri="{FF2B5EF4-FFF2-40B4-BE49-F238E27FC236}">
                <a16:creationId xmlns:a16="http://schemas.microsoft.com/office/drawing/2014/main" id="{66F4A169-2D89-4446-9BEE-69B1CD4BF79F}"/>
              </a:ext>
            </a:extLst>
          </p:cNvPr>
          <p:cNvSpPr/>
          <p:nvPr/>
        </p:nvSpPr>
        <p:spPr>
          <a:xfrm rot="5400000">
            <a:off x="6652732" y="5105786"/>
            <a:ext cx="238217" cy="103940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右矢印 11279">
            <a:extLst>
              <a:ext uri="{FF2B5EF4-FFF2-40B4-BE49-F238E27FC236}">
                <a16:creationId xmlns:a16="http://schemas.microsoft.com/office/drawing/2014/main" id="{D16FAE4A-A2D4-45AE-8A24-E30E14281DD0}"/>
              </a:ext>
            </a:extLst>
          </p:cNvPr>
          <p:cNvSpPr/>
          <p:nvPr/>
        </p:nvSpPr>
        <p:spPr>
          <a:xfrm rot="10800000">
            <a:off x="4565664" y="5802628"/>
            <a:ext cx="1039409" cy="562895"/>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右矢印 11279">
            <a:extLst>
              <a:ext uri="{FF2B5EF4-FFF2-40B4-BE49-F238E27FC236}">
                <a16:creationId xmlns:a16="http://schemas.microsoft.com/office/drawing/2014/main" id="{AE2B21B4-89F2-4F82-A7D7-E6B3CCCF8DAE}"/>
              </a:ext>
            </a:extLst>
          </p:cNvPr>
          <p:cNvSpPr/>
          <p:nvPr/>
        </p:nvSpPr>
        <p:spPr>
          <a:xfrm rot="16200000">
            <a:off x="3318892" y="4923100"/>
            <a:ext cx="706015" cy="562895"/>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5B6B289A-C4DA-4BC8-8A67-6798E06C7EB2}"/>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123580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1000"/>
                                        <p:tgtEl>
                                          <p:spTgt spid="34"/>
                                        </p:tgtEl>
                                      </p:cBhvr>
                                    </p:animEffect>
                                    <p:anim calcmode="lin" valueType="num">
                                      <p:cBhvr>
                                        <p:cTn id="50" dur="1000" fill="hold"/>
                                        <p:tgtEl>
                                          <p:spTgt spid="34"/>
                                        </p:tgtEl>
                                        <p:attrNameLst>
                                          <p:attrName>ppt_x</p:attrName>
                                        </p:attrNameLst>
                                      </p:cBhvr>
                                      <p:tavLst>
                                        <p:tav tm="0">
                                          <p:val>
                                            <p:strVal val="#ppt_x"/>
                                          </p:val>
                                        </p:tav>
                                        <p:tav tm="100000">
                                          <p:val>
                                            <p:strVal val="#ppt_x"/>
                                          </p:val>
                                        </p:tav>
                                      </p:tavLst>
                                    </p:anim>
                                    <p:anim calcmode="lin" valueType="num">
                                      <p:cBhvr>
                                        <p:cTn id="5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1000"/>
                                        <p:tgtEl>
                                          <p:spTgt spid="39"/>
                                        </p:tgtEl>
                                      </p:cBhvr>
                                    </p:animEffect>
                                    <p:anim calcmode="lin" valueType="num">
                                      <p:cBhvr>
                                        <p:cTn id="57" dur="1000" fill="hold"/>
                                        <p:tgtEl>
                                          <p:spTgt spid="39"/>
                                        </p:tgtEl>
                                        <p:attrNameLst>
                                          <p:attrName>ppt_x</p:attrName>
                                        </p:attrNameLst>
                                      </p:cBhvr>
                                      <p:tavLst>
                                        <p:tav tm="0">
                                          <p:val>
                                            <p:strVal val="#ppt_x"/>
                                          </p:val>
                                        </p:tav>
                                        <p:tav tm="100000">
                                          <p:val>
                                            <p:strVal val="#ppt_x"/>
                                          </p:val>
                                        </p:tav>
                                      </p:tavLst>
                                    </p:anim>
                                    <p:anim calcmode="lin" valueType="num">
                                      <p:cBhvr>
                                        <p:cTn id="5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1000"/>
                                        <p:tgtEl>
                                          <p:spTgt spid="40"/>
                                        </p:tgtEl>
                                      </p:cBhvr>
                                    </p:animEffect>
                                    <p:anim calcmode="lin" valueType="num">
                                      <p:cBhvr>
                                        <p:cTn id="64" dur="1000" fill="hold"/>
                                        <p:tgtEl>
                                          <p:spTgt spid="40"/>
                                        </p:tgtEl>
                                        <p:attrNameLst>
                                          <p:attrName>ppt_x</p:attrName>
                                        </p:attrNameLst>
                                      </p:cBhvr>
                                      <p:tavLst>
                                        <p:tav tm="0">
                                          <p:val>
                                            <p:strVal val="#ppt_x"/>
                                          </p:val>
                                        </p:tav>
                                        <p:tav tm="100000">
                                          <p:val>
                                            <p:strVal val="#ppt_x"/>
                                          </p:val>
                                        </p:tav>
                                      </p:tavLst>
                                    </p:anim>
                                    <p:anim calcmode="lin" valueType="num">
                                      <p:cBhvr>
                                        <p:cTn id="6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1" grpId="0" animBg="1"/>
      <p:bldP spid="22" grpId="0" animBg="1"/>
      <p:bldP spid="23" grpId="0" animBg="1"/>
      <p:bldP spid="24" grpId="0" animBg="1"/>
      <p:bldP spid="27" grpId="0"/>
      <p:bldP spid="34" grpId="0" animBg="1"/>
      <p:bldP spid="39" grpId="0" animBg="1"/>
      <p:bldP spid="40" grpId="0" animBg="1"/>
      <p:bldP spid="4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64</a:t>
            </a:fld>
            <a:endParaRPr kumimoji="1" lang="ja-JP" altLang="en-US" dirty="0"/>
          </a:p>
        </p:txBody>
      </p:sp>
      <p:sp>
        <p:nvSpPr>
          <p:cNvPr id="16" name="テキスト ボックス 15"/>
          <p:cNvSpPr txBox="1"/>
          <p:nvPr/>
        </p:nvSpPr>
        <p:spPr>
          <a:xfrm>
            <a:off x="251520" y="229354"/>
            <a:ext cx="6037388" cy="369332"/>
          </a:xfrm>
          <a:prstGeom prst="rect">
            <a:avLst/>
          </a:prstGeom>
          <a:noFill/>
        </p:spPr>
        <p:txBody>
          <a:bodyPr wrap="square" rtlCol="0">
            <a:spAutoFit/>
          </a:bodyPr>
          <a:lstStyle/>
          <a:p>
            <a:r>
              <a:rPr lang="en-US" altLang="ja-JP" kern="0" dirty="0">
                <a:solidFill>
                  <a:schemeClr val="tx2"/>
                </a:solidFill>
                <a:latin typeface="+mj-lt"/>
                <a:ea typeface="+mj-ea"/>
                <a:cs typeface="+mj-cs"/>
              </a:rPr>
              <a:t>6-2.</a:t>
            </a:r>
            <a:r>
              <a:rPr lang="ja-JP" altLang="en-US" kern="0" dirty="0">
                <a:solidFill>
                  <a:schemeClr val="tx2"/>
                </a:solidFill>
                <a:latin typeface="+mj-lt"/>
                <a:ea typeface="+mj-ea"/>
                <a:cs typeface="+mj-cs"/>
              </a:rPr>
              <a:t>売上原価計画作成のポイント</a:t>
            </a:r>
          </a:p>
        </p:txBody>
      </p:sp>
      <p:graphicFrame>
        <p:nvGraphicFramePr>
          <p:cNvPr id="2" name="図表 1">
            <a:extLst>
              <a:ext uri="{FF2B5EF4-FFF2-40B4-BE49-F238E27FC236}">
                <a16:creationId xmlns:a16="http://schemas.microsoft.com/office/drawing/2014/main" id="{326421E5-EF9D-4152-B090-A0BB63A8A414}"/>
              </a:ext>
            </a:extLst>
          </p:cNvPr>
          <p:cNvGraphicFramePr/>
          <p:nvPr>
            <p:extLst>
              <p:ext uri="{D42A27DB-BD31-4B8C-83A1-F6EECF244321}">
                <p14:modId xmlns:p14="http://schemas.microsoft.com/office/powerpoint/2010/main" val="175042593"/>
              </p:ext>
            </p:extLst>
          </p:nvPr>
        </p:nvGraphicFramePr>
        <p:xfrm>
          <a:off x="251520" y="813419"/>
          <a:ext cx="8496944" cy="55240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フッター プレースホルダー 2">
            <a:extLst>
              <a:ext uri="{FF2B5EF4-FFF2-40B4-BE49-F238E27FC236}">
                <a16:creationId xmlns:a16="http://schemas.microsoft.com/office/drawing/2014/main" id="{0CDE1058-5A85-4246-99BE-13F75C3011B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8659331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65</a:t>
            </a:fld>
            <a:endParaRPr kumimoji="1" lang="ja-JP" altLang="en-US" dirty="0"/>
          </a:p>
        </p:txBody>
      </p:sp>
      <p:sp>
        <p:nvSpPr>
          <p:cNvPr id="16" name="テキスト ボックス 15"/>
          <p:cNvSpPr txBox="1"/>
          <p:nvPr/>
        </p:nvSpPr>
        <p:spPr>
          <a:xfrm>
            <a:off x="179512" y="232175"/>
            <a:ext cx="5256584" cy="369332"/>
          </a:xfrm>
          <a:prstGeom prst="rect">
            <a:avLst/>
          </a:prstGeom>
          <a:noFill/>
        </p:spPr>
        <p:txBody>
          <a:bodyPr wrap="square" rtlCol="0">
            <a:spAutoFit/>
          </a:bodyPr>
          <a:lstStyle/>
          <a:p>
            <a:r>
              <a:rPr lang="en-US" altLang="ja-JP" kern="0" dirty="0">
                <a:solidFill>
                  <a:schemeClr val="tx2"/>
                </a:solidFill>
                <a:latin typeface="+mj-lt"/>
                <a:ea typeface="+mj-ea"/>
                <a:cs typeface="+mj-cs"/>
              </a:rPr>
              <a:t>6-3.</a:t>
            </a:r>
            <a:r>
              <a:rPr lang="ja-JP" altLang="en-US" kern="0" dirty="0">
                <a:solidFill>
                  <a:schemeClr val="tx2"/>
                </a:solidFill>
                <a:latin typeface="+mj-lt"/>
                <a:ea typeface="+mj-ea"/>
                <a:cs typeface="+mj-cs"/>
              </a:rPr>
              <a:t>実は発生している粗利赤字</a:t>
            </a:r>
            <a:r>
              <a:rPr lang="en-US" altLang="ja-JP" kern="0" dirty="0">
                <a:solidFill>
                  <a:schemeClr val="tx2"/>
                </a:solidFill>
                <a:latin typeface="+mj-lt"/>
                <a:ea typeface="+mj-ea"/>
                <a:cs typeface="+mj-cs"/>
              </a:rPr>
              <a:t>!?</a:t>
            </a:r>
            <a:r>
              <a:rPr lang="ja-JP" altLang="en-US" kern="0" dirty="0">
                <a:solidFill>
                  <a:schemeClr val="tx2"/>
                </a:solidFill>
                <a:latin typeface="+mj-lt"/>
                <a:ea typeface="+mj-ea"/>
                <a:cs typeface="+mj-cs"/>
              </a:rPr>
              <a:t>（見えないコスト）</a:t>
            </a:r>
          </a:p>
        </p:txBody>
      </p:sp>
      <p:sp>
        <p:nvSpPr>
          <p:cNvPr id="9" name="正方形/長方形 8">
            <a:extLst>
              <a:ext uri="{FF2B5EF4-FFF2-40B4-BE49-F238E27FC236}">
                <a16:creationId xmlns:a16="http://schemas.microsoft.com/office/drawing/2014/main" id="{5DFFD97E-8033-4409-B59D-B31AD2B36928}"/>
              </a:ext>
            </a:extLst>
          </p:cNvPr>
          <p:cNvSpPr/>
          <p:nvPr/>
        </p:nvSpPr>
        <p:spPr>
          <a:xfrm>
            <a:off x="1397930" y="5064223"/>
            <a:ext cx="2160239" cy="71882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材料費</a:t>
            </a:r>
            <a:endParaRPr kumimoji="1" lang="en-US" altLang="ja-JP" dirty="0">
              <a:solidFill>
                <a:schemeClr val="tx1"/>
              </a:solidFill>
            </a:endParaRPr>
          </a:p>
        </p:txBody>
      </p:sp>
      <p:sp>
        <p:nvSpPr>
          <p:cNvPr id="11" name="正方形/長方形 10">
            <a:extLst>
              <a:ext uri="{FF2B5EF4-FFF2-40B4-BE49-F238E27FC236}">
                <a16:creationId xmlns:a16="http://schemas.microsoft.com/office/drawing/2014/main" id="{3A121EDB-6BCC-41A2-9C34-003B1EC6ACB4}"/>
              </a:ext>
            </a:extLst>
          </p:cNvPr>
          <p:cNvSpPr/>
          <p:nvPr/>
        </p:nvSpPr>
        <p:spPr>
          <a:xfrm>
            <a:off x="1402544" y="4633658"/>
            <a:ext cx="2160239" cy="43056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直接労務費</a:t>
            </a:r>
            <a:endParaRPr kumimoji="1" lang="en-US" altLang="ja-JP" dirty="0">
              <a:solidFill>
                <a:schemeClr val="tx1"/>
              </a:solidFill>
            </a:endParaRPr>
          </a:p>
        </p:txBody>
      </p:sp>
      <p:sp>
        <p:nvSpPr>
          <p:cNvPr id="12" name="正方形/長方形 11">
            <a:extLst>
              <a:ext uri="{FF2B5EF4-FFF2-40B4-BE49-F238E27FC236}">
                <a16:creationId xmlns:a16="http://schemas.microsoft.com/office/drawing/2014/main" id="{33FED4A3-2598-4C3C-B4F7-CD094930102A}"/>
              </a:ext>
            </a:extLst>
          </p:cNvPr>
          <p:cNvSpPr/>
          <p:nvPr/>
        </p:nvSpPr>
        <p:spPr>
          <a:xfrm>
            <a:off x="1400340" y="4288627"/>
            <a:ext cx="2160239" cy="35437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外注</a:t>
            </a:r>
            <a:r>
              <a:rPr kumimoji="1" lang="ja-JP" altLang="en-US" dirty="0">
                <a:solidFill>
                  <a:schemeClr val="tx1"/>
                </a:solidFill>
              </a:rPr>
              <a:t>費</a:t>
            </a:r>
            <a:endParaRPr kumimoji="1" lang="en-US" altLang="ja-JP" dirty="0">
              <a:solidFill>
                <a:schemeClr val="tx1"/>
              </a:solidFill>
            </a:endParaRPr>
          </a:p>
        </p:txBody>
      </p:sp>
      <p:sp>
        <p:nvSpPr>
          <p:cNvPr id="13" name="正方形/長方形 12">
            <a:extLst>
              <a:ext uri="{FF2B5EF4-FFF2-40B4-BE49-F238E27FC236}">
                <a16:creationId xmlns:a16="http://schemas.microsoft.com/office/drawing/2014/main" id="{646D8E01-5743-4EBB-BEB5-7E6F079A5E30}"/>
              </a:ext>
            </a:extLst>
          </p:cNvPr>
          <p:cNvSpPr/>
          <p:nvPr/>
        </p:nvSpPr>
        <p:spPr>
          <a:xfrm>
            <a:off x="1400340" y="3748738"/>
            <a:ext cx="2160239" cy="59270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製造経</a:t>
            </a:r>
            <a:r>
              <a:rPr kumimoji="1" lang="ja-JP" altLang="en-US" dirty="0">
                <a:solidFill>
                  <a:schemeClr val="tx1"/>
                </a:solidFill>
              </a:rPr>
              <a:t>費</a:t>
            </a:r>
            <a:endParaRPr kumimoji="1" lang="en-US" altLang="ja-JP" dirty="0">
              <a:solidFill>
                <a:schemeClr val="tx1"/>
              </a:solidFill>
            </a:endParaRPr>
          </a:p>
        </p:txBody>
      </p:sp>
      <p:sp>
        <p:nvSpPr>
          <p:cNvPr id="14" name="正方形/長方形 13">
            <a:extLst>
              <a:ext uri="{FF2B5EF4-FFF2-40B4-BE49-F238E27FC236}">
                <a16:creationId xmlns:a16="http://schemas.microsoft.com/office/drawing/2014/main" id="{9F692D26-7A68-4E0E-B1DA-0280DD4F0B81}"/>
              </a:ext>
            </a:extLst>
          </p:cNvPr>
          <p:cNvSpPr/>
          <p:nvPr/>
        </p:nvSpPr>
        <p:spPr>
          <a:xfrm>
            <a:off x="1400340" y="3155749"/>
            <a:ext cx="2160239" cy="6010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販売費・管理費</a:t>
            </a:r>
            <a:endParaRPr kumimoji="1" lang="en-US" altLang="ja-JP" dirty="0">
              <a:solidFill>
                <a:schemeClr val="tx1"/>
              </a:solidFill>
            </a:endParaRPr>
          </a:p>
        </p:txBody>
      </p:sp>
      <p:sp>
        <p:nvSpPr>
          <p:cNvPr id="15" name="正方形/長方形 14">
            <a:extLst>
              <a:ext uri="{FF2B5EF4-FFF2-40B4-BE49-F238E27FC236}">
                <a16:creationId xmlns:a16="http://schemas.microsoft.com/office/drawing/2014/main" id="{25B5CCF9-9560-4C29-885F-456FCEE95BBD}"/>
              </a:ext>
            </a:extLst>
          </p:cNvPr>
          <p:cNvSpPr/>
          <p:nvPr/>
        </p:nvSpPr>
        <p:spPr>
          <a:xfrm>
            <a:off x="1400340" y="2787541"/>
            <a:ext cx="2160239" cy="3715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支払利息</a:t>
            </a:r>
            <a:endParaRPr kumimoji="1" lang="en-US" altLang="ja-JP" dirty="0">
              <a:solidFill>
                <a:schemeClr val="tx1"/>
              </a:solidFill>
            </a:endParaRPr>
          </a:p>
        </p:txBody>
      </p:sp>
      <p:sp>
        <p:nvSpPr>
          <p:cNvPr id="17" name="正方形/長方形 16">
            <a:extLst>
              <a:ext uri="{FF2B5EF4-FFF2-40B4-BE49-F238E27FC236}">
                <a16:creationId xmlns:a16="http://schemas.microsoft.com/office/drawing/2014/main" id="{D5126AA6-6B08-4BB9-B246-08EC5F0E2374}"/>
              </a:ext>
            </a:extLst>
          </p:cNvPr>
          <p:cNvSpPr/>
          <p:nvPr/>
        </p:nvSpPr>
        <p:spPr>
          <a:xfrm>
            <a:off x="1400340" y="2183779"/>
            <a:ext cx="2160239" cy="6010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利益</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9D1A9045-10C7-47A9-ADD7-C8411128D68A}"/>
              </a:ext>
            </a:extLst>
          </p:cNvPr>
          <p:cNvSpPr/>
          <p:nvPr/>
        </p:nvSpPr>
        <p:spPr>
          <a:xfrm>
            <a:off x="4646213" y="5058301"/>
            <a:ext cx="2160239" cy="72474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材料費</a:t>
            </a:r>
            <a:endParaRPr kumimoji="1" lang="en-US" altLang="ja-JP" dirty="0">
              <a:solidFill>
                <a:schemeClr val="tx1"/>
              </a:solidFill>
            </a:endParaRPr>
          </a:p>
        </p:txBody>
      </p:sp>
      <p:sp>
        <p:nvSpPr>
          <p:cNvPr id="19" name="正方形/長方形 18">
            <a:extLst>
              <a:ext uri="{FF2B5EF4-FFF2-40B4-BE49-F238E27FC236}">
                <a16:creationId xmlns:a16="http://schemas.microsoft.com/office/drawing/2014/main" id="{9A9F6779-0D20-4FB4-890C-141A6824C0FE}"/>
              </a:ext>
            </a:extLst>
          </p:cNvPr>
          <p:cNvSpPr/>
          <p:nvPr/>
        </p:nvSpPr>
        <p:spPr>
          <a:xfrm>
            <a:off x="4646213" y="4341443"/>
            <a:ext cx="2160239" cy="43056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直接労務費</a:t>
            </a:r>
            <a:endParaRPr kumimoji="1" lang="en-US" altLang="ja-JP" dirty="0">
              <a:solidFill>
                <a:schemeClr val="tx1"/>
              </a:solidFill>
            </a:endParaRPr>
          </a:p>
        </p:txBody>
      </p:sp>
      <p:sp>
        <p:nvSpPr>
          <p:cNvPr id="20" name="正方形/長方形 19">
            <a:extLst>
              <a:ext uri="{FF2B5EF4-FFF2-40B4-BE49-F238E27FC236}">
                <a16:creationId xmlns:a16="http://schemas.microsoft.com/office/drawing/2014/main" id="{53D4B90C-3359-4646-84DB-1179D91062CB}"/>
              </a:ext>
            </a:extLst>
          </p:cNvPr>
          <p:cNvSpPr/>
          <p:nvPr/>
        </p:nvSpPr>
        <p:spPr>
          <a:xfrm>
            <a:off x="4646212" y="3639619"/>
            <a:ext cx="2160239" cy="35437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外注</a:t>
            </a:r>
            <a:r>
              <a:rPr kumimoji="1" lang="ja-JP" altLang="en-US" dirty="0">
                <a:solidFill>
                  <a:schemeClr val="tx1"/>
                </a:solidFill>
              </a:rPr>
              <a:t>費</a:t>
            </a:r>
            <a:endParaRPr kumimoji="1" lang="en-US" altLang="ja-JP" dirty="0">
              <a:solidFill>
                <a:schemeClr val="tx1"/>
              </a:solidFill>
            </a:endParaRPr>
          </a:p>
        </p:txBody>
      </p:sp>
      <p:sp>
        <p:nvSpPr>
          <p:cNvPr id="21" name="正方形/長方形 20">
            <a:extLst>
              <a:ext uri="{FF2B5EF4-FFF2-40B4-BE49-F238E27FC236}">
                <a16:creationId xmlns:a16="http://schemas.microsoft.com/office/drawing/2014/main" id="{2DDCE069-814B-4BD3-A1D6-236067A464D8}"/>
              </a:ext>
            </a:extLst>
          </p:cNvPr>
          <p:cNvSpPr/>
          <p:nvPr/>
        </p:nvSpPr>
        <p:spPr>
          <a:xfrm>
            <a:off x="4646211" y="3115518"/>
            <a:ext cx="2160239" cy="53825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製造経</a:t>
            </a:r>
            <a:r>
              <a:rPr kumimoji="1" lang="ja-JP" altLang="en-US" dirty="0">
                <a:solidFill>
                  <a:schemeClr val="tx1"/>
                </a:solidFill>
              </a:rPr>
              <a:t>費</a:t>
            </a:r>
            <a:endParaRPr kumimoji="1" lang="en-US" altLang="ja-JP" dirty="0">
              <a:solidFill>
                <a:schemeClr val="tx1"/>
              </a:solidFill>
            </a:endParaRPr>
          </a:p>
        </p:txBody>
      </p:sp>
      <p:sp>
        <p:nvSpPr>
          <p:cNvPr id="22" name="正方形/長方形 21">
            <a:extLst>
              <a:ext uri="{FF2B5EF4-FFF2-40B4-BE49-F238E27FC236}">
                <a16:creationId xmlns:a16="http://schemas.microsoft.com/office/drawing/2014/main" id="{61CE503D-2491-48AE-A6F8-50920651AAB7}"/>
              </a:ext>
            </a:extLst>
          </p:cNvPr>
          <p:cNvSpPr/>
          <p:nvPr/>
        </p:nvSpPr>
        <p:spPr>
          <a:xfrm>
            <a:off x="4641408" y="2193268"/>
            <a:ext cx="2160239" cy="6010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販売費・管理費</a:t>
            </a:r>
            <a:endParaRPr kumimoji="1" lang="en-US" altLang="ja-JP" dirty="0">
              <a:solidFill>
                <a:schemeClr val="tx1"/>
              </a:solidFill>
            </a:endParaRPr>
          </a:p>
        </p:txBody>
      </p:sp>
      <p:sp>
        <p:nvSpPr>
          <p:cNvPr id="23" name="正方形/長方形 22">
            <a:extLst>
              <a:ext uri="{FF2B5EF4-FFF2-40B4-BE49-F238E27FC236}">
                <a16:creationId xmlns:a16="http://schemas.microsoft.com/office/drawing/2014/main" id="{B87FEC96-177C-443E-8E7E-B4BF7C42DD49}"/>
              </a:ext>
            </a:extLst>
          </p:cNvPr>
          <p:cNvSpPr/>
          <p:nvPr/>
        </p:nvSpPr>
        <p:spPr>
          <a:xfrm>
            <a:off x="4641408" y="1822445"/>
            <a:ext cx="2160239" cy="3715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支払利息</a:t>
            </a:r>
            <a:endParaRPr kumimoji="1" lang="en-US" altLang="ja-JP" dirty="0">
              <a:solidFill>
                <a:schemeClr val="tx1"/>
              </a:solidFill>
            </a:endParaRPr>
          </a:p>
        </p:txBody>
      </p:sp>
      <p:sp>
        <p:nvSpPr>
          <p:cNvPr id="24" name="正方形/長方形 23">
            <a:extLst>
              <a:ext uri="{FF2B5EF4-FFF2-40B4-BE49-F238E27FC236}">
                <a16:creationId xmlns:a16="http://schemas.microsoft.com/office/drawing/2014/main" id="{295427C0-E89F-43AC-935C-2E0B2D2816E3}"/>
              </a:ext>
            </a:extLst>
          </p:cNvPr>
          <p:cNvSpPr/>
          <p:nvPr/>
        </p:nvSpPr>
        <p:spPr>
          <a:xfrm>
            <a:off x="4641408" y="1230770"/>
            <a:ext cx="2160239" cy="6010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利益</a:t>
            </a:r>
            <a:endParaRPr kumimoji="1" lang="en-US" altLang="ja-JP" dirty="0">
              <a:solidFill>
                <a:schemeClr val="tx1"/>
              </a:solidFill>
            </a:endParaRPr>
          </a:p>
        </p:txBody>
      </p:sp>
      <p:sp>
        <p:nvSpPr>
          <p:cNvPr id="25" name="正方形/長方形 24">
            <a:extLst>
              <a:ext uri="{FF2B5EF4-FFF2-40B4-BE49-F238E27FC236}">
                <a16:creationId xmlns:a16="http://schemas.microsoft.com/office/drawing/2014/main" id="{17B4B91B-C019-49C6-B129-59E9B3337D73}"/>
              </a:ext>
            </a:extLst>
          </p:cNvPr>
          <p:cNvSpPr/>
          <p:nvPr/>
        </p:nvSpPr>
        <p:spPr>
          <a:xfrm>
            <a:off x="4646213" y="4764174"/>
            <a:ext cx="2160239" cy="30206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不良品発生コスト</a:t>
            </a:r>
            <a:endParaRPr kumimoji="1" lang="en-US" altLang="ja-JP" dirty="0">
              <a:solidFill>
                <a:schemeClr val="tx1"/>
              </a:solidFill>
            </a:endParaRPr>
          </a:p>
        </p:txBody>
      </p:sp>
      <p:sp>
        <p:nvSpPr>
          <p:cNvPr id="27" name="正方形/長方形 26">
            <a:extLst>
              <a:ext uri="{FF2B5EF4-FFF2-40B4-BE49-F238E27FC236}">
                <a16:creationId xmlns:a16="http://schemas.microsoft.com/office/drawing/2014/main" id="{4C170A9A-4C2B-4442-B2A6-6EDA0935329B}"/>
              </a:ext>
            </a:extLst>
          </p:cNvPr>
          <p:cNvSpPr/>
          <p:nvPr/>
        </p:nvSpPr>
        <p:spPr>
          <a:xfrm>
            <a:off x="4646213" y="3987070"/>
            <a:ext cx="2160239" cy="35437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資料作成コスト</a:t>
            </a:r>
            <a:endParaRPr kumimoji="1" lang="en-US" altLang="ja-JP" dirty="0">
              <a:solidFill>
                <a:schemeClr val="tx1"/>
              </a:solidFill>
            </a:endParaRPr>
          </a:p>
        </p:txBody>
      </p:sp>
      <p:sp>
        <p:nvSpPr>
          <p:cNvPr id="28" name="正方形/長方形 27">
            <a:extLst>
              <a:ext uri="{FF2B5EF4-FFF2-40B4-BE49-F238E27FC236}">
                <a16:creationId xmlns:a16="http://schemas.microsoft.com/office/drawing/2014/main" id="{6C5B294F-FF32-4255-AABB-08E510205087}"/>
              </a:ext>
            </a:extLst>
          </p:cNvPr>
          <p:cNvSpPr/>
          <p:nvPr/>
        </p:nvSpPr>
        <p:spPr>
          <a:xfrm>
            <a:off x="4646210" y="2792394"/>
            <a:ext cx="2160239" cy="35437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クレーム対応コスト</a:t>
            </a:r>
            <a:endParaRPr kumimoji="1" lang="en-US" altLang="ja-JP" dirty="0">
              <a:solidFill>
                <a:schemeClr val="tx1"/>
              </a:solidFill>
            </a:endParaRPr>
          </a:p>
        </p:txBody>
      </p:sp>
      <p:cxnSp>
        <p:nvCxnSpPr>
          <p:cNvPr id="30" name="直線コネクタ 29">
            <a:extLst>
              <a:ext uri="{FF2B5EF4-FFF2-40B4-BE49-F238E27FC236}">
                <a16:creationId xmlns:a16="http://schemas.microsoft.com/office/drawing/2014/main" id="{C8D491E8-A0B5-45DF-A4A8-415ED4B8BC5B}"/>
              </a:ext>
            </a:extLst>
          </p:cNvPr>
          <p:cNvCxnSpPr/>
          <p:nvPr/>
        </p:nvCxnSpPr>
        <p:spPr>
          <a:xfrm flipV="1">
            <a:off x="3558169" y="4772008"/>
            <a:ext cx="1083239" cy="294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E9CDFA56-A743-4E60-B21C-4BB4599D9BCC}"/>
              </a:ext>
            </a:extLst>
          </p:cNvPr>
          <p:cNvCxnSpPr/>
          <p:nvPr/>
        </p:nvCxnSpPr>
        <p:spPr>
          <a:xfrm flipV="1">
            <a:off x="3505529" y="4008142"/>
            <a:ext cx="1135879" cy="6426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99B42EAA-FE58-4257-A897-4BFEA2EA0F26}"/>
              </a:ext>
            </a:extLst>
          </p:cNvPr>
          <p:cNvCxnSpPr/>
          <p:nvPr/>
        </p:nvCxnSpPr>
        <p:spPr>
          <a:xfrm flipV="1">
            <a:off x="3558169" y="3655189"/>
            <a:ext cx="1083239" cy="6814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E546CEF3-5E29-40FD-90A2-63924F92CCE3}"/>
              </a:ext>
            </a:extLst>
          </p:cNvPr>
          <p:cNvCxnSpPr/>
          <p:nvPr/>
        </p:nvCxnSpPr>
        <p:spPr>
          <a:xfrm flipV="1">
            <a:off x="3553364" y="3146277"/>
            <a:ext cx="1088044" cy="60999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229B4FD-F411-40AC-9A66-E5A9B2803285}"/>
              </a:ext>
            </a:extLst>
          </p:cNvPr>
          <p:cNvCxnSpPr/>
          <p:nvPr/>
        </p:nvCxnSpPr>
        <p:spPr>
          <a:xfrm flipV="1">
            <a:off x="3565381" y="2191757"/>
            <a:ext cx="1080828" cy="9826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F17917C5-0158-42B3-A9C6-BA4CA4FB6A7C}"/>
              </a:ext>
            </a:extLst>
          </p:cNvPr>
          <p:cNvCxnSpPr/>
          <p:nvPr/>
        </p:nvCxnSpPr>
        <p:spPr>
          <a:xfrm flipV="1">
            <a:off x="3567783" y="1803501"/>
            <a:ext cx="1080828" cy="9826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BB24EA15-778E-4A3E-9342-F254AC12A129}"/>
              </a:ext>
            </a:extLst>
          </p:cNvPr>
          <p:cNvCxnSpPr/>
          <p:nvPr/>
        </p:nvCxnSpPr>
        <p:spPr>
          <a:xfrm flipV="1">
            <a:off x="3574987" y="1207819"/>
            <a:ext cx="1080828" cy="9826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037507FD-E6E1-4BC1-8983-66C9A87C5DD5}"/>
              </a:ext>
            </a:extLst>
          </p:cNvPr>
          <p:cNvCxnSpPr/>
          <p:nvPr/>
        </p:nvCxnSpPr>
        <p:spPr>
          <a:xfrm>
            <a:off x="611560" y="5783046"/>
            <a:ext cx="7200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AEF6A7D-3996-476F-95AF-2DA7C5748A38}"/>
              </a:ext>
            </a:extLst>
          </p:cNvPr>
          <p:cNvSpPr txBox="1"/>
          <p:nvPr/>
        </p:nvSpPr>
        <p:spPr>
          <a:xfrm>
            <a:off x="1393316" y="5785723"/>
            <a:ext cx="2160048" cy="646331"/>
          </a:xfrm>
          <a:prstGeom prst="rect">
            <a:avLst/>
          </a:prstGeom>
          <a:noFill/>
        </p:spPr>
        <p:txBody>
          <a:bodyPr wrap="square" rtlCol="0">
            <a:spAutoFit/>
          </a:bodyPr>
          <a:lstStyle/>
          <a:p>
            <a:pPr algn="ctr"/>
            <a:r>
              <a:rPr kumimoji="1" lang="ja-JP" altLang="en-US" dirty="0"/>
              <a:t>見えるコストで計算した製品売価構成</a:t>
            </a:r>
          </a:p>
        </p:txBody>
      </p:sp>
      <p:sp>
        <p:nvSpPr>
          <p:cNvPr id="40" name="テキスト ボックス 39">
            <a:extLst>
              <a:ext uri="{FF2B5EF4-FFF2-40B4-BE49-F238E27FC236}">
                <a16:creationId xmlns:a16="http://schemas.microsoft.com/office/drawing/2014/main" id="{03BBB0F5-2DE4-47EF-88B6-DD2F66AD6EBC}"/>
              </a:ext>
            </a:extLst>
          </p:cNvPr>
          <p:cNvSpPr txBox="1"/>
          <p:nvPr/>
        </p:nvSpPr>
        <p:spPr>
          <a:xfrm>
            <a:off x="4571999" y="5785723"/>
            <a:ext cx="2239257" cy="646331"/>
          </a:xfrm>
          <a:prstGeom prst="rect">
            <a:avLst/>
          </a:prstGeom>
          <a:noFill/>
        </p:spPr>
        <p:txBody>
          <a:bodyPr wrap="square" rtlCol="0">
            <a:spAutoFit/>
          </a:bodyPr>
          <a:lstStyle/>
          <a:p>
            <a:pPr algn="ctr"/>
            <a:r>
              <a:rPr kumimoji="1" lang="ja-JP" altLang="en-US" dirty="0"/>
              <a:t>見えないコストを加算した製品売価構成</a:t>
            </a:r>
          </a:p>
        </p:txBody>
      </p:sp>
      <p:cxnSp>
        <p:nvCxnSpPr>
          <p:cNvPr id="41" name="直線コネクタ 40">
            <a:extLst>
              <a:ext uri="{FF2B5EF4-FFF2-40B4-BE49-F238E27FC236}">
                <a16:creationId xmlns:a16="http://schemas.microsoft.com/office/drawing/2014/main" id="{D99BB380-E40F-4643-ADFD-C78BF2BBA301}"/>
              </a:ext>
            </a:extLst>
          </p:cNvPr>
          <p:cNvCxnSpPr/>
          <p:nvPr/>
        </p:nvCxnSpPr>
        <p:spPr>
          <a:xfrm flipV="1">
            <a:off x="611560" y="2172288"/>
            <a:ext cx="7200800" cy="11491"/>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42" name="右中かっこ 41">
            <a:extLst>
              <a:ext uri="{FF2B5EF4-FFF2-40B4-BE49-F238E27FC236}">
                <a16:creationId xmlns:a16="http://schemas.microsoft.com/office/drawing/2014/main" id="{311EF7A3-05A7-4CB2-B95C-C134E8437062}"/>
              </a:ext>
            </a:extLst>
          </p:cNvPr>
          <p:cNvSpPr/>
          <p:nvPr/>
        </p:nvSpPr>
        <p:spPr>
          <a:xfrm>
            <a:off x="6801647" y="1230770"/>
            <a:ext cx="290633" cy="941518"/>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rgbClr val="FF0000"/>
              </a:solidFill>
            </a:endParaRPr>
          </a:p>
        </p:txBody>
      </p:sp>
      <p:sp>
        <p:nvSpPr>
          <p:cNvPr id="43" name="テキスト ボックス 42">
            <a:extLst>
              <a:ext uri="{FF2B5EF4-FFF2-40B4-BE49-F238E27FC236}">
                <a16:creationId xmlns:a16="http://schemas.microsoft.com/office/drawing/2014/main" id="{D9C49763-6BCA-4446-AF05-69303C72383B}"/>
              </a:ext>
            </a:extLst>
          </p:cNvPr>
          <p:cNvSpPr txBox="1"/>
          <p:nvPr/>
        </p:nvSpPr>
        <p:spPr>
          <a:xfrm>
            <a:off x="7092280" y="1531290"/>
            <a:ext cx="1080120" cy="369332"/>
          </a:xfrm>
          <a:prstGeom prst="rect">
            <a:avLst/>
          </a:prstGeom>
          <a:noFill/>
        </p:spPr>
        <p:txBody>
          <a:bodyPr wrap="square" rtlCol="0">
            <a:spAutoFit/>
          </a:bodyPr>
          <a:lstStyle/>
          <a:p>
            <a:r>
              <a:rPr kumimoji="1" lang="ja-JP" altLang="en-US" dirty="0">
                <a:solidFill>
                  <a:srgbClr val="FF0000"/>
                </a:solidFill>
              </a:rPr>
              <a:t>赤字</a:t>
            </a:r>
          </a:p>
        </p:txBody>
      </p:sp>
      <p:sp>
        <p:nvSpPr>
          <p:cNvPr id="44" name="テキスト ボックス 43">
            <a:extLst>
              <a:ext uri="{FF2B5EF4-FFF2-40B4-BE49-F238E27FC236}">
                <a16:creationId xmlns:a16="http://schemas.microsoft.com/office/drawing/2014/main" id="{65F6C219-C58C-46E4-862A-FE995A1636FF}"/>
              </a:ext>
            </a:extLst>
          </p:cNvPr>
          <p:cNvSpPr txBox="1"/>
          <p:nvPr/>
        </p:nvSpPr>
        <p:spPr>
          <a:xfrm>
            <a:off x="465273" y="3809326"/>
            <a:ext cx="710475" cy="369332"/>
          </a:xfrm>
          <a:prstGeom prst="rect">
            <a:avLst/>
          </a:prstGeom>
          <a:noFill/>
        </p:spPr>
        <p:txBody>
          <a:bodyPr wrap="square" rtlCol="0">
            <a:spAutoFit/>
          </a:bodyPr>
          <a:lstStyle/>
          <a:p>
            <a:r>
              <a:rPr kumimoji="1" lang="ja-JP" altLang="en-US" dirty="0"/>
              <a:t>売価</a:t>
            </a:r>
          </a:p>
        </p:txBody>
      </p:sp>
      <p:sp>
        <p:nvSpPr>
          <p:cNvPr id="45" name="左中かっこ 44">
            <a:extLst>
              <a:ext uri="{FF2B5EF4-FFF2-40B4-BE49-F238E27FC236}">
                <a16:creationId xmlns:a16="http://schemas.microsoft.com/office/drawing/2014/main" id="{6AA605A7-809C-4FD5-B12B-7DD33087B2F0}"/>
              </a:ext>
            </a:extLst>
          </p:cNvPr>
          <p:cNvSpPr/>
          <p:nvPr/>
        </p:nvSpPr>
        <p:spPr>
          <a:xfrm>
            <a:off x="1043608" y="2190498"/>
            <a:ext cx="349708" cy="35925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6632A3BD-7AF0-4C7E-B132-F02CF836FA80}"/>
              </a:ext>
            </a:extLst>
          </p:cNvPr>
          <p:cNvSpPr txBox="1"/>
          <p:nvPr/>
        </p:nvSpPr>
        <p:spPr>
          <a:xfrm>
            <a:off x="6946962" y="2369415"/>
            <a:ext cx="2197038" cy="923330"/>
          </a:xfrm>
          <a:prstGeom prst="rect">
            <a:avLst/>
          </a:prstGeom>
          <a:noFill/>
        </p:spPr>
        <p:txBody>
          <a:bodyPr wrap="square" rtlCol="0">
            <a:spAutoFit/>
          </a:bodyPr>
          <a:lstStyle/>
          <a:p>
            <a:r>
              <a:rPr kumimoji="1" lang="ja-JP" altLang="en-US" dirty="0"/>
              <a:t>見えないコストを売価に織り込まないと赤字発生</a:t>
            </a:r>
          </a:p>
        </p:txBody>
      </p:sp>
      <p:sp>
        <p:nvSpPr>
          <p:cNvPr id="47" name="右矢印 91">
            <a:extLst>
              <a:ext uri="{FF2B5EF4-FFF2-40B4-BE49-F238E27FC236}">
                <a16:creationId xmlns:a16="http://schemas.microsoft.com/office/drawing/2014/main" id="{9866B7D8-5C08-4054-8722-936142442158}"/>
              </a:ext>
            </a:extLst>
          </p:cNvPr>
          <p:cNvSpPr/>
          <p:nvPr/>
        </p:nvSpPr>
        <p:spPr>
          <a:xfrm rot="16200000" flipH="1">
            <a:off x="7811168" y="3252866"/>
            <a:ext cx="279633" cy="421552"/>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32EA53FB-C3D8-4FD9-AAAB-E3BF8D300257}"/>
              </a:ext>
            </a:extLst>
          </p:cNvPr>
          <p:cNvSpPr txBox="1"/>
          <p:nvPr/>
        </p:nvSpPr>
        <p:spPr>
          <a:xfrm>
            <a:off x="6946962" y="3660247"/>
            <a:ext cx="2332745" cy="646331"/>
          </a:xfrm>
          <a:prstGeom prst="rect">
            <a:avLst/>
          </a:prstGeom>
          <a:noFill/>
        </p:spPr>
        <p:txBody>
          <a:bodyPr wrap="square" rtlCol="0">
            <a:spAutoFit/>
          </a:bodyPr>
          <a:lstStyle/>
          <a:p>
            <a:r>
              <a:rPr kumimoji="1" lang="ja-JP" altLang="en-US" dirty="0"/>
              <a:t>見えないコストの全てを把握する</a:t>
            </a:r>
            <a:r>
              <a:rPr lang="ja-JP" altLang="en-US" dirty="0"/>
              <a:t>事は困難</a:t>
            </a:r>
            <a:endParaRPr kumimoji="1" lang="ja-JP" altLang="en-US" dirty="0"/>
          </a:p>
        </p:txBody>
      </p:sp>
      <p:sp>
        <p:nvSpPr>
          <p:cNvPr id="49" name="右矢印 93">
            <a:extLst>
              <a:ext uri="{FF2B5EF4-FFF2-40B4-BE49-F238E27FC236}">
                <a16:creationId xmlns:a16="http://schemas.microsoft.com/office/drawing/2014/main" id="{AB5E34FC-1993-40C1-8FE0-62354A648B91}"/>
              </a:ext>
            </a:extLst>
          </p:cNvPr>
          <p:cNvSpPr/>
          <p:nvPr/>
        </p:nvSpPr>
        <p:spPr>
          <a:xfrm rot="16200000" flipH="1">
            <a:off x="7821808" y="4292407"/>
            <a:ext cx="279633" cy="421552"/>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7AC560AF-40EC-4A5A-9243-B1BE86B9FF68}"/>
              </a:ext>
            </a:extLst>
          </p:cNvPr>
          <p:cNvSpPr txBox="1"/>
          <p:nvPr/>
        </p:nvSpPr>
        <p:spPr>
          <a:xfrm>
            <a:off x="6919253" y="4772008"/>
            <a:ext cx="2332745" cy="923330"/>
          </a:xfrm>
          <a:prstGeom prst="rect">
            <a:avLst/>
          </a:prstGeom>
          <a:noFill/>
        </p:spPr>
        <p:txBody>
          <a:bodyPr wrap="square" rtlCol="0">
            <a:spAutoFit/>
          </a:bodyPr>
          <a:lstStyle/>
          <a:p>
            <a:r>
              <a:rPr kumimoji="1" lang="ja-JP" altLang="en-US" dirty="0"/>
              <a:t>見えないコストを発生させない設計・企画にする</a:t>
            </a:r>
          </a:p>
        </p:txBody>
      </p:sp>
      <p:sp>
        <p:nvSpPr>
          <p:cNvPr id="2" name="フッター プレースホルダー 1">
            <a:extLst>
              <a:ext uri="{FF2B5EF4-FFF2-40B4-BE49-F238E27FC236}">
                <a16:creationId xmlns:a16="http://schemas.microsoft.com/office/drawing/2014/main" id="{C42C3F2F-AEA5-4298-A69A-46F58A049A8D}"/>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466767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1000"/>
                                        <p:tgtEl>
                                          <p:spTgt spid="43"/>
                                        </p:tgtEl>
                                      </p:cBhvr>
                                    </p:animEffect>
                                    <p:anim calcmode="lin" valueType="num">
                                      <p:cBhvr>
                                        <p:cTn id="15" dur="1000" fill="hold"/>
                                        <p:tgtEl>
                                          <p:spTgt spid="43"/>
                                        </p:tgtEl>
                                        <p:attrNameLst>
                                          <p:attrName>ppt_x</p:attrName>
                                        </p:attrNameLst>
                                      </p:cBhvr>
                                      <p:tavLst>
                                        <p:tav tm="0">
                                          <p:val>
                                            <p:strVal val="#ppt_x"/>
                                          </p:val>
                                        </p:tav>
                                        <p:tav tm="100000">
                                          <p:val>
                                            <p:strVal val="#ppt_x"/>
                                          </p:val>
                                        </p:tav>
                                      </p:tavLst>
                                    </p:anim>
                                    <p:anim calcmode="lin" valueType="num">
                                      <p:cBhvr>
                                        <p:cTn id="1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1000"/>
                                        <p:tgtEl>
                                          <p:spTgt spid="46"/>
                                        </p:tgtEl>
                                      </p:cBhvr>
                                    </p:animEffect>
                                    <p:anim calcmode="lin" valueType="num">
                                      <p:cBhvr>
                                        <p:cTn id="22" dur="1000" fill="hold"/>
                                        <p:tgtEl>
                                          <p:spTgt spid="46"/>
                                        </p:tgtEl>
                                        <p:attrNameLst>
                                          <p:attrName>ppt_x</p:attrName>
                                        </p:attrNameLst>
                                      </p:cBhvr>
                                      <p:tavLst>
                                        <p:tav tm="0">
                                          <p:val>
                                            <p:strVal val="#ppt_x"/>
                                          </p:val>
                                        </p:tav>
                                        <p:tav tm="100000">
                                          <p:val>
                                            <p:strVal val="#ppt_x"/>
                                          </p:val>
                                        </p:tav>
                                      </p:tavLst>
                                    </p:anim>
                                    <p:anim calcmode="lin" valueType="num">
                                      <p:cBhvr>
                                        <p:cTn id="23"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1000"/>
                                        <p:tgtEl>
                                          <p:spTgt spid="47"/>
                                        </p:tgtEl>
                                      </p:cBhvr>
                                    </p:animEffect>
                                    <p:anim calcmode="lin" valueType="num">
                                      <p:cBhvr>
                                        <p:cTn id="29" dur="1000" fill="hold"/>
                                        <p:tgtEl>
                                          <p:spTgt spid="47"/>
                                        </p:tgtEl>
                                        <p:attrNameLst>
                                          <p:attrName>ppt_x</p:attrName>
                                        </p:attrNameLst>
                                      </p:cBhvr>
                                      <p:tavLst>
                                        <p:tav tm="0">
                                          <p:val>
                                            <p:strVal val="#ppt_x"/>
                                          </p:val>
                                        </p:tav>
                                        <p:tav tm="100000">
                                          <p:val>
                                            <p:strVal val="#ppt_x"/>
                                          </p:val>
                                        </p:tav>
                                      </p:tavLst>
                                    </p:anim>
                                    <p:anim calcmode="lin" valueType="num">
                                      <p:cBhvr>
                                        <p:cTn id="3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anim calcmode="lin" valueType="num">
                                      <p:cBhvr>
                                        <p:cTn id="36" dur="1000" fill="hold"/>
                                        <p:tgtEl>
                                          <p:spTgt spid="48"/>
                                        </p:tgtEl>
                                        <p:attrNameLst>
                                          <p:attrName>ppt_x</p:attrName>
                                        </p:attrNameLst>
                                      </p:cBhvr>
                                      <p:tavLst>
                                        <p:tav tm="0">
                                          <p:val>
                                            <p:strVal val="#ppt_x"/>
                                          </p:val>
                                        </p:tav>
                                        <p:tav tm="100000">
                                          <p:val>
                                            <p:strVal val="#ppt_x"/>
                                          </p:val>
                                        </p:tav>
                                      </p:tavLst>
                                    </p:anim>
                                    <p:anim calcmode="lin" valueType="num">
                                      <p:cBhvr>
                                        <p:cTn id="3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1000"/>
                                        <p:tgtEl>
                                          <p:spTgt spid="49"/>
                                        </p:tgtEl>
                                      </p:cBhvr>
                                    </p:animEffect>
                                    <p:anim calcmode="lin" valueType="num">
                                      <p:cBhvr>
                                        <p:cTn id="43" dur="1000" fill="hold"/>
                                        <p:tgtEl>
                                          <p:spTgt spid="49"/>
                                        </p:tgtEl>
                                        <p:attrNameLst>
                                          <p:attrName>ppt_x</p:attrName>
                                        </p:attrNameLst>
                                      </p:cBhvr>
                                      <p:tavLst>
                                        <p:tav tm="0">
                                          <p:val>
                                            <p:strVal val="#ppt_x"/>
                                          </p:val>
                                        </p:tav>
                                        <p:tav tm="100000">
                                          <p:val>
                                            <p:strVal val="#ppt_x"/>
                                          </p:val>
                                        </p:tav>
                                      </p:tavLst>
                                    </p:anim>
                                    <p:anim calcmode="lin" valueType="num">
                                      <p:cBhvr>
                                        <p:cTn id="4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1000"/>
                                        <p:tgtEl>
                                          <p:spTgt spid="50"/>
                                        </p:tgtEl>
                                      </p:cBhvr>
                                    </p:animEffect>
                                    <p:anim calcmode="lin" valueType="num">
                                      <p:cBhvr>
                                        <p:cTn id="50" dur="1000" fill="hold"/>
                                        <p:tgtEl>
                                          <p:spTgt spid="50"/>
                                        </p:tgtEl>
                                        <p:attrNameLst>
                                          <p:attrName>ppt_x</p:attrName>
                                        </p:attrNameLst>
                                      </p:cBhvr>
                                      <p:tavLst>
                                        <p:tav tm="0">
                                          <p:val>
                                            <p:strVal val="#ppt_x"/>
                                          </p:val>
                                        </p:tav>
                                        <p:tav tm="100000">
                                          <p:val>
                                            <p:strVal val="#ppt_x"/>
                                          </p:val>
                                        </p:tav>
                                      </p:tavLst>
                                    </p:anim>
                                    <p:anim calcmode="lin" valueType="num">
                                      <p:cBhvr>
                                        <p:cTn id="5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6" grpId="0"/>
      <p:bldP spid="47" grpId="0" animBg="1"/>
      <p:bldP spid="48" grpId="0"/>
      <p:bldP spid="49" grpId="0" animBg="1"/>
      <p:bldP spid="5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66</a:t>
            </a:fld>
            <a:endParaRPr kumimoji="1" lang="ja-JP" altLang="en-US" dirty="0"/>
          </a:p>
        </p:txBody>
      </p:sp>
      <p:sp>
        <p:nvSpPr>
          <p:cNvPr id="16" name="テキスト ボックス 15"/>
          <p:cNvSpPr txBox="1"/>
          <p:nvPr/>
        </p:nvSpPr>
        <p:spPr>
          <a:xfrm>
            <a:off x="251520" y="194745"/>
            <a:ext cx="6037388" cy="369332"/>
          </a:xfrm>
          <a:prstGeom prst="rect">
            <a:avLst/>
          </a:prstGeom>
          <a:noFill/>
        </p:spPr>
        <p:txBody>
          <a:bodyPr wrap="square" rtlCol="0">
            <a:spAutoFit/>
          </a:bodyPr>
          <a:lstStyle/>
          <a:p>
            <a:r>
              <a:rPr lang="en-US" altLang="ja-JP" kern="0" dirty="0">
                <a:solidFill>
                  <a:schemeClr val="tx2"/>
                </a:solidFill>
                <a:latin typeface="+mj-lt"/>
                <a:ea typeface="+mj-ea"/>
                <a:cs typeface="+mj-cs"/>
              </a:rPr>
              <a:t>6-4.</a:t>
            </a:r>
            <a:r>
              <a:rPr lang="ja-JP" altLang="en-US" kern="0" dirty="0">
                <a:solidFill>
                  <a:schemeClr val="tx2"/>
                </a:solidFill>
                <a:latin typeface="+mj-lt"/>
                <a:ea typeface="+mj-ea"/>
                <a:cs typeface="+mj-cs"/>
              </a:rPr>
              <a:t>材料費の低減について</a:t>
            </a:r>
          </a:p>
        </p:txBody>
      </p:sp>
      <p:graphicFrame>
        <p:nvGraphicFramePr>
          <p:cNvPr id="12" name="図表 11">
            <a:extLst>
              <a:ext uri="{FF2B5EF4-FFF2-40B4-BE49-F238E27FC236}">
                <a16:creationId xmlns:a16="http://schemas.microsoft.com/office/drawing/2014/main" id="{D74CFF99-E4C3-4D03-BE89-C47D7CE342DA}"/>
              </a:ext>
            </a:extLst>
          </p:cNvPr>
          <p:cNvGraphicFramePr/>
          <p:nvPr>
            <p:extLst>
              <p:ext uri="{D42A27DB-BD31-4B8C-83A1-F6EECF244321}">
                <p14:modId xmlns:p14="http://schemas.microsoft.com/office/powerpoint/2010/main" val="606522039"/>
              </p:ext>
            </p:extLst>
          </p:nvPr>
        </p:nvGraphicFramePr>
        <p:xfrm>
          <a:off x="328062" y="989056"/>
          <a:ext cx="4968551" cy="5339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円/楕円 9">
            <a:extLst>
              <a:ext uri="{FF2B5EF4-FFF2-40B4-BE49-F238E27FC236}">
                <a16:creationId xmlns:a16="http://schemas.microsoft.com/office/drawing/2014/main" id="{4BFB2115-6BA4-41EC-802E-357ADF0E1743}"/>
              </a:ext>
            </a:extLst>
          </p:cNvPr>
          <p:cNvSpPr/>
          <p:nvPr/>
        </p:nvSpPr>
        <p:spPr>
          <a:xfrm>
            <a:off x="5664282" y="1077722"/>
            <a:ext cx="331236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000" dirty="0">
                <a:solidFill>
                  <a:schemeClr val="tx1"/>
                </a:solidFill>
              </a:rPr>
              <a:t>50</a:t>
            </a:r>
            <a:r>
              <a:rPr lang="ja-JP" altLang="en-US" sz="4000" dirty="0">
                <a:solidFill>
                  <a:schemeClr val="tx1"/>
                </a:solidFill>
              </a:rPr>
              <a:t>％超</a:t>
            </a:r>
            <a:r>
              <a:rPr lang="en-US" altLang="ja-JP" sz="4000" dirty="0">
                <a:solidFill>
                  <a:schemeClr val="tx1"/>
                </a:solidFill>
              </a:rPr>
              <a:t>!!</a:t>
            </a:r>
            <a:endParaRPr kumimoji="1" lang="ja-JP" altLang="en-US" sz="4000" dirty="0">
              <a:solidFill>
                <a:schemeClr val="tx1"/>
              </a:solidFill>
            </a:endParaRPr>
          </a:p>
        </p:txBody>
      </p:sp>
      <p:sp>
        <p:nvSpPr>
          <p:cNvPr id="14" name="右矢印 11">
            <a:extLst>
              <a:ext uri="{FF2B5EF4-FFF2-40B4-BE49-F238E27FC236}">
                <a16:creationId xmlns:a16="http://schemas.microsoft.com/office/drawing/2014/main" id="{61AB7863-57BD-409F-B601-6CF17975901F}"/>
              </a:ext>
            </a:extLst>
          </p:cNvPr>
          <p:cNvSpPr/>
          <p:nvPr/>
        </p:nvSpPr>
        <p:spPr>
          <a:xfrm rot="16200000" flipH="1">
            <a:off x="7117845" y="1851770"/>
            <a:ext cx="384960" cy="82718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2">
            <a:extLst>
              <a:ext uri="{FF2B5EF4-FFF2-40B4-BE49-F238E27FC236}">
                <a16:creationId xmlns:a16="http://schemas.microsoft.com/office/drawing/2014/main" id="{E9C8255E-B4C0-4CFE-A50F-D787E2362C6D}"/>
              </a:ext>
            </a:extLst>
          </p:cNvPr>
          <p:cNvSpPr/>
          <p:nvPr/>
        </p:nvSpPr>
        <p:spPr>
          <a:xfrm>
            <a:off x="5654141" y="2587870"/>
            <a:ext cx="331236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削減効果大</a:t>
            </a:r>
          </a:p>
        </p:txBody>
      </p:sp>
      <p:sp>
        <p:nvSpPr>
          <p:cNvPr id="17" name="正方形/長方形 16">
            <a:extLst>
              <a:ext uri="{FF2B5EF4-FFF2-40B4-BE49-F238E27FC236}">
                <a16:creationId xmlns:a16="http://schemas.microsoft.com/office/drawing/2014/main" id="{AF4E7AE1-0771-4D32-823F-601E4EDD2EED}"/>
              </a:ext>
            </a:extLst>
          </p:cNvPr>
          <p:cNvSpPr/>
          <p:nvPr/>
        </p:nvSpPr>
        <p:spPr>
          <a:xfrm>
            <a:off x="5654141" y="5868229"/>
            <a:ext cx="2075959" cy="4320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基本機能</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9BEE4261-5F6E-4E64-ABBF-3849B574C71A}"/>
              </a:ext>
            </a:extLst>
          </p:cNvPr>
          <p:cNvSpPr/>
          <p:nvPr/>
        </p:nvSpPr>
        <p:spPr>
          <a:xfrm>
            <a:off x="6115806" y="5436181"/>
            <a:ext cx="1614294" cy="4320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顧客要求機能</a:t>
            </a:r>
            <a:endParaRPr kumimoji="1" lang="en-US" altLang="ja-JP" dirty="0">
              <a:solidFill>
                <a:schemeClr val="tx1"/>
              </a:solidFill>
            </a:endParaRPr>
          </a:p>
        </p:txBody>
      </p:sp>
      <p:sp>
        <p:nvSpPr>
          <p:cNvPr id="19" name="正方形/長方形 18">
            <a:extLst>
              <a:ext uri="{FF2B5EF4-FFF2-40B4-BE49-F238E27FC236}">
                <a16:creationId xmlns:a16="http://schemas.microsoft.com/office/drawing/2014/main" id="{ADECA5DA-9E9A-4F5D-B725-FFBF76603456}"/>
              </a:ext>
            </a:extLst>
          </p:cNvPr>
          <p:cNvSpPr/>
          <p:nvPr/>
        </p:nvSpPr>
        <p:spPr>
          <a:xfrm>
            <a:off x="6115806" y="5004133"/>
            <a:ext cx="1614294" cy="432048"/>
          </a:xfrm>
          <a:prstGeom prst="rect">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設計着想機能</a:t>
            </a:r>
            <a:endParaRPr kumimoji="1" lang="en-US" altLang="ja-JP" dirty="0">
              <a:solidFill>
                <a:schemeClr val="tx1"/>
              </a:solidFill>
            </a:endParaRPr>
          </a:p>
        </p:txBody>
      </p:sp>
      <p:sp>
        <p:nvSpPr>
          <p:cNvPr id="20" name="正方形/長方形 19">
            <a:extLst>
              <a:ext uri="{FF2B5EF4-FFF2-40B4-BE49-F238E27FC236}">
                <a16:creationId xmlns:a16="http://schemas.microsoft.com/office/drawing/2014/main" id="{DF4E9A50-D2DF-46A9-B96E-1752544FDB1D}"/>
              </a:ext>
            </a:extLst>
          </p:cNvPr>
          <p:cNvSpPr/>
          <p:nvPr/>
        </p:nvSpPr>
        <p:spPr>
          <a:xfrm>
            <a:off x="6115806" y="4572085"/>
            <a:ext cx="1614294" cy="432048"/>
          </a:xfrm>
          <a:prstGeom prst="rect">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不要機能</a:t>
            </a:r>
            <a:endParaRPr kumimoji="1" lang="en-US" altLang="ja-JP" dirty="0">
              <a:solidFill>
                <a:schemeClr val="tx1"/>
              </a:solidFill>
            </a:endParaRPr>
          </a:p>
        </p:txBody>
      </p:sp>
      <p:sp>
        <p:nvSpPr>
          <p:cNvPr id="21" name="正方形/長方形 20">
            <a:extLst>
              <a:ext uri="{FF2B5EF4-FFF2-40B4-BE49-F238E27FC236}">
                <a16:creationId xmlns:a16="http://schemas.microsoft.com/office/drawing/2014/main" id="{390737FF-4D80-4779-9709-4BD45FA56754}"/>
              </a:ext>
            </a:extLst>
          </p:cNvPr>
          <p:cNvSpPr/>
          <p:nvPr/>
        </p:nvSpPr>
        <p:spPr>
          <a:xfrm>
            <a:off x="5654141" y="4136739"/>
            <a:ext cx="2075959" cy="4320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利益</a:t>
            </a:r>
            <a:endParaRPr kumimoji="1" lang="en-US" altLang="ja-JP" dirty="0">
              <a:solidFill>
                <a:schemeClr val="tx1"/>
              </a:solidFill>
            </a:endParaRPr>
          </a:p>
        </p:txBody>
      </p:sp>
      <p:sp>
        <p:nvSpPr>
          <p:cNvPr id="22" name="テキスト ボックス 21">
            <a:extLst>
              <a:ext uri="{FF2B5EF4-FFF2-40B4-BE49-F238E27FC236}">
                <a16:creationId xmlns:a16="http://schemas.microsoft.com/office/drawing/2014/main" id="{E849A08D-5720-4FC6-A819-E869F96EDB43}"/>
              </a:ext>
            </a:extLst>
          </p:cNvPr>
          <p:cNvSpPr txBox="1"/>
          <p:nvPr/>
        </p:nvSpPr>
        <p:spPr>
          <a:xfrm>
            <a:off x="5654141" y="4568787"/>
            <a:ext cx="461665" cy="1299442"/>
          </a:xfrm>
          <a:prstGeom prst="rect">
            <a:avLst/>
          </a:prstGeom>
          <a:noFill/>
          <a:ln w="12700">
            <a:solidFill>
              <a:schemeClr val="tx1"/>
            </a:solidFill>
          </a:ln>
        </p:spPr>
        <p:txBody>
          <a:bodyPr vert="eaVert" wrap="square" rtlCol="0">
            <a:spAutoFit/>
          </a:bodyPr>
          <a:lstStyle/>
          <a:p>
            <a:pPr algn="ctr"/>
            <a:r>
              <a:rPr kumimoji="1" lang="ja-JP" altLang="en-US" dirty="0"/>
              <a:t>二次機能</a:t>
            </a:r>
          </a:p>
        </p:txBody>
      </p:sp>
      <p:sp>
        <p:nvSpPr>
          <p:cNvPr id="23" name="右中かっこ 22">
            <a:extLst>
              <a:ext uri="{FF2B5EF4-FFF2-40B4-BE49-F238E27FC236}">
                <a16:creationId xmlns:a16="http://schemas.microsoft.com/office/drawing/2014/main" id="{F7A55B2F-6C50-4D42-A892-5E8D3ADA9C7E}"/>
              </a:ext>
            </a:extLst>
          </p:cNvPr>
          <p:cNvSpPr/>
          <p:nvPr/>
        </p:nvSpPr>
        <p:spPr>
          <a:xfrm>
            <a:off x="7740241" y="4574582"/>
            <a:ext cx="309910" cy="8541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AAA25ED-7292-4249-9AE7-C1F2C8B3C58F}"/>
              </a:ext>
            </a:extLst>
          </p:cNvPr>
          <p:cNvSpPr/>
          <p:nvPr/>
        </p:nvSpPr>
        <p:spPr>
          <a:xfrm>
            <a:off x="8025872" y="4497762"/>
            <a:ext cx="1137988" cy="100774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コストダウンの余地</a:t>
            </a:r>
            <a:endParaRPr kumimoji="1" lang="en-US" altLang="ja-JP" sz="1400" dirty="0">
              <a:solidFill>
                <a:schemeClr val="tx1"/>
              </a:solidFill>
            </a:endParaRPr>
          </a:p>
        </p:txBody>
      </p:sp>
      <p:sp>
        <p:nvSpPr>
          <p:cNvPr id="25" name="円/楕円 16">
            <a:extLst>
              <a:ext uri="{FF2B5EF4-FFF2-40B4-BE49-F238E27FC236}">
                <a16:creationId xmlns:a16="http://schemas.microsoft.com/office/drawing/2014/main" id="{7B8AD72A-F50F-4EB8-A1F4-AF31B64DB8C6}"/>
              </a:ext>
            </a:extLst>
          </p:cNvPr>
          <p:cNvSpPr/>
          <p:nvPr/>
        </p:nvSpPr>
        <p:spPr>
          <a:xfrm>
            <a:off x="5664282" y="3673285"/>
            <a:ext cx="1800200" cy="360040"/>
          </a:xfrm>
          <a:prstGeom prst="ellipse">
            <a:avLst/>
          </a:prstGeom>
          <a:solidFill>
            <a:schemeClr val="accent5">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ＶＥとは？</a:t>
            </a:r>
          </a:p>
        </p:txBody>
      </p:sp>
      <p:sp>
        <p:nvSpPr>
          <p:cNvPr id="2" name="フッター プレースホルダー 1">
            <a:extLst>
              <a:ext uri="{FF2B5EF4-FFF2-40B4-BE49-F238E27FC236}">
                <a16:creationId xmlns:a16="http://schemas.microsoft.com/office/drawing/2014/main" id="{6BC8B656-241A-4BB7-BFDF-5AB8CEA2081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125399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67</a:t>
            </a:fld>
            <a:endParaRPr kumimoji="1" lang="ja-JP" altLang="en-US" dirty="0"/>
          </a:p>
        </p:txBody>
      </p:sp>
      <p:sp>
        <p:nvSpPr>
          <p:cNvPr id="16" name="テキスト ボックス 15"/>
          <p:cNvSpPr txBox="1"/>
          <p:nvPr/>
        </p:nvSpPr>
        <p:spPr>
          <a:xfrm>
            <a:off x="251520" y="251356"/>
            <a:ext cx="3240360" cy="369332"/>
          </a:xfrm>
          <a:prstGeom prst="rect">
            <a:avLst/>
          </a:prstGeom>
          <a:noFill/>
        </p:spPr>
        <p:txBody>
          <a:bodyPr wrap="square" rtlCol="0">
            <a:spAutoFit/>
          </a:bodyPr>
          <a:lstStyle/>
          <a:p>
            <a:r>
              <a:rPr lang="en-US" altLang="ja-JP" kern="0" dirty="0">
                <a:solidFill>
                  <a:schemeClr val="tx2"/>
                </a:solidFill>
                <a:latin typeface="+mj-lt"/>
                <a:ea typeface="+mj-ea"/>
                <a:cs typeface="+mj-cs"/>
              </a:rPr>
              <a:t>6-5.</a:t>
            </a:r>
            <a:r>
              <a:rPr lang="ja-JP" altLang="en-US" kern="0" dirty="0">
                <a:solidFill>
                  <a:schemeClr val="tx2"/>
                </a:solidFill>
                <a:latin typeface="+mj-lt"/>
                <a:ea typeface="+mj-ea"/>
                <a:cs typeface="+mj-cs"/>
              </a:rPr>
              <a:t>労務費の低減について</a:t>
            </a:r>
            <a:endParaRPr lang="en-US" altLang="ja-JP" kern="0" dirty="0">
              <a:solidFill>
                <a:schemeClr val="tx2"/>
              </a:solidFill>
              <a:latin typeface="+mj-lt"/>
              <a:ea typeface="+mj-ea"/>
              <a:cs typeface="+mj-cs"/>
            </a:endParaRPr>
          </a:p>
        </p:txBody>
      </p:sp>
      <p:graphicFrame>
        <p:nvGraphicFramePr>
          <p:cNvPr id="9" name="図表 8">
            <a:extLst>
              <a:ext uri="{FF2B5EF4-FFF2-40B4-BE49-F238E27FC236}">
                <a16:creationId xmlns:a16="http://schemas.microsoft.com/office/drawing/2014/main" id="{3F954884-4F12-457F-A444-FE9AC7958536}"/>
              </a:ext>
            </a:extLst>
          </p:cNvPr>
          <p:cNvGraphicFramePr/>
          <p:nvPr>
            <p:extLst>
              <p:ext uri="{D42A27DB-BD31-4B8C-83A1-F6EECF244321}">
                <p14:modId xmlns:p14="http://schemas.microsoft.com/office/powerpoint/2010/main" val="399324363"/>
              </p:ext>
            </p:extLst>
          </p:nvPr>
        </p:nvGraphicFramePr>
        <p:xfrm>
          <a:off x="447391" y="1196752"/>
          <a:ext cx="4412642"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円/楕円 9">
            <a:extLst>
              <a:ext uri="{FF2B5EF4-FFF2-40B4-BE49-F238E27FC236}">
                <a16:creationId xmlns:a16="http://schemas.microsoft.com/office/drawing/2014/main" id="{5EBC8B0D-59B6-454E-98FC-E2B32D3D5E35}"/>
              </a:ext>
            </a:extLst>
          </p:cNvPr>
          <p:cNvSpPr/>
          <p:nvPr/>
        </p:nvSpPr>
        <p:spPr>
          <a:xfrm>
            <a:off x="5358796" y="1281290"/>
            <a:ext cx="331236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固定費</a:t>
            </a:r>
          </a:p>
        </p:txBody>
      </p:sp>
      <p:sp>
        <p:nvSpPr>
          <p:cNvPr id="12" name="右矢印 10">
            <a:extLst>
              <a:ext uri="{FF2B5EF4-FFF2-40B4-BE49-F238E27FC236}">
                <a16:creationId xmlns:a16="http://schemas.microsoft.com/office/drawing/2014/main" id="{71421AE8-5834-43C2-B15A-052FD6893935}"/>
              </a:ext>
            </a:extLst>
          </p:cNvPr>
          <p:cNvSpPr/>
          <p:nvPr/>
        </p:nvSpPr>
        <p:spPr>
          <a:xfrm rot="16200000" flipH="1">
            <a:off x="6822500" y="2117318"/>
            <a:ext cx="384960" cy="82718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1">
            <a:extLst>
              <a:ext uri="{FF2B5EF4-FFF2-40B4-BE49-F238E27FC236}">
                <a16:creationId xmlns:a16="http://schemas.microsoft.com/office/drawing/2014/main" id="{3158B070-41B4-4683-AAC3-072C3864FE25}"/>
              </a:ext>
            </a:extLst>
          </p:cNvPr>
          <p:cNvSpPr/>
          <p:nvPr/>
        </p:nvSpPr>
        <p:spPr>
          <a:xfrm>
            <a:off x="5399590" y="4475579"/>
            <a:ext cx="331236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rPr>
              <a:t>×</a:t>
            </a:r>
            <a:r>
              <a:rPr lang="ja-JP" altLang="en-US" sz="2400" dirty="0">
                <a:solidFill>
                  <a:schemeClr val="tx1"/>
                </a:solidFill>
              </a:rPr>
              <a:t>：人に仕事</a:t>
            </a:r>
            <a:endParaRPr lang="en-US" altLang="ja-JP" sz="2400" dirty="0">
              <a:solidFill>
                <a:schemeClr val="tx1"/>
              </a:solidFill>
            </a:endParaRPr>
          </a:p>
          <a:p>
            <a:pPr algn="ctr"/>
            <a:r>
              <a:rPr lang="ja-JP" altLang="en-US" sz="2400" dirty="0">
                <a:solidFill>
                  <a:schemeClr val="tx1"/>
                </a:solidFill>
              </a:rPr>
              <a:t>○：仕事に人</a:t>
            </a:r>
          </a:p>
        </p:txBody>
      </p:sp>
      <p:sp>
        <p:nvSpPr>
          <p:cNvPr id="14" name="右矢印 17">
            <a:extLst>
              <a:ext uri="{FF2B5EF4-FFF2-40B4-BE49-F238E27FC236}">
                <a16:creationId xmlns:a16="http://schemas.microsoft.com/office/drawing/2014/main" id="{B9134DBF-1548-461E-A34A-95EEE40D81A9}"/>
              </a:ext>
            </a:extLst>
          </p:cNvPr>
          <p:cNvSpPr/>
          <p:nvPr/>
        </p:nvSpPr>
        <p:spPr>
          <a:xfrm rot="16200000" flipH="1">
            <a:off x="6822500" y="3714093"/>
            <a:ext cx="384960" cy="82718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8">
            <a:extLst>
              <a:ext uri="{FF2B5EF4-FFF2-40B4-BE49-F238E27FC236}">
                <a16:creationId xmlns:a16="http://schemas.microsoft.com/office/drawing/2014/main" id="{54B4E297-D77E-44D7-BE5B-87FED90D0DBA}"/>
              </a:ext>
            </a:extLst>
          </p:cNvPr>
          <p:cNvSpPr/>
          <p:nvPr/>
        </p:nvSpPr>
        <p:spPr>
          <a:xfrm>
            <a:off x="5358796" y="2863497"/>
            <a:ext cx="331236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兼務が多いが・・</a:t>
            </a:r>
            <a:endParaRPr kumimoji="1" lang="ja-JP" altLang="en-US" sz="2400" dirty="0">
              <a:solidFill>
                <a:schemeClr val="tx1"/>
              </a:solidFill>
            </a:endParaRPr>
          </a:p>
        </p:txBody>
      </p:sp>
      <p:sp>
        <p:nvSpPr>
          <p:cNvPr id="18" name="テキスト ボックス 17">
            <a:extLst>
              <a:ext uri="{FF2B5EF4-FFF2-40B4-BE49-F238E27FC236}">
                <a16:creationId xmlns:a16="http://schemas.microsoft.com/office/drawing/2014/main" id="{F8D15B4E-5750-4D73-A53C-BB41FBE83296}"/>
              </a:ext>
            </a:extLst>
          </p:cNvPr>
          <p:cNvSpPr txBox="1"/>
          <p:nvPr/>
        </p:nvSpPr>
        <p:spPr>
          <a:xfrm>
            <a:off x="5374432" y="5648459"/>
            <a:ext cx="3528392" cy="369332"/>
          </a:xfrm>
          <a:prstGeom prst="rect">
            <a:avLst/>
          </a:prstGeom>
          <a:solidFill>
            <a:schemeClr val="accent5">
              <a:lumMod val="20000"/>
              <a:lumOff val="80000"/>
            </a:schemeClr>
          </a:solidFill>
          <a:ln w="12700">
            <a:solidFill>
              <a:schemeClr val="tx1"/>
            </a:solidFill>
          </a:ln>
        </p:spPr>
        <p:txBody>
          <a:bodyPr wrap="square" rtlCol="0" anchor="ctr">
            <a:spAutoFit/>
          </a:bodyPr>
          <a:lstStyle/>
          <a:p>
            <a:pPr algn="ctr"/>
            <a:r>
              <a:rPr kumimoji="1" lang="ja-JP" altLang="en-US" dirty="0"/>
              <a:t>製販分離している会社は特に注意</a:t>
            </a:r>
          </a:p>
        </p:txBody>
      </p:sp>
      <p:sp>
        <p:nvSpPr>
          <p:cNvPr id="2" name="フッター プレースホルダー 1">
            <a:extLst>
              <a:ext uri="{FF2B5EF4-FFF2-40B4-BE49-F238E27FC236}">
                <a16:creationId xmlns:a16="http://schemas.microsoft.com/office/drawing/2014/main" id="{8761FBC8-EFF4-4655-9A36-6A1433A083CE}"/>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98872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68</a:t>
            </a:fld>
            <a:endParaRPr kumimoji="1" lang="ja-JP" altLang="en-US" dirty="0"/>
          </a:p>
        </p:txBody>
      </p:sp>
      <p:sp>
        <p:nvSpPr>
          <p:cNvPr id="16" name="テキスト ボックス 15"/>
          <p:cNvSpPr txBox="1"/>
          <p:nvPr/>
        </p:nvSpPr>
        <p:spPr>
          <a:xfrm>
            <a:off x="277448" y="216300"/>
            <a:ext cx="3085060" cy="369332"/>
          </a:xfrm>
          <a:prstGeom prst="rect">
            <a:avLst/>
          </a:prstGeom>
          <a:noFill/>
        </p:spPr>
        <p:txBody>
          <a:bodyPr wrap="square" rtlCol="0">
            <a:spAutoFit/>
          </a:bodyPr>
          <a:lstStyle/>
          <a:p>
            <a:r>
              <a:rPr lang="en-US" altLang="ja-JP" kern="0" dirty="0">
                <a:solidFill>
                  <a:schemeClr val="tx2"/>
                </a:solidFill>
                <a:latin typeface="+mj-lt"/>
                <a:ea typeface="+mj-ea"/>
                <a:cs typeface="+mj-cs"/>
              </a:rPr>
              <a:t>6-6.</a:t>
            </a:r>
            <a:r>
              <a:rPr lang="ja-JP" altLang="en-US" kern="0" dirty="0">
                <a:solidFill>
                  <a:schemeClr val="tx2"/>
                </a:solidFill>
                <a:latin typeface="+mj-lt"/>
                <a:ea typeface="+mj-ea"/>
                <a:cs typeface="+mj-cs"/>
              </a:rPr>
              <a:t>外注費の低減について</a:t>
            </a:r>
          </a:p>
        </p:txBody>
      </p:sp>
      <p:graphicFrame>
        <p:nvGraphicFramePr>
          <p:cNvPr id="9" name="図表 8">
            <a:extLst>
              <a:ext uri="{FF2B5EF4-FFF2-40B4-BE49-F238E27FC236}">
                <a16:creationId xmlns:a16="http://schemas.microsoft.com/office/drawing/2014/main" id="{A00E82D0-0BB2-40D0-9279-E07DDCD5A369}"/>
              </a:ext>
            </a:extLst>
          </p:cNvPr>
          <p:cNvGraphicFramePr/>
          <p:nvPr>
            <p:extLst>
              <p:ext uri="{D42A27DB-BD31-4B8C-83A1-F6EECF244321}">
                <p14:modId xmlns:p14="http://schemas.microsoft.com/office/powerpoint/2010/main" val="995252631"/>
              </p:ext>
            </p:extLst>
          </p:nvPr>
        </p:nvGraphicFramePr>
        <p:xfrm>
          <a:off x="277448" y="1099431"/>
          <a:ext cx="4446952"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円/楕円 1">
            <a:extLst>
              <a:ext uri="{FF2B5EF4-FFF2-40B4-BE49-F238E27FC236}">
                <a16:creationId xmlns:a16="http://schemas.microsoft.com/office/drawing/2014/main" id="{2F74CC98-3CC2-4016-AFE7-21A24CAAA175}"/>
              </a:ext>
            </a:extLst>
          </p:cNvPr>
          <p:cNvSpPr/>
          <p:nvPr/>
        </p:nvSpPr>
        <p:spPr>
          <a:xfrm>
            <a:off x="4934599" y="1135664"/>
            <a:ext cx="370479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000" dirty="0">
                <a:solidFill>
                  <a:schemeClr val="tx1"/>
                </a:solidFill>
              </a:rPr>
              <a:t>12</a:t>
            </a:r>
            <a:r>
              <a:rPr kumimoji="1" lang="ja-JP" altLang="en-US" sz="4000" dirty="0">
                <a:solidFill>
                  <a:schemeClr val="tx1"/>
                </a:solidFill>
              </a:rPr>
              <a:t>％程度</a:t>
            </a:r>
          </a:p>
        </p:txBody>
      </p:sp>
      <p:sp>
        <p:nvSpPr>
          <p:cNvPr id="12" name="右矢印 10">
            <a:extLst>
              <a:ext uri="{FF2B5EF4-FFF2-40B4-BE49-F238E27FC236}">
                <a16:creationId xmlns:a16="http://schemas.microsoft.com/office/drawing/2014/main" id="{6993936F-6E9C-4CCF-83C8-50403F86BF6B}"/>
              </a:ext>
            </a:extLst>
          </p:cNvPr>
          <p:cNvSpPr/>
          <p:nvPr/>
        </p:nvSpPr>
        <p:spPr>
          <a:xfrm rot="16200000" flipH="1">
            <a:off x="6579378" y="1931290"/>
            <a:ext cx="384960" cy="82718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1">
            <a:extLst>
              <a:ext uri="{FF2B5EF4-FFF2-40B4-BE49-F238E27FC236}">
                <a16:creationId xmlns:a16="http://schemas.microsoft.com/office/drawing/2014/main" id="{78E2A1D1-94BB-4672-8F25-97DBD9E0D9FB}"/>
              </a:ext>
            </a:extLst>
          </p:cNvPr>
          <p:cNvSpPr/>
          <p:nvPr/>
        </p:nvSpPr>
        <p:spPr>
          <a:xfrm>
            <a:off x="4982002" y="5200243"/>
            <a:ext cx="3704798" cy="86409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安易に発注先を</a:t>
            </a:r>
            <a:endParaRPr lang="en-US" altLang="ja-JP" sz="2400" dirty="0">
              <a:solidFill>
                <a:schemeClr val="tx1"/>
              </a:solidFill>
            </a:endParaRPr>
          </a:p>
          <a:p>
            <a:pPr algn="ctr"/>
            <a:r>
              <a:rPr lang="ja-JP" altLang="en-US" sz="2400" dirty="0">
                <a:solidFill>
                  <a:schemeClr val="tx1"/>
                </a:solidFill>
              </a:rPr>
              <a:t>決定</a:t>
            </a:r>
            <a:endParaRPr kumimoji="1" lang="en-US" altLang="ja-JP" sz="2400" dirty="0">
              <a:solidFill>
                <a:schemeClr val="tx1"/>
              </a:solidFill>
            </a:endParaRPr>
          </a:p>
        </p:txBody>
      </p:sp>
      <p:sp>
        <p:nvSpPr>
          <p:cNvPr id="14" name="右矢印 13">
            <a:extLst>
              <a:ext uri="{FF2B5EF4-FFF2-40B4-BE49-F238E27FC236}">
                <a16:creationId xmlns:a16="http://schemas.microsoft.com/office/drawing/2014/main" id="{F6C56DD2-0965-4FF9-A816-A0724549D259}"/>
              </a:ext>
            </a:extLst>
          </p:cNvPr>
          <p:cNvSpPr/>
          <p:nvPr/>
        </p:nvSpPr>
        <p:spPr>
          <a:xfrm rot="16200000" flipH="1">
            <a:off x="6579378" y="4481456"/>
            <a:ext cx="384960" cy="827184"/>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乗算記号 14">
            <a:extLst>
              <a:ext uri="{FF2B5EF4-FFF2-40B4-BE49-F238E27FC236}">
                <a16:creationId xmlns:a16="http://schemas.microsoft.com/office/drawing/2014/main" id="{5251875A-2E13-4DA4-B8B9-43C43B011E7E}"/>
              </a:ext>
            </a:extLst>
          </p:cNvPr>
          <p:cNvSpPr/>
          <p:nvPr/>
        </p:nvSpPr>
        <p:spPr>
          <a:xfrm>
            <a:off x="4663142" y="1420706"/>
            <a:ext cx="4356178" cy="4597085"/>
          </a:xfrm>
          <a:prstGeom prst="mathMultiply">
            <a:avLst/>
          </a:prstGeom>
          <a:solidFill>
            <a:srgbClr val="FF9966">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E707F8E-2F3F-4C4E-AC81-FB3701C81A4A}"/>
              </a:ext>
            </a:extLst>
          </p:cNvPr>
          <p:cNvSpPr txBox="1"/>
          <p:nvPr/>
        </p:nvSpPr>
        <p:spPr>
          <a:xfrm>
            <a:off x="4935731" y="2640042"/>
            <a:ext cx="4032448" cy="369332"/>
          </a:xfrm>
          <a:prstGeom prst="rect">
            <a:avLst/>
          </a:prstGeom>
          <a:noFill/>
        </p:spPr>
        <p:txBody>
          <a:bodyPr wrap="square" rtlCol="0">
            <a:spAutoFit/>
          </a:bodyPr>
          <a:lstStyle/>
          <a:p>
            <a:r>
              <a:rPr lang="ja-JP" altLang="en-US" dirty="0"/>
              <a:t>①新規外注先を開拓するのは面倒！</a:t>
            </a:r>
            <a:endParaRPr lang="en-US" altLang="ja-JP" dirty="0"/>
          </a:p>
        </p:txBody>
      </p:sp>
      <p:sp>
        <p:nvSpPr>
          <p:cNvPr id="18" name="テキスト ボックス 17">
            <a:extLst>
              <a:ext uri="{FF2B5EF4-FFF2-40B4-BE49-F238E27FC236}">
                <a16:creationId xmlns:a16="http://schemas.microsoft.com/office/drawing/2014/main" id="{D3A2C7A7-63B5-40CD-89F1-BC4669AC9D7F}"/>
              </a:ext>
            </a:extLst>
          </p:cNvPr>
          <p:cNvSpPr txBox="1"/>
          <p:nvPr/>
        </p:nvSpPr>
        <p:spPr>
          <a:xfrm>
            <a:off x="4935731" y="3089391"/>
            <a:ext cx="4248472" cy="369332"/>
          </a:xfrm>
          <a:prstGeom prst="rect">
            <a:avLst/>
          </a:prstGeom>
          <a:noFill/>
        </p:spPr>
        <p:txBody>
          <a:bodyPr wrap="square" rtlCol="0">
            <a:spAutoFit/>
          </a:bodyPr>
          <a:lstStyle/>
          <a:p>
            <a:r>
              <a:rPr lang="ja-JP" altLang="en-US" dirty="0"/>
              <a:t>②馴染みのない担当者との取引は不安！</a:t>
            </a:r>
            <a:endParaRPr lang="en-US" altLang="ja-JP" dirty="0"/>
          </a:p>
        </p:txBody>
      </p:sp>
      <p:sp>
        <p:nvSpPr>
          <p:cNvPr id="19" name="テキスト ボックス 18">
            <a:extLst>
              <a:ext uri="{FF2B5EF4-FFF2-40B4-BE49-F238E27FC236}">
                <a16:creationId xmlns:a16="http://schemas.microsoft.com/office/drawing/2014/main" id="{7EB3C975-C618-43B1-89AF-30A404FFCBB8}"/>
              </a:ext>
            </a:extLst>
          </p:cNvPr>
          <p:cNvSpPr txBox="1"/>
          <p:nvPr/>
        </p:nvSpPr>
        <p:spPr>
          <a:xfrm>
            <a:off x="4935731" y="3943521"/>
            <a:ext cx="4101897" cy="646331"/>
          </a:xfrm>
          <a:prstGeom prst="rect">
            <a:avLst/>
          </a:prstGeom>
          <a:noFill/>
        </p:spPr>
        <p:txBody>
          <a:bodyPr wrap="square" rtlCol="0">
            <a:spAutoFit/>
          </a:bodyPr>
          <a:lstStyle/>
          <a:p>
            <a:r>
              <a:rPr lang="ja-JP" altLang="en-US" dirty="0"/>
              <a:t>④トラブルが発生した時に無理を聞いて</a:t>
            </a:r>
            <a:endParaRPr lang="en-US" altLang="ja-JP" dirty="0"/>
          </a:p>
          <a:p>
            <a:r>
              <a:rPr lang="ja-JP" altLang="en-US" dirty="0"/>
              <a:t>　くれる外注先が良い！</a:t>
            </a:r>
            <a:endParaRPr lang="en-US" altLang="ja-JP" dirty="0"/>
          </a:p>
        </p:txBody>
      </p:sp>
      <p:sp>
        <p:nvSpPr>
          <p:cNvPr id="20" name="テキスト ボックス 19">
            <a:extLst>
              <a:ext uri="{FF2B5EF4-FFF2-40B4-BE49-F238E27FC236}">
                <a16:creationId xmlns:a16="http://schemas.microsoft.com/office/drawing/2014/main" id="{21C56C8F-9EE8-45E4-9132-2B79126E040E}"/>
              </a:ext>
            </a:extLst>
          </p:cNvPr>
          <p:cNvSpPr txBox="1"/>
          <p:nvPr/>
        </p:nvSpPr>
        <p:spPr>
          <a:xfrm>
            <a:off x="4935731" y="3516456"/>
            <a:ext cx="4137277" cy="369332"/>
          </a:xfrm>
          <a:prstGeom prst="rect">
            <a:avLst/>
          </a:prstGeom>
          <a:noFill/>
        </p:spPr>
        <p:txBody>
          <a:bodyPr wrap="square" rtlCol="0">
            <a:spAutoFit/>
          </a:bodyPr>
          <a:lstStyle/>
          <a:p>
            <a:r>
              <a:rPr lang="ja-JP" altLang="en-US" dirty="0"/>
              <a:t>③今までの取引で外注先に借りがある！</a:t>
            </a:r>
            <a:endParaRPr lang="en-US" altLang="ja-JP" dirty="0"/>
          </a:p>
        </p:txBody>
      </p:sp>
      <p:sp>
        <p:nvSpPr>
          <p:cNvPr id="2" name="フッター プレースホルダー 1">
            <a:extLst>
              <a:ext uri="{FF2B5EF4-FFF2-40B4-BE49-F238E27FC236}">
                <a16:creationId xmlns:a16="http://schemas.microsoft.com/office/drawing/2014/main" id="{5BE15B0A-701A-4A30-81A0-C58EDA6FB4F2}"/>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5446773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7" grpId="0"/>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E5B298D0-480A-42DB-86E9-8263BC1ECCA2}"/>
              </a:ext>
            </a:extLst>
          </p:cNvPr>
          <p:cNvPicPr>
            <a:picLocks noChangeAspect="1"/>
          </p:cNvPicPr>
          <p:nvPr/>
        </p:nvPicPr>
        <p:blipFill>
          <a:blip r:embed="rId3"/>
          <a:stretch>
            <a:fillRect/>
          </a:stretch>
        </p:blipFill>
        <p:spPr>
          <a:xfrm>
            <a:off x="269776" y="814135"/>
            <a:ext cx="8668740" cy="3562554"/>
          </a:xfrm>
          <a:prstGeom prst="rect">
            <a:avLst/>
          </a:prstGeom>
        </p:spPr>
      </p:pic>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a:t>
            </a:r>
            <a:r>
              <a:rPr kumimoji="1" lang="en-US" altLang="ja-JP" dirty="0"/>
              <a:t>-5.</a:t>
            </a:r>
            <a:r>
              <a:rPr kumimoji="1" lang="ja-JP" altLang="en-US" dirty="0"/>
              <a:t>前年比で貸出残高はどうなるか？</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6</a:t>
            </a:fld>
            <a:endParaRPr lang="en-US" altLang="ja-JP" dirty="0"/>
          </a:p>
        </p:txBody>
      </p:sp>
      <p:sp>
        <p:nvSpPr>
          <p:cNvPr id="11" name="四角形: 角を丸くする 10">
            <a:extLst>
              <a:ext uri="{FF2B5EF4-FFF2-40B4-BE49-F238E27FC236}">
                <a16:creationId xmlns:a16="http://schemas.microsoft.com/office/drawing/2014/main" id="{1C86BA85-61C1-4A4E-8BE5-878D80B1FFF7}"/>
              </a:ext>
            </a:extLst>
          </p:cNvPr>
          <p:cNvSpPr/>
          <p:nvPr/>
        </p:nvSpPr>
        <p:spPr>
          <a:xfrm>
            <a:off x="172758" y="4221088"/>
            <a:ext cx="366794" cy="8503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CDF82D1-7543-4341-80EE-730C5C14BA6A}"/>
              </a:ext>
            </a:extLst>
          </p:cNvPr>
          <p:cNvSpPr/>
          <p:nvPr/>
        </p:nvSpPr>
        <p:spPr>
          <a:xfrm>
            <a:off x="8668740" y="4725073"/>
            <a:ext cx="292157" cy="5025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8ACC0697-E92F-4534-AB8E-F67BAE23B249}"/>
              </a:ext>
            </a:extLst>
          </p:cNvPr>
          <p:cNvSpPr txBox="1"/>
          <p:nvPr/>
        </p:nvSpPr>
        <p:spPr>
          <a:xfrm>
            <a:off x="7953529" y="4181549"/>
            <a:ext cx="1030101" cy="246221"/>
          </a:xfrm>
          <a:prstGeom prst="rect">
            <a:avLst/>
          </a:prstGeom>
          <a:noFill/>
        </p:spPr>
        <p:txBody>
          <a:bodyPr wrap="square" rtlCol="0">
            <a:spAutoFit/>
          </a:bodyPr>
          <a:lstStyle/>
          <a:p>
            <a:r>
              <a:rPr lang="ja-JP" altLang="en-US" sz="1000" dirty="0"/>
              <a:t>出典：日本銀行</a:t>
            </a:r>
            <a:endParaRPr kumimoji="1" lang="ja-JP" altLang="en-US" sz="1000" dirty="0"/>
          </a:p>
        </p:txBody>
      </p:sp>
      <p:sp>
        <p:nvSpPr>
          <p:cNvPr id="7" name="テキスト ボックス 6">
            <a:extLst>
              <a:ext uri="{FF2B5EF4-FFF2-40B4-BE49-F238E27FC236}">
                <a16:creationId xmlns:a16="http://schemas.microsoft.com/office/drawing/2014/main" id="{349F8E20-7432-4FF1-8259-53028C996002}"/>
              </a:ext>
            </a:extLst>
          </p:cNvPr>
          <p:cNvSpPr txBox="1"/>
          <p:nvPr/>
        </p:nvSpPr>
        <p:spPr>
          <a:xfrm>
            <a:off x="269775" y="4471507"/>
            <a:ext cx="8623399" cy="2031325"/>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ベースライン・シナリオ⇒貸出残高はいずれの業態でもプラスの伸びを続ける</a:t>
            </a:r>
            <a:endParaRPr kumimoji="1" lang="en-US" altLang="ja-JP" dirty="0"/>
          </a:p>
          <a:p>
            <a:pPr marL="285750" indent="-285750">
              <a:buFont typeface="Wingdings" panose="05000000000000000000" pitchFamily="2" charset="2"/>
              <a:buChar char="Ø"/>
            </a:pPr>
            <a:r>
              <a:rPr kumimoji="1" lang="ja-JP" altLang="en-US" dirty="0"/>
              <a:t>国内向けは、企業金融支援策の効果もあって、どの業態も</a:t>
            </a:r>
            <a:r>
              <a:rPr kumimoji="1" lang="en-US" altLang="ja-JP" dirty="0"/>
              <a:t>2020</a:t>
            </a:r>
            <a:r>
              <a:rPr kumimoji="1" lang="ja-JP" altLang="en-US" dirty="0"/>
              <a:t>年度に大きく伸びを高め、その後も、緩やかなプラスが継続</a:t>
            </a:r>
            <a:endParaRPr lang="en-US" altLang="ja-JP" dirty="0"/>
          </a:p>
          <a:p>
            <a:pPr marL="285750" indent="-285750">
              <a:buFont typeface="Wingdings" panose="05000000000000000000" pitchFamily="2" charset="2"/>
              <a:buChar char="Ø"/>
            </a:pPr>
            <a:r>
              <a:rPr kumimoji="1" lang="ja-JP" altLang="en-US" dirty="0"/>
              <a:t> ダウンサイド・シナリオ⇒ベースライン・シナリオ対比で下振れ</a:t>
            </a:r>
            <a:endParaRPr kumimoji="1" lang="en-US" altLang="ja-JP" dirty="0"/>
          </a:p>
          <a:p>
            <a:pPr marL="285750" indent="-285750">
              <a:buFont typeface="Wingdings" panose="05000000000000000000" pitchFamily="2" charset="2"/>
              <a:buChar char="Ø"/>
            </a:pPr>
            <a:r>
              <a:rPr kumimoji="1" lang="ja-JP" altLang="en-US" dirty="0"/>
              <a:t>実体経済の回復ペースが「停滞」する「厳しい実体経済ダウンサイド」⇒内外の景気悪化による資金需要の低迷や自己資本比率悪化による貸出余力の低下を主因に、</a:t>
            </a:r>
            <a:r>
              <a:rPr kumimoji="1" lang="en-US" altLang="ja-JP" dirty="0">
                <a:solidFill>
                  <a:srgbClr val="FF0000"/>
                </a:solidFill>
              </a:rPr>
              <a:t>2022</a:t>
            </a:r>
            <a:r>
              <a:rPr kumimoji="1" lang="ja-JP" altLang="en-US" dirty="0">
                <a:solidFill>
                  <a:srgbClr val="FF0000"/>
                </a:solidFill>
              </a:rPr>
              <a:t>年度に国内貸出が前年比で減少</a:t>
            </a:r>
          </a:p>
        </p:txBody>
      </p:sp>
    </p:spTree>
    <p:extLst>
      <p:ext uri="{BB962C8B-B14F-4D97-AF65-F5344CB8AC3E}">
        <p14:creationId xmlns:p14="http://schemas.microsoft.com/office/powerpoint/2010/main" val="13478489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69</a:t>
            </a:fld>
            <a:endParaRPr kumimoji="1" lang="ja-JP" altLang="en-US" dirty="0"/>
          </a:p>
        </p:txBody>
      </p:sp>
      <p:sp>
        <p:nvSpPr>
          <p:cNvPr id="16" name="テキスト ボックス 15"/>
          <p:cNvSpPr txBox="1"/>
          <p:nvPr/>
        </p:nvSpPr>
        <p:spPr>
          <a:xfrm>
            <a:off x="179512" y="230251"/>
            <a:ext cx="6037388" cy="369332"/>
          </a:xfrm>
          <a:prstGeom prst="rect">
            <a:avLst/>
          </a:prstGeom>
          <a:noFill/>
        </p:spPr>
        <p:txBody>
          <a:bodyPr wrap="square" rtlCol="0">
            <a:spAutoFit/>
          </a:bodyPr>
          <a:lstStyle/>
          <a:p>
            <a:r>
              <a:rPr lang="en-US" altLang="ja-JP" kern="0" dirty="0">
                <a:solidFill>
                  <a:schemeClr val="tx2"/>
                </a:solidFill>
                <a:latin typeface="+mj-lt"/>
                <a:ea typeface="+mj-ea"/>
                <a:cs typeface="+mj-cs"/>
              </a:rPr>
              <a:t>6-7.</a:t>
            </a:r>
            <a:r>
              <a:rPr lang="ja-JP" altLang="en-US" kern="0" dirty="0">
                <a:solidFill>
                  <a:schemeClr val="tx2"/>
                </a:solidFill>
                <a:latin typeface="+mj-lt"/>
                <a:ea typeface="+mj-ea"/>
                <a:cs typeface="+mj-cs"/>
              </a:rPr>
              <a:t>製造経費の低減について</a:t>
            </a:r>
          </a:p>
        </p:txBody>
      </p:sp>
      <p:graphicFrame>
        <p:nvGraphicFramePr>
          <p:cNvPr id="9" name="図表 8">
            <a:extLst>
              <a:ext uri="{FF2B5EF4-FFF2-40B4-BE49-F238E27FC236}">
                <a16:creationId xmlns:a16="http://schemas.microsoft.com/office/drawing/2014/main" id="{46BF1A23-CBFB-45C6-AFF6-F0DC7463955A}"/>
              </a:ext>
            </a:extLst>
          </p:cNvPr>
          <p:cNvGraphicFramePr/>
          <p:nvPr>
            <p:extLst>
              <p:ext uri="{D42A27DB-BD31-4B8C-83A1-F6EECF244321}">
                <p14:modId xmlns:p14="http://schemas.microsoft.com/office/powerpoint/2010/main" val="588000675"/>
              </p:ext>
            </p:extLst>
          </p:nvPr>
        </p:nvGraphicFramePr>
        <p:xfrm>
          <a:off x="4716016" y="1052736"/>
          <a:ext cx="4187227" cy="51868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図表 10">
            <a:extLst>
              <a:ext uri="{FF2B5EF4-FFF2-40B4-BE49-F238E27FC236}">
                <a16:creationId xmlns:a16="http://schemas.microsoft.com/office/drawing/2014/main" id="{A761DBB8-1BCA-46B3-9479-59847AEB71CC}"/>
              </a:ext>
            </a:extLst>
          </p:cNvPr>
          <p:cNvGraphicFramePr/>
          <p:nvPr>
            <p:extLst>
              <p:ext uri="{D42A27DB-BD31-4B8C-83A1-F6EECF244321}">
                <p14:modId xmlns:p14="http://schemas.microsoft.com/office/powerpoint/2010/main" val="2011813969"/>
              </p:ext>
            </p:extLst>
          </p:nvPr>
        </p:nvGraphicFramePr>
        <p:xfrm>
          <a:off x="328062" y="1052736"/>
          <a:ext cx="4104456" cy="518457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フッター プレースホルダー 1">
            <a:extLst>
              <a:ext uri="{FF2B5EF4-FFF2-40B4-BE49-F238E27FC236}">
                <a16:creationId xmlns:a16="http://schemas.microsoft.com/office/drawing/2014/main" id="{C8296A3E-AE85-498C-B2FB-D9B93599992C}"/>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790939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70</a:t>
            </a:fld>
            <a:endParaRPr kumimoji="1" lang="ja-JP" altLang="en-US" dirty="0"/>
          </a:p>
        </p:txBody>
      </p:sp>
      <p:sp>
        <p:nvSpPr>
          <p:cNvPr id="16" name="テキスト ボックス 15"/>
          <p:cNvSpPr txBox="1"/>
          <p:nvPr/>
        </p:nvSpPr>
        <p:spPr>
          <a:xfrm>
            <a:off x="179512" y="230251"/>
            <a:ext cx="6037388" cy="369332"/>
          </a:xfrm>
          <a:prstGeom prst="rect">
            <a:avLst/>
          </a:prstGeom>
          <a:noFill/>
        </p:spPr>
        <p:txBody>
          <a:bodyPr wrap="square" rtlCol="0">
            <a:spAutoFit/>
          </a:bodyPr>
          <a:lstStyle/>
          <a:p>
            <a:r>
              <a:rPr lang="en-US" altLang="ja-JP" kern="0" dirty="0">
                <a:solidFill>
                  <a:schemeClr val="tx2"/>
                </a:solidFill>
                <a:latin typeface="+mj-lt"/>
                <a:ea typeface="+mj-ea"/>
                <a:cs typeface="+mj-cs"/>
              </a:rPr>
              <a:t>6-8.</a:t>
            </a:r>
            <a:r>
              <a:rPr lang="ja-JP" altLang="en-US" kern="0" dirty="0">
                <a:solidFill>
                  <a:schemeClr val="tx2"/>
                </a:solidFill>
                <a:latin typeface="+mj-lt"/>
                <a:ea typeface="+mj-ea"/>
                <a:cs typeface="+mj-cs"/>
              </a:rPr>
              <a:t>商品などの仕入について</a:t>
            </a:r>
          </a:p>
        </p:txBody>
      </p:sp>
      <p:sp>
        <p:nvSpPr>
          <p:cNvPr id="2" name="四角形: 角を丸くする 1">
            <a:extLst>
              <a:ext uri="{FF2B5EF4-FFF2-40B4-BE49-F238E27FC236}">
                <a16:creationId xmlns:a16="http://schemas.microsoft.com/office/drawing/2014/main" id="{901DA040-4C64-4DAA-9E01-98ED8626E1C1}"/>
              </a:ext>
            </a:extLst>
          </p:cNvPr>
          <p:cNvSpPr/>
          <p:nvPr/>
        </p:nvSpPr>
        <p:spPr>
          <a:xfrm>
            <a:off x="395536" y="965772"/>
            <a:ext cx="4032448" cy="136815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rgbClr val="FF0000"/>
                </a:solidFill>
              </a:rPr>
              <a:t>過剰在庫</a:t>
            </a:r>
            <a:endParaRPr kumimoji="1" lang="en-US" altLang="ja-JP" sz="3600" dirty="0">
              <a:solidFill>
                <a:srgbClr val="FF0000"/>
              </a:solidFill>
            </a:endParaRPr>
          </a:p>
          <a:p>
            <a:r>
              <a:rPr kumimoji="1" lang="ja-JP" altLang="en-US" dirty="0">
                <a:solidFill>
                  <a:schemeClr val="tx1"/>
                </a:solidFill>
              </a:rPr>
              <a:t>（滞留在庫、陳腐化不適応化在庫）を発生させない</a:t>
            </a:r>
          </a:p>
        </p:txBody>
      </p:sp>
      <p:sp>
        <p:nvSpPr>
          <p:cNvPr id="7" name="四角形: 角を丸くする 6">
            <a:extLst>
              <a:ext uri="{FF2B5EF4-FFF2-40B4-BE49-F238E27FC236}">
                <a16:creationId xmlns:a16="http://schemas.microsoft.com/office/drawing/2014/main" id="{E912ABF0-EE5B-4689-A9A4-BB99D5B69788}"/>
              </a:ext>
            </a:extLst>
          </p:cNvPr>
          <p:cNvSpPr/>
          <p:nvPr/>
        </p:nvSpPr>
        <p:spPr>
          <a:xfrm>
            <a:off x="4597544" y="965772"/>
            <a:ext cx="4032448" cy="136815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rgbClr val="FF0000"/>
                </a:solidFill>
              </a:rPr>
              <a:t>販売機会損失</a:t>
            </a:r>
            <a:endParaRPr kumimoji="1" lang="en-US" altLang="ja-JP" sz="3600" dirty="0">
              <a:solidFill>
                <a:srgbClr val="FF0000"/>
              </a:solidFill>
            </a:endParaRPr>
          </a:p>
          <a:p>
            <a:pPr algn="ctr"/>
            <a:r>
              <a:rPr kumimoji="1" lang="ja-JP" altLang="en-US" dirty="0">
                <a:solidFill>
                  <a:schemeClr val="tx1"/>
                </a:solidFill>
              </a:rPr>
              <a:t>を発生させない</a:t>
            </a:r>
          </a:p>
        </p:txBody>
      </p:sp>
      <p:sp>
        <p:nvSpPr>
          <p:cNvPr id="14" name="四角形: 角を丸くする 13">
            <a:extLst>
              <a:ext uri="{FF2B5EF4-FFF2-40B4-BE49-F238E27FC236}">
                <a16:creationId xmlns:a16="http://schemas.microsoft.com/office/drawing/2014/main" id="{B171DC47-9245-48D6-A70F-EF6641D9FC7B}"/>
              </a:ext>
            </a:extLst>
          </p:cNvPr>
          <p:cNvSpPr/>
          <p:nvPr/>
        </p:nvSpPr>
        <p:spPr>
          <a:xfrm>
            <a:off x="395536" y="2767001"/>
            <a:ext cx="8234456" cy="50199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適正在庫と仕入枠を計画する</a:t>
            </a:r>
          </a:p>
        </p:txBody>
      </p:sp>
      <p:sp>
        <p:nvSpPr>
          <p:cNvPr id="3" name="テキスト ボックス 2">
            <a:extLst>
              <a:ext uri="{FF2B5EF4-FFF2-40B4-BE49-F238E27FC236}">
                <a16:creationId xmlns:a16="http://schemas.microsoft.com/office/drawing/2014/main" id="{2684DF0E-BAC7-4025-8A03-9A136DCAD9F1}"/>
              </a:ext>
            </a:extLst>
          </p:cNvPr>
          <p:cNvSpPr txBox="1"/>
          <p:nvPr/>
        </p:nvSpPr>
        <p:spPr>
          <a:xfrm>
            <a:off x="395536" y="3670130"/>
            <a:ext cx="8234456" cy="923330"/>
          </a:xfrm>
          <a:prstGeom prst="rect">
            <a:avLst/>
          </a:prstGeom>
          <a:noFill/>
          <a:ln w="12700">
            <a:solidFill>
              <a:schemeClr val="tx1"/>
            </a:solidFill>
          </a:ln>
        </p:spPr>
        <p:txBody>
          <a:bodyPr wrap="square" rtlCol="0">
            <a:spAutoFit/>
          </a:bodyPr>
          <a:lstStyle/>
          <a:p>
            <a:r>
              <a:rPr kumimoji="1" lang="ja-JP" altLang="en-US" dirty="0"/>
              <a:t>目標年間売上原価＝目標年間売上高</a:t>
            </a:r>
            <a:r>
              <a:rPr kumimoji="1" lang="en-US" altLang="ja-JP" dirty="0"/>
              <a:t>×</a:t>
            </a:r>
            <a:r>
              <a:rPr kumimoji="1" lang="ja-JP" altLang="en-US" dirty="0"/>
              <a:t>（１－目標粗利率）</a:t>
            </a:r>
            <a:endParaRPr kumimoji="1" lang="en-US" altLang="ja-JP" dirty="0"/>
          </a:p>
          <a:p>
            <a:r>
              <a:rPr kumimoji="1" lang="ja-JP" altLang="en-US" dirty="0"/>
              <a:t>目標年度末在庫＝目標年間売上高</a:t>
            </a:r>
            <a:r>
              <a:rPr kumimoji="1" lang="en-US" altLang="ja-JP" dirty="0"/>
              <a:t>÷</a:t>
            </a:r>
            <a:r>
              <a:rPr kumimoji="1" lang="ja-JP" altLang="en-US" dirty="0"/>
              <a:t>目標</a:t>
            </a:r>
            <a:r>
              <a:rPr kumimoji="1" lang="ja-JP" altLang="en-US" dirty="0">
                <a:solidFill>
                  <a:srgbClr val="FF0000"/>
                </a:solidFill>
              </a:rPr>
              <a:t>商品回転率</a:t>
            </a:r>
            <a:r>
              <a:rPr kumimoji="1" lang="ja-JP" altLang="en-US" dirty="0"/>
              <a:t>（売上高</a:t>
            </a:r>
            <a:r>
              <a:rPr kumimoji="1" lang="en-US" altLang="ja-JP" dirty="0"/>
              <a:t>÷</a:t>
            </a:r>
            <a:r>
              <a:rPr kumimoji="1" lang="ja-JP" altLang="en-US" dirty="0"/>
              <a:t>期末在庫（売価））</a:t>
            </a:r>
            <a:endParaRPr kumimoji="1" lang="en-US" altLang="ja-JP" dirty="0"/>
          </a:p>
          <a:p>
            <a:r>
              <a:rPr lang="ja-JP" altLang="en-US" dirty="0"/>
              <a:t>年間仕入枠＝目標年間売上原価＋目標期末在庫－期首実際在庫）</a:t>
            </a:r>
            <a:r>
              <a:rPr lang="en-US" altLang="ja-JP" dirty="0"/>
              <a:t>×</a:t>
            </a:r>
            <a:r>
              <a:rPr lang="ja-JP" altLang="en-US" dirty="0"/>
              <a:t>（１＋毀損率）</a:t>
            </a:r>
            <a:endParaRPr kumimoji="1" lang="ja-JP" altLang="en-US" dirty="0"/>
          </a:p>
        </p:txBody>
      </p:sp>
      <p:sp>
        <p:nvSpPr>
          <p:cNvPr id="4" name="テキスト ボックス 3">
            <a:extLst>
              <a:ext uri="{FF2B5EF4-FFF2-40B4-BE49-F238E27FC236}">
                <a16:creationId xmlns:a16="http://schemas.microsoft.com/office/drawing/2014/main" id="{5BE959CD-49C7-4BB6-ACE4-E8D026063126}"/>
              </a:ext>
            </a:extLst>
          </p:cNvPr>
          <p:cNvSpPr txBox="1"/>
          <p:nvPr/>
        </p:nvSpPr>
        <p:spPr>
          <a:xfrm>
            <a:off x="395536" y="4994592"/>
            <a:ext cx="8234456" cy="1477328"/>
          </a:xfrm>
          <a:prstGeom prst="rect">
            <a:avLst/>
          </a:prstGeom>
          <a:noFill/>
          <a:ln>
            <a:solidFill>
              <a:schemeClr val="tx1"/>
            </a:solidFill>
          </a:ln>
        </p:spPr>
        <p:txBody>
          <a:bodyPr wrap="square" rtlCol="0">
            <a:spAutoFit/>
          </a:bodyPr>
          <a:lstStyle/>
          <a:p>
            <a:r>
              <a:rPr kumimoji="1" lang="ja-JP" altLang="en-US" dirty="0">
                <a:solidFill>
                  <a:srgbClr val="FF0000"/>
                </a:solidFill>
              </a:rPr>
              <a:t>商品回転率</a:t>
            </a:r>
            <a:r>
              <a:rPr kumimoji="1" lang="ja-JP" altLang="en-US" dirty="0"/>
              <a:t>⇒売上に対して平均在庫が何回使われたかを表す指標⇒通常、期間売上を平均在庫で除して計算</a:t>
            </a:r>
            <a:r>
              <a:rPr lang="ja-JP" altLang="en-US" dirty="0"/>
              <a:t>（売上原価</a:t>
            </a:r>
            <a:r>
              <a:rPr lang="en-US" altLang="ja-JP" dirty="0"/>
              <a:t>÷</a:t>
            </a:r>
            <a:r>
              <a:rPr lang="ja-JP" altLang="en-US" dirty="0"/>
              <a:t>期末在庫原価もある）する（</a:t>
            </a:r>
            <a:r>
              <a:rPr kumimoji="1" lang="ja-JP" altLang="en-US" dirty="0"/>
              <a:t>単位：回数）</a:t>
            </a:r>
            <a:endParaRPr kumimoji="1" lang="en-US" altLang="ja-JP" dirty="0"/>
          </a:p>
          <a:p>
            <a:endParaRPr lang="en-US" altLang="ja-JP" dirty="0"/>
          </a:p>
          <a:p>
            <a:r>
              <a:rPr kumimoji="1" lang="en-US" altLang="ja-JP" dirty="0"/>
              <a:t>【</a:t>
            </a:r>
            <a:r>
              <a:rPr kumimoji="1" lang="ja-JP" altLang="en-US" dirty="0"/>
              <a:t>例</a:t>
            </a:r>
            <a:r>
              <a:rPr kumimoji="1" lang="en-US" altLang="ja-JP" dirty="0"/>
              <a:t>】</a:t>
            </a:r>
            <a:r>
              <a:rPr kumimoji="1" lang="ja-JP" altLang="en-US" dirty="0"/>
              <a:t>年間純売上高</a:t>
            </a:r>
            <a:r>
              <a:rPr kumimoji="1" lang="en-US" altLang="ja-JP" dirty="0"/>
              <a:t>=1,000 </a:t>
            </a:r>
            <a:r>
              <a:rPr kumimoji="1" lang="ja-JP" altLang="en-US" dirty="0"/>
              <a:t>万円／売価での平均在庫高が</a:t>
            </a:r>
            <a:r>
              <a:rPr kumimoji="1" lang="en-US" altLang="ja-JP" dirty="0"/>
              <a:t>=100 </a:t>
            </a:r>
            <a:r>
              <a:rPr kumimoji="1" lang="ja-JP" altLang="en-US" dirty="0"/>
              <a:t>万円の場合</a:t>
            </a:r>
            <a:endParaRPr kumimoji="1" lang="en-US" altLang="ja-JP" dirty="0"/>
          </a:p>
          <a:p>
            <a:r>
              <a:rPr lang="ja-JP" altLang="en-US" dirty="0"/>
              <a:t>　　　</a:t>
            </a:r>
            <a:r>
              <a:rPr kumimoji="1" lang="ja-JP" altLang="en-US" dirty="0"/>
              <a:t>商品回転率＝</a:t>
            </a:r>
            <a:r>
              <a:rPr kumimoji="1" lang="en-US" altLang="ja-JP" dirty="0"/>
              <a:t>1,000÷100=10</a:t>
            </a:r>
            <a:r>
              <a:rPr kumimoji="1" lang="ja-JP" altLang="en-US" dirty="0"/>
              <a:t>回</a:t>
            </a:r>
          </a:p>
        </p:txBody>
      </p:sp>
      <p:sp>
        <p:nvSpPr>
          <p:cNvPr id="5" name="矢印: 下 4">
            <a:extLst>
              <a:ext uri="{FF2B5EF4-FFF2-40B4-BE49-F238E27FC236}">
                <a16:creationId xmlns:a16="http://schemas.microsoft.com/office/drawing/2014/main" id="{AF6533CF-765A-459D-8C00-BC0E3DE3C9D5}"/>
              </a:ext>
            </a:extLst>
          </p:cNvPr>
          <p:cNvSpPr/>
          <p:nvPr/>
        </p:nvSpPr>
        <p:spPr>
          <a:xfrm>
            <a:off x="1907704" y="2420888"/>
            <a:ext cx="1008112" cy="279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下 16">
            <a:extLst>
              <a:ext uri="{FF2B5EF4-FFF2-40B4-BE49-F238E27FC236}">
                <a16:creationId xmlns:a16="http://schemas.microsoft.com/office/drawing/2014/main" id="{B0161AFF-82B1-472B-8D46-E894CFCC7850}"/>
              </a:ext>
            </a:extLst>
          </p:cNvPr>
          <p:cNvSpPr/>
          <p:nvPr/>
        </p:nvSpPr>
        <p:spPr>
          <a:xfrm>
            <a:off x="6109712" y="2425515"/>
            <a:ext cx="1008112" cy="279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A563F899-B073-46E4-A96E-486B549F28E1}"/>
              </a:ext>
            </a:extLst>
          </p:cNvPr>
          <p:cNvSpPr/>
          <p:nvPr/>
        </p:nvSpPr>
        <p:spPr>
          <a:xfrm>
            <a:off x="3923928" y="3329952"/>
            <a:ext cx="1008112" cy="279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E45C623D-FC70-495D-9D85-31C6944806B4}"/>
              </a:ext>
            </a:extLst>
          </p:cNvPr>
          <p:cNvSpPr/>
          <p:nvPr/>
        </p:nvSpPr>
        <p:spPr>
          <a:xfrm rot="10800000">
            <a:off x="3882095" y="4654413"/>
            <a:ext cx="1008112" cy="279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ー 7">
            <a:extLst>
              <a:ext uri="{FF2B5EF4-FFF2-40B4-BE49-F238E27FC236}">
                <a16:creationId xmlns:a16="http://schemas.microsoft.com/office/drawing/2014/main" id="{ABDDD8B0-94AA-4F4A-A354-CB13762187A4}"/>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40878447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71</a:t>
            </a:fld>
            <a:endParaRPr kumimoji="1" lang="ja-JP" altLang="en-US" dirty="0"/>
          </a:p>
        </p:txBody>
      </p:sp>
      <p:sp>
        <p:nvSpPr>
          <p:cNvPr id="16" name="テキスト ボックス 15"/>
          <p:cNvSpPr txBox="1"/>
          <p:nvPr/>
        </p:nvSpPr>
        <p:spPr>
          <a:xfrm>
            <a:off x="179512" y="230251"/>
            <a:ext cx="6037388" cy="369332"/>
          </a:xfrm>
          <a:prstGeom prst="rect">
            <a:avLst/>
          </a:prstGeom>
          <a:noFill/>
        </p:spPr>
        <p:txBody>
          <a:bodyPr wrap="square" rtlCol="0">
            <a:spAutoFit/>
          </a:bodyPr>
          <a:lstStyle/>
          <a:p>
            <a:r>
              <a:rPr lang="en-US" altLang="ja-JP" kern="0" dirty="0">
                <a:solidFill>
                  <a:schemeClr val="tx2"/>
                </a:solidFill>
                <a:latin typeface="+mj-lt"/>
                <a:ea typeface="+mj-ea"/>
                <a:cs typeface="+mj-cs"/>
              </a:rPr>
              <a:t>6-9.</a:t>
            </a:r>
            <a:r>
              <a:rPr lang="ja-JP" altLang="en-US" kern="0" dirty="0">
                <a:solidFill>
                  <a:schemeClr val="tx2"/>
                </a:solidFill>
                <a:latin typeface="+mj-lt"/>
                <a:ea typeface="+mj-ea"/>
                <a:cs typeface="+mj-cs"/>
              </a:rPr>
              <a:t>なるほど！</a:t>
            </a:r>
          </a:p>
        </p:txBody>
      </p:sp>
      <p:sp>
        <p:nvSpPr>
          <p:cNvPr id="2" name="四角形: 角を丸くする 1">
            <a:extLst>
              <a:ext uri="{FF2B5EF4-FFF2-40B4-BE49-F238E27FC236}">
                <a16:creationId xmlns:a16="http://schemas.microsoft.com/office/drawing/2014/main" id="{A6DE1A7B-219F-4DCF-9CD3-2E4584E54611}"/>
              </a:ext>
            </a:extLst>
          </p:cNvPr>
          <p:cNvSpPr/>
          <p:nvPr/>
        </p:nvSpPr>
        <p:spPr>
          <a:xfrm>
            <a:off x="395536" y="1196752"/>
            <a:ext cx="842493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利は元にあり！</a:t>
            </a:r>
            <a:endParaRPr kumimoji="1" lang="en-US" altLang="ja-JP" sz="3200" dirty="0">
              <a:solidFill>
                <a:schemeClr val="tx1"/>
              </a:solidFill>
            </a:endParaRPr>
          </a:p>
        </p:txBody>
      </p:sp>
      <p:sp>
        <p:nvSpPr>
          <p:cNvPr id="7" name="四角形: 角を丸くする 6">
            <a:extLst>
              <a:ext uri="{FF2B5EF4-FFF2-40B4-BE49-F238E27FC236}">
                <a16:creationId xmlns:a16="http://schemas.microsoft.com/office/drawing/2014/main" id="{D05BB92C-910E-4B69-A512-6FDEBD303E8D}"/>
              </a:ext>
            </a:extLst>
          </p:cNvPr>
          <p:cNvSpPr/>
          <p:nvPr/>
        </p:nvSpPr>
        <p:spPr>
          <a:xfrm>
            <a:off x="395536" y="2319474"/>
            <a:ext cx="842493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見える原価と見えない原価！</a:t>
            </a:r>
            <a:endParaRPr kumimoji="1" lang="en-US" altLang="ja-JP" sz="3200" dirty="0">
              <a:solidFill>
                <a:schemeClr val="tx1"/>
              </a:solidFill>
            </a:endParaRPr>
          </a:p>
        </p:txBody>
      </p:sp>
      <p:sp>
        <p:nvSpPr>
          <p:cNvPr id="8" name="四角形: 角を丸くする 7">
            <a:extLst>
              <a:ext uri="{FF2B5EF4-FFF2-40B4-BE49-F238E27FC236}">
                <a16:creationId xmlns:a16="http://schemas.microsoft.com/office/drawing/2014/main" id="{01D48F3E-A4DF-4A9B-B54C-FDF90A4BC1F4}"/>
              </a:ext>
            </a:extLst>
          </p:cNvPr>
          <p:cNvSpPr/>
          <p:nvPr/>
        </p:nvSpPr>
        <p:spPr>
          <a:xfrm>
            <a:off x="395536" y="3492958"/>
            <a:ext cx="842493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変動費の削減</a:t>
            </a:r>
            <a:endParaRPr kumimoji="1" lang="en-US" altLang="ja-JP" sz="3200" dirty="0">
              <a:solidFill>
                <a:schemeClr val="tx1"/>
              </a:solidFill>
            </a:endParaRPr>
          </a:p>
        </p:txBody>
      </p:sp>
      <p:sp>
        <p:nvSpPr>
          <p:cNvPr id="10" name="四角形: 角を丸くする 9">
            <a:extLst>
              <a:ext uri="{FF2B5EF4-FFF2-40B4-BE49-F238E27FC236}">
                <a16:creationId xmlns:a16="http://schemas.microsoft.com/office/drawing/2014/main" id="{FEB28EBB-CDF1-4BB5-BADB-3E39C7ADF4D6}"/>
              </a:ext>
            </a:extLst>
          </p:cNvPr>
          <p:cNvSpPr/>
          <p:nvPr/>
        </p:nvSpPr>
        <p:spPr>
          <a:xfrm>
            <a:off x="407978" y="5114888"/>
            <a:ext cx="842493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次は、販売費及び一般管理費計画ですね！</a:t>
            </a:r>
            <a:endParaRPr kumimoji="1" lang="en-US" altLang="ja-JP" sz="3200" dirty="0">
              <a:solidFill>
                <a:schemeClr val="tx1"/>
              </a:solidFill>
            </a:endParaRPr>
          </a:p>
        </p:txBody>
      </p:sp>
      <p:sp>
        <p:nvSpPr>
          <p:cNvPr id="3" name="矢印: 下 2">
            <a:extLst>
              <a:ext uri="{FF2B5EF4-FFF2-40B4-BE49-F238E27FC236}">
                <a16:creationId xmlns:a16="http://schemas.microsoft.com/office/drawing/2014/main" id="{71E692CC-3A21-459C-B5E5-F7A1DD19F9DA}"/>
              </a:ext>
            </a:extLst>
          </p:cNvPr>
          <p:cNvSpPr/>
          <p:nvPr/>
        </p:nvSpPr>
        <p:spPr>
          <a:xfrm>
            <a:off x="4175956" y="4325075"/>
            <a:ext cx="792088" cy="6777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ED797A40-2E46-4703-BF6B-1C9FAB7E881C}"/>
              </a:ext>
            </a:extLst>
          </p:cNvPr>
          <p:cNvSpPr txBox="1"/>
          <p:nvPr/>
        </p:nvSpPr>
        <p:spPr>
          <a:xfrm>
            <a:off x="4968044" y="4499744"/>
            <a:ext cx="4067944" cy="369332"/>
          </a:xfrm>
          <a:prstGeom prst="rect">
            <a:avLst/>
          </a:prstGeom>
          <a:noFill/>
        </p:spPr>
        <p:txBody>
          <a:bodyPr wrap="square" rtlCol="0">
            <a:spAutoFit/>
          </a:bodyPr>
          <a:lstStyle/>
          <a:p>
            <a:r>
              <a:rPr kumimoji="1" lang="ja-JP" altLang="en-US" dirty="0"/>
              <a:t>如何に大切かが良く理解できました！</a:t>
            </a:r>
          </a:p>
        </p:txBody>
      </p:sp>
      <p:sp>
        <p:nvSpPr>
          <p:cNvPr id="5" name="フッター プレースホルダー 4">
            <a:extLst>
              <a:ext uri="{FF2B5EF4-FFF2-40B4-BE49-F238E27FC236}">
                <a16:creationId xmlns:a16="http://schemas.microsoft.com/office/drawing/2014/main" id="{27559DCE-E390-43C7-8EE8-CEE691AA7A72}"/>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8496879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72</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16632"/>
            <a:ext cx="4319588" cy="504428"/>
          </a:xfrm>
        </p:spPr>
        <p:txBody>
          <a:bodyPr/>
          <a:lstStyle/>
          <a:p>
            <a:r>
              <a:rPr lang="en-US" altLang="ja-JP" dirty="0"/>
              <a:t>7-1</a:t>
            </a:r>
            <a:r>
              <a:rPr kumimoji="1" lang="en-US" altLang="ja-JP" dirty="0"/>
              <a:t>.</a:t>
            </a:r>
            <a:r>
              <a:rPr kumimoji="1" lang="ja-JP" altLang="en-US" dirty="0"/>
              <a:t>販売費及び一般管理費について</a:t>
            </a:r>
          </a:p>
        </p:txBody>
      </p:sp>
      <p:sp>
        <p:nvSpPr>
          <p:cNvPr id="2" name="四角形: 角を丸くする 1">
            <a:extLst>
              <a:ext uri="{FF2B5EF4-FFF2-40B4-BE49-F238E27FC236}">
                <a16:creationId xmlns:a16="http://schemas.microsoft.com/office/drawing/2014/main" id="{80D6E0DE-ED50-4DC9-B45D-3FC85E9BD60A}"/>
              </a:ext>
            </a:extLst>
          </p:cNvPr>
          <p:cNvSpPr/>
          <p:nvPr/>
        </p:nvSpPr>
        <p:spPr>
          <a:xfrm>
            <a:off x="386647" y="2035786"/>
            <a:ext cx="3960000" cy="1135467"/>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販売費</a:t>
            </a:r>
            <a:endParaRPr kumimoji="1" lang="en-US" altLang="ja-JP" dirty="0">
              <a:solidFill>
                <a:schemeClr val="tx1"/>
              </a:solidFill>
            </a:endParaRPr>
          </a:p>
          <a:p>
            <a:pPr algn="ctr"/>
            <a:r>
              <a:rPr lang="ja-JP" altLang="en-US" dirty="0">
                <a:solidFill>
                  <a:schemeClr val="tx1"/>
                </a:solidFill>
              </a:rPr>
              <a:t>↓</a:t>
            </a:r>
            <a:endParaRPr kumimoji="1" lang="en-US" altLang="ja-JP" dirty="0">
              <a:solidFill>
                <a:schemeClr val="tx1"/>
              </a:solidFill>
            </a:endParaRPr>
          </a:p>
          <a:p>
            <a:r>
              <a:rPr kumimoji="1" lang="ja-JP" altLang="en-US" dirty="0">
                <a:solidFill>
                  <a:schemeClr val="tx1"/>
                </a:solidFill>
              </a:rPr>
              <a:t>製品やサービスを販売するためにかかる費用</a:t>
            </a:r>
            <a:endParaRPr kumimoji="1" lang="en-US" altLang="ja-JP" dirty="0">
              <a:solidFill>
                <a:schemeClr val="tx1"/>
              </a:solidFill>
            </a:endParaRPr>
          </a:p>
        </p:txBody>
      </p:sp>
      <p:sp>
        <p:nvSpPr>
          <p:cNvPr id="7" name="四角形: 角を丸くする 6">
            <a:extLst>
              <a:ext uri="{FF2B5EF4-FFF2-40B4-BE49-F238E27FC236}">
                <a16:creationId xmlns:a16="http://schemas.microsoft.com/office/drawing/2014/main" id="{46F34516-A03E-450A-B9C8-39746E3EF0D3}"/>
              </a:ext>
            </a:extLst>
          </p:cNvPr>
          <p:cNvSpPr/>
          <p:nvPr/>
        </p:nvSpPr>
        <p:spPr>
          <a:xfrm>
            <a:off x="4779575" y="2035786"/>
            <a:ext cx="3960000" cy="1135467"/>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一般管理費</a:t>
            </a:r>
            <a:endParaRPr lang="en-US" altLang="ja-JP" dirty="0">
              <a:solidFill>
                <a:schemeClr val="tx1"/>
              </a:solidFill>
            </a:endParaRPr>
          </a:p>
          <a:p>
            <a:pPr algn="ctr"/>
            <a:r>
              <a:rPr kumimoji="1" lang="ja-JP" altLang="en-US" dirty="0">
                <a:solidFill>
                  <a:schemeClr val="tx1"/>
                </a:solidFill>
              </a:rPr>
              <a:t>↓</a:t>
            </a:r>
            <a:endParaRPr kumimoji="1" lang="en-US" altLang="ja-JP" dirty="0">
              <a:solidFill>
                <a:schemeClr val="tx1"/>
              </a:solidFill>
            </a:endParaRPr>
          </a:p>
          <a:p>
            <a:r>
              <a:rPr kumimoji="1" lang="ja-JP" altLang="en-US" dirty="0">
                <a:solidFill>
                  <a:schemeClr val="tx1"/>
                </a:solidFill>
              </a:rPr>
              <a:t>製品の販売には直接かかわらず、企業自体の運営にかかる費用のこと</a:t>
            </a:r>
          </a:p>
        </p:txBody>
      </p:sp>
      <p:sp>
        <p:nvSpPr>
          <p:cNvPr id="8" name="四角形: 角を丸くする 7">
            <a:extLst>
              <a:ext uri="{FF2B5EF4-FFF2-40B4-BE49-F238E27FC236}">
                <a16:creationId xmlns:a16="http://schemas.microsoft.com/office/drawing/2014/main" id="{F74B132B-0F5C-41ED-9312-510061081C39}"/>
              </a:ext>
            </a:extLst>
          </p:cNvPr>
          <p:cNvSpPr/>
          <p:nvPr/>
        </p:nvSpPr>
        <p:spPr>
          <a:xfrm>
            <a:off x="395536" y="1022451"/>
            <a:ext cx="8352928" cy="50442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販売費及び一般管理費＝製品の製造に関係しない経費（</a:t>
            </a:r>
            <a:r>
              <a:rPr kumimoji="1" lang="ja-JP" altLang="en-US" dirty="0">
                <a:solidFill>
                  <a:srgbClr val="FF0000"/>
                </a:solidFill>
              </a:rPr>
              <a:t>本当にそうなってる？</a:t>
            </a:r>
            <a:r>
              <a:rPr kumimoji="1" lang="ja-JP" altLang="en-US" dirty="0">
                <a:solidFill>
                  <a:schemeClr val="tx1"/>
                </a:solidFill>
              </a:rPr>
              <a:t>）</a:t>
            </a:r>
          </a:p>
        </p:txBody>
      </p:sp>
      <p:sp>
        <p:nvSpPr>
          <p:cNvPr id="9" name="四角形: 角を丸くする 8">
            <a:extLst>
              <a:ext uri="{FF2B5EF4-FFF2-40B4-BE49-F238E27FC236}">
                <a16:creationId xmlns:a16="http://schemas.microsoft.com/office/drawing/2014/main" id="{9D1A0252-2C78-4DBB-A038-C75B093C6A3C}"/>
              </a:ext>
            </a:extLst>
          </p:cNvPr>
          <p:cNvSpPr/>
          <p:nvPr/>
        </p:nvSpPr>
        <p:spPr>
          <a:xfrm>
            <a:off x="431050" y="3615270"/>
            <a:ext cx="3960000" cy="1968893"/>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・営業、販売部門などの人件費</a:t>
            </a:r>
            <a:endParaRPr kumimoji="1" lang="en-US" altLang="ja-JP" dirty="0">
              <a:solidFill>
                <a:schemeClr val="tx1"/>
              </a:solidFill>
            </a:endParaRPr>
          </a:p>
          <a:p>
            <a:r>
              <a:rPr kumimoji="1" lang="ja-JP" altLang="en-US" dirty="0">
                <a:solidFill>
                  <a:schemeClr val="tx1"/>
                </a:solidFill>
              </a:rPr>
              <a:t>・広告宣伝費</a:t>
            </a:r>
          </a:p>
          <a:p>
            <a:r>
              <a:rPr kumimoji="1" lang="ja-JP" altLang="en-US" dirty="0">
                <a:solidFill>
                  <a:schemeClr val="tx1"/>
                </a:solidFill>
              </a:rPr>
              <a:t>・製品の荷造や運送費（ただし、製造原価に区分される事もあり）</a:t>
            </a:r>
          </a:p>
          <a:p>
            <a:r>
              <a:rPr kumimoji="1" lang="ja-JP" altLang="en-US" dirty="0">
                <a:solidFill>
                  <a:schemeClr val="tx1"/>
                </a:solidFill>
              </a:rPr>
              <a:t>・販売に際し代理店などへ支払う販売手数料</a:t>
            </a:r>
            <a:r>
              <a:rPr lang="ja-JP" altLang="en-US" dirty="0">
                <a:solidFill>
                  <a:schemeClr val="tx1"/>
                </a:solidFill>
              </a:rPr>
              <a:t>　　等々</a:t>
            </a:r>
            <a:endParaRPr kumimoji="1" lang="en-US" altLang="ja-JP" dirty="0">
              <a:solidFill>
                <a:schemeClr val="tx1"/>
              </a:solidFill>
            </a:endParaRPr>
          </a:p>
        </p:txBody>
      </p:sp>
      <p:sp>
        <p:nvSpPr>
          <p:cNvPr id="10" name="四角形: 角を丸くする 9">
            <a:extLst>
              <a:ext uri="{FF2B5EF4-FFF2-40B4-BE49-F238E27FC236}">
                <a16:creationId xmlns:a16="http://schemas.microsoft.com/office/drawing/2014/main" id="{37BBDB6B-7443-4897-ACF8-382C242B59D5}"/>
              </a:ext>
            </a:extLst>
          </p:cNvPr>
          <p:cNvSpPr/>
          <p:nvPr/>
        </p:nvSpPr>
        <p:spPr>
          <a:xfrm>
            <a:off x="4787308" y="3615269"/>
            <a:ext cx="3960000" cy="1968893"/>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・経理総務、人事部門などの人件費</a:t>
            </a:r>
          </a:p>
          <a:p>
            <a:r>
              <a:rPr kumimoji="1" lang="ja-JP" altLang="en-US" dirty="0">
                <a:solidFill>
                  <a:schemeClr val="tx1"/>
                </a:solidFill>
              </a:rPr>
              <a:t>・賃借料や水道光熱費などの固定費</a:t>
            </a:r>
          </a:p>
          <a:p>
            <a:r>
              <a:rPr kumimoji="1" lang="ja-JP" altLang="en-US" dirty="0">
                <a:solidFill>
                  <a:schemeClr val="tx1"/>
                </a:solidFill>
              </a:rPr>
              <a:t>・保険料</a:t>
            </a:r>
          </a:p>
          <a:p>
            <a:r>
              <a:rPr lang="ja-JP" altLang="en-US" dirty="0">
                <a:solidFill>
                  <a:schemeClr val="tx1"/>
                </a:solidFill>
              </a:rPr>
              <a:t>・</a:t>
            </a:r>
            <a:r>
              <a:rPr kumimoji="1" lang="ja-JP" altLang="en-US" dirty="0">
                <a:solidFill>
                  <a:schemeClr val="tx1"/>
                </a:solidFill>
              </a:rPr>
              <a:t>電話・</a:t>
            </a:r>
            <a:r>
              <a:rPr kumimoji="1" lang="en-US" altLang="ja-JP" dirty="0">
                <a:solidFill>
                  <a:schemeClr val="tx1"/>
                </a:solidFill>
              </a:rPr>
              <a:t>FAX</a:t>
            </a:r>
            <a:r>
              <a:rPr kumimoji="1" lang="ja-JP" altLang="en-US" dirty="0">
                <a:solidFill>
                  <a:schemeClr val="tx1"/>
                </a:solidFill>
              </a:rPr>
              <a:t>などの通信費</a:t>
            </a:r>
          </a:p>
          <a:p>
            <a:r>
              <a:rPr kumimoji="1" lang="ja-JP" altLang="en-US" dirty="0">
                <a:solidFill>
                  <a:schemeClr val="tx1"/>
                </a:solidFill>
              </a:rPr>
              <a:t>・新聞図書費</a:t>
            </a:r>
          </a:p>
          <a:p>
            <a:r>
              <a:rPr kumimoji="1" lang="ja-JP" altLang="en-US" dirty="0">
                <a:solidFill>
                  <a:schemeClr val="tx1"/>
                </a:solidFill>
              </a:rPr>
              <a:t>・雑費</a:t>
            </a:r>
          </a:p>
          <a:p>
            <a:r>
              <a:rPr kumimoji="1" lang="ja-JP" altLang="en-US" dirty="0">
                <a:solidFill>
                  <a:schemeClr val="tx1"/>
                </a:solidFill>
              </a:rPr>
              <a:t>・寄付金　等々</a:t>
            </a:r>
          </a:p>
        </p:txBody>
      </p:sp>
      <p:sp>
        <p:nvSpPr>
          <p:cNvPr id="11" name="矢印: 下 10">
            <a:extLst>
              <a:ext uri="{FF2B5EF4-FFF2-40B4-BE49-F238E27FC236}">
                <a16:creationId xmlns:a16="http://schemas.microsoft.com/office/drawing/2014/main" id="{694D32AA-E72E-4CC9-9827-93B768E4192B}"/>
              </a:ext>
            </a:extLst>
          </p:cNvPr>
          <p:cNvSpPr/>
          <p:nvPr/>
        </p:nvSpPr>
        <p:spPr>
          <a:xfrm>
            <a:off x="1979712" y="1628800"/>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下 11">
            <a:extLst>
              <a:ext uri="{FF2B5EF4-FFF2-40B4-BE49-F238E27FC236}">
                <a16:creationId xmlns:a16="http://schemas.microsoft.com/office/drawing/2014/main" id="{1FCD5E0B-230F-4E53-ACBA-1B3564197861}"/>
              </a:ext>
            </a:extLst>
          </p:cNvPr>
          <p:cNvSpPr/>
          <p:nvPr/>
        </p:nvSpPr>
        <p:spPr>
          <a:xfrm>
            <a:off x="6327527" y="1636300"/>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F126F1DE-1224-48C9-9392-99AE8E792FA2}"/>
              </a:ext>
            </a:extLst>
          </p:cNvPr>
          <p:cNvSpPr/>
          <p:nvPr/>
        </p:nvSpPr>
        <p:spPr>
          <a:xfrm>
            <a:off x="6326371" y="3237148"/>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F44ED0B2-07A3-4BF6-8C60-CE457EF4D89E}"/>
              </a:ext>
            </a:extLst>
          </p:cNvPr>
          <p:cNvSpPr/>
          <p:nvPr/>
        </p:nvSpPr>
        <p:spPr>
          <a:xfrm>
            <a:off x="1978556" y="3254932"/>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3242AECA-EC25-42A9-BB39-793DBBF3A13C}"/>
              </a:ext>
            </a:extLst>
          </p:cNvPr>
          <p:cNvSpPr/>
          <p:nvPr/>
        </p:nvSpPr>
        <p:spPr>
          <a:xfrm>
            <a:off x="386647" y="5967311"/>
            <a:ext cx="8352928" cy="50442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まずは、キチンと分類⇒</a:t>
            </a:r>
            <a:r>
              <a:rPr kumimoji="1" lang="ja-JP" altLang="en-US" dirty="0">
                <a:solidFill>
                  <a:srgbClr val="FF0000"/>
                </a:solidFill>
              </a:rPr>
              <a:t>重要性の高いものから手を付ける</a:t>
            </a:r>
          </a:p>
        </p:txBody>
      </p:sp>
      <p:sp>
        <p:nvSpPr>
          <p:cNvPr id="20" name="矢印: 下 19">
            <a:extLst>
              <a:ext uri="{FF2B5EF4-FFF2-40B4-BE49-F238E27FC236}">
                <a16:creationId xmlns:a16="http://schemas.microsoft.com/office/drawing/2014/main" id="{1201532B-2E17-4CB7-A817-9A9545CF1A38}"/>
              </a:ext>
            </a:extLst>
          </p:cNvPr>
          <p:cNvSpPr/>
          <p:nvPr/>
        </p:nvSpPr>
        <p:spPr>
          <a:xfrm>
            <a:off x="1981579" y="5635292"/>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45EEC676-3708-4365-96F2-17F01A67E186}"/>
              </a:ext>
            </a:extLst>
          </p:cNvPr>
          <p:cNvSpPr/>
          <p:nvPr/>
        </p:nvSpPr>
        <p:spPr>
          <a:xfrm>
            <a:off x="6329394" y="5642792"/>
            <a:ext cx="864096" cy="2994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4935287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73</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16632"/>
            <a:ext cx="4319588" cy="504428"/>
          </a:xfrm>
        </p:spPr>
        <p:txBody>
          <a:bodyPr/>
          <a:lstStyle/>
          <a:p>
            <a:r>
              <a:rPr lang="en-US" altLang="ja-JP" dirty="0"/>
              <a:t>7-2.</a:t>
            </a:r>
            <a:r>
              <a:rPr lang="ja-JP" altLang="en-US" dirty="0"/>
              <a:t>まずは、人件費から</a:t>
            </a:r>
            <a:endParaRPr kumimoji="1" lang="ja-JP" altLang="en-US" dirty="0"/>
          </a:p>
        </p:txBody>
      </p:sp>
      <p:sp>
        <p:nvSpPr>
          <p:cNvPr id="7" name="テキスト ボックス 6">
            <a:extLst>
              <a:ext uri="{FF2B5EF4-FFF2-40B4-BE49-F238E27FC236}">
                <a16:creationId xmlns:a16="http://schemas.microsoft.com/office/drawing/2014/main" id="{C0005D3B-747A-46CF-A8D8-D5340E8D2093}"/>
              </a:ext>
            </a:extLst>
          </p:cNvPr>
          <p:cNvSpPr txBox="1"/>
          <p:nvPr/>
        </p:nvSpPr>
        <p:spPr>
          <a:xfrm>
            <a:off x="289816" y="965019"/>
            <a:ext cx="8603359" cy="830997"/>
          </a:xfrm>
          <a:prstGeom prst="rect">
            <a:avLst/>
          </a:prstGeom>
          <a:noFill/>
          <a:ln w="38100">
            <a:solidFill>
              <a:srgbClr val="0070C0"/>
            </a:solidFill>
          </a:ln>
        </p:spPr>
        <p:txBody>
          <a:bodyPr wrap="square">
            <a:spAutoFit/>
          </a:bodyPr>
          <a:lstStyle/>
          <a:p>
            <a:pPr eaLnBrk="1" hangingPunct="1">
              <a:defRPr/>
            </a:pPr>
            <a:r>
              <a:rPr lang="ja-JP" altLang="en-US" sz="2400" dirty="0">
                <a:latin typeface="+mj-ea"/>
                <a:ea typeface="+mj-ea"/>
              </a:rPr>
              <a:t>人員計画（要員計画）⇒</a:t>
            </a:r>
            <a:r>
              <a:rPr lang="ja-JP" altLang="en-US" sz="2400" dirty="0">
                <a:solidFill>
                  <a:srgbClr val="FF0000"/>
                </a:solidFill>
                <a:latin typeface="+mj-ea"/>
                <a:ea typeface="+mj-ea"/>
              </a:rPr>
              <a:t>①事業運営のため</a:t>
            </a:r>
            <a:r>
              <a:rPr lang="ja-JP" altLang="en-US" sz="2400" dirty="0">
                <a:latin typeface="+mj-ea"/>
                <a:ea typeface="+mj-ea"/>
              </a:rPr>
              <a:t>に必要な人材を、</a:t>
            </a:r>
            <a:r>
              <a:rPr lang="ja-JP" altLang="en-US" sz="2400" dirty="0">
                <a:solidFill>
                  <a:srgbClr val="FF0000"/>
                </a:solidFill>
                <a:latin typeface="+mj-ea"/>
                <a:ea typeface="+mj-ea"/>
              </a:rPr>
              <a:t>②量的・質的に確保</a:t>
            </a:r>
            <a:r>
              <a:rPr lang="ja-JP" altLang="en-US" sz="2400" dirty="0">
                <a:latin typeface="+mj-ea"/>
                <a:ea typeface="+mj-ea"/>
              </a:rPr>
              <a:t>し、</a:t>
            </a:r>
            <a:r>
              <a:rPr lang="ja-JP" altLang="en-US" sz="2400" dirty="0">
                <a:solidFill>
                  <a:srgbClr val="FF0000"/>
                </a:solidFill>
                <a:latin typeface="+mj-ea"/>
                <a:ea typeface="+mj-ea"/>
              </a:rPr>
              <a:t>③配置</a:t>
            </a:r>
            <a:r>
              <a:rPr lang="ja-JP" altLang="en-US" sz="2400" dirty="0">
                <a:latin typeface="+mj-ea"/>
                <a:ea typeface="+mj-ea"/>
              </a:rPr>
              <a:t>するための計画　　　　　</a:t>
            </a:r>
          </a:p>
        </p:txBody>
      </p:sp>
      <p:sp>
        <p:nvSpPr>
          <p:cNvPr id="2" name="四角形: 角を丸くする 1">
            <a:extLst>
              <a:ext uri="{FF2B5EF4-FFF2-40B4-BE49-F238E27FC236}">
                <a16:creationId xmlns:a16="http://schemas.microsoft.com/office/drawing/2014/main" id="{BC91B7B2-FF7A-49B8-989F-8D6BC669A2F6}"/>
              </a:ext>
            </a:extLst>
          </p:cNvPr>
          <p:cNvSpPr/>
          <p:nvPr/>
        </p:nvSpPr>
        <p:spPr>
          <a:xfrm>
            <a:off x="252412" y="2317199"/>
            <a:ext cx="3274072" cy="1054720"/>
          </a:xfrm>
          <a:prstGeom prst="roundRect">
            <a:avLst/>
          </a:prstGeom>
          <a:solidFill>
            <a:srgbClr val="F4D6AA"/>
          </a:solidFill>
          <a:ln>
            <a:solidFill>
              <a:srgbClr val="8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人員計画の前にその業務が会社に利益をもたらしているか？を確認する</a:t>
            </a:r>
          </a:p>
        </p:txBody>
      </p:sp>
      <p:sp>
        <p:nvSpPr>
          <p:cNvPr id="16" name="四角形: 角を丸くする 15">
            <a:extLst>
              <a:ext uri="{FF2B5EF4-FFF2-40B4-BE49-F238E27FC236}">
                <a16:creationId xmlns:a16="http://schemas.microsoft.com/office/drawing/2014/main" id="{E5774FB7-C7F3-4A27-91D7-279135DFFBD6}"/>
              </a:ext>
            </a:extLst>
          </p:cNvPr>
          <p:cNvSpPr/>
          <p:nvPr/>
        </p:nvSpPr>
        <p:spPr>
          <a:xfrm>
            <a:off x="4138239" y="2317199"/>
            <a:ext cx="2725144" cy="105472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過去から継続しているだけで、利益をもたらしていない</a:t>
            </a:r>
          </a:p>
        </p:txBody>
      </p:sp>
      <p:sp>
        <p:nvSpPr>
          <p:cNvPr id="17" name="四角形: 角を丸くする 16">
            <a:extLst>
              <a:ext uri="{FF2B5EF4-FFF2-40B4-BE49-F238E27FC236}">
                <a16:creationId xmlns:a16="http://schemas.microsoft.com/office/drawing/2014/main" id="{126433E9-1854-4324-9B1F-D60D21A64C22}"/>
              </a:ext>
            </a:extLst>
          </p:cNvPr>
          <p:cNvSpPr/>
          <p:nvPr/>
        </p:nvSpPr>
        <p:spPr>
          <a:xfrm>
            <a:off x="7475139" y="2327865"/>
            <a:ext cx="1416449" cy="1011171"/>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廃止を検討</a:t>
            </a:r>
          </a:p>
        </p:txBody>
      </p:sp>
      <p:cxnSp>
        <p:nvCxnSpPr>
          <p:cNvPr id="19" name="直線矢印コネクタ 18">
            <a:extLst>
              <a:ext uri="{FF2B5EF4-FFF2-40B4-BE49-F238E27FC236}">
                <a16:creationId xmlns:a16="http://schemas.microsoft.com/office/drawing/2014/main" id="{851F7B38-D796-4C33-AC23-0A3EA5037D9A}"/>
              </a:ext>
            </a:extLst>
          </p:cNvPr>
          <p:cNvCxnSpPr>
            <a:stCxn id="2" idx="3"/>
            <a:endCxn id="16" idx="1"/>
          </p:cNvCxnSpPr>
          <p:nvPr/>
        </p:nvCxnSpPr>
        <p:spPr>
          <a:xfrm>
            <a:off x="3526484" y="2844559"/>
            <a:ext cx="611755"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CE22ECD3-B9ED-44E4-8267-87D242524061}"/>
              </a:ext>
            </a:extLst>
          </p:cNvPr>
          <p:cNvCxnSpPr>
            <a:cxnSpLocks/>
            <a:stCxn id="16" idx="3"/>
            <a:endCxn id="17" idx="1"/>
          </p:cNvCxnSpPr>
          <p:nvPr/>
        </p:nvCxnSpPr>
        <p:spPr>
          <a:xfrm flipV="1">
            <a:off x="6863383" y="2833451"/>
            <a:ext cx="611756" cy="111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3" name="四角形: 角を丸くする 22">
            <a:extLst>
              <a:ext uri="{FF2B5EF4-FFF2-40B4-BE49-F238E27FC236}">
                <a16:creationId xmlns:a16="http://schemas.microsoft.com/office/drawing/2014/main" id="{B8127E1E-35FB-4320-ADFE-D8CB19F3D936}"/>
              </a:ext>
            </a:extLst>
          </p:cNvPr>
          <p:cNvSpPr/>
          <p:nvPr/>
        </p:nvSpPr>
        <p:spPr>
          <a:xfrm>
            <a:off x="701762" y="3846934"/>
            <a:ext cx="2375372"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利益をもたらしている</a:t>
            </a:r>
          </a:p>
        </p:txBody>
      </p:sp>
      <p:cxnSp>
        <p:nvCxnSpPr>
          <p:cNvPr id="25" name="直線矢印コネクタ 24">
            <a:extLst>
              <a:ext uri="{FF2B5EF4-FFF2-40B4-BE49-F238E27FC236}">
                <a16:creationId xmlns:a16="http://schemas.microsoft.com/office/drawing/2014/main" id="{3305D361-8530-421A-BCE4-2BBC9B7A239B}"/>
              </a:ext>
            </a:extLst>
          </p:cNvPr>
          <p:cNvCxnSpPr>
            <a:stCxn id="2" idx="2"/>
            <a:endCxn id="23" idx="0"/>
          </p:cNvCxnSpPr>
          <p:nvPr/>
        </p:nvCxnSpPr>
        <p:spPr>
          <a:xfrm>
            <a:off x="1889448" y="3371919"/>
            <a:ext cx="0" cy="47501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7" name="四角形: 角を丸くする 26">
            <a:extLst>
              <a:ext uri="{FF2B5EF4-FFF2-40B4-BE49-F238E27FC236}">
                <a16:creationId xmlns:a16="http://schemas.microsoft.com/office/drawing/2014/main" id="{A2FF0FFA-BE4A-4455-8C2B-05ED8CC2561A}"/>
              </a:ext>
            </a:extLst>
          </p:cNvPr>
          <p:cNvSpPr/>
          <p:nvPr/>
        </p:nvSpPr>
        <p:spPr>
          <a:xfrm>
            <a:off x="4138239" y="3853347"/>
            <a:ext cx="2375372"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人員に過不足はないか？</a:t>
            </a:r>
            <a:endParaRPr kumimoji="1" lang="ja-JP" altLang="en-US" dirty="0">
              <a:solidFill>
                <a:schemeClr val="tx1"/>
              </a:solidFill>
            </a:endParaRPr>
          </a:p>
        </p:txBody>
      </p:sp>
      <p:cxnSp>
        <p:nvCxnSpPr>
          <p:cNvPr id="28" name="直線矢印コネクタ 27">
            <a:extLst>
              <a:ext uri="{FF2B5EF4-FFF2-40B4-BE49-F238E27FC236}">
                <a16:creationId xmlns:a16="http://schemas.microsoft.com/office/drawing/2014/main" id="{94C1846C-26D7-409A-8200-12035B15CD78}"/>
              </a:ext>
            </a:extLst>
          </p:cNvPr>
          <p:cNvCxnSpPr>
            <a:cxnSpLocks/>
            <a:stCxn id="23" idx="3"/>
            <a:endCxn id="27" idx="1"/>
          </p:cNvCxnSpPr>
          <p:nvPr/>
        </p:nvCxnSpPr>
        <p:spPr>
          <a:xfrm>
            <a:off x="3077134" y="4127262"/>
            <a:ext cx="1061105" cy="641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4" name="四角形: 角を丸くする 33">
            <a:extLst>
              <a:ext uri="{FF2B5EF4-FFF2-40B4-BE49-F238E27FC236}">
                <a16:creationId xmlns:a16="http://schemas.microsoft.com/office/drawing/2014/main" id="{65BA83AF-7B54-4879-9023-FD73ED45FB2F}"/>
              </a:ext>
            </a:extLst>
          </p:cNvPr>
          <p:cNvSpPr/>
          <p:nvPr/>
        </p:nvSpPr>
        <p:spPr>
          <a:xfrm>
            <a:off x="7027627" y="3846933"/>
            <a:ext cx="712723"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ない</a:t>
            </a:r>
          </a:p>
        </p:txBody>
      </p:sp>
      <p:cxnSp>
        <p:nvCxnSpPr>
          <p:cNvPr id="35" name="直線矢印コネクタ 34">
            <a:extLst>
              <a:ext uri="{FF2B5EF4-FFF2-40B4-BE49-F238E27FC236}">
                <a16:creationId xmlns:a16="http://schemas.microsoft.com/office/drawing/2014/main" id="{D2DE1775-087B-4D79-8A1B-807E6052CE4E}"/>
              </a:ext>
            </a:extLst>
          </p:cNvPr>
          <p:cNvCxnSpPr>
            <a:cxnSpLocks/>
            <a:stCxn id="27" idx="3"/>
            <a:endCxn id="34" idx="1"/>
          </p:cNvCxnSpPr>
          <p:nvPr/>
        </p:nvCxnSpPr>
        <p:spPr>
          <a:xfrm flipV="1">
            <a:off x="6513611" y="4127261"/>
            <a:ext cx="514016" cy="641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8" name="四角形: 角を丸くする 37">
            <a:extLst>
              <a:ext uri="{FF2B5EF4-FFF2-40B4-BE49-F238E27FC236}">
                <a16:creationId xmlns:a16="http://schemas.microsoft.com/office/drawing/2014/main" id="{2BB41A74-95F3-48A5-B2F3-1A0263AB2BF0}"/>
              </a:ext>
            </a:extLst>
          </p:cNvPr>
          <p:cNvSpPr/>
          <p:nvPr/>
        </p:nvSpPr>
        <p:spPr>
          <a:xfrm>
            <a:off x="8254366" y="3841389"/>
            <a:ext cx="712723"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維持</a:t>
            </a:r>
            <a:endParaRPr kumimoji="1" lang="ja-JP" altLang="en-US" dirty="0">
              <a:solidFill>
                <a:schemeClr val="tx1"/>
              </a:solidFill>
            </a:endParaRPr>
          </a:p>
        </p:txBody>
      </p:sp>
      <p:cxnSp>
        <p:nvCxnSpPr>
          <p:cNvPr id="39" name="直線矢印コネクタ 38">
            <a:extLst>
              <a:ext uri="{FF2B5EF4-FFF2-40B4-BE49-F238E27FC236}">
                <a16:creationId xmlns:a16="http://schemas.microsoft.com/office/drawing/2014/main" id="{1B72CB8C-B81F-4636-B19E-977E34CEC330}"/>
              </a:ext>
            </a:extLst>
          </p:cNvPr>
          <p:cNvCxnSpPr>
            <a:cxnSpLocks/>
            <a:endCxn id="38" idx="1"/>
          </p:cNvCxnSpPr>
          <p:nvPr/>
        </p:nvCxnSpPr>
        <p:spPr>
          <a:xfrm flipV="1">
            <a:off x="7740350" y="4121717"/>
            <a:ext cx="514016" cy="641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0" name="四角形: 角を丸くする 39">
            <a:extLst>
              <a:ext uri="{FF2B5EF4-FFF2-40B4-BE49-F238E27FC236}">
                <a16:creationId xmlns:a16="http://schemas.microsoft.com/office/drawing/2014/main" id="{C0E11730-BB5F-47E0-8ED6-44A29F46DDE5}"/>
              </a:ext>
            </a:extLst>
          </p:cNvPr>
          <p:cNvSpPr/>
          <p:nvPr/>
        </p:nvSpPr>
        <p:spPr>
          <a:xfrm>
            <a:off x="1538505" y="4882604"/>
            <a:ext cx="701886"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過大</a:t>
            </a:r>
          </a:p>
        </p:txBody>
      </p:sp>
      <p:cxnSp>
        <p:nvCxnSpPr>
          <p:cNvPr id="41" name="直線矢印コネクタ 40">
            <a:extLst>
              <a:ext uri="{FF2B5EF4-FFF2-40B4-BE49-F238E27FC236}">
                <a16:creationId xmlns:a16="http://schemas.microsoft.com/office/drawing/2014/main" id="{D08A0CF6-4F77-4D84-8B42-93D4C4574256}"/>
              </a:ext>
            </a:extLst>
          </p:cNvPr>
          <p:cNvCxnSpPr>
            <a:cxnSpLocks/>
            <a:stCxn id="27" idx="2"/>
            <a:endCxn id="40" idx="0"/>
          </p:cNvCxnSpPr>
          <p:nvPr/>
        </p:nvCxnSpPr>
        <p:spPr>
          <a:xfrm flipH="1">
            <a:off x="1889448" y="4414002"/>
            <a:ext cx="3436477" cy="4686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6" name="四角形: 角を丸くする 45">
            <a:extLst>
              <a:ext uri="{FF2B5EF4-FFF2-40B4-BE49-F238E27FC236}">
                <a16:creationId xmlns:a16="http://schemas.microsoft.com/office/drawing/2014/main" id="{E7C584CD-B2B1-4F13-9443-F921F5C9DE62}"/>
              </a:ext>
            </a:extLst>
          </p:cNvPr>
          <p:cNvSpPr/>
          <p:nvPr/>
        </p:nvSpPr>
        <p:spPr>
          <a:xfrm>
            <a:off x="4530239" y="4899144"/>
            <a:ext cx="701886"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過</a:t>
            </a:r>
            <a:r>
              <a:rPr lang="ja-JP" altLang="en-US" dirty="0">
                <a:solidFill>
                  <a:schemeClr val="tx1"/>
                </a:solidFill>
              </a:rPr>
              <a:t>小</a:t>
            </a:r>
            <a:endParaRPr kumimoji="1" lang="ja-JP" altLang="en-US" dirty="0">
              <a:solidFill>
                <a:schemeClr val="tx1"/>
              </a:solidFill>
            </a:endParaRPr>
          </a:p>
        </p:txBody>
      </p:sp>
      <p:cxnSp>
        <p:nvCxnSpPr>
          <p:cNvPr id="47" name="直線矢印コネクタ 46">
            <a:extLst>
              <a:ext uri="{FF2B5EF4-FFF2-40B4-BE49-F238E27FC236}">
                <a16:creationId xmlns:a16="http://schemas.microsoft.com/office/drawing/2014/main" id="{CD92CAC9-B12B-46FF-94A4-C9EE3AFB0B47}"/>
              </a:ext>
            </a:extLst>
          </p:cNvPr>
          <p:cNvCxnSpPr>
            <a:cxnSpLocks/>
            <a:stCxn id="27" idx="2"/>
            <a:endCxn id="46" idx="0"/>
          </p:cNvCxnSpPr>
          <p:nvPr/>
        </p:nvCxnSpPr>
        <p:spPr>
          <a:xfrm flipH="1">
            <a:off x="4881182" y="4414002"/>
            <a:ext cx="444743" cy="48514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4" name="四角形: 角を丸くする 53">
            <a:extLst>
              <a:ext uri="{FF2B5EF4-FFF2-40B4-BE49-F238E27FC236}">
                <a16:creationId xmlns:a16="http://schemas.microsoft.com/office/drawing/2014/main" id="{9031C010-9411-42B6-A762-3250D9B97099}"/>
              </a:ext>
            </a:extLst>
          </p:cNvPr>
          <p:cNvSpPr/>
          <p:nvPr/>
        </p:nvSpPr>
        <p:spPr>
          <a:xfrm>
            <a:off x="701746" y="5722096"/>
            <a:ext cx="2375372"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配置換え・人員削減</a:t>
            </a:r>
          </a:p>
        </p:txBody>
      </p:sp>
      <p:sp>
        <p:nvSpPr>
          <p:cNvPr id="56" name="四角形: 角を丸くする 55">
            <a:extLst>
              <a:ext uri="{FF2B5EF4-FFF2-40B4-BE49-F238E27FC236}">
                <a16:creationId xmlns:a16="http://schemas.microsoft.com/office/drawing/2014/main" id="{346A155F-AEEA-4C71-86BD-FA9A10EEA683}"/>
              </a:ext>
            </a:extLst>
          </p:cNvPr>
          <p:cNvSpPr/>
          <p:nvPr/>
        </p:nvSpPr>
        <p:spPr>
          <a:xfrm>
            <a:off x="3693496" y="5731724"/>
            <a:ext cx="2375372"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新規採用・外部委託</a:t>
            </a:r>
            <a:endParaRPr kumimoji="1" lang="ja-JP" altLang="en-US" dirty="0">
              <a:solidFill>
                <a:schemeClr val="tx1"/>
              </a:solidFill>
            </a:endParaRPr>
          </a:p>
        </p:txBody>
      </p:sp>
      <p:sp>
        <p:nvSpPr>
          <p:cNvPr id="57" name="四角形: 角を丸くする 56">
            <a:extLst>
              <a:ext uri="{FF2B5EF4-FFF2-40B4-BE49-F238E27FC236}">
                <a16:creationId xmlns:a16="http://schemas.microsoft.com/office/drawing/2014/main" id="{0FE4D883-EA20-4228-ADBA-B41E0117960D}"/>
              </a:ext>
            </a:extLst>
          </p:cNvPr>
          <p:cNvSpPr/>
          <p:nvPr/>
        </p:nvSpPr>
        <p:spPr>
          <a:xfrm>
            <a:off x="7403703" y="4906725"/>
            <a:ext cx="938458"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非効率</a:t>
            </a:r>
          </a:p>
        </p:txBody>
      </p:sp>
      <p:sp>
        <p:nvSpPr>
          <p:cNvPr id="58" name="四角形: 角を丸くする 57">
            <a:extLst>
              <a:ext uri="{FF2B5EF4-FFF2-40B4-BE49-F238E27FC236}">
                <a16:creationId xmlns:a16="http://schemas.microsoft.com/office/drawing/2014/main" id="{333E2415-F547-4BF5-B698-E9242A4AEDD6}"/>
              </a:ext>
            </a:extLst>
          </p:cNvPr>
          <p:cNvSpPr/>
          <p:nvPr/>
        </p:nvSpPr>
        <p:spPr>
          <a:xfrm>
            <a:off x="6685246" y="5722095"/>
            <a:ext cx="2375372" cy="56065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外部委託・</a:t>
            </a:r>
            <a:r>
              <a:rPr lang="en-US" altLang="ja-JP" dirty="0">
                <a:solidFill>
                  <a:schemeClr val="tx1"/>
                </a:solidFill>
              </a:rPr>
              <a:t>IT</a:t>
            </a:r>
            <a:r>
              <a:rPr lang="ja-JP" altLang="en-US" dirty="0">
                <a:solidFill>
                  <a:schemeClr val="tx1"/>
                </a:solidFill>
              </a:rPr>
              <a:t>化</a:t>
            </a:r>
            <a:endParaRPr kumimoji="1" lang="ja-JP" altLang="en-US" dirty="0">
              <a:solidFill>
                <a:schemeClr val="tx1"/>
              </a:solidFill>
            </a:endParaRPr>
          </a:p>
        </p:txBody>
      </p:sp>
      <p:cxnSp>
        <p:nvCxnSpPr>
          <p:cNvPr id="59" name="直線矢印コネクタ 58">
            <a:extLst>
              <a:ext uri="{FF2B5EF4-FFF2-40B4-BE49-F238E27FC236}">
                <a16:creationId xmlns:a16="http://schemas.microsoft.com/office/drawing/2014/main" id="{A879D595-8A41-459D-B4F7-AD4917CEDEF6}"/>
              </a:ext>
            </a:extLst>
          </p:cNvPr>
          <p:cNvCxnSpPr>
            <a:cxnSpLocks/>
            <a:stCxn id="27" idx="2"/>
            <a:endCxn id="57" idx="0"/>
          </p:cNvCxnSpPr>
          <p:nvPr/>
        </p:nvCxnSpPr>
        <p:spPr>
          <a:xfrm>
            <a:off x="5325925" y="4414002"/>
            <a:ext cx="2547007" cy="49272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72455BC0-2DD4-46EB-83B9-00AF7040910D}"/>
              </a:ext>
            </a:extLst>
          </p:cNvPr>
          <p:cNvCxnSpPr>
            <a:cxnSpLocks/>
            <a:stCxn id="40" idx="2"/>
            <a:endCxn id="54" idx="0"/>
          </p:cNvCxnSpPr>
          <p:nvPr/>
        </p:nvCxnSpPr>
        <p:spPr>
          <a:xfrm flipH="1">
            <a:off x="1889432" y="5443259"/>
            <a:ext cx="16" cy="2788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C5E64BB2-9F5A-4B2B-8470-E4D67C8DEE8E}"/>
              </a:ext>
            </a:extLst>
          </p:cNvPr>
          <p:cNvCxnSpPr>
            <a:cxnSpLocks/>
            <a:stCxn id="46" idx="2"/>
            <a:endCxn id="56" idx="0"/>
          </p:cNvCxnSpPr>
          <p:nvPr/>
        </p:nvCxnSpPr>
        <p:spPr>
          <a:xfrm>
            <a:off x="4881182" y="5459799"/>
            <a:ext cx="0" cy="27192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5779B86E-EDDA-4233-BBDF-74A93DE3EB08}"/>
              </a:ext>
            </a:extLst>
          </p:cNvPr>
          <p:cNvCxnSpPr>
            <a:cxnSpLocks/>
            <a:stCxn id="57" idx="2"/>
            <a:endCxn id="58" idx="0"/>
          </p:cNvCxnSpPr>
          <p:nvPr/>
        </p:nvCxnSpPr>
        <p:spPr>
          <a:xfrm>
            <a:off x="7872932" y="5467380"/>
            <a:ext cx="0" cy="25471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66362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74</a:t>
            </a:fld>
            <a:endParaRPr kumimoji="1" lang="ja-JP" altLang="en-US" dirty="0"/>
          </a:p>
        </p:txBody>
      </p:sp>
      <p:sp>
        <p:nvSpPr>
          <p:cNvPr id="15" name="四角形: 角を丸くする 14">
            <a:extLst>
              <a:ext uri="{FF2B5EF4-FFF2-40B4-BE49-F238E27FC236}">
                <a16:creationId xmlns:a16="http://schemas.microsoft.com/office/drawing/2014/main" id="{E256FA10-B99D-40F3-825D-7716A1B51ACD}"/>
              </a:ext>
            </a:extLst>
          </p:cNvPr>
          <p:cNvSpPr/>
          <p:nvPr/>
        </p:nvSpPr>
        <p:spPr>
          <a:xfrm>
            <a:off x="323528" y="3071733"/>
            <a:ext cx="8363272" cy="92304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企業が成長する事はなく、従業員数ばかりが増え、膨張していった</a:t>
            </a:r>
            <a:endParaRPr kumimoji="1" lang="en-US" altLang="ja-JP" sz="2000" dirty="0">
              <a:solidFill>
                <a:schemeClr val="tx1"/>
              </a:solidFill>
            </a:endParaRPr>
          </a:p>
          <a:p>
            <a:pPr algn="ctr"/>
            <a:r>
              <a:rPr kumimoji="1" lang="ja-JP" altLang="en-US" sz="2000" dirty="0">
                <a:solidFill>
                  <a:schemeClr val="tx1"/>
                </a:solidFill>
              </a:rPr>
              <a:t>⇒固定費が増大⇒資金繰り悪化</a:t>
            </a:r>
          </a:p>
        </p:txBody>
      </p:sp>
      <p:sp>
        <p:nvSpPr>
          <p:cNvPr id="4" name="テキスト ボックス 3">
            <a:extLst>
              <a:ext uri="{FF2B5EF4-FFF2-40B4-BE49-F238E27FC236}">
                <a16:creationId xmlns:a16="http://schemas.microsoft.com/office/drawing/2014/main" id="{EE862742-9976-465B-8A7D-9755A3D9EAE4}"/>
              </a:ext>
            </a:extLst>
          </p:cNvPr>
          <p:cNvSpPr txBox="1"/>
          <p:nvPr/>
        </p:nvSpPr>
        <p:spPr>
          <a:xfrm>
            <a:off x="323528" y="1056951"/>
            <a:ext cx="8363272" cy="1477328"/>
          </a:xfrm>
          <a:prstGeom prst="rect">
            <a:avLst/>
          </a:prstGeom>
          <a:noFill/>
          <a:ln w="19050">
            <a:solidFill>
              <a:srgbClr val="0070C0"/>
            </a:solidFill>
          </a:ln>
        </p:spPr>
        <p:txBody>
          <a:bodyPr wrap="square" rtlCol="0">
            <a:spAutoFit/>
          </a:bodyPr>
          <a:lstStyle/>
          <a:p>
            <a:pPr marL="285750" indent="-285750">
              <a:buFont typeface="Wingdings" panose="05000000000000000000" pitchFamily="2" charset="2"/>
              <a:buChar char="Ø"/>
            </a:pPr>
            <a:r>
              <a:rPr lang="ja-JP" altLang="en-US" dirty="0"/>
              <a:t>ビルメンテナンスを営む</a:t>
            </a:r>
            <a:r>
              <a:rPr lang="en-US" altLang="ja-JP" dirty="0"/>
              <a:t>F</a:t>
            </a:r>
            <a:r>
              <a:rPr lang="ja-JP" altLang="en-US" dirty="0"/>
              <a:t>社</a:t>
            </a:r>
            <a:endParaRPr lang="en-US" altLang="ja-JP" dirty="0"/>
          </a:p>
          <a:p>
            <a:pPr marL="285750" indent="-285750">
              <a:buFont typeface="Wingdings" panose="05000000000000000000" pitchFamily="2" charset="2"/>
              <a:buChar char="Ø"/>
            </a:pPr>
            <a:r>
              <a:rPr lang="ja-JP" altLang="en-US" dirty="0"/>
              <a:t>従業員の雇用を重視し、従業員からの希望により配置転換を頻繁に行う</a:t>
            </a:r>
            <a:endParaRPr lang="en-US" altLang="ja-JP" dirty="0"/>
          </a:p>
          <a:p>
            <a:pPr marL="285750" indent="-285750">
              <a:buFont typeface="Wingdings" panose="05000000000000000000" pitchFamily="2" charset="2"/>
              <a:buChar char="Ø"/>
            </a:pPr>
            <a:r>
              <a:rPr lang="ja-JP" altLang="en-US" dirty="0"/>
              <a:t>事業計画も人件費を固定費と位置づけ計画を立案</a:t>
            </a:r>
            <a:endParaRPr lang="en-US" altLang="ja-JP" dirty="0"/>
          </a:p>
          <a:p>
            <a:pPr marL="285750" indent="-285750">
              <a:buFont typeface="Wingdings" panose="05000000000000000000" pitchFamily="2" charset="2"/>
              <a:buChar char="Ø"/>
            </a:pPr>
            <a:r>
              <a:rPr lang="ja-JP" altLang="en-US" dirty="0"/>
              <a:t>従業員の評価は、社長の一存であり、社員の中には不満を持つものも多い</a:t>
            </a:r>
            <a:endParaRPr lang="en-US" altLang="ja-JP" dirty="0"/>
          </a:p>
          <a:p>
            <a:pPr marL="285750" indent="-285750">
              <a:buFont typeface="Wingdings" panose="05000000000000000000" pitchFamily="2" charset="2"/>
              <a:buChar char="Ø"/>
            </a:pPr>
            <a:r>
              <a:rPr lang="ja-JP" altLang="en-US" dirty="0"/>
              <a:t>労働集約型の事業である為、売上規模を追求し他府県に事業を拡大</a:t>
            </a:r>
            <a:endParaRPr lang="en-US" altLang="ja-JP" dirty="0"/>
          </a:p>
        </p:txBody>
      </p:sp>
      <p:sp>
        <p:nvSpPr>
          <p:cNvPr id="17" name="テキスト ボックス 16">
            <a:extLst>
              <a:ext uri="{FF2B5EF4-FFF2-40B4-BE49-F238E27FC236}">
                <a16:creationId xmlns:a16="http://schemas.microsoft.com/office/drawing/2014/main" id="{E287CF28-EF96-40B1-B808-DCCD83497EBC}"/>
              </a:ext>
            </a:extLst>
          </p:cNvPr>
          <p:cNvSpPr txBox="1"/>
          <p:nvPr/>
        </p:nvSpPr>
        <p:spPr>
          <a:xfrm>
            <a:off x="323528" y="4509686"/>
            <a:ext cx="8363272" cy="1785104"/>
          </a:xfrm>
          <a:prstGeom prst="rect">
            <a:avLst/>
          </a:prstGeom>
          <a:noFill/>
          <a:ln w="19050">
            <a:solidFill>
              <a:srgbClr val="0070C0"/>
            </a:solidFill>
          </a:ln>
        </p:spPr>
        <p:txBody>
          <a:bodyPr wrap="square" rtlCol="0">
            <a:spAutoFit/>
          </a:bodyPr>
          <a:lstStyle/>
          <a:p>
            <a:r>
              <a:rPr kumimoji="1" lang="en-US" altLang="ja-JP" sz="2000" dirty="0"/>
              <a:t>【</a:t>
            </a:r>
            <a:r>
              <a:rPr kumimoji="1" lang="ja-JP" altLang="en-US" sz="2000" dirty="0"/>
              <a:t>この事例の失敗原因とは？</a:t>
            </a:r>
            <a:r>
              <a:rPr kumimoji="1" lang="en-US" altLang="ja-JP" sz="2000" dirty="0"/>
              <a:t>】</a:t>
            </a:r>
          </a:p>
          <a:p>
            <a:r>
              <a:rPr lang="ja-JP" altLang="en-US" dirty="0"/>
              <a:t>１）仕事に人を付けるのが原則だが、人に仕事を付けた</a:t>
            </a:r>
            <a:endParaRPr lang="en-US" altLang="ja-JP" dirty="0"/>
          </a:p>
          <a:p>
            <a:r>
              <a:rPr lang="ja-JP" altLang="en-US" dirty="0"/>
              <a:t>　　⇒自社が利益を得る為に必要な業務は何か？を徹底して考える</a:t>
            </a:r>
            <a:endParaRPr lang="en-US" altLang="ja-JP" dirty="0"/>
          </a:p>
          <a:p>
            <a:r>
              <a:rPr kumimoji="1" lang="ja-JP" altLang="en-US" dirty="0"/>
              <a:t>２）人件費は固定費ではない</a:t>
            </a:r>
            <a:endParaRPr kumimoji="1" lang="en-US" altLang="ja-JP" dirty="0"/>
          </a:p>
          <a:p>
            <a:r>
              <a:rPr kumimoji="1" lang="ja-JP" altLang="en-US" dirty="0"/>
              <a:t>　　⇒パート、高齢者を有効に雇用し、固定費の変動費化を目指す</a:t>
            </a:r>
            <a:endParaRPr kumimoji="1" lang="en-US" altLang="ja-JP" dirty="0"/>
          </a:p>
          <a:p>
            <a:r>
              <a:rPr lang="ja-JP" altLang="en-US" dirty="0"/>
              <a:t>３）社長の思い付きで人事評価しない⇒明確な評価基準を持つ</a:t>
            </a:r>
            <a:endParaRPr kumimoji="1" lang="ja-JP" altLang="en-US" dirty="0"/>
          </a:p>
        </p:txBody>
      </p:sp>
      <p:sp>
        <p:nvSpPr>
          <p:cNvPr id="5" name="矢印: 下 4">
            <a:extLst>
              <a:ext uri="{FF2B5EF4-FFF2-40B4-BE49-F238E27FC236}">
                <a16:creationId xmlns:a16="http://schemas.microsoft.com/office/drawing/2014/main" id="{892DA72D-9ABD-4EE5-9D4B-4DA826C5513E}"/>
              </a:ext>
            </a:extLst>
          </p:cNvPr>
          <p:cNvSpPr/>
          <p:nvPr/>
        </p:nvSpPr>
        <p:spPr>
          <a:xfrm>
            <a:off x="4103948" y="2672428"/>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A5AE6EA5-AFFD-48C0-BDBE-792F547C7326}"/>
              </a:ext>
            </a:extLst>
          </p:cNvPr>
          <p:cNvSpPr/>
          <p:nvPr/>
        </p:nvSpPr>
        <p:spPr>
          <a:xfrm>
            <a:off x="4103948" y="4089231"/>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36A17A0D-E109-4DD3-BB36-1E4A2DAA0B7F}"/>
              </a:ext>
            </a:extLst>
          </p:cNvPr>
          <p:cNvSpPr txBox="1"/>
          <p:nvPr/>
        </p:nvSpPr>
        <p:spPr>
          <a:xfrm>
            <a:off x="179512" y="192015"/>
            <a:ext cx="7416730" cy="400110"/>
          </a:xfrm>
          <a:prstGeom prst="rect">
            <a:avLst/>
          </a:prstGeom>
          <a:noFill/>
        </p:spPr>
        <p:txBody>
          <a:bodyPr wrap="square" rtlCol="0">
            <a:spAutoFit/>
          </a:bodyPr>
          <a:lstStyle/>
          <a:p>
            <a:r>
              <a:rPr lang="en-US" altLang="ja-JP" sz="2000" dirty="0">
                <a:solidFill>
                  <a:schemeClr val="tx2"/>
                </a:solidFill>
                <a:latin typeface="+mj-lt"/>
                <a:ea typeface="+mj-ea"/>
                <a:cs typeface="+mj-cs"/>
              </a:rPr>
              <a:t>7-3.</a:t>
            </a:r>
            <a:r>
              <a:rPr lang="ja-JP" altLang="en-US" sz="2000" dirty="0">
                <a:solidFill>
                  <a:schemeClr val="tx2"/>
                </a:solidFill>
                <a:latin typeface="+mj-lt"/>
                <a:ea typeface="+mj-ea"/>
                <a:cs typeface="+mj-cs"/>
              </a:rPr>
              <a:t>従業員に仕事を付ける計画を立案した経営者</a:t>
            </a:r>
          </a:p>
        </p:txBody>
      </p:sp>
      <p:sp>
        <p:nvSpPr>
          <p:cNvPr id="2" name="フッター プレースホルダー 1">
            <a:extLst>
              <a:ext uri="{FF2B5EF4-FFF2-40B4-BE49-F238E27FC236}">
                <a16:creationId xmlns:a16="http://schemas.microsoft.com/office/drawing/2014/main" id="{97D0F18E-DF5F-4E45-9C8C-D827CB1218B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6479164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7" grpId="0" animBg="1"/>
      <p:bldP spid="5" grpId="0" animBg="1"/>
      <p:bldP spid="19"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75</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16632"/>
            <a:ext cx="4319588" cy="504428"/>
          </a:xfrm>
        </p:spPr>
        <p:txBody>
          <a:bodyPr/>
          <a:lstStyle/>
          <a:p>
            <a:r>
              <a:rPr kumimoji="1" lang="en-US" altLang="ja-JP" dirty="0"/>
              <a:t>7-4.</a:t>
            </a:r>
            <a:r>
              <a:rPr lang="ja-JP" altLang="en-US" dirty="0"/>
              <a:t>人件費全体像</a:t>
            </a:r>
            <a:endParaRPr kumimoji="1" lang="ja-JP" altLang="en-US" dirty="0"/>
          </a:p>
        </p:txBody>
      </p:sp>
      <p:graphicFrame>
        <p:nvGraphicFramePr>
          <p:cNvPr id="6" name="表 7">
            <a:extLst>
              <a:ext uri="{FF2B5EF4-FFF2-40B4-BE49-F238E27FC236}">
                <a16:creationId xmlns:a16="http://schemas.microsoft.com/office/drawing/2014/main" id="{14677185-FE50-4C92-B649-5B361A9DD4A6}"/>
              </a:ext>
            </a:extLst>
          </p:cNvPr>
          <p:cNvGraphicFramePr>
            <a:graphicFrameLocks noGrp="1"/>
          </p:cNvGraphicFramePr>
          <p:nvPr>
            <p:extLst>
              <p:ext uri="{D42A27DB-BD31-4B8C-83A1-F6EECF244321}">
                <p14:modId xmlns:p14="http://schemas.microsoft.com/office/powerpoint/2010/main" val="1156670473"/>
              </p:ext>
            </p:extLst>
          </p:nvPr>
        </p:nvGraphicFramePr>
        <p:xfrm>
          <a:off x="389717" y="949505"/>
          <a:ext cx="8364565" cy="5441619"/>
        </p:xfrm>
        <a:graphic>
          <a:graphicData uri="http://schemas.openxmlformats.org/drawingml/2006/table">
            <a:tbl>
              <a:tblPr firstRow="1" bandRow="1">
                <a:tableStyleId>{BDBED569-4797-4DF1-A0F4-6AAB3CD982D8}</a:tableStyleId>
              </a:tblPr>
              <a:tblGrid>
                <a:gridCol w="1672913">
                  <a:extLst>
                    <a:ext uri="{9D8B030D-6E8A-4147-A177-3AD203B41FA5}">
                      <a16:colId xmlns:a16="http://schemas.microsoft.com/office/drawing/2014/main" val="2004320379"/>
                    </a:ext>
                  </a:extLst>
                </a:gridCol>
                <a:gridCol w="1672913">
                  <a:extLst>
                    <a:ext uri="{9D8B030D-6E8A-4147-A177-3AD203B41FA5}">
                      <a16:colId xmlns:a16="http://schemas.microsoft.com/office/drawing/2014/main" val="417373560"/>
                    </a:ext>
                  </a:extLst>
                </a:gridCol>
                <a:gridCol w="1672913">
                  <a:extLst>
                    <a:ext uri="{9D8B030D-6E8A-4147-A177-3AD203B41FA5}">
                      <a16:colId xmlns:a16="http://schemas.microsoft.com/office/drawing/2014/main" val="2187644691"/>
                    </a:ext>
                  </a:extLst>
                </a:gridCol>
                <a:gridCol w="1672913">
                  <a:extLst>
                    <a:ext uri="{9D8B030D-6E8A-4147-A177-3AD203B41FA5}">
                      <a16:colId xmlns:a16="http://schemas.microsoft.com/office/drawing/2014/main" val="1012222962"/>
                    </a:ext>
                  </a:extLst>
                </a:gridCol>
                <a:gridCol w="1672913">
                  <a:extLst>
                    <a:ext uri="{9D8B030D-6E8A-4147-A177-3AD203B41FA5}">
                      <a16:colId xmlns:a16="http://schemas.microsoft.com/office/drawing/2014/main" val="3385328524"/>
                    </a:ext>
                  </a:extLst>
                </a:gridCol>
              </a:tblGrid>
              <a:tr h="144016">
                <a:tc>
                  <a:txBody>
                    <a:bodyPr/>
                    <a:lstStyle/>
                    <a:p>
                      <a:pPr algn="ctr"/>
                      <a:endParaRPr kumimoji="1" lang="ja-JP" altLang="en-US" b="0" dirty="0"/>
                    </a:p>
                  </a:txBody>
                  <a:tcPr anchor="ctr">
                    <a:solidFill>
                      <a:schemeClr val="bg1">
                        <a:lumMod val="85000"/>
                      </a:schemeClr>
                    </a:solidFill>
                  </a:tcPr>
                </a:tc>
                <a:tc>
                  <a:txBody>
                    <a:bodyPr/>
                    <a:lstStyle/>
                    <a:p>
                      <a:pPr algn="ctr"/>
                      <a:r>
                        <a:rPr kumimoji="1" lang="ja-JP" altLang="en-US" b="0" dirty="0"/>
                        <a:t>役員</a:t>
                      </a:r>
                    </a:p>
                  </a:txBody>
                  <a:tcPr anchor="ctr">
                    <a:solidFill>
                      <a:schemeClr val="bg1">
                        <a:lumMod val="85000"/>
                      </a:schemeClr>
                    </a:solidFill>
                  </a:tcPr>
                </a:tc>
                <a:tc>
                  <a:txBody>
                    <a:bodyPr/>
                    <a:lstStyle/>
                    <a:p>
                      <a:pPr algn="ctr"/>
                      <a:r>
                        <a:rPr kumimoji="1" lang="ja-JP" altLang="en-US" b="0" dirty="0"/>
                        <a:t>製造部門</a:t>
                      </a:r>
                    </a:p>
                  </a:txBody>
                  <a:tcPr anchor="ctr">
                    <a:solidFill>
                      <a:schemeClr val="bg1">
                        <a:lumMod val="85000"/>
                      </a:schemeClr>
                    </a:solidFill>
                  </a:tcPr>
                </a:tc>
                <a:tc>
                  <a:txBody>
                    <a:bodyPr/>
                    <a:lstStyle/>
                    <a:p>
                      <a:pPr algn="ctr"/>
                      <a:r>
                        <a:rPr kumimoji="1" lang="ja-JP" altLang="en-US" b="0" dirty="0"/>
                        <a:t>販売部門</a:t>
                      </a:r>
                    </a:p>
                  </a:txBody>
                  <a:tcPr anchor="ctr">
                    <a:solidFill>
                      <a:schemeClr val="bg1">
                        <a:lumMod val="85000"/>
                      </a:schemeClr>
                    </a:solidFill>
                  </a:tcPr>
                </a:tc>
                <a:tc>
                  <a:txBody>
                    <a:bodyPr/>
                    <a:lstStyle/>
                    <a:p>
                      <a:pPr algn="ctr"/>
                      <a:r>
                        <a:rPr kumimoji="1" lang="ja-JP" altLang="en-US" b="0" dirty="0"/>
                        <a:t>管理部門</a:t>
                      </a:r>
                    </a:p>
                  </a:txBody>
                  <a:tcPr anchor="ctr">
                    <a:solidFill>
                      <a:schemeClr val="bg1">
                        <a:lumMod val="85000"/>
                      </a:schemeClr>
                    </a:solidFill>
                  </a:tcPr>
                </a:tc>
                <a:extLst>
                  <a:ext uri="{0D108BD9-81ED-4DB2-BD59-A6C34878D82A}">
                    <a16:rowId xmlns:a16="http://schemas.microsoft.com/office/drawing/2014/main" val="3350458776"/>
                  </a:ext>
                </a:extLst>
              </a:tr>
              <a:tr h="900099">
                <a:tc>
                  <a:txBody>
                    <a:bodyPr/>
                    <a:lstStyle/>
                    <a:p>
                      <a:pPr algn="ctr"/>
                      <a:r>
                        <a:rPr kumimoji="1" lang="ja-JP" altLang="en-US" sz="1800" dirty="0"/>
                        <a:t>責任</a:t>
                      </a:r>
                    </a:p>
                  </a:txBody>
                  <a:tcPr anchor="ctr"/>
                </a:tc>
                <a:tc>
                  <a:txBody>
                    <a:bodyPr/>
                    <a:lstStyle/>
                    <a:p>
                      <a:pPr algn="ctr"/>
                      <a:r>
                        <a:rPr kumimoji="1" lang="ja-JP" altLang="en-US" sz="2800" dirty="0"/>
                        <a:t>業績責任</a:t>
                      </a:r>
                    </a:p>
                  </a:txBody>
                  <a:tcPr anchor="ctr">
                    <a:solidFill>
                      <a:srgbClr val="FFCC99">
                        <a:alpha val="20000"/>
                      </a:srgbClr>
                    </a:solidFill>
                  </a:tcPr>
                </a:tc>
                <a:tc gridSpan="3">
                  <a:txBody>
                    <a:bodyPr/>
                    <a:lstStyle/>
                    <a:p>
                      <a:pPr algn="ctr"/>
                      <a:r>
                        <a:rPr kumimoji="1" lang="ja-JP" altLang="en-US" sz="2800" dirty="0"/>
                        <a:t>執行責任</a:t>
                      </a:r>
                    </a:p>
                  </a:txBody>
                  <a:tcPr anchor="ctr">
                    <a:solidFill>
                      <a:srgbClr val="92D050">
                        <a:alpha val="20000"/>
                      </a:srgbClr>
                    </a:solidFill>
                  </a:tcPr>
                </a:tc>
                <a:tc hMerge="1">
                  <a:txBody>
                    <a:bodyPr/>
                    <a:lstStyle/>
                    <a:p>
                      <a:pPr algn="l"/>
                      <a:endParaRPr kumimoji="1" lang="ja-JP" altLang="en-US" sz="1400" dirty="0"/>
                    </a:p>
                  </a:txBody>
                  <a:tcPr/>
                </a:tc>
                <a:tc hMerge="1">
                  <a:txBody>
                    <a:bodyPr/>
                    <a:lstStyle/>
                    <a:p>
                      <a:pPr algn="l"/>
                      <a:endParaRPr kumimoji="1" lang="ja-JP" altLang="en-US" sz="1400" dirty="0"/>
                    </a:p>
                  </a:txBody>
                  <a:tcPr/>
                </a:tc>
                <a:extLst>
                  <a:ext uri="{0D108BD9-81ED-4DB2-BD59-A6C34878D82A}">
                    <a16:rowId xmlns:a16="http://schemas.microsoft.com/office/drawing/2014/main" val="218726298"/>
                  </a:ext>
                </a:extLst>
              </a:tr>
              <a:tr h="900099">
                <a:tc rowSpan="2">
                  <a:txBody>
                    <a:bodyPr/>
                    <a:lstStyle/>
                    <a:p>
                      <a:pPr algn="ctr"/>
                      <a:r>
                        <a:rPr kumimoji="1" lang="ja-JP" altLang="en-US" sz="1800" dirty="0"/>
                        <a:t>報酬・給与</a:t>
                      </a: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・減らす場合はここから</a:t>
                      </a:r>
                    </a:p>
                    <a:p>
                      <a:pPr algn="l"/>
                      <a:r>
                        <a:rPr kumimoji="1" lang="ja-JP" altLang="en-US" sz="1600" dirty="0"/>
                        <a:t>・役員親族等で勤務実態のない者は、一番初めに削減</a:t>
                      </a:r>
                    </a:p>
                  </a:txBody>
                  <a:tcPr/>
                </a:tc>
                <a:tc>
                  <a:txBody>
                    <a:bodyPr/>
                    <a:lstStyle/>
                    <a:p>
                      <a:pPr algn="l"/>
                      <a:r>
                        <a:rPr kumimoji="1" lang="ja-JP" altLang="en-US" sz="1600" dirty="0"/>
                        <a:t>・仕事の代替性を見極める</a:t>
                      </a:r>
                    </a:p>
                  </a:txBody>
                  <a:tcPr/>
                </a:tc>
                <a:tc>
                  <a:txBody>
                    <a:bodyPr/>
                    <a:lstStyle/>
                    <a:p>
                      <a:pPr algn="l"/>
                      <a:r>
                        <a:rPr kumimoji="1" lang="ja-JP" altLang="en-US" sz="1600" dirty="0"/>
                        <a:t>・将来への投資の意味合いを持つ</a:t>
                      </a:r>
                      <a:endParaRPr kumimoji="1" lang="en-US" altLang="ja-JP" sz="1600" dirty="0"/>
                    </a:p>
                    <a:p>
                      <a:pPr algn="l"/>
                      <a:r>
                        <a:rPr kumimoji="1" lang="ja-JP" altLang="en-US" sz="1600" dirty="0"/>
                        <a:t>・歩合制を採用する会社も多い</a:t>
                      </a:r>
                    </a:p>
                  </a:txBody>
                  <a:tcPr/>
                </a:tc>
                <a:tc>
                  <a:txBody>
                    <a:bodyPr/>
                    <a:lstStyle/>
                    <a:p>
                      <a:pPr algn="l"/>
                      <a:r>
                        <a:rPr kumimoji="1" lang="ja-JP" altLang="en-US" sz="1600" dirty="0"/>
                        <a:t>・可能な限り省力化</a:t>
                      </a:r>
                      <a:endParaRPr kumimoji="1" lang="en-US" altLang="ja-JP" sz="1600" dirty="0"/>
                    </a:p>
                    <a:p>
                      <a:pPr algn="l"/>
                      <a:r>
                        <a:rPr kumimoji="1" lang="ja-JP" altLang="en-US" sz="1600" dirty="0"/>
                        <a:t>・最近は、外部委託する会社もある</a:t>
                      </a:r>
                    </a:p>
                  </a:txBody>
                  <a:tcPr/>
                </a:tc>
                <a:extLst>
                  <a:ext uri="{0D108BD9-81ED-4DB2-BD59-A6C34878D82A}">
                    <a16:rowId xmlns:a16="http://schemas.microsoft.com/office/drawing/2014/main" val="610927602"/>
                  </a:ext>
                </a:extLst>
              </a:tr>
              <a:tr h="276005">
                <a:tc vMerge="1">
                  <a:txBody>
                    <a:bodyPr/>
                    <a:lstStyle/>
                    <a:p>
                      <a:pPr algn="ctr"/>
                      <a:endParaRPr kumimoji="1" lang="ja-JP" altLang="en-US" dirty="0"/>
                    </a:p>
                  </a:txBody>
                  <a:tcPr anchor="ctr"/>
                </a:tc>
                <a:tc vMerge="1">
                  <a:txBody>
                    <a:bodyPr/>
                    <a:lstStyle/>
                    <a:p>
                      <a:pPr algn="ctr"/>
                      <a:endParaRPr kumimoji="1" lang="ja-JP" altLang="en-US" sz="1400" dirty="0"/>
                    </a:p>
                  </a:txBody>
                  <a:tcPr anchor="ctr"/>
                </a:tc>
                <a:tc gridSpan="3">
                  <a:txBody>
                    <a:bodyPr/>
                    <a:lstStyle/>
                    <a:p>
                      <a:pPr algn="l"/>
                      <a:r>
                        <a:rPr kumimoji="1" lang="ja-JP" altLang="en-US" dirty="0">
                          <a:solidFill>
                            <a:srgbClr val="FF0000"/>
                          </a:solidFill>
                        </a:rPr>
                        <a:t>サービス残業、不当解雇等は後々会社の損害として戻ってくるので、注意</a:t>
                      </a:r>
                    </a:p>
                  </a:txBody>
                  <a:tcPr anchor="ct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74590749"/>
                  </a:ext>
                </a:extLst>
              </a:tr>
              <a:tr h="276005">
                <a:tc>
                  <a:txBody>
                    <a:bodyPr/>
                    <a:lstStyle/>
                    <a:p>
                      <a:pPr algn="ctr"/>
                      <a:r>
                        <a:rPr kumimoji="1" lang="ja-JP" altLang="en-US" dirty="0"/>
                        <a:t>賞与</a:t>
                      </a:r>
                    </a:p>
                  </a:txBody>
                  <a:tcPr anchor="ctr"/>
                </a:tc>
                <a:tc>
                  <a:txBody>
                    <a:bodyPr/>
                    <a:lstStyle/>
                    <a:p>
                      <a:pPr algn="ctr"/>
                      <a:r>
                        <a:rPr kumimoji="1" lang="ja-JP" altLang="en-US" dirty="0"/>
                        <a:t>なし</a:t>
                      </a:r>
                      <a:endParaRPr kumimoji="1" lang="en-US" altLang="ja-JP" dirty="0"/>
                    </a:p>
                    <a:p>
                      <a:pPr algn="ctr"/>
                      <a:r>
                        <a:rPr kumimoji="1" lang="ja-JP" altLang="en-US" sz="1400" dirty="0"/>
                        <a:t>（事前確定除く）</a:t>
                      </a:r>
                    </a:p>
                  </a:txBody>
                  <a:tcPr anchor="ctr"/>
                </a:tc>
                <a:tc gridSpan="3">
                  <a:txBody>
                    <a:bodyPr/>
                    <a:lstStyle/>
                    <a:p>
                      <a:pPr algn="ctr"/>
                      <a:r>
                        <a:rPr kumimoji="1" lang="ja-JP" altLang="en-US" dirty="0"/>
                        <a:t>賞与規定はどうなっているか？</a:t>
                      </a:r>
                    </a:p>
                  </a:txBody>
                  <a:tcPr anchor="ctr"/>
                </a:tc>
                <a:tc hMerge="1">
                  <a:txBody>
                    <a:bodyPr/>
                    <a:lstStyle/>
                    <a:p>
                      <a:pPr algn="ctr"/>
                      <a:endParaRPr kumimoji="1" lang="ja-JP" altLang="en-US"/>
                    </a:p>
                  </a:txBody>
                  <a:tcPr anchor="ctr"/>
                </a:tc>
                <a:tc hMerge="1">
                  <a:txBody>
                    <a:bodyPr/>
                    <a:lstStyle/>
                    <a:p>
                      <a:pPr algn="ctr"/>
                      <a:endParaRPr kumimoji="1" lang="ja-JP" altLang="en-US"/>
                    </a:p>
                  </a:txBody>
                  <a:tcPr anchor="ctr"/>
                </a:tc>
                <a:extLst>
                  <a:ext uri="{0D108BD9-81ED-4DB2-BD59-A6C34878D82A}">
                    <a16:rowId xmlns:a16="http://schemas.microsoft.com/office/drawing/2014/main" val="3198593209"/>
                  </a:ext>
                </a:extLst>
              </a:tr>
              <a:tr h="0">
                <a:tc>
                  <a:txBody>
                    <a:bodyPr/>
                    <a:lstStyle/>
                    <a:p>
                      <a:pPr algn="ctr"/>
                      <a:r>
                        <a:rPr kumimoji="1" lang="ja-JP" altLang="en-US" dirty="0"/>
                        <a:t>退職金</a:t>
                      </a:r>
                    </a:p>
                  </a:txBody>
                  <a:tcPr anchor="ctr"/>
                </a:tc>
                <a:tc gridSpan="4">
                  <a:txBody>
                    <a:bodyPr/>
                    <a:lstStyle/>
                    <a:p>
                      <a:pPr algn="ctr"/>
                      <a:r>
                        <a:rPr kumimoji="1" lang="ja-JP" altLang="en-US" dirty="0"/>
                        <a:t>事前準備は出来ているか？</a:t>
                      </a:r>
                    </a:p>
                  </a:txBody>
                  <a:tcPr anchor="ctr"/>
                </a:tc>
                <a:tc hMerge="1">
                  <a:txBody>
                    <a:bodyPr/>
                    <a:lstStyle/>
                    <a:p>
                      <a:pPr algn="ctr"/>
                      <a:endParaRPr kumimoji="1" lang="ja-JP" altLang="en-US" dirty="0"/>
                    </a:p>
                  </a:txBody>
                  <a:tcPr anchor="ctr"/>
                </a:tc>
                <a:tc hMerge="1">
                  <a:txBody>
                    <a:bodyPr/>
                    <a:lstStyle/>
                    <a:p>
                      <a:pPr algn="ctr"/>
                      <a:endParaRPr kumimoji="1" lang="ja-JP" altLang="en-US"/>
                    </a:p>
                  </a:txBody>
                  <a:tcPr anchor="ctr"/>
                </a:tc>
                <a:tc hMerge="1">
                  <a:txBody>
                    <a:bodyPr/>
                    <a:lstStyle/>
                    <a:p>
                      <a:pPr algn="ctr"/>
                      <a:endParaRPr kumimoji="1" lang="ja-JP" altLang="en-US"/>
                    </a:p>
                  </a:txBody>
                  <a:tcPr anchor="ctr"/>
                </a:tc>
                <a:extLst>
                  <a:ext uri="{0D108BD9-81ED-4DB2-BD59-A6C34878D82A}">
                    <a16:rowId xmlns:a16="http://schemas.microsoft.com/office/drawing/2014/main" val="2415105394"/>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法定福利費</a:t>
                      </a:r>
                    </a:p>
                  </a:txBody>
                  <a:tcPr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社会保険料を軽減できないか？</a:t>
                      </a:r>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extLst>
                  <a:ext uri="{0D108BD9-81ED-4DB2-BD59-A6C34878D82A}">
                    <a16:rowId xmlns:a16="http://schemas.microsoft.com/office/drawing/2014/main" val="1549231504"/>
                  </a:ext>
                </a:extLst>
              </a:tr>
              <a:tr h="1169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福利厚生費</a:t>
                      </a:r>
                    </a:p>
                  </a:txBody>
                  <a:tcPr anchor="ctr"/>
                </a:tc>
                <a:tc>
                  <a:txBody>
                    <a:bodyPr/>
                    <a:lstStyle/>
                    <a:p>
                      <a:pPr algn="ctr"/>
                      <a:r>
                        <a:rPr kumimoji="1" lang="ja-JP" altLang="en-US" dirty="0"/>
                        <a:t>役員のみの福利厚生になっていないか？</a:t>
                      </a:r>
                    </a:p>
                  </a:txBody>
                  <a:tcPr anchor="ctr"/>
                </a:tc>
                <a:tc gridSpan="3">
                  <a:txBody>
                    <a:bodyPr/>
                    <a:lstStyle/>
                    <a:p>
                      <a:pPr algn="ctr"/>
                      <a:r>
                        <a:rPr kumimoji="1" lang="ja-JP" altLang="en-US" dirty="0"/>
                        <a:t>資格取得などの費用は会社負担か？</a:t>
                      </a:r>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extLst>
                  <a:ext uri="{0D108BD9-81ED-4DB2-BD59-A6C34878D82A}">
                    <a16:rowId xmlns:a16="http://schemas.microsoft.com/office/drawing/2014/main" val="484273568"/>
                  </a:ext>
                </a:extLst>
              </a:tr>
            </a:tbl>
          </a:graphicData>
        </a:graphic>
      </p:graphicFrame>
    </p:spTree>
    <p:extLst>
      <p:ext uri="{BB962C8B-B14F-4D97-AF65-F5344CB8AC3E}">
        <p14:creationId xmlns:p14="http://schemas.microsoft.com/office/powerpoint/2010/main" val="3612642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76</a:t>
            </a:fld>
            <a:endParaRPr kumimoji="1" lang="ja-JP" altLang="en-US" dirty="0"/>
          </a:p>
        </p:txBody>
      </p:sp>
      <p:sp>
        <p:nvSpPr>
          <p:cNvPr id="16" name="テキスト ボックス 15"/>
          <p:cNvSpPr txBox="1"/>
          <p:nvPr/>
        </p:nvSpPr>
        <p:spPr>
          <a:xfrm>
            <a:off x="251520" y="200784"/>
            <a:ext cx="3096344" cy="400110"/>
          </a:xfrm>
          <a:prstGeom prst="rect">
            <a:avLst/>
          </a:prstGeom>
          <a:noFill/>
        </p:spPr>
        <p:txBody>
          <a:bodyPr wrap="square" rtlCol="0">
            <a:spAutoFit/>
          </a:bodyPr>
          <a:lstStyle/>
          <a:p>
            <a:r>
              <a:rPr lang="en-US" altLang="ja-JP" sz="2000" dirty="0">
                <a:solidFill>
                  <a:schemeClr val="tx2"/>
                </a:solidFill>
                <a:latin typeface="+mj-lt"/>
                <a:ea typeface="+mj-ea"/>
                <a:cs typeface="+mj-cs"/>
              </a:rPr>
              <a:t>7-5.</a:t>
            </a:r>
            <a:r>
              <a:rPr lang="ja-JP" altLang="en-US" sz="2000" dirty="0">
                <a:solidFill>
                  <a:schemeClr val="tx2"/>
                </a:solidFill>
                <a:latin typeface="+mj-lt"/>
                <a:ea typeface="+mj-ea"/>
                <a:cs typeface="+mj-cs"/>
              </a:rPr>
              <a:t>人件費削減の方法</a:t>
            </a:r>
          </a:p>
        </p:txBody>
      </p:sp>
      <p:sp>
        <p:nvSpPr>
          <p:cNvPr id="3" name="四角形: 角を丸くする 2">
            <a:extLst>
              <a:ext uri="{FF2B5EF4-FFF2-40B4-BE49-F238E27FC236}">
                <a16:creationId xmlns:a16="http://schemas.microsoft.com/office/drawing/2014/main" id="{7CA822C6-78E9-4CA9-99C7-CB89F844C4BC}"/>
              </a:ext>
            </a:extLst>
          </p:cNvPr>
          <p:cNvSpPr/>
          <p:nvPr/>
        </p:nvSpPr>
        <p:spPr>
          <a:xfrm>
            <a:off x="2123728" y="961340"/>
            <a:ext cx="4896544" cy="8111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結論：</a:t>
            </a:r>
            <a:r>
              <a:rPr kumimoji="1" lang="ja-JP" altLang="en-US" sz="3200" dirty="0">
                <a:solidFill>
                  <a:srgbClr val="FF0000"/>
                </a:solidFill>
              </a:rPr>
              <a:t>労働量</a:t>
            </a:r>
            <a:r>
              <a:rPr kumimoji="1" lang="ja-JP" altLang="en-US" sz="3200" dirty="0">
                <a:solidFill>
                  <a:schemeClr val="tx1"/>
                </a:solidFill>
              </a:rPr>
              <a:t>を減らすこと</a:t>
            </a:r>
          </a:p>
        </p:txBody>
      </p:sp>
      <p:sp>
        <p:nvSpPr>
          <p:cNvPr id="11" name="四角形: 角を丸くする 10">
            <a:extLst>
              <a:ext uri="{FF2B5EF4-FFF2-40B4-BE49-F238E27FC236}">
                <a16:creationId xmlns:a16="http://schemas.microsoft.com/office/drawing/2014/main" id="{35076282-E774-48F7-9B32-6ECF12C549BA}"/>
              </a:ext>
            </a:extLst>
          </p:cNvPr>
          <p:cNvSpPr/>
          <p:nvPr/>
        </p:nvSpPr>
        <p:spPr>
          <a:xfrm>
            <a:off x="395536" y="2417277"/>
            <a:ext cx="417646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労働とは、労働力を提供して対価を得る行動</a:t>
            </a:r>
          </a:p>
        </p:txBody>
      </p:sp>
      <p:sp>
        <p:nvSpPr>
          <p:cNvPr id="12" name="四角形: 角を丸くする 11">
            <a:extLst>
              <a:ext uri="{FF2B5EF4-FFF2-40B4-BE49-F238E27FC236}">
                <a16:creationId xmlns:a16="http://schemas.microsoft.com/office/drawing/2014/main" id="{3E65D4A4-73EE-44AF-A3D8-F2ED12711C78}"/>
              </a:ext>
            </a:extLst>
          </p:cNvPr>
          <p:cNvSpPr/>
          <p:nvPr/>
        </p:nvSpPr>
        <p:spPr>
          <a:xfrm>
            <a:off x="4741788" y="2417277"/>
            <a:ext cx="417646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経営者は業績責任</a:t>
            </a:r>
            <a:endParaRPr kumimoji="1" lang="en-US" altLang="ja-JP" sz="3200" dirty="0">
              <a:solidFill>
                <a:schemeClr val="tx1"/>
              </a:solidFill>
            </a:endParaRPr>
          </a:p>
          <a:p>
            <a:pPr algn="ctr"/>
            <a:r>
              <a:rPr kumimoji="1" lang="ja-JP" altLang="en-US" sz="3200" dirty="0">
                <a:solidFill>
                  <a:schemeClr val="tx1"/>
                </a:solidFill>
              </a:rPr>
              <a:t>従業員は執行責任</a:t>
            </a:r>
          </a:p>
        </p:txBody>
      </p:sp>
      <p:sp>
        <p:nvSpPr>
          <p:cNvPr id="13" name="四角形: 角を丸くする 12">
            <a:extLst>
              <a:ext uri="{FF2B5EF4-FFF2-40B4-BE49-F238E27FC236}">
                <a16:creationId xmlns:a16="http://schemas.microsoft.com/office/drawing/2014/main" id="{0AA0EFED-A1A2-4B16-B2AA-BF202A3A09B0}"/>
              </a:ext>
            </a:extLst>
          </p:cNvPr>
          <p:cNvSpPr/>
          <p:nvPr/>
        </p:nvSpPr>
        <p:spPr>
          <a:xfrm>
            <a:off x="935596" y="4057982"/>
            <a:ext cx="7272808" cy="6447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これに基づく給与体系、賞与体系を構築</a:t>
            </a:r>
          </a:p>
        </p:txBody>
      </p:sp>
      <p:cxnSp>
        <p:nvCxnSpPr>
          <p:cNvPr id="4" name="直線矢印コネクタ 3">
            <a:extLst>
              <a:ext uri="{FF2B5EF4-FFF2-40B4-BE49-F238E27FC236}">
                <a16:creationId xmlns:a16="http://schemas.microsoft.com/office/drawing/2014/main" id="{334ED570-2ABC-4795-8EE8-3C0865822CA4}"/>
              </a:ext>
            </a:extLst>
          </p:cNvPr>
          <p:cNvCxnSpPr>
            <a:stCxn id="3" idx="2"/>
            <a:endCxn id="12" idx="0"/>
          </p:cNvCxnSpPr>
          <p:nvPr/>
        </p:nvCxnSpPr>
        <p:spPr>
          <a:xfrm>
            <a:off x="4572000" y="1772518"/>
            <a:ext cx="2258020" cy="64475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9566C0EC-2083-43D2-B1FC-EE2384C5F66E}"/>
              </a:ext>
            </a:extLst>
          </p:cNvPr>
          <p:cNvCxnSpPr>
            <a:stCxn id="3" idx="2"/>
            <a:endCxn id="11" idx="0"/>
          </p:cNvCxnSpPr>
          <p:nvPr/>
        </p:nvCxnSpPr>
        <p:spPr>
          <a:xfrm flipH="1">
            <a:off x="2483768" y="1772518"/>
            <a:ext cx="2088232" cy="64475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73167439-0D6E-4739-80B3-A6CE840934CD}"/>
              </a:ext>
            </a:extLst>
          </p:cNvPr>
          <p:cNvCxnSpPr>
            <a:cxnSpLocks/>
            <a:stCxn id="11" idx="2"/>
            <a:endCxn id="13" idx="0"/>
          </p:cNvCxnSpPr>
          <p:nvPr/>
        </p:nvCxnSpPr>
        <p:spPr>
          <a:xfrm>
            <a:off x="2483768" y="3497397"/>
            <a:ext cx="2088232" cy="56058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27374E29-8D91-44E4-8261-E71272BF3AFB}"/>
              </a:ext>
            </a:extLst>
          </p:cNvPr>
          <p:cNvCxnSpPr>
            <a:cxnSpLocks/>
            <a:stCxn id="12" idx="2"/>
            <a:endCxn id="13" idx="0"/>
          </p:cNvCxnSpPr>
          <p:nvPr/>
        </p:nvCxnSpPr>
        <p:spPr>
          <a:xfrm flipH="1">
            <a:off x="4572000" y="3497397"/>
            <a:ext cx="2258020" cy="56058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3" name="角丸四角形 12">
            <a:extLst>
              <a:ext uri="{FF2B5EF4-FFF2-40B4-BE49-F238E27FC236}">
                <a16:creationId xmlns:a16="http://schemas.microsoft.com/office/drawing/2014/main" id="{D55AC825-E45D-4590-87CD-59B8CBDE0BCD}"/>
              </a:ext>
            </a:extLst>
          </p:cNvPr>
          <p:cNvSpPr/>
          <p:nvPr/>
        </p:nvSpPr>
        <p:spPr>
          <a:xfrm>
            <a:off x="935596" y="5115257"/>
            <a:ext cx="7272807" cy="1214438"/>
          </a:xfrm>
          <a:prstGeom prst="roundRect">
            <a:avLst/>
          </a:prstGeom>
          <a:solidFill>
            <a:srgbClr val="F4D6A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ysClr val="windowText" lastClr="000000"/>
                </a:solidFill>
              </a:rPr>
              <a:t>【</a:t>
            </a:r>
            <a:r>
              <a:rPr lang="ja-JP" altLang="en-US" dirty="0">
                <a:solidFill>
                  <a:sysClr val="windowText" lastClr="000000"/>
                </a:solidFill>
              </a:rPr>
              <a:t>人員計画</a:t>
            </a:r>
            <a:r>
              <a:rPr lang="en-US" altLang="ja-JP" dirty="0">
                <a:solidFill>
                  <a:sysClr val="windowText" lastClr="000000"/>
                </a:solidFill>
              </a:rPr>
              <a:t>】</a:t>
            </a:r>
          </a:p>
          <a:p>
            <a:pPr eaLnBrk="1" hangingPunct="1">
              <a:defRPr/>
            </a:pPr>
            <a:r>
              <a:rPr lang="ja-JP" altLang="en-US" dirty="0">
                <a:solidFill>
                  <a:sysClr val="windowText" lastClr="000000"/>
                </a:solidFill>
              </a:rPr>
              <a:t>・採用計画　　　　　　　　・配置、異動計画　　　　　・資格奨励制度計画　</a:t>
            </a:r>
            <a:endParaRPr lang="en-US" altLang="ja-JP" dirty="0">
              <a:solidFill>
                <a:sysClr val="windowText" lastClr="000000"/>
              </a:solidFill>
            </a:endParaRPr>
          </a:p>
          <a:p>
            <a:pPr eaLnBrk="1" hangingPunct="1">
              <a:defRPr/>
            </a:pPr>
            <a:r>
              <a:rPr lang="ja-JP" altLang="en-US" dirty="0">
                <a:solidFill>
                  <a:sysClr val="windowText" lastClr="000000"/>
                </a:solidFill>
              </a:rPr>
              <a:t>・能力開発計画　　　　　・賃金、退職金計画　 　　・昇進、昇格</a:t>
            </a:r>
            <a:endParaRPr lang="en-US" altLang="ja-JP" dirty="0">
              <a:solidFill>
                <a:sysClr val="windowText" lastClr="000000"/>
              </a:solidFill>
            </a:endParaRPr>
          </a:p>
          <a:p>
            <a:pPr eaLnBrk="1" hangingPunct="1">
              <a:defRPr/>
            </a:pPr>
            <a:r>
              <a:rPr lang="ja-JP" altLang="en-US" dirty="0">
                <a:solidFill>
                  <a:sysClr val="windowText" lastClr="000000"/>
                </a:solidFill>
              </a:rPr>
              <a:t>・業務見直し　　　　　　　・自己啓発支援計画　　　　　　　　　　　　　など</a:t>
            </a:r>
          </a:p>
        </p:txBody>
      </p:sp>
      <p:cxnSp>
        <p:nvCxnSpPr>
          <p:cNvPr id="25" name="直線矢印コネクタ 24">
            <a:extLst>
              <a:ext uri="{FF2B5EF4-FFF2-40B4-BE49-F238E27FC236}">
                <a16:creationId xmlns:a16="http://schemas.microsoft.com/office/drawing/2014/main" id="{6413CF1D-66D7-41C2-B82F-7226578B45BB}"/>
              </a:ext>
            </a:extLst>
          </p:cNvPr>
          <p:cNvCxnSpPr>
            <a:stCxn id="13" idx="2"/>
            <a:endCxn id="23" idx="0"/>
          </p:cNvCxnSpPr>
          <p:nvPr/>
        </p:nvCxnSpPr>
        <p:spPr>
          <a:xfrm>
            <a:off x="4572000" y="4702741"/>
            <a:ext cx="0" cy="4125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29C29975-74A2-4C79-AB75-E251372AF5E7}"/>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788568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77</a:t>
            </a:fld>
            <a:endParaRPr kumimoji="1" lang="ja-JP" altLang="en-US" dirty="0"/>
          </a:p>
        </p:txBody>
      </p:sp>
      <p:sp>
        <p:nvSpPr>
          <p:cNvPr id="13" name="テキスト ボックス 12"/>
          <p:cNvSpPr txBox="1"/>
          <p:nvPr/>
        </p:nvSpPr>
        <p:spPr>
          <a:xfrm>
            <a:off x="224847" y="240538"/>
            <a:ext cx="5688632" cy="400110"/>
          </a:xfrm>
          <a:prstGeom prst="rect">
            <a:avLst/>
          </a:prstGeom>
          <a:noFill/>
        </p:spPr>
        <p:txBody>
          <a:bodyPr wrap="square" rtlCol="0">
            <a:spAutoFit/>
          </a:bodyPr>
          <a:lstStyle/>
          <a:p>
            <a:r>
              <a:rPr lang="en-US" altLang="ja-JP" sz="2000" dirty="0">
                <a:solidFill>
                  <a:schemeClr val="tx2"/>
                </a:solidFill>
                <a:latin typeface="+mj-lt"/>
                <a:ea typeface="+mj-ea"/>
                <a:cs typeface="+mj-cs"/>
              </a:rPr>
              <a:t>7-6.</a:t>
            </a:r>
            <a:r>
              <a:rPr lang="ja-JP" altLang="en-US" sz="2000" dirty="0">
                <a:solidFill>
                  <a:schemeClr val="tx2"/>
                </a:solidFill>
                <a:latin typeface="+mj-lt"/>
                <a:ea typeface="+mj-ea"/>
                <a:cs typeface="+mj-cs"/>
              </a:rPr>
              <a:t>人件費の数値計画について</a:t>
            </a:r>
          </a:p>
        </p:txBody>
      </p:sp>
      <p:graphicFrame>
        <p:nvGraphicFramePr>
          <p:cNvPr id="11" name="表 10"/>
          <p:cNvGraphicFramePr>
            <a:graphicFrameLocks noGrp="1"/>
          </p:cNvGraphicFramePr>
          <p:nvPr/>
        </p:nvGraphicFramePr>
        <p:xfrm>
          <a:off x="331168" y="1916832"/>
          <a:ext cx="5176936" cy="4248478"/>
        </p:xfrm>
        <a:graphic>
          <a:graphicData uri="http://schemas.openxmlformats.org/drawingml/2006/table">
            <a:tbl>
              <a:tblPr firstRow="1" bandRow="1">
                <a:tableStyleId>{BDBED569-4797-4DF1-A0F4-6AAB3CD982D8}</a:tableStyleId>
              </a:tblPr>
              <a:tblGrid>
                <a:gridCol w="928464">
                  <a:extLst>
                    <a:ext uri="{9D8B030D-6E8A-4147-A177-3AD203B41FA5}">
                      <a16:colId xmlns:a16="http://schemas.microsoft.com/office/drawing/2014/main" val="996829725"/>
                    </a:ext>
                  </a:extLst>
                </a:gridCol>
                <a:gridCol w="1008112">
                  <a:extLst>
                    <a:ext uri="{9D8B030D-6E8A-4147-A177-3AD203B41FA5}">
                      <a16:colId xmlns:a16="http://schemas.microsoft.com/office/drawing/2014/main" val="2187411974"/>
                    </a:ext>
                  </a:extLst>
                </a:gridCol>
                <a:gridCol w="1224136">
                  <a:extLst>
                    <a:ext uri="{9D8B030D-6E8A-4147-A177-3AD203B41FA5}">
                      <a16:colId xmlns:a16="http://schemas.microsoft.com/office/drawing/2014/main" val="3845688077"/>
                    </a:ext>
                  </a:extLst>
                </a:gridCol>
                <a:gridCol w="648072">
                  <a:extLst>
                    <a:ext uri="{9D8B030D-6E8A-4147-A177-3AD203B41FA5}">
                      <a16:colId xmlns:a16="http://schemas.microsoft.com/office/drawing/2014/main" val="1460782321"/>
                    </a:ext>
                  </a:extLst>
                </a:gridCol>
                <a:gridCol w="648072">
                  <a:extLst>
                    <a:ext uri="{9D8B030D-6E8A-4147-A177-3AD203B41FA5}">
                      <a16:colId xmlns:a16="http://schemas.microsoft.com/office/drawing/2014/main" val="3968680855"/>
                    </a:ext>
                  </a:extLst>
                </a:gridCol>
                <a:gridCol w="720080">
                  <a:extLst>
                    <a:ext uri="{9D8B030D-6E8A-4147-A177-3AD203B41FA5}">
                      <a16:colId xmlns:a16="http://schemas.microsoft.com/office/drawing/2014/main" val="346287394"/>
                    </a:ext>
                  </a:extLst>
                </a:gridCol>
              </a:tblGrid>
              <a:tr h="326806">
                <a:tc>
                  <a:txBody>
                    <a:bodyPr/>
                    <a:lstStyle/>
                    <a:p>
                      <a:endParaRPr kumimoji="1" lang="ja-JP" altLang="en-US" sz="1400" dirty="0"/>
                    </a:p>
                  </a:txBody>
                  <a:tcPr anchor="b"/>
                </a:tc>
                <a:tc>
                  <a:txBody>
                    <a:bodyPr/>
                    <a:lstStyle/>
                    <a:p>
                      <a:pPr algn="ctr"/>
                      <a:r>
                        <a:rPr kumimoji="1" lang="ja-JP" altLang="en-US" sz="1400" dirty="0"/>
                        <a:t>雇用形態</a:t>
                      </a:r>
                    </a:p>
                  </a:txBody>
                  <a:tcPr anchor="b"/>
                </a:tc>
                <a:tc>
                  <a:txBody>
                    <a:bodyPr/>
                    <a:lstStyle/>
                    <a:p>
                      <a:pPr algn="ctr"/>
                      <a:r>
                        <a:rPr kumimoji="1" lang="ja-JP" altLang="en-US" sz="1400" dirty="0"/>
                        <a:t>項目</a:t>
                      </a:r>
                    </a:p>
                  </a:txBody>
                  <a:tcPr anchor="b"/>
                </a:tc>
                <a:tc>
                  <a:txBody>
                    <a:bodyPr/>
                    <a:lstStyle/>
                    <a:p>
                      <a:pPr algn="ctr"/>
                      <a:r>
                        <a:rPr kumimoji="1" lang="ja-JP" altLang="en-US" sz="1400" dirty="0"/>
                        <a:t>１月</a:t>
                      </a:r>
                    </a:p>
                  </a:txBody>
                  <a:tcPr anchor="b"/>
                </a:tc>
                <a:tc>
                  <a:txBody>
                    <a:bodyPr/>
                    <a:lstStyle/>
                    <a:p>
                      <a:pPr algn="ctr"/>
                      <a:r>
                        <a:rPr kumimoji="1" lang="ja-JP" altLang="en-US" sz="1400" dirty="0"/>
                        <a:t>２月</a:t>
                      </a:r>
                    </a:p>
                  </a:txBody>
                  <a:tcPr anchor="b"/>
                </a:tc>
                <a:tc>
                  <a:txBody>
                    <a:bodyPr/>
                    <a:lstStyle/>
                    <a:p>
                      <a:pPr algn="ctr"/>
                      <a:r>
                        <a:rPr kumimoji="1" lang="ja-JP" altLang="en-US" sz="1400" dirty="0"/>
                        <a:t>合計</a:t>
                      </a:r>
                    </a:p>
                  </a:txBody>
                  <a:tcPr anchor="b"/>
                </a:tc>
                <a:extLst>
                  <a:ext uri="{0D108BD9-81ED-4DB2-BD59-A6C34878D82A}">
                    <a16:rowId xmlns:a16="http://schemas.microsoft.com/office/drawing/2014/main" val="2318222876"/>
                  </a:ext>
                </a:extLst>
              </a:tr>
              <a:tr h="326806">
                <a:tc rowSpan="5">
                  <a:txBody>
                    <a:bodyPr/>
                    <a:lstStyle/>
                    <a:p>
                      <a:pPr algn="ctr"/>
                      <a:r>
                        <a:rPr kumimoji="1" lang="ja-JP" altLang="en-US" sz="1400" dirty="0"/>
                        <a:t>代表</a:t>
                      </a:r>
                      <a:endParaRPr kumimoji="1" lang="en-US" altLang="ja-JP" sz="1400" dirty="0"/>
                    </a:p>
                    <a:p>
                      <a:pPr algn="ctr"/>
                      <a:r>
                        <a:rPr kumimoji="1" lang="ja-JP" altLang="en-US" sz="1400" dirty="0"/>
                        <a:t>取締役</a:t>
                      </a:r>
                      <a:endParaRPr kumimoji="1" lang="en-US" altLang="ja-JP" sz="1400" dirty="0"/>
                    </a:p>
                  </a:txBody>
                  <a:tcPr anchor="ctr"/>
                </a:tc>
                <a:tc rowSpan="5">
                  <a:txBody>
                    <a:bodyPr/>
                    <a:lstStyle/>
                    <a:p>
                      <a:pPr algn="ctr"/>
                      <a:r>
                        <a:rPr kumimoji="1" lang="ja-JP" altLang="en-US" sz="1400" dirty="0"/>
                        <a:t>常勤</a:t>
                      </a:r>
                      <a:endParaRPr kumimoji="1" lang="en-US" altLang="ja-JP" sz="1400" dirty="0"/>
                    </a:p>
                  </a:txBody>
                  <a:tcPr anchor="ctr"/>
                </a:tc>
                <a:tc>
                  <a:txBody>
                    <a:bodyPr/>
                    <a:lstStyle/>
                    <a:p>
                      <a:pPr algn="ctr"/>
                      <a:r>
                        <a:rPr kumimoji="1" lang="ja-JP" altLang="en-US" sz="1400" dirty="0"/>
                        <a:t>額面</a:t>
                      </a:r>
                    </a:p>
                  </a:txBody>
                  <a:tcPr anchor="b"/>
                </a:tc>
                <a:tc>
                  <a:txBody>
                    <a:bodyPr/>
                    <a:lstStyle/>
                    <a:p>
                      <a:pPr algn="r"/>
                      <a:r>
                        <a:rPr kumimoji="1" lang="en-US" altLang="ja-JP" sz="1400" dirty="0"/>
                        <a:t>1,000</a:t>
                      </a:r>
                      <a:endParaRPr kumimoji="1" lang="ja-JP" altLang="en-US" sz="1400" dirty="0"/>
                    </a:p>
                  </a:txBody>
                  <a:tcPr anchor="b"/>
                </a:tc>
                <a:tc>
                  <a:txBody>
                    <a:bodyPr/>
                    <a:lstStyle/>
                    <a:p>
                      <a:pPr algn="r"/>
                      <a:r>
                        <a:rPr kumimoji="1" lang="en-US" altLang="ja-JP" sz="1400" dirty="0"/>
                        <a:t>1,000</a:t>
                      </a:r>
                      <a:endParaRPr kumimoji="1" lang="ja-JP" altLang="en-US" sz="1400" dirty="0"/>
                    </a:p>
                  </a:txBody>
                  <a:tcPr anchor="b"/>
                </a:tc>
                <a:tc>
                  <a:txBody>
                    <a:bodyPr/>
                    <a:lstStyle/>
                    <a:p>
                      <a:pPr algn="r"/>
                      <a:r>
                        <a:rPr kumimoji="1" lang="en-US" altLang="ja-JP" sz="1400" dirty="0"/>
                        <a:t>2,000</a:t>
                      </a:r>
                      <a:endParaRPr kumimoji="1" lang="ja-JP" altLang="en-US" sz="1400" dirty="0"/>
                    </a:p>
                  </a:txBody>
                  <a:tcPr anchor="b"/>
                </a:tc>
                <a:extLst>
                  <a:ext uri="{0D108BD9-81ED-4DB2-BD59-A6C34878D82A}">
                    <a16:rowId xmlns:a16="http://schemas.microsoft.com/office/drawing/2014/main" val="2383136738"/>
                  </a:ext>
                </a:extLst>
              </a:tr>
              <a:tr h="326806">
                <a:tc vMerge="1">
                  <a:txBody>
                    <a:bodyPr/>
                    <a:lstStyle/>
                    <a:p>
                      <a:pPr algn="ctr"/>
                      <a:endParaRPr kumimoji="1" lang="ja-JP" altLang="en-US" sz="1400" dirty="0"/>
                    </a:p>
                  </a:txBody>
                  <a:tcPr anchor="b"/>
                </a:tc>
                <a:tc vMerge="1">
                  <a:txBody>
                    <a:bodyPr/>
                    <a:lstStyle/>
                    <a:p>
                      <a:pPr algn="ctr"/>
                      <a:endParaRPr kumimoji="1" lang="ja-JP" altLang="en-US" sz="1400" dirty="0"/>
                    </a:p>
                  </a:txBody>
                  <a:tcPr anchor="b"/>
                </a:tc>
                <a:tc>
                  <a:txBody>
                    <a:bodyPr/>
                    <a:lstStyle/>
                    <a:p>
                      <a:pPr algn="ctr"/>
                      <a:r>
                        <a:rPr kumimoji="1" lang="ja-JP" altLang="en-US" sz="1400" dirty="0">
                          <a:solidFill>
                            <a:srgbClr val="FF0000"/>
                          </a:solidFill>
                        </a:rPr>
                        <a:t>法定福利費</a:t>
                      </a:r>
                      <a:endParaRPr kumimoji="1" lang="en-US" altLang="ja-JP" sz="1400" dirty="0">
                        <a:solidFill>
                          <a:srgbClr val="FF0000"/>
                        </a:solidFill>
                      </a:endParaRPr>
                    </a:p>
                  </a:txBody>
                  <a:tcPr anchor="b"/>
                </a:tc>
                <a:tc>
                  <a:txBody>
                    <a:bodyPr/>
                    <a:lstStyle/>
                    <a:p>
                      <a:pPr algn="r"/>
                      <a:r>
                        <a:rPr kumimoji="1" lang="en-US" altLang="ja-JP" sz="1400" dirty="0">
                          <a:solidFill>
                            <a:srgbClr val="FF0000"/>
                          </a:solidFill>
                        </a:rPr>
                        <a:t>150</a:t>
                      </a:r>
                      <a:endParaRPr kumimoji="1" lang="ja-JP" altLang="en-US" sz="1400" dirty="0">
                        <a:solidFill>
                          <a:srgbClr val="FF0000"/>
                        </a:solidFill>
                      </a:endParaRPr>
                    </a:p>
                  </a:txBody>
                  <a:tcPr anchor="b"/>
                </a:tc>
                <a:tc>
                  <a:txBody>
                    <a:bodyPr/>
                    <a:lstStyle/>
                    <a:p>
                      <a:pPr algn="r"/>
                      <a:r>
                        <a:rPr kumimoji="1" lang="en-US" altLang="ja-JP" sz="1400" dirty="0">
                          <a:solidFill>
                            <a:srgbClr val="FF0000"/>
                          </a:solidFill>
                        </a:rPr>
                        <a:t>150</a:t>
                      </a:r>
                      <a:endParaRPr kumimoji="1" lang="ja-JP" altLang="en-US" sz="1400" dirty="0">
                        <a:solidFill>
                          <a:srgbClr val="FF0000"/>
                        </a:solidFill>
                      </a:endParaRPr>
                    </a:p>
                  </a:txBody>
                  <a:tcPr anchor="b"/>
                </a:tc>
                <a:tc>
                  <a:txBody>
                    <a:bodyPr/>
                    <a:lstStyle/>
                    <a:p>
                      <a:pPr algn="r"/>
                      <a:r>
                        <a:rPr kumimoji="1" lang="en-US" altLang="ja-JP" sz="1400" dirty="0">
                          <a:solidFill>
                            <a:srgbClr val="FF0000"/>
                          </a:solidFill>
                        </a:rPr>
                        <a:t>300</a:t>
                      </a:r>
                      <a:endParaRPr kumimoji="1" lang="ja-JP" altLang="en-US" sz="1400" dirty="0">
                        <a:solidFill>
                          <a:srgbClr val="FF0000"/>
                        </a:solidFill>
                      </a:endParaRPr>
                    </a:p>
                  </a:txBody>
                  <a:tcPr anchor="b"/>
                </a:tc>
                <a:extLst>
                  <a:ext uri="{0D108BD9-81ED-4DB2-BD59-A6C34878D82A}">
                    <a16:rowId xmlns:a16="http://schemas.microsoft.com/office/drawing/2014/main" val="3668597573"/>
                  </a:ext>
                </a:extLst>
              </a:tr>
              <a:tr h="326806">
                <a:tc vMerge="1">
                  <a:txBody>
                    <a:bodyPr/>
                    <a:lstStyle/>
                    <a:p>
                      <a:pPr algn="ctr"/>
                      <a:endParaRPr kumimoji="1" lang="ja-JP" altLang="en-US" sz="1400" dirty="0"/>
                    </a:p>
                  </a:txBody>
                  <a:tcPr anchor="b"/>
                </a:tc>
                <a:tc vMerge="1">
                  <a:txBody>
                    <a:bodyPr/>
                    <a:lstStyle/>
                    <a:p>
                      <a:pPr algn="ctr"/>
                      <a:endParaRPr kumimoji="1" lang="ja-JP" altLang="en-US" sz="1400" dirty="0"/>
                    </a:p>
                  </a:txBody>
                  <a:tcPr anchor="b"/>
                </a:tc>
                <a:tc>
                  <a:txBody>
                    <a:bodyPr/>
                    <a:lstStyle/>
                    <a:p>
                      <a:pPr algn="ctr"/>
                      <a:r>
                        <a:rPr kumimoji="1" lang="ja-JP" altLang="en-US" sz="1400" dirty="0">
                          <a:solidFill>
                            <a:srgbClr val="FF0000"/>
                          </a:solidFill>
                        </a:rPr>
                        <a:t>福利厚生費</a:t>
                      </a:r>
                    </a:p>
                  </a:txBody>
                  <a:tcPr anchor="b"/>
                </a:tc>
                <a:tc>
                  <a:txBody>
                    <a:bodyPr/>
                    <a:lstStyle/>
                    <a:p>
                      <a:pPr algn="r"/>
                      <a:r>
                        <a:rPr kumimoji="1" lang="en-US" altLang="ja-JP" sz="1400" dirty="0">
                          <a:solidFill>
                            <a:srgbClr val="FF0000"/>
                          </a:solidFill>
                        </a:rPr>
                        <a:t>50</a:t>
                      </a:r>
                      <a:endParaRPr kumimoji="1" lang="ja-JP" altLang="en-US" sz="1400" dirty="0">
                        <a:solidFill>
                          <a:srgbClr val="FF0000"/>
                        </a:solidFill>
                      </a:endParaRPr>
                    </a:p>
                  </a:txBody>
                  <a:tcPr anchor="b"/>
                </a:tc>
                <a:tc>
                  <a:txBody>
                    <a:bodyPr/>
                    <a:lstStyle/>
                    <a:p>
                      <a:pPr algn="r"/>
                      <a:r>
                        <a:rPr kumimoji="1" lang="en-US" altLang="ja-JP" sz="1400" dirty="0">
                          <a:solidFill>
                            <a:srgbClr val="FF0000"/>
                          </a:solidFill>
                        </a:rPr>
                        <a:t>50</a:t>
                      </a:r>
                      <a:endParaRPr kumimoji="1" lang="ja-JP" altLang="en-US" sz="1400" dirty="0">
                        <a:solidFill>
                          <a:srgbClr val="FF0000"/>
                        </a:solidFill>
                      </a:endParaRPr>
                    </a:p>
                  </a:txBody>
                  <a:tcPr anchor="b"/>
                </a:tc>
                <a:tc>
                  <a:txBody>
                    <a:bodyPr/>
                    <a:lstStyle/>
                    <a:p>
                      <a:pPr algn="r"/>
                      <a:r>
                        <a:rPr kumimoji="1" lang="en-US" altLang="ja-JP" sz="1400" dirty="0">
                          <a:solidFill>
                            <a:srgbClr val="FF0000"/>
                          </a:solidFill>
                        </a:rPr>
                        <a:t>100</a:t>
                      </a:r>
                      <a:endParaRPr kumimoji="1" lang="ja-JP" altLang="en-US" sz="1400" dirty="0">
                        <a:solidFill>
                          <a:srgbClr val="FF0000"/>
                        </a:solidFill>
                      </a:endParaRPr>
                    </a:p>
                  </a:txBody>
                  <a:tcPr anchor="b"/>
                </a:tc>
                <a:extLst>
                  <a:ext uri="{0D108BD9-81ED-4DB2-BD59-A6C34878D82A}">
                    <a16:rowId xmlns:a16="http://schemas.microsoft.com/office/drawing/2014/main" val="1495438089"/>
                  </a:ext>
                </a:extLst>
              </a:tr>
              <a:tr h="326806">
                <a:tc vMerge="1">
                  <a:txBody>
                    <a:bodyPr/>
                    <a:lstStyle/>
                    <a:p>
                      <a:pPr algn="ctr"/>
                      <a:endParaRPr kumimoji="1" lang="ja-JP" altLang="en-US" sz="1400" dirty="0"/>
                    </a:p>
                  </a:txBody>
                  <a:tcPr anchor="b"/>
                </a:tc>
                <a:tc vMerge="1">
                  <a:txBody>
                    <a:bodyPr/>
                    <a:lstStyle/>
                    <a:p>
                      <a:pPr algn="ctr"/>
                      <a:endParaRPr kumimoji="1" lang="ja-JP" altLang="en-US" sz="1400" dirty="0"/>
                    </a:p>
                  </a:txBody>
                  <a:tcPr anchor="b"/>
                </a:tc>
                <a:tc>
                  <a:txBody>
                    <a:bodyPr/>
                    <a:lstStyle/>
                    <a:p>
                      <a:pPr algn="ctr"/>
                      <a:r>
                        <a:rPr kumimoji="1" lang="ja-JP" altLang="en-US" sz="1400" dirty="0"/>
                        <a:t>通勤交通費</a:t>
                      </a:r>
                    </a:p>
                  </a:txBody>
                  <a:tcPr anchor="b"/>
                </a:tc>
                <a:tc>
                  <a:txBody>
                    <a:bodyPr/>
                    <a:lstStyle/>
                    <a:p>
                      <a:pPr algn="r"/>
                      <a:r>
                        <a:rPr kumimoji="1" lang="en-US" altLang="ja-JP" sz="1400" dirty="0"/>
                        <a:t>30</a:t>
                      </a:r>
                      <a:endParaRPr kumimoji="1" lang="ja-JP" altLang="en-US" sz="1400" dirty="0"/>
                    </a:p>
                  </a:txBody>
                  <a:tcPr anchor="b"/>
                </a:tc>
                <a:tc>
                  <a:txBody>
                    <a:bodyPr/>
                    <a:lstStyle/>
                    <a:p>
                      <a:pPr algn="r"/>
                      <a:r>
                        <a:rPr kumimoji="1" lang="en-US" altLang="ja-JP" sz="1400" dirty="0"/>
                        <a:t>30</a:t>
                      </a:r>
                      <a:endParaRPr kumimoji="1" lang="ja-JP" altLang="en-US" sz="1400" dirty="0"/>
                    </a:p>
                  </a:txBody>
                  <a:tcPr anchor="b"/>
                </a:tc>
                <a:tc>
                  <a:txBody>
                    <a:bodyPr/>
                    <a:lstStyle/>
                    <a:p>
                      <a:pPr algn="r"/>
                      <a:r>
                        <a:rPr kumimoji="1" lang="en-US" altLang="ja-JP" sz="1400" dirty="0"/>
                        <a:t>60</a:t>
                      </a:r>
                      <a:endParaRPr kumimoji="1" lang="ja-JP" altLang="en-US" sz="1400" dirty="0"/>
                    </a:p>
                  </a:txBody>
                  <a:tcPr anchor="b"/>
                </a:tc>
                <a:extLst>
                  <a:ext uri="{0D108BD9-81ED-4DB2-BD59-A6C34878D82A}">
                    <a16:rowId xmlns:a16="http://schemas.microsoft.com/office/drawing/2014/main" val="3414236327"/>
                  </a:ext>
                </a:extLst>
              </a:tr>
              <a:tr h="326806">
                <a:tc vMerge="1">
                  <a:txBody>
                    <a:bodyPr/>
                    <a:lstStyle/>
                    <a:p>
                      <a:pPr algn="ctr"/>
                      <a:endParaRPr kumimoji="1" lang="ja-JP" altLang="en-US" sz="1400" dirty="0"/>
                    </a:p>
                  </a:txBody>
                  <a:tcPr anchor="b"/>
                </a:tc>
                <a:tc vMerge="1">
                  <a:txBody>
                    <a:bodyPr/>
                    <a:lstStyle/>
                    <a:p>
                      <a:pPr algn="ctr"/>
                      <a:endParaRPr kumimoji="1" lang="ja-JP" altLang="en-US" sz="1400" dirty="0"/>
                    </a:p>
                  </a:txBody>
                  <a:tcPr anchor="b"/>
                </a:tc>
                <a:tc>
                  <a:txBody>
                    <a:bodyPr/>
                    <a:lstStyle/>
                    <a:p>
                      <a:pPr algn="ctr"/>
                      <a:r>
                        <a:rPr kumimoji="1" lang="ja-JP" altLang="en-US" sz="1400" dirty="0"/>
                        <a:t>合計</a:t>
                      </a:r>
                    </a:p>
                  </a:txBody>
                  <a:tcPr anchor="b"/>
                </a:tc>
                <a:tc>
                  <a:txBody>
                    <a:bodyPr/>
                    <a:lstStyle/>
                    <a:p>
                      <a:pPr algn="r"/>
                      <a:r>
                        <a:rPr kumimoji="1" lang="en-US" altLang="ja-JP" sz="1400" dirty="0"/>
                        <a:t>1,230</a:t>
                      </a:r>
                      <a:endParaRPr kumimoji="1" lang="ja-JP" altLang="en-US" sz="1400" dirty="0"/>
                    </a:p>
                  </a:txBody>
                  <a:tcPr anchor="b"/>
                </a:tc>
                <a:tc>
                  <a:txBody>
                    <a:bodyPr/>
                    <a:lstStyle/>
                    <a:p>
                      <a:pPr algn="r"/>
                      <a:r>
                        <a:rPr kumimoji="1" lang="en-US" altLang="ja-JP" sz="1400" dirty="0"/>
                        <a:t>1,230</a:t>
                      </a:r>
                      <a:endParaRPr kumimoji="1" lang="ja-JP" altLang="en-US" sz="1400" dirty="0"/>
                    </a:p>
                  </a:txBody>
                  <a:tcPr anchor="b"/>
                </a:tc>
                <a:tc>
                  <a:txBody>
                    <a:bodyPr/>
                    <a:lstStyle/>
                    <a:p>
                      <a:pPr algn="r"/>
                      <a:r>
                        <a:rPr kumimoji="1" lang="en-US" altLang="ja-JP" sz="1400" dirty="0"/>
                        <a:t>2,460</a:t>
                      </a:r>
                      <a:endParaRPr kumimoji="1" lang="ja-JP" altLang="en-US" sz="1400" dirty="0"/>
                    </a:p>
                  </a:txBody>
                  <a:tcPr anchor="b"/>
                </a:tc>
                <a:extLst>
                  <a:ext uri="{0D108BD9-81ED-4DB2-BD59-A6C34878D82A}">
                    <a16:rowId xmlns:a16="http://schemas.microsoft.com/office/drawing/2014/main" val="2914277636"/>
                  </a:ext>
                </a:extLst>
              </a:tr>
              <a:tr h="326806">
                <a:tc>
                  <a:txBody>
                    <a:bodyPr/>
                    <a:lstStyle/>
                    <a:p>
                      <a:pPr algn="ctr"/>
                      <a:r>
                        <a:rPr kumimoji="1" lang="ja-JP" altLang="en-US" sz="1400" dirty="0"/>
                        <a:t>取締役</a:t>
                      </a:r>
                    </a:p>
                  </a:txBody>
                  <a:tcPr anchor="b"/>
                </a:tc>
                <a:tc>
                  <a:txBody>
                    <a:bodyPr/>
                    <a:lstStyle/>
                    <a:p>
                      <a:pPr algn="ctr"/>
                      <a:r>
                        <a:rPr kumimoji="1" lang="ja-JP" altLang="en-US" sz="1400" dirty="0"/>
                        <a:t>非常勤</a:t>
                      </a:r>
                    </a:p>
                  </a:txBody>
                  <a:tcPr anchor="b"/>
                </a:tc>
                <a:tc>
                  <a:txBody>
                    <a:bodyPr/>
                    <a:lstStyle/>
                    <a:p>
                      <a:pPr algn="ct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1374570824"/>
                  </a:ext>
                </a:extLst>
              </a:tr>
              <a:tr h="326806">
                <a:tc>
                  <a:txBody>
                    <a:bodyPr/>
                    <a:lstStyle/>
                    <a:p>
                      <a:pPr algn="ctr"/>
                      <a:r>
                        <a:rPr kumimoji="1" lang="ja-JP" altLang="en-US" sz="1400" dirty="0"/>
                        <a:t>営業担当</a:t>
                      </a:r>
                    </a:p>
                  </a:txBody>
                  <a:tcPr anchor="b"/>
                </a:tc>
                <a:tc>
                  <a:txBody>
                    <a:bodyPr/>
                    <a:lstStyle/>
                    <a:p>
                      <a:pPr algn="ctr"/>
                      <a:r>
                        <a:rPr kumimoji="1" lang="ja-JP" altLang="en-US" sz="1400" dirty="0"/>
                        <a:t>正社員</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2753740621"/>
                  </a:ext>
                </a:extLst>
              </a:tr>
              <a:tr h="326806">
                <a:tc>
                  <a:txBody>
                    <a:bodyPr/>
                    <a:lstStyle/>
                    <a:p>
                      <a:pPr algn="ctr"/>
                      <a:r>
                        <a:rPr kumimoji="1" lang="ja-JP" altLang="en-US" sz="1400" dirty="0"/>
                        <a:t>製造担当</a:t>
                      </a:r>
                    </a:p>
                  </a:txBody>
                  <a:tcPr anchor="b"/>
                </a:tc>
                <a:tc>
                  <a:txBody>
                    <a:bodyPr/>
                    <a:lstStyle/>
                    <a:p>
                      <a:pPr algn="ctr"/>
                      <a:r>
                        <a:rPr kumimoji="1" lang="ja-JP" altLang="en-US" sz="1400" dirty="0"/>
                        <a:t>正社員</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1581006999"/>
                  </a:ext>
                </a:extLst>
              </a:tr>
              <a:tr h="326806">
                <a:tc>
                  <a:txBody>
                    <a:bodyPr/>
                    <a:lstStyle/>
                    <a:p>
                      <a:pPr algn="ctr"/>
                      <a:r>
                        <a:rPr kumimoji="1" lang="ja-JP" altLang="en-US" sz="1400" dirty="0"/>
                        <a:t>製造担当</a:t>
                      </a:r>
                    </a:p>
                  </a:txBody>
                  <a:tcPr anchor="b"/>
                </a:tc>
                <a:tc>
                  <a:txBody>
                    <a:bodyPr/>
                    <a:lstStyle/>
                    <a:p>
                      <a:pPr algn="ctr"/>
                      <a:r>
                        <a:rPr kumimoji="1" lang="ja-JP" altLang="en-US" sz="1400" dirty="0"/>
                        <a:t>パート</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3828030694"/>
                  </a:ext>
                </a:extLst>
              </a:tr>
              <a:tr h="326806">
                <a:tc>
                  <a:txBody>
                    <a:bodyPr/>
                    <a:lstStyle/>
                    <a:p>
                      <a:pPr algn="ctr"/>
                      <a:r>
                        <a:rPr kumimoji="1" lang="ja-JP" altLang="en-US" sz="1400" dirty="0"/>
                        <a:t>事務</a:t>
                      </a:r>
                    </a:p>
                  </a:txBody>
                  <a:tcPr anchor="b"/>
                </a:tc>
                <a:tc>
                  <a:txBody>
                    <a:bodyPr/>
                    <a:lstStyle/>
                    <a:p>
                      <a:pPr algn="ctr"/>
                      <a:r>
                        <a:rPr kumimoji="1" lang="ja-JP" altLang="en-US" sz="1400" dirty="0"/>
                        <a:t>正社員</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3321988909"/>
                  </a:ext>
                </a:extLst>
              </a:tr>
              <a:tr h="326806">
                <a:tc>
                  <a:txBody>
                    <a:bodyPr/>
                    <a:lstStyle/>
                    <a:p>
                      <a:pPr algn="ctr"/>
                      <a:r>
                        <a:rPr kumimoji="1" lang="ja-JP" altLang="en-US" sz="1400" dirty="0"/>
                        <a:t>経理</a:t>
                      </a:r>
                    </a:p>
                  </a:txBody>
                  <a:tcPr anchor="b"/>
                </a:tc>
                <a:tc>
                  <a:txBody>
                    <a:bodyPr/>
                    <a:lstStyle/>
                    <a:p>
                      <a:pPr algn="ctr"/>
                      <a:r>
                        <a:rPr kumimoji="1" lang="ja-JP" altLang="en-US" sz="1400" dirty="0"/>
                        <a:t>アルバイト</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同上</a:t>
                      </a:r>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854392348"/>
                  </a:ext>
                </a:extLst>
              </a:tr>
              <a:tr h="326806">
                <a:tc>
                  <a:txBody>
                    <a:bodyPr/>
                    <a:lstStyle/>
                    <a:p>
                      <a:pPr algn="ctr"/>
                      <a:r>
                        <a:rPr kumimoji="1" lang="ja-JP" altLang="en-US" sz="1400" dirty="0"/>
                        <a:t>合計</a:t>
                      </a:r>
                    </a:p>
                  </a:txBody>
                  <a:tcPr anchor="b"/>
                </a:tc>
                <a:tc>
                  <a:txBody>
                    <a:bodyPr/>
                    <a:lstStyle/>
                    <a:p>
                      <a:pPr algn="ctr"/>
                      <a:endParaRPr kumimoji="1" lang="ja-JP" altLang="en-US" sz="1400" dirty="0"/>
                    </a:p>
                  </a:txBody>
                  <a:tcPr anchor="b"/>
                </a:tc>
                <a:tc>
                  <a:txBody>
                    <a:bodyPr/>
                    <a:lstStyle/>
                    <a:p>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tc>
                  <a:txBody>
                    <a:bodyPr/>
                    <a:lstStyle/>
                    <a:p>
                      <a:pPr algn="r"/>
                      <a:endParaRPr kumimoji="1" lang="ja-JP" altLang="en-US" sz="1400" dirty="0"/>
                    </a:p>
                  </a:txBody>
                  <a:tcPr anchor="b"/>
                </a:tc>
                <a:extLst>
                  <a:ext uri="{0D108BD9-81ED-4DB2-BD59-A6C34878D82A}">
                    <a16:rowId xmlns:a16="http://schemas.microsoft.com/office/drawing/2014/main" val="3808272636"/>
                  </a:ext>
                </a:extLst>
              </a:tr>
            </a:tbl>
          </a:graphicData>
        </a:graphic>
      </p:graphicFrame>
      <p:sp>
        <p:nvSpPr>
          <p:cNvPr id="12" name="テキスト ボックス 11"/>
          <p:cNvSpPr txBox="1"/>
          <p:nvPr/>
        </p:nvSpPr>
        <p:spPr>
          <a:xfrm>
            <a:off x="17748" y="1025006"/>
            <a:ext cx="9108504" cy="461665"/>
          </a:xfrm>
          <a:prstGeom prst="rect">
            <a:avLst/>
          </a:prstGeom>
          <a:noFill/>
        </p:spPr>
        <p:txBody>
          <a:bodyPr wrap="square" rtlCol="0">
            <a:spAutoFit/>
          </a:bodyPr>
          <a:lstStyle/>
          <a:p>
            <a:pPr algn="ctr"/>
            <a:r>
              <a:rPr kumimoji="1" lang="ja-JP" altLang="en-US" sz="2400" dirty="0"/>
              <a:t>男子の生涯賃金約２</a:t>
            </a:r>
            <a:r>
              <a:rPr kumimoji="1" lang="en-US" altLang="ja-JP" sz="2400" dirty="0"/>
              <a:t>.2</a:t>
            </a:r>
            <a:r>
              <a:rPr kumimoji="1" lang="ja-JP" altLang="en-US" sz="2400" dirty="0"/>
              <a:t>億円、女子の生涯賃金１億</a:t>
            </a:r>
            <a:r>
              <a:rPr kumimoji="1" lang="en-US" altLang="ja-JP" sz="2400" dirty="0"/>
              <a:t>8,000</a:t>
            </a:r>
            <a:r>
              <a:rPr kumimoji="1" lang="ja-JP" altLang="en-US" sz="2400" dirty="0"/>
              <a:t>万円</a:t>
            </a:r>
          </a:p>
        </p:txBody>
      </p:sp>
      <p:sp>
        <p:nvSpPr>
          <p:cNvPr id="14" name="矢印: 下 13"/>
          <p:cNvSpPr/>
          <p:nvPr/>
        </p:nvSpPr>
        <p:spPr>
          <a:xfrm>
            <a:off x="7020272" y="1768145"/>
            <a:ext cx="864096" cy="360040"/>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6402288" y="1460559"/>
            <a:ext cx="2723964" cy="246221"/>
          </a:xfrm>
          <a:prstGeom prst="rect">
            <a:avLst/>
          </a:prstGeom>
          <a:noFill/>
        </p:spPr>
        <p:txBody>
          <a:bodyPr wrap="square" rtlCol="0">
            <a:spAutoFit/>
          </a:bodyPr>
          <a:lstStyle/>
          <a:p>
            <a:r>
              <a:rPr kumimoji="1" lang="ja-JP" altLang="en-US" sz="1000" dirty="0"/>
              <a:t>出典：独立行政法人労働政策研究・研修機構</a:t>
            </a:r>
          </a:p>
        </p:txBody>
      </p:sp>
      <p:sp>
        <p:nvSpPr>
          <p:cNvPr id="16" name="矢印: 右 15"/>
          <p:cNvSpPr/>
          <p:nvPr/>
        </p:nvSpPr>
        <p:spPr>
          <a:xfrm rot="10800000">
            <a:off x="5613849" y="3608620"/>
            <a:ext cx="299630" cy="864901"/>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6019225" y="2288012"/>
            <a:ext cx="2808279" cy="3970318"/>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外部から採用する場合の</a:t>
            </a:r>
            <a:r>
              <a:rPr lang="ja-JP" altLang="en-US" dirty="0"/>
              <a:t>募集費も見積もる</a:t>
            </a:r>
            <a:endParaRPr lang="en-US" altLang="ja-JP" dirty="0"/>
          </a:p>
          <a:p>
            <a:pPr marL="285750" indent="-285750">
              <a:buFont typeface="Wingdings" panose="05000000000000000000" pitchFamily="2" charset="2"/>
              <a:buChar char="Ø"/>
            </a:pPr>
            <a:r>
              <a:rPr kumimoji="1" lang="ja-JP" altLang="en-US" dirty="0"/>
              <a:t>内部から昇格する場合も記載しておく</a:t>
            </a:r>
            <a:endParaRPr kumimoji="1" lang="en-US" altLang="ja-JP" dirty="0"/>
          </a:p>
          <a:p>
            <a:pPr marL="285750" indent="-285750">
              <a:buFont typeface="Wingdings" panose="05000000000000000000" pitchFamily="2" charset="2"/>
              <a:buChar char="Ø"/>
            </a:pPr>
            <a:r>
              <a:rPr kumimoji="1" lang="ja-JP" altLang="en-US" dirty="0"/>
              <a:t>管理の幅は７人が限界</a:t>
            </a:r>
            <a:endParaRPr kumimoji="1" lang="en-US" altLang="ja-JP" dirty="0"/>
          </a:p>
          <a:p>
            <a:pPr marL="285750" indent="-285750">
              <a:buFont typeface="Wingdings" panose="05000000000000000000" pitchFamily="2" charset="2"/>
              <a:buChar char="Ø"/>
            </a:pPr>
            <a:r>
              <a:rPr lang="ja-JP" altLang="en-US" dirty="0"/>
              <a:t>退職金規定のある会社はこれも考慮</a:t>
            </a:r>
            <a:endParaRPr lang="en-US" altLang="ja-JP" dirty="0"/>
          </a:p>
          <a:p>
            <a:pPr marL="285750" indent="-285750">
              <a:buFont typeface="Wingdings" panose="05000000000000000000" pitchFamily="2" charset="2"/>
              <a:buChar char="Ø"/>
            </a:pPr>
            <a:r>
              <a:rPr kumimoji="1" lang="ja-JP" altLang="en-US" dirty="0"/>
              <a:t>賞与のある会社はこれも考慮</a:t>
            </a:r>
            <a:endParaRPr kumimoji="1" lang="en-US" altLang="ja-JP" dirty="0"/>
          </a:p>
          <a:p>
            <a:pPr marL="285750" indent="-285750">
              <a:buFont typeface="Wingdings" panose="05000000000000000000" pitchFamily="2" charset="2"/>
              <a:buChar char="Ø"/>
            </a:pPr>
            <a:r>
              <a:rPr lang="ja-JP" altLang="en-US" dirty="0"/>
              <a:t>社会保険加入事業者は給与の</a:t>
            </a:r>
            <a:r>
              <a:rPr lang="en-US" altLang="ja-JP" dirty="0"/>
              <a:t>15</a:t>
            </a:r>
            <a:r>
              <a:rPr lang="ja-JP" altLang="en-US" dirty="0"/>
              <a:t>％程度を見積もり計算</a:t>
            </a:r>
            <a:endParaRPr lang="en-US" altLang="ja-JP" dirty="0"/>
          </a:p>
          <a:p>
            <a:pPr marL="285750" indent="-285750">
              <a:buFont typeface="Wingdings" panose="05000000000000000000" pitchFamily="2" charset="2"/>
              <a:buChar char="Ø"/>
            </a:pPr>
            <a:r>
              <a:rPr kumimoji="1" lang="ja-JP" altLang="en-US" dirty="0"/>
              <a:t>事業承継も考慮にいれて人員構成を検討</a:t>
            </a:r>
            <a:endParaRPr kumimoji="1" lang="en-US" altLang="ja-JP" dirty="0"/>
          </a:p>
        </p:txBody>
      </p:sp>
      <p:sp>
        <p:nvSpPr>
          <p:cNvPr id="3" name="フッター プレースホルダー 2">
            <a:extLst>
              <a:ext uri="{FF2B5EF4-FFF2-40B4-BE49-F238E27FC236}">
                <a16:creationId xmlns:a16="http://schemas.microsoft.com/office/drawing/2014/main" id="{F2FB5EFF-0955-402B-BE59-49A5FD87EB9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5128609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78</a:t>
            </a:fld>
            <a:endParaRPr kumimoji="1" lang="ja-JP" altLang="en-US" dirty="0"/>
          </a:p>
        </p:txBody>
      </p:sp>
      <p:sp>
        <p:nvSpPr>
          <p:cNvPr id="9" name="テキスト ボックス 8"/>
          <p:cNvSpPr txBox="1"/>
          <p:nvPr/>
        </p:nvSpPr>
        <p:spPr>
          <a:xfrm>
            <a:off x="179512" y="204609"/>
            <a:ext cx="5328592" cy="400110"/>
          </a:xfrm>
          <a:prstGeom prst="rect">
            <a:avLst/>
          </a:prstGeom>
          <a:noFill/>
        </p:spPr>
        <p:txBody>
          <a:bodyPr wrap="square" rtlCol="0">
            <a:spAutoFit/>
          </a:bodyPr>
          <a:lstStyle/>
          <a:p>
            <a:r>
              <a:rPr lang="en-US" altLang="ja-JP" sz="2000" dirty="0">
                <a:solidFill>
                  <a:schemeClr val="tx2"/>
                </a:solidFill>
                <a:latin typeface="+mj-lt"/>
                <a:ea typeface="+mj-ea"/>
                <a:cs typeface="+mj-cs"/>
              </a:rPr>
              <a:t>7-7.</a:t>
            </a:r>
            <a:r>
              <a:rPr lang="ja-JP" altLang="en-US" sz="2000" dirty="0">
                <a:solidFill>
                  <a:schemeClr val="tx2"/>
                </a:solidFill>
                <a:latin typeface="+mj-lt"/>
                <a:ea typeface="+mj-ea"/>
                <a:cs typeface="+mj-cs"/>
              </a:rPr>
              <a:t>従業員雇用に関して</a:t>
            </a:r>
          </a:p>
        </p:txBody>
      </p:sp>
      <p:graphicFrame>
        <p:nvGraphicFramePr>
          <p:cNvPr id="2" name="図表 1">
            <a:extLst>
              <a:ext uri="{FF2B5EF4-FFF2-40B4-BE49-F238E27FC236}">
                <a16:creationId xmlns:a16="http://schemas.microsoft.com/office/drawing/2014/main" id="{B8EF02DB-A5A7-42C5-A11B-B6164C81C286}"/>
              </a:ext>
            </a:extLst>
          </p:cNvPr>
          <p:cNvGraphicFramePr/>
          <p:nvPr>
            <p:extLst>
              <p:ext uri="{D42A27DB-BD31-4B8C-83A1-F6EECF244321}">
                <p14:modId xmlns:p14="http://schemas.microsoft.com/office/powerpoint/2010/main" val="3409887062"/>
              </p:ext>
            </p:extLst>
          </p:nvPr>
        </p:nvGraphicFramePr>
        <p:xfrm>
          <a:off x="395536" y="836712"/>
          <a:ext cx="8352928"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フッター プレースホルダー 2">
            <a:extLst>
              <a:ext uri="{FF2B5EF4-FFF2-40B4-BE49-F238E27FC236}">
                <a16:creationId xmlns:a16="http://schemas.microsoft.com/office/drawing/2014/main" id="{295A2717-5C20-40C0-BB22-0892B90D8830}"/>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590072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a:t>
            </a:r>
            <a:r>
              <a:rPr kumimoji="1" lang="en-US" altLang="ja-JP" dirty="0"/>
              <a:t>-6.</a:t>
            </a:r>
            <a:r>
              <a:rPr kumimoji="1" lang="ja-JP" altLang="en-US" dirty="0"/>
              <a:t>金融機関の今後予想当期純利益（３年間の累計値＜</a:t>
            </a:r>
            <a:r>
              <a:rPr kumimoji="1" lang="en-US" altLang="ja-JP" dirty="0"/>
              <a:t>2020</a:t>
            </a:r>
            <a:r>
              <a:rPr kumimoji="1" lang="ja-JP" altLang="en-US" dirty="0"/>
              <a:t>～</a:t>
            </a:r>
            <a:r>
              <a:rPr kumimoji="1" lang="en-US" altLang="ja-JP" dirty="0"/>
              <a:t>2022</a:t>
            </a:r>
            <a:r>
              <a:rPr kumimoji="1" lang="ja-JP" altLang="en-US" dirty="0"/>
              <a:t>年度＞）</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7</a:t>
            </a:fld>
            <a:endParaRPr lang="en-US" altLang="ja-JP" dirty="0"/>
          </a:p>
        </p:txBody>
      </p:sp>
      <p:sp>
        <p:nvSpPr>
          <p:cNvPr id="11" name="四角形: 角を丸くする 10">
            <a:extLst>
              <a:ext uri="{FF2B5EF4-FFF2-40B4-BE49-F238E27FC236}">
                <a16:creationId xmlns:a16="http://schemas.microsoft.com/office/drawing/2014/main" id="{1C86BA85-61C1-4A4E-8BE5-878D80B1FFF7}"/>
              </a:ext>
            </a:extLst>
          </p:cNvPr>
          <p:cNvSpPr/>
          <p:nvPr/>
        </p:nvSpPr>
        <p:spPr>
          <a:xfrm>
            <a:off x="172758" y="4221088"/>
            <a:ext cx="366794" cy="8503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CDF82D1-7543-4341-80EE-730C5C14BA6A}"/>
              </a:ext>
            </a:extLst>
          </p:cNvPr>
          <p:cNvSpPr/>
          <p:nvPr/>
        </p:nvSpPr>
        <p:spPr>
          <a:xfrm>
            <a:off x="8668740" y="4725073"/>
            <a:ext cx="292157" cy="5025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8ACC0697-E92F-4534-AB8E-F67BAE23B249}"/>
              </a:ext>
            </a:extLst>
          </p:cNvPr>
          <p:cNvSpPr txBox="1"/>
          <p:nvPr/>
        </p:nvSpPr>
        <p:spPr>
          <a:xfrm>
            <a:off x="7882838" y="4972099"/>
            <a:ext cx="1152128" cy="246221"/>
          </a:xfrm>
          <a:prstGeom prst="rect">
            <a:avLst/>
          </a:prstGeom>
          <a:noFill/>
        </p:spPr>
        <p:txBody>
          <a:bodyPr wrap="square" rtlCol="0">
            <a:spAutoFit/>
          </a:bodyPr>
          <a:lstStyle/>
          <a:p>
            <a:r>
              <a:rPr lang="ja-JP" altLang="en-US" sz="1000" dirty="0"/>
              <a:t>出典：日本銀行</a:t>
            </a:r>
            <a:endParaRPr lang="en-US" altLang="ja-JP" sz="1000" dirty="0"/>
          </a:p>
        </p:txBody>
      </p:sp>
      <p:pic>
        <p:nvPicPr>
          <p:cNvPr id="15" name="図 14">
            <a:extLst>
              <a:ext uri="{FF2B5EF4-FFF2-40B4-BE49-F238E27FC236}">
                <a16:creationId xmlns:a16="http://schemas.microsoft.com/office/drawing/2014/main" id="{78DCF63C-7905-49FB-9332-D28D51B9A9D6}"/>
              </a:ext>
            </a:extLst>
          </p:cNvPr>
          <p:cNvPicPr>
            <a:picLocks noChangeAspect="1"/>
          </p:cNvPicPr>
          <p:nvPr/>
        </p:nvPicPr>
        <p:blipFill>
          <a:blip r:embed="rId3"/>
          <a:stretch>
            <a:fillRect/>
          </a:stretch>
        </p:blipFill>
        <p:spPr>
          <a:xfrm>
            <a:off x="438802" y="814066"/>
            <a:ext cx="8532440" cy="4159144"/>
          </a:xfrm>
          <a:prstGeom prst="rect">
            <a:avLst/>
          </a:prstGeom>
        </p:spPr>
      </p:pic>
      <p:sp>
        <p:nvSpPr>
          <p:cNvPr id="16" name="テキスト ボックス 15">
            <a:extLst>
              <a:ext uri="{FF2B5EF4-FFF2-40B4-BE49-F238E27FC236}">
                <a16:creationId xmlns:a16="http://schemas.microsoft.com/office/drawing/2014/main" id="{7AF71BAE-DDE5-4CF0-BD74-B66E97BEED0C}"/>
              </a:ext>
            </a:extLst>
          </p:cNvPr>
          <p:cNvSpPr txBox="1"/>
          <p:nvPr/>
        </p:nvSpPr>
        <p:spPr>
          <a:xfrm>
            <a:off x="376960" y="5156323"/>
            <a:ext cx="8454373" cy="1200329"/>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当期純利益は対総資産比率</a:t>
            </a:r>
            <a:endParaRPr kumimoji="1" lang="en-US" altLang="ja-JP" dirty="0"/>
          </a:p>
          <a:p>
            <a:pPr marL="285750" indent="-285750">
              <a:buFont typeface="Wingdings" panose="05000000000000000000" pitchFamily="2" charset="2"/>
              <a:buChar char="Ø"/>
            </a:pPr>
            <a:r>
              <a:rPr kumimoji="1" lang="ja-JP" altLang="en-US" dirty="0"/>
              <a:t>ベースライン・シナリオ⇒全金融機関が、シミュレーション期間累計で黒字を維持</a:t>
            </a:r>
            <a:endParaRPr kumimoji="1" lang="en-US" altLang="ja-JP" dirty="0"/>
          </a:p>
          <a:p>
            <a:pPr marL="285750" indent="-285750">
              <a:buFont typeface="Wingdings" panose="05000000000000000000" pitchFamily="2" charset="2"/>
              <a:buChar char="Ø"/>
            </a:pPr>
            <a:r>
              <a:rPr kumimoji="1" lang="ja-JP" altLang="en-US" dirty="0"/>
              <a:t>ダウンサイド・シナリオ⇒信用コストや有価証券関係損益の悪化、資金利益の減少により、シミュレーション期間累計で黒字の維持が難しい</a:t>
            </a:r>
          </a:p>
        </p:txBody>
      </p:sp>
    </p:spTree>
    <p:extLst>
      <p:ext uri="{BB962C8B-B14F-4D97-AF65-F5344CB8AC3E}">
        <p14:creationId xmlns:p14="http://schemas.microsoft.com/office/powerpoint/2010/main" val="1894916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79</a:t>
            </a:fld>
            <a:endParaRPr kumimoji="1" lang="ja-JP" altLang="en-US" dirty="0"/>
          </a:p>
        </p:txBody>
      </p:sp>
      <p:sp>
        <p:nvSpPr>
          <p:cNvPr id="9" name="テキスト ボックス 8"/>
          <p:cNvSpPr txBox="1"/>
          <p:nvPr/>
        </p:nvSpPr>
        <p:spPr>
          <a:xfrm>
            <a:off x="251520" y="178601"/>
            <a:ext cx="5832648" cy="400110"/>
          </a:xfrm>
          <a:prstGeom prst="rect">
            <a:avLst/>
          </a:prstGeom>
          <a:noFill/>
        </p:spPr>
        <p:txBody>
          <a:bodyPr wrap="square" rtlCol="0">
            <a:spAutoFit/>
          </a:bodyPr>
          <a:lstStyle/>
          <a:p>
            <a:r>
              <a:rPr lang="en-US" altLang="ja-JP" sz="2000" dirty="0">
                <a:solidFill>
                  <a:schemeClr val="tx2"/>
                </a:solidFill>
                <a:latin typeface="+mj-lt"/>
                <a:ea typeface="+mj-ea"/>
                <a:cs typeface="+mj-cs"/>
              </a:rPr>
              <a:t>7-8.</a:t>
            </a:r>
            <a:r>
              <a:rPr lang="ja-JP" altLang="en-US" sz="2000" dirty="0">
                <a:solidFill>
                  <a:schemeClr val="tx2"/>
                </a:solidFill>
                <a:latin typeface="+mj-lt"/>
                <a:ea typeface="+mj-ea"/>
                <a:cs typeface="+mj-cs"/>
              </a:rPr>
              <a:t>自走経営は可能か？</a:t>
            </a:r>
          </a:p>
        </p:txBody>
      </p:sp>
      <p:graphicFrame>
        <p:nvGraphicFramePr>
          <p:cNvPr id="2" name="図表 1">
            <a:extLst>
              <a:ext uri="{FF2B5EF4-FFF2-40B4-BE49-F238E27FC236}">
                <a16:creationId xmlns:a16="http://schemas.microsoft.com/office/drawing/2014/main" id="{B8EF02DB-A5A7-42C5-A11B-B6164C81C286}"/>
              </a:ext>
            </a:extLst>
          </p:cNvPr>
          <p:cNvGraphicFramePr/>
          <p:nvPr>
            <p:extLst>
              <p:ext uri="{D42A27DB-BD31-4B8C-83A1-F6EECF244321}">
                <p14:modId xmlns:p14="http://schemas.microsoft.com/office/powerpoint/2010/main" val="2285547856"/>
              </p:ext>
            </p:extLst>
          </p:nvPr>
        </p:nvGraphicFramePr>
        <p:xfrm>
          <a:off x="395536" y="836712"/>
          <a:ext cx="8352928" cy="5842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フッター プレースホルダー 2">
            <a:extLst>
              <a:ext uri="{FF2B5EF4-FFF2-40B4-BE49-F238E27FC236}">
                <a16:creationId xmlns:a16="http://schemas.microsoft.com/office/drawing/2014/main" id="{AB9DE634-39D7-4303-9807-58F024A1B002}"/>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8882655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80</a:t>
            </a:fld>
            <a:endParaRPr kumimoji="1" lang="ja-JP" altLang="en-US" dirty="0"/>
          </a:p>
        </p:txBody>
      </p:sp>
      <p:sp>
        <p:nvSpPr>
          <p:cNvPr id="15" name="四角形: 角を丸くする 14">
            <a:extLst>
              <a:ext uri="{FF2B5EF4-FFF2-40B4-BE49-F238E27FC236}">
                <a16:creationId xmlns:a16="http://schemas.microsoft.com/office/drawing/2014/main" id="{E256FA10-B99D-40F3-825D-7716A1B51ACD}"/>
              </a:ext>
            </a:extLst>
          </p:cNvPr>
          <p:cNvSpPr/>
          <p:nvPr/>
        </p:nvSpPr>
        <p:spPr>
          <a:xfrm>
            <a:off x="323528" y="3038643"/>
            <a:ext cx="8363272" cy="92304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営業担当一人あたりのお客様担当数が増加したあたりから、資金繰りが悪化、離職率が上昇⇒お客様より弊社に経営計画を策定して欲しいと依頼あり</a:t>
            </a:r>
            <a:endParaRPr kumimoji="1" lang="ja-JP" altLang="en-US" sz="2000" dirty="0">
              <a:solidFill>
                <a:schemeClr val="tx1"/>
              </a:solidFill>
            </a:endParaRPr>
          </a:p>
        </p:txBody>
      </p:sp>
      <p:sp>
        <p:nvSpPr>
          <p:cNvPr id="4" name="テキスト ボックス 3">
            <a:extLst>
              <a:ext uri="{FF2B5EF4-FFF2-40B4-BE49-F238E27FC236}">
                <a16:creationId xmlns:a16="http://schemas.microsoft.com/office/drawing/2014/main" id="{EE862742-9976-465B-8A7D-9755A3D9EAE4}"/>
              </a:ext>
            </a:extLst>
          </p:cNvPr>
          <p:cNvSpPr txBox="1"/>
          <p:nvPr/>
        </p:nvSpPr>
        <p:spPr>
          <a:xfrm>
            <a:off x="323528" y="1056951"/>
            <a:ext cx="8363272" cy="1477328"/>
          </a:xfrm>
          <a:prstGeom prst="rect">
            <a:avLst/>
          </a:prstGeom>
          <a:noFill/>
          <a:ln w="19050">
            <a:solidFill>
              <a:srgbClr val="0070C0"/>
            </a:solidFill>
          </a:ln>
        </p:spPr>
        <p:txBody>
          <a:bodyPr wrap="square" rtlCol="0">
            <a:spAutoFit/>
          </a:bodyPr>
          <a:lstStyle/>
          <a:p>
            <a:pPr marL="285750" indent="-285750">
              <a:buFont typeface="Wingdings" panose="05000000000000000000" pitchFamily="2" charset="2"/>
              <a:buChar char="Ø"/>
            </a:pPr>
            <a:r>
              <a:rPr kumimoji="1" lang="ja-JP" altLang="en-US" dirty="0"/>
              <a:t>建築資材を販売する</a:t>
            </a:r>
            <a:r>
              <a:rPr kumimoji="1" lang="en-US" altLang="ja-JP" dirty="0"/>
              <a:t>D</a:t>
            </a:r>
            <a:r>
              <a:rPr kumimoji="1" lang="ja-JP" altLang="en-US" dirty="0"/>
              <a:t>社</a:t>
            </a:r>
            <a:endParaRPr kumimoji="1" lang="en-US" altLang="ja-JP" dirty="0"/>
          </a:p>
          <a:p>
            <a:pPr marL="285750" indent="-285750">
              <a:buFont typeface="Wingdings" panose="05000000000000000000" pitchFamily="2" charset="2"/>
              <a:buChar char="Ø"/>
            </a:pPr>
            <a:r>
              <a:rPr lang="ja-JP" altLang="en-US" dirty="0"/>
              <a:t>薄利多売であった為、売上拡大を至上命題として社内管理を徹底</a:t>
            </a:r>
            <a:endParaRPr lang="en-US" altLang="ja-JP" dirty="0"/>
          </a:p>
          <a:p>
            <a:pPr marL="285750" indent="-285750">
              <a:buFont typeface="Wingdings" panose="05000000000000000000" pitchFamily="2" charset="2"/>
              <a:buChar char="Ø"/>
            </a:pPr>
            <a:r>
              <a:rPr lang="ja-JP" altLang="en-US" dirty="0"/>
              <a:t>売上を上げる為、加速度的に出店を行った</a:t>
            </a:r>
            <a:endParaRPr lang="en-US" altLang="ja-JP" dirty="0"/>
          </a:p>
          <a:p>
            <a:pPr marL="285750" indent="-285750">
              <a:buFont typeface="Wingdings" panose="05000000000000000000" pitchFamily="2" charset="2"/>
              <a:buChar char="Ø"/>
            </a:pPr>
            <a:r>
              <a:rPr lang="ja-JP" altLang="en-US" dirty="0"/>
              <a:t>お客様からの要請に迅速に対応する為に、社内システムを入替、既存の営業担当者で、より多くのお客様を訪問、確保する様にした</a:t>
            </a:r>
            <a:endParaRPr lang="en-US" altLang="ja-JP" dirty="0"/>
          </a:p>
        </p:txBody>
      </p:sp>
      <p:sp>
        <p:nvSpPr>
          <p:cNvPr id="17" name="テキスト ボックス 16">
            <a:extLst>
              <a:ext uri="{FF2B5EF4-FFF2-40B4-BE49-F238E27FC236}">
                <a16:creationId xmlns:a16="http://schemas.microsoft.com/office/drawing/2014/main" id="{E287CF28-EF96-40B1-B808-DCCD83497EBC}"/>
              </a:ext>
            </a:extLst>
          </p:cNvPr>
          <p:cNvSpPr txBox="1"/>
          <p:nvPr/>
        </p:nvSpPr>
        <p:spPr>
          <a:xfrm>
            <a:off x="323528" y="4512040"/>
            <a:ext cx="8363272" cy="1785104"/>
          </a:xfrm>
          <a:prstGeom prst="rect">
            <a:avLst/>
          </a:prstGeom>
          <a:noFill/>
          <a:ln w="19050">
            <a:solidFill>
              <a:srgbClr val="0070C0"/>
            </a:solidFill>
          </a:ln>
        </p:spPr>
        <p:txBody>
          <a:bodyPr wrap="square" rtlCol="0">
            <a:spAutoFit/>
          </a:bodyPr>
          <a:lstStyle/>
          <a:p>
            <a:r>
              <a:rPr kumimoji="1" lang="en-US" altLang="ja-JP" sz="2000" dirty="0"/>
              <a:t>【</a:t>
            </a:r>
            <a:r>
              <a:rPr kumimoji="1" lang="ja-JP" altLang="en-US" sz="2000" dirty="0"/>
              <a:t>この事例の失敗原因とは？</a:t>
            </a:r>
            <a:r>
              <a:rPr kumimoji="1" lang="en-US" altLang="ja-JP" sz="2000" dirty="0"/>
              <a:t>】</a:t>
            </a:r>
          </a:p>
          <a:p>
            <a:r>
              <a:rPr lang="ja-JP" altLang="en-US" dirty="0"/>
              <a:t>１）組織が成長ではなく、膨張していた</a:t>
            </a:r>
            <a:endParaRPr lang="en-US" altLang="ja-JP" dirty="0"/>
          </a:p>
          <a:p>
            <a:r>
              <a:rPr lang="ja-JP" altLang="en-US" dirty="0"/>
              <a:t>　　⇒人的要因が育成されていないのに、業績が向上する事はない</a:t>
            </a:r>
            <a:endParaRPr lang="en-US" altLang="ja-JP" dirty="0"/>
          </a:p>
          <a:p>
            <a:r>
              <a:rPr kumimoji="1" lang="ja-JP" altLang="en-US" dirty="0"/>
              <a:t>２）売上増大を狙うあまり、従業員が疲弊した</a:t>
            </a:r>
            <a:endParaRPr kumimoji="1" lang="en-US" altLang="ja-JP" dirty="0"/>
          </a:p>
          <a:p>
            <a:r>
              <a:rPr kumimoji="1" lang="ja-JP" altLang="en-US" dirty="0"/>
              <a:t>　　</a:t>
            </a:r>
            <a:r>
              <a:rPr lang="ja-JP" altLang="en-US" dirty="0"/>
              <a:t>⇒事業拡大≠</a:t>
            </a:r>
            <a:r>
              <a:rPr kumimoji="1" lang="ja-JP" altLang="en-US" dirty="0"/>
              <a:t>売上増大⇒売上増大ではなく、粗利（付加価値）の増大を目指す</a:t>
            </a:r>
            <a:endParaRPr kumimoji="1" lang="en-US" altLang="ja-JP" dirty="0"/>
          </a:p>
          <a:p>
            <a:r>
              <a:rPr lang="ja-JP" altLang="en-US" dirty="0"/>
              <a:t>　　⇒販売が主目的になり、売掛代金の回収まで手が回らなくなった</a:t>
            </a:r>
            <a:endParaRPr kumimoji="1" lang="en-US" altLang="ja-JP" dirty="0"/>
          </a:p>
        </p:txBody>
      </p:sp>
      <p:sp>
        <p:nvSpPr>
          <p:cNvPr id="5" name="矢印: 下 4">
            <a:extLst>
              <a:ext uri="{FF2B5EF4-FFF2-40B4-BE49-F238E27FC236}">
                <a16:creationId xmlns:a16="http://schemas.microsoft.com/office/drawing/2014/main" id="{892DA72D-9ABD-4EE5-9D4B-4DA826C5513E}"/>
              </a:ext>
            </a:extLst>
          </p:cNvPr>
          <p:cNvSpPr/>
          <p:nvPr/>
        </p:nvSpPr>
        <p:spPr>
          <a:xfrm>
            <a:off x="4100400" y="2643053"/>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A5AE6EA5-AFFD-48C0-BDBE-792F547C7326}"/>
              </a:ext>
            </a:extLst>
          </p:cNvPr>
          <p:cNvSpPr/>
          <p:nvPr/>
        </p:nvSpPr>
        <p:spPr>
          <a:xfrm>
            <a:off x="4100400" y="4116838"/>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5024241F-1399-4C2C-AB0B-B52635A7CD93}"/>
              </a:ext>
            </a:extLst>
          </p:cNvPr>
          <p:cNvSpPr/>
          <p:nvPr/>
        </p:nvSpPr>
        <p:spPr>
          <a:xfrm>
            <a:off x="266598" y="214910"/>
            <a:ext cx="6292552" cy="400110"/>
          </a:xfrm>
          <a:prstGeom prst="rect">
            <a:avLst/>
          </a:prstGeom>
        </p:spPr>
        <p:txBody>
          <a:bodyPr wrap="square">
            <a:spAutoFit/>
          </a:bodyPr>
          <a:lstStyle/>
          <a:p>
            <a:r>
              <a:rPr lang="en-US" altLang="ja-JP" sz="2000" dirty="0">
                <a:solidFill>
                  <a:schemeClr val="tx2"/>
                </a:solidFill>
                <a:latin typeface="+mj-lt"/>
                <a:ea typeface="+mj-ea"/>
                <a:cs typeface="+mj-cs"/>
              </a:rPr>
              <a:t>7-9.</a:t>
            </a:r>
            <a:r>
              <a:rPr lang="ja-JP" altLang="ja-JP" sz="2000" dirty="0">
                <a:solidFill>
                  <a:schemeClr val="tx2"/>
                </a:solidFill>
                <a:latin typeface="+mj-lt"/>
                <a:ea typeface="+mj-ea"/>
                <a:cs typeface="+mj-cs"/>
              </a:rPr>
              <a:t>「売上が全てを癒す」</a:t>
            </a:r>
            <a:r>
              <a:rPr lang="ja-JP" altLang="en-US" sz="2000" dirty="0">
                <a:solidFill>
                  <a:schemeClr val="tx2"/>
                </a:solidFill>
                <a:latin typeface="+mj-lt"/>
                <a:ea typeface="+mj-ea"/>
                <a:cs typeface="+mj-cs"/>
              </a:rPr>
              <a:t>は本当か？</a:t>
            </a:r>
            <a:endParaRPr lang="ja-JP" altLang="ja-JP" sz="2000" dirty="0">
              <a:solidFill>
                <a:schemeClr val="tx2"/>
              </a:solidFill>
              <a:latin typeface="+mj-lt"/>
              <a:ea typeface="+mj-ea"/>
              <a:cs typeface="+mj-cs"/>
            </a:endParaRPr>
          </a:p>
        </p:txBody>
      </p:sp>
      <p:sp>
        <p:nvSpPr>
          <p:cNvPr id="3" name="フッター プレースホルダー 2">
            <a:extLst>
              <a:ext uri="{FF2B5EF4-FFF2-40B4-BE49-F238E27FC236}">
                <a16:creationId xmlns:a16="http://schemas.microsoft.com/office/drawing/2014/main" id="{030E117F-AAD2-490E-BD6B-AF0072F08B2D}"/>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6292655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7" grpId="0" animBg="1"/>
      <p:bldP spid="5" grpId="0" animBg="1"/>
      <p:bldP spid="1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81</a:t>
            </a:fld>
            <a:endParaRPr kumimoji="1" lang="ja-JP" altLang="en-US" dirty="0"/>
          </a:p>
        </p:txBody>
      </p:sp>
      <p:sp>
        <p:nvSpPr>
          <p:cNvPr id="16" name="テキスト ボックス 15"/>
          <p:cNvSpPr txBox="1"/>
          <p:nvPr/>
        </p:nvSpPr>
        <p:spPr>
          <a:xfrm>
            <a:off x="251520" y="235047"/>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7-10.</a:t>
            </a:r>
            <a:r>
              <a:rPr lang="ja-JP" altLang="en-US" sz="2000" dirty="0">
                <a:solidFill>
                  <a:schemeClr val="tx2"/>
                </a:solidFill>
                <a:latin typeface="+mj-lt"/>
                <a:ea typeface="+mj-ea"/>
                <a:cs typeface="+mj-cs"/>
              </a:rPr>
              <a:t>広告宣伝について</a:t>
            </a:r>
          </a:p>
        </p:txBody>
      </p:sp>
      <p:sp>
        <p:nvSpPr>
          <p:cNvPr id="3" name="四角形: 角を丸くする 2">
            <a:extLst>
              <a:ext uri="{FF2B5EF4-FFF2-40B4-BE49-F238E27FC236}">
                <a16:creationId xmlns:a16="http://schemas.microsoft.com/office/drawing/2014/main" id="{F715A24C-4786-48E5-AF12-99A162DC868C}"/>
              </a:ext>
            </a:extLst>
          </p:cNvPr>
          <p:cNvSpPr/>
          <p:nvPr/>
        </p:nvSpPr>
        <p:spPr>
          <a:xfrm>
            <a:off x="250698" y="909670"/>
            <a:ext cx="3420000" cy="11520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dirty="0">
                <a:solidFill>
                  <a:schemeClr val="tx1"/>
                </a:solidFill>
              </a:rPr>
              <a:t>広告</a:t>
            </a:r>
            <a:endParaRPr kumimoji="1" lang="en-US" altLang="ja-JP" dirty="0">
              <a:solidFill>
                <a:schemeClr val="tx1"/>
              </a:solidFill>
            </a:endParaRPr>
          </a:p>
          <a:p>
            <a:r>
              <a:rPr lang="ja-JP" altLang="en-US" sz="1400" dirty="0">
                <a:solidFill>
                  <a:schemeClr val="tx1"/>
                </a:solidFill>
              </a:rPr>
              <a:t>テレビ、ラジオ、新聞、雑誌、立て看板、ＤＭ，ネット（バナー広告、ＰＰＣ，メルマガ、ＳＥＯ等々）</a:t>
            </a:r>
            <a:endParaRPr kumimoji="1" lang="en-US" altLang="ja-JP" sz="1400" dirty="0">
              <a:solidFill>
                <a:schemeClr val="tx1"/>
              </a:solidFill>
            </a:endParaRPr>
          </a:p>
        </p:txBody>
      </p:sp>
      <p:sp>
        <p:nvSpPr>
          <p:cNvPr id="11" name="四角形: 角を丸くする 10">
            <a:extLst>
              <a:ext uri="{FF2B5EF4-FFF2-40B4-BE49-F238E27FC236}">
                <a16:creationId xmlns:a16="http://schemas.microsoft.com/office/drawing/2014/main" id="{0A8EA51A-D4EE-4DE9-860A-E5594A8FEEE0}"/>
              </a:ext>
            </a:extLst>
          </p:cNvPr>
          <p:cNvSpPr/>
          <p:nvPr/>
        </p:nvSpPr>
        <p:spPr>
          <a:xfrm>
            <a:off x="202365" y="2261548"/>
            <a:ext cx="3420000" cy="11520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dirty="0">
                <a:solidFill>
                  <a:schemeClr val="tx1"/>
                </a:solidFill>
              </a:rPr>
              <a:t>パブリシティ</a:t>
            </a:r>
            <a:endParaRPr lang="en-US" altLang="ja-JP" dirty="0">
              <a:solidFill>
                <a:schemeClr val="tx1"/>
              </a:solidFill>
            </a:endParaRPr>
          </a:p>
          <a:p>
            <a:r>
              <a:rPr kumimoji="1" lang="ja-JP" altLang="en-US" sz="1400" dirty="0">
                <a:solidFill>
                  <a:schemeClr val="tx1"/>
                </a:solidFill>
              </a:rPr>
              <a:t>マス媒体（新聞社、出版社、放送局等）に新製品や店舗情報を提供して報道してもらう手法</a:t>
            </a:r>
            <a:endParaRPr kumimoji="1" lang="en-US" altLang="ja-JP" sz="1400" dirty="0">
              <a:solidFill>
                <a:schemeClr val="tx1"/>
              </a:solidFill>
            </a:endParaRPr>
          </a:p>
        </p:txBody>
      </p:sp>
      <p:sp>
        <p:nvSpPr>
          <p:cNvPr id="12" name="四角形: 角を丸くする 11">
            <a:extLst>
              <a:ext uri="{FF2B5EF4-FFF2-40B4-BE49-F238E27FC236}">
                <a16:creationId xmlns:a16="http://schemas.microsoft.com/office/drawing/2014/main" id="{A49E35A8-9769-4D96-833A-C3E6D105D4D1}"/>
              </a:ext>
            </a:extLst>
          </p:cNvPr>
          <p:cNvSpPr/>
          <p:nvPr/>
        </p:nvSpPr>
        <p:spPr>
          <a:xfrm>
            <a:off x="202365" y="3613426"/>
            <a:ext cx="3420000" cy="114882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dirty="0">
                <a:solidFill>
                  <a:schemeClr val="tx1"/>
                </a:solidFill>
              </a:rPr>
              <a:t>販売促進</a:t>
            </a:r>
            <a:endParaRPr lang="en-US" altLang="ja-JP" dirty="0">
              <a:solidFill>
                <a:schemeClr val="tx1"/>
              </a:solidFill>
            </a:endParaRPr>
          </a:p>
          <a:p>
            <a:r>
              <a:rPr kumimoji="1" lang="ja-JP" altLang="en-US" sz="1400" dirty="0">
                <a:solidFill>
                  <a:schemeClr val="tx1"/>
                </a:solidFill>
              </a:rPr>
              <a:t>消費者⇒サンプル、おまけ、ポイントサービス</a:t>
            </a:r>
            <a:endParaRPr kumimoji="1" lang="en-US" altLang="ja-JP" sz="1400" dirty="0">
              <a:solidFill>
                <a:schemeClr val="tx1"/>
              </a:solidFill>
            </a:endParaRPr>
          </a:p>
          <a:p>
            <a:r>
              <a:rPr lang="ja-JP" altLang="en-US" sz="1400" dirty="0">
                <a:solidFill>
                  <a:schemeClr val="tx1"/>
                </a:solidFill>
              </a:rPr>
              <a:t>流通業者⇒リベート</a:t>
            </a:r>
            <a:endParaRPr kumimoji="1" lang="en-US" altLang="ja-JP" sz="1400" dirty="0">
              <a:solidFill>
                <a:schemeClr val="tx1"/>
              </a:solidFill>
            </a:endParaRPr>
          </a:p>
        </p:txBody>
      </p:sp>
      <p:sp>
        <p:nvSpPr>
          <p:cNvPr id="13" name="四角形: 角を丸くする 12">
            <a:extLst>
              <a:ext uri="{FF2B5EF4-FFF2-40B4-BE49-F238E27FC236}">
                <a16:creationId xmlns:a16="http://schemas.microsoft.com/office/drawing/2014/main" id="{8DF34FE4-C7C4-41B2-B709-889EF3B670C0}"/>
              </a:ext>
            </a:extLst>
          </p:cNvPr>
          <p:cNvSpPr/>
          <p:nvPr/>
        </p:nvSpPr>
        <p:spPr>
          <a:xfrm>
            <a:off x="222772" y="4943664"/>
            <a:ext cx="3420000" cy="66325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dirty="0">
                <a:solidFill>
                  <a:schemeClr val="tx1"/>
                </a:solidFill>
              </a:rPr>
              <a:t>人的販売</a:t>
            </a:r>
            <a:endParaRPr lang="en-US" altLang="ja-JP" dirty="0">
              <a:solidFill>
                <a:schemeClr val="tx1"/>
              </a:solidFill>
            </a:endParaRPr>
          </a:p>
          <a:p>
            <a:r>
              <a:rPr kumimoji="1" lang="ja-JP" altLang="en-US" sz="1400" dirty="0">
                <a:solidFill>
                  <a:schemeClr val="tx1"/>
                </a:solidFill>
              </a:rPr>
              <a:t>事業承継が課題、展示会、発表会</a:t>
            </a:r>
            <a:endParaRPr kumimoji="1" lang="en-US" altLang="ja-JP" sz="1400" dirty="0">
              <a:solidFill>
                <a:schemeClr val="tx1"/>
              </a:solidFill>
            </a:endParaRPr>
          </a:p>
        </p:txBody>
      </p:sp>
      <p:sp>
        <p:nvSpPr>
          <p:cNvPr id="14" name="四角形: 角を丸くする 13">
            <a:extLst>
              <a:ext uri="{FF2B5EF4-FFF2-40B4-BE49-F238E27FC236}">
                <a16:creationId xmlns:a16="http://schemas.microsoft.com/office/drawing/2014/main" id="{CD96B7D8-1DA7-437D-BF6E-939117BF6802}"/>
              </a:ext>
            </a:extLst>
          </p:cNvPr>
          <p:cNvSpPr/>
          <p:nvPr/>
        </p:nvSpPr>
        <p:spPr>
          <a:xfrm>
            <a:off x="222772" y="5788332"/>
            <a:ext cx="3420000" cy="51003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dirty="0">
                <a:solidFill>
                  <a:schemeClr val="tx1"/>
                </a:solidFill>
              </a:rPr>
              <a:t>口コミ</a:t>
            </a:r>
            <a:endParaRPr kumimoji="1" lang="en-US" altLang="ja-JP" dirty="0">
              <a:solidFill>
                <a:schemeClr val="tx1"/>
              </a:solidFill>
            </a:endParaRPr>
          </a:p>
        </p:txBody>
      </p:sp>
      <p:sp>
        <p:nvSpPr>
          <p:cNvPr id="4" name="左中かっこ 3">
            <a:extLst>
              <a:ext uri="{FF2B5EF4-FFF2-40B4-BE49-F238E27FC236}">
                <a16:creationId xmlns:a16="http://schemas.microsoft.com/office/drawing/2014/main" id="{74D2B399-CB26-49C8-937C-B6C32C916066}"/>
              </a:ext>
            </a:extLst>
          </p:cNvPr>
          <p:cNvSpPr/>
          <p:nvPr/>
        </p:nvSpPr>
        <p:spPr>
          <a:xfrm rot="10800000">
            <a:off x="3670698" y="897594"/>
            <a:ext cx="432049" cy="2488291"/>
          </a:xfrm>
          <a:prstGeom prst="leftBrace">
            <a:avLst>
              <a:gd name="adj1" fmla="val 8333"/>
              <a:gd name="adj2" fmla="val 76493"/>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左中かっこ 16">
            <a:extLst>
              <a:ext uri="{FF2B5EF4-FFF2-40B4-BE49-F238E27FC236}">
                <a16:creationId xmlns:a16="http://schemas.microsoft.com/office/drawing/2014/main" id="{06999426-7AE3-4651-8953-47312C739FC3}"/>
              </a:ext>
            </a:extLst>
          </p:cNvPr>
          <p:cNvSpPr/>
          <p:nvPr/>
        </p:nvSpPr>
        <p:spPr>
          <a:xfrm rot="10800000">
            <a:off x="3712869" y="3714800"/>
            <a:ext cx="432048" cy="2560011"/>
          </a:xfrm>
          <a:prstGeom prst="leftBrace">
            <a:avLst>
              <a:gd name="adj1" fmla="val 8333"/>
              <a:gd name="adj2" fmla="val 39617"/>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四角形: 角を丸くする 4">
            <a:extLst>
              <a:ext uri="{FF2B5EF4-FFF2-40B4-BE49-F238E27FC236}">
                <a16:creationId xmlns:a16="http://schemas.microsoft.com/office/drawing/2014/main" id="{3BB26314-32FC-40E0-8060-4B5FAE54532D}"/>
              </a:ext>
            </a:extLst>
          </p:cNvPr>
          <p:cNvSpPr/>
          <p:nvPr/>
        </p:nvSpPr>
        <p:spPr>
          <a:xfrm>
            <a:off x="4165970" y="1195284"/>
            <a:ext cx="3867472" cy="521056"/>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消費者の需要を喚起する</a:t>
            </a:r>
          </a:p>
        </p:txBody>
      </p:sp>
      <p:sp>
        <p:nvSpPr>
          <p:cNvPr id="18" name="四角形: 角を丸くする 17">
            <a:extLst>
              <a:ext uri="{FF2B5EF4-FFF2-40B4-BE49-F238E27FC236}">
                <a16:creationId xmlns:a16="http://schemas.microsoft.com/office/drawing/2014/main" id="{BB829931-B6C1-4AC2-BE04-AAC626FD063E}"/>
              </a:ext>
            </a:extLst>
          </p:cNvPr>
          <p:cNvSpPr/>
          <p:nvPr/>
        </p:nvSpPr>
        <p:spPr>
          <a:xfrm>
            <a:off x="4171249" y="4954815"/>
            <a:ext cx="3867472" cy="521056"/>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積極的に売り込んでいく</a:t>
            </a:r>
            <a:endParaRPr kumimoji="1" lang="ja-JP" altLang="en-US" dirty="0">
              <a:solidFill>
                <a:schemeClr val="tx1"/>
              </a:solidFill>
            </a:endParaRPr>
          </a:p>
        </p:txBody>
      </p:sp>
      <p:sp>
        <p:nvSpPr>
          <p:cNvPr id="20" name="四角形: 角を丸くする 19">
            <a:extLst>
              <a:ext uri="{FF2B5EF4-FFF2-40B4-BE49-F238E27FC236}">
                <a16:creationId xmlns:a16="http://schemas.microsoft.com/office/drawing/2014/main" id="{9DF46EDC-961B-4866-9D17-626CE05087E7}"/>
              </a:ext>
            </a:extLst>
          </p:cNvPr>
          <p:cNvSpPr/>
          <p:nvPr/>
        </p:nvSpPr>
        <p:spPr>
          <a:xfrm>
            <a:off x="4144917" y="2728435"/>
            <a:ext cx="1582358" cy="1769982"/>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商品、サービスの特性とミスマッチしない様に注意する！</a:t>
            </a:r>
          </a:p>
        </p:txBody>
      </p:sp>
      <p:sp>
        <p:nvSpPr>
          <p:cNvPr id="9" name="矢印: 下 8">
            <a:extLst>
              <a:ext uri="{FF2B5EF4-FFF2-40B4-BE49-F238E27FC236}">
                <a16:creationId xmlns:a16="http://schemas.microsoft.com/office/drawing/2014/main" id="{201F5C34-F035-4B1C-8DCA-7DEE31C7C20D}"/>
              </a:ext>
            </a:extLst>
          </p:cNvPr>
          <p:cNvSpPr/>
          <p:nvPr/>
        </p:nvSpPr>
        <p:spPr>
          <a:xfrm>
            <a:off x="4328425" y="4581383"/>
            <a:ext cx="720080" cy="329531"/>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57598E9C-52D5-46DD-B529-90CFFF3CFC84}"/>
              </a:ext>
            </a:extLst>
          </p:cNvPr>
          <p:cNvSpPr/>
          <p:nvPr/>
        </p:nvSpPr>
        <p:spPr>
          <a:xfrm rot="10800000">
            <a:off x="4328425" y="1716339"/>
            <a:ext cx="720080" cy="9291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23" name="表 22">
            <a:extLst>
              <a:ext uri="{FF2B5EF4-FFF2-40B4-BE49-F238E27FC236}">
                <a16:creationId xmlns:a16="http://schemas.microsoft.com/office/drawing/2014/main" id="{042014CA-E71B-4AB0-84AA-F1AAB97C8D1C}"/>
              </a:ext>
            </a:extLst>
          </p:cNvPr>
          <p:cNvGraphicFramePr>
            <a:graphicFrameLocks noGrp="1"/>
          </p:cNvGraphicFramePr>
          <p:nvPr>
            <p:extLst>
              <p:ext uri="{D42A27DB-BD31-4B8C-83A1-F6EECF244321}">
                <p14:modId xmlns:p14="http://schemas.microsoft.com/office/powerpoint/2010/main" val="3029901768"/>
              </p:ext>
            </p:extLst>
          </p:nvPr>
        </p:nvGraphicFramePr>
        <p:xfrm>
          <a:off x="5850299" y="2294762"/>
          <a:ext cx="3076546" cy="2437940"/>
        </p:xfrm>
        <a:graphic>
          <a:graphicData uri="http://schemas.openxmlformats.org/drawingml/2006/table">
            <a:tbl>
              <a:tblPr>
                <a:tableStyleId>{FABFCF23-3B69-468F-B69F-88F6DE6A72F2}</a:tableStyleId>
              </a:tblPr>
              <a:tblGrid>
                <a:gridCol w="1758027">
                  <a:extLst>
                    <a:ext uri="{9D8B030D-6E8A-4147-A177-3AD203B41FA5}">
                      <a16:colId xmlns:a16="http://schemas.microsoft.com/office/drawing/2014/main" val="4183434997"/>
                    </a:ext>
                  </a:extLst>
                </a:gridCol>
                <a:gridCol w="1318519">
                  <a:extLst>
                    <a:ext uri="{9D8B030D-6E8A-4147-A177-3AD203B41FA5}">
                      <a16:colId xmlns:a16="http://schemas.microsoft.com/office/drawing/2014/main" val="3296975048"/>
                    </a:ext>
                  </a:extLst>
                </a:gridCol>
              </a:tblGrid>
              <a:tr h="272620">
                <a:tc>
                  <a:txBody>
                    <a:bodyPr/>
                    <a:lstStyle/>
                    <a:p>
                      <a:pPr algn="ctr" fontAlgn="base"/>
                      <a:r>
                        <a:rPr lang="ja-JP" altLang="en-US" sz="1050" b="1" dirty="0">
                          <a:effectLst/>
                        </a:rPr>
                        <a:t>業界・業種名</a:t>
                      </a:r>
                      <a:endParaRPr lang="ja-JP" altLang="en-US" sz="1050" dirty="0">
                        <a:effectLst/>
                        <a:latin typeface="+mj-ea"/>
                        <a:ea typeface="+mj-ea"/>
                      </a:endParaRPr>
                    </a:p>
                  </a:txBody>
                  <a:tcPr marL="56512" marR="56512" marT="28256" marB="28256" anchor="ctr">
                    <a:solidFill>
                      <a:srgbClr val="F4D6AA"/>
                    </a:solidFill>
                  </a:tcPr>
                </a:tc>
                <a:tc>
                  <a:txBody>
                    <a:bodyPr/>
                    <a:lstStyle/>
                    <a:p>
                      <a:pPr algn="ctr" fontAlgn="base"/>
                      <a:r>
                        <a:rPr lang="ja-JP" altLang="en-US" sz="1050" b="1" dirty="0">
                          <a:effectLst/>
                        </a:rPr>
                        <a:t>対売上広告費割合</a:t>
                      </a:r>
                      <a:endParaRPr lang="ja-JP" altLang="en-US" sz="1050" dirty="0">
                        <a:effectLst/>
                        <a:latin typeface="+mj-ea"/>
                        <a:ea typeface="+mj-ea"/>
                      </a:endParaRPr>
                    </a:p>
                  </a:txBody>
                  <a:tcPr marL="56512" marR="56512" marT="28256" marB="28256" anchor="ctr">
                    <a:solidFill>
                      <a:srgbClr val="F4D6AA"/>
                    </a:solidFill>
                  </a:tcPr>
                </a:tc>
                <a:extLst>
                  <a:ext uri="{0D108BD9-81ED-4DB2-BD59-A6C34878D82A}">
                    <a16:rowId xmlns:a16="http://schemas.microsoft.com/office/drawing/2014/main" val="2942310672"/>
                  </a:ext>
                </a:extLst>
              </a:tr>
              <a:tr h="187036">
                <a:tc>
                  <a:txBody>
                    <a:bodyPr/>
                    <a:lstStyle/>
                    <a:p>
                      <a:pPr algn="l" fontAlgn="ctr"/>
                      <a:r>
                        <a:rPr lang="ja-JP" altLang="en-US" sz="1050" b="1" dirty="0">
                          <a:effectLst/>
                        </a:rPr>
                        <a:t>　外食・関連サービス</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5%</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842891573"/>
                  </a:ext>
                </a:extLst>
              </a:tr>
              <a:tr h="187036">
                <a:tc>
                  <a:txBody>
                    <a:bodyPr/>
                    <a:lstStyle/>
                    <a:p>
                      <a:pPr algn="l" fontAlgn="ctr"/>
                      <a:r>
                        <a:rPr lang="ja-JP" altLang="en-US" sz="1050" b="1" dirty="0">
                          <a:effectLst/>
                        </a:rPr>
                        <a:t>　化粧品・健康食品会社</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10%</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3784122381"/>
                  </a:ext>
                </a:extLst>
              </a:tr>
              <a:tr h="115474">
                <a:tc>
                  <a:txBody>
                    <a:bodyPr/>
                    <a:lstStyle/>
                    <a:p>
                      <a:pPr algn="l" fontAlgn="ctr"/>
                      <a:r>
                        <a:rPr lang="ja-JP" altLang="en-US" sz="1050" b="1" dirty="0">
                          <a:effectLst/>
                        </a:rPr>
                        <a:t>　不動産</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4%</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171023064"/>
                  </a:ext>
                </a:extLst>
              </a:tr>
              <a:tr h="115474">
                <a:tc>
                  <a:txBody>
                    <a:bodyPr/>
                    <a:lstStyle/>
                    <a:p>
                      <a:pPr algn="l" fontAlgn="ctr"/>
                      <a:r>
                        <a:rPr lang="ja-JP" altLang="en-US" sz="1050" b="1" dirty="0">
                          <a:effectLst/>
                        </a:rPr>
                        <a:t>　教育</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3%</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032767507"/>
                  </a:ext>
                </a:extLst>
              </a:tr>
              <a:tr h="123418">
                <a:tc>
                  <a:txBody>
                    <a:bodyPr/>
                    <a:lstStyle/>
                    <a:p>
                      <a:pPr algn="l" fontAlgn="ctr"/>
                      <a:r>
                        <a:rPr lang="ja-JP" altLang="en-US" sz="1050" b="1" dirty="0">
                          <a:effectLst/>
                        </a:rPr>
                        <a:t>　通販・サービス業</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15</a:t>
                      </a:r>
                      <a:r>
                        <a:rPr lang="ja-JP" altLang="en-US" sz="1050" b="1" dirty="0">
                          <a:effectLst/>
                        </a:rPr>
                        <a:t>～</a:t>
                      </a:r>
                      <a:r>
                        <a:rPr lang="en-US" altLang="ja-JP" sz="1050" b="1" dirty="0">
                          <a:effectLst/>
                        </a:rPr>
                        <a:t>20</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057142125"/>
                  </a:ext>
                </a:extLst>
              </a:tr>
              <a:tr h="123418">
                <a:tc>
                  <a:txBody>
                    <a:bodyPr/>
                    <a:lstStyle/>
                    <a:p>
                      <a:pPr algn="l" fontAlgn="ctr"/>
                      <a:r>
                        <a:rPr lang="ja-JP" altLang="en-US" sz="1050" b="1" dirty="0">
                          <a:effectLst/>
                        </a:rPr>
                        <a:t>　化粧品業 </a:t>
                      </a:r>
                      <a:endParaRPr lang="ja-JP" altLang="en-US" sz="1050" dirty="0">
                        <a:effectLst/>
                        <a:latin typeface="+mj-ea"/>
                        <a:ea typeface="+mj-ea"/>
                      </a:endParaRPr>
                    </a:p>
                  </a:txBody>
                  <a:tcPr marL="56512" marR="56512" marT="28256" marB="28256" anchor="ctr"/>
                </a:tc>
                <a:tc>
                  <a:txBody>
                    <a:bodyPr/>
                    <a:lstStyle/>
                    <a:p>
                      <a:pPr algn="ctr" fontAlgn="ctr"/>
                      <a:r>
                        <a:rPr lang="en-US" altLang="ja-JP" sz="1050" b="1" dirty="0">
                          <a:effectLst/>
                        </a:rPr>
                        <a:t>15</a:t>
                      </a:r>
                      <a:r>
                        <a:rPr lang="ja-JP" altLang="en-US" sz="1050" b="1" dirty="0">
                          <a:effectLst/>
                        </a:rPr>
                        <a:t>～</a:t>
                      </a:r>
                      <a:r>
                        <a:rPr lang="en-US" altLang="ja-JP" sz="1050" b="1" dirty="0">
                          <a:effectLst/>
                        </a:rPr>
                        <a:t>20</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25689330"/>
                  </a:ext>
                </a:extLst>
              </a:tr>
              <a:tr h="123418">
                <a:tc>
                  <a:txBody>
                    <a:bodyPr/>
                    <a:lstStyle/>
                    <a:p>
                      <a:pPr algn="l" fontAlgn="ctr"/>
                      <a:r>
                        <a:rPr lang="ja-JP" altLang="en-US" sz="1050" b="1">
                          <a:effectLst/>
                        </a:rPr>
                        <a:t>　流通業</a:t>
                      </a:r>
                      <a:endParaRPr lang="ja-JP" altLang="en-US" sz="1050">
                        <a:effectLst/>
                        <a:latin typeface="+mj-ea"/>
                        <a:ea typeface="+mj-ea"/>
                      </a:endParaRPr>
                    </a:p>
                  </a:txBody>
                  <a:tcPr marL="56512" marR="56512" marT="28256" marB="28256" anchor="ctr"/>
                </a:tc>
                <a:tc>
                  <a:txBody>
                    <a:bodyPr/>
                    <a:lstStyle/>
                    <a:p>
                      <a:pPr algn="ctr" fontAlgn="ctr"/>
                      <a:r>
                        <a:rPr lang="en-US" altLang="ja-JP" sz="1050" b="1" dirty="0">
                          <a:effectLst/>
                        </a:rPr>
                        <a:t>1</a:t>
                      </a:r>
                      <a:r>
                        <a:rPr lang="ja-JP" altLang="en-US" sz="1050" b="1" dirty="0">
                          <a:effectLst/>
                        </a:rPr>
                        <a:t>～</a:t>
                      </a:r>
                      <a:r>
                        <a:rPr lang="en-US" altLang="ja-JP" sz="1050" b="1" dirty="0">
                          <a:effectLst/>
                        </a:rPr>
                        <a:t>3</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4077088512"/>
                  </a:ext>
                </a:extLst>
              </a:tr>
              <a:tr h="123418">
                <a:tc>
                  <a:txBody>
                    <a:bodyPr/>
                    <a:lstStyle/>
                    <a:p>
                      <a:pPr algn="l" fontAlgn="ctr"/>
                      <a:r>
                        <a:rPr lang="zh-TW" altLang="en-US" sz="1050" b="1">
                          <a:effectLst/>
                        </a:rPr>
                        <a:t>　自動車業界</a:t>
                      </a:r>
                      <a:endParaRPr lang="zh-TW" altLang="en-US" sz="1050">
                        <a:effectLst/>
                        <a:latin typeface="+mj-ea"/>
                        <a:ea typeface="+mj-ea"/>
                      </a:endParaRPr>
                    </a:p>
                  </a:txBody>
                  <a:tcPr marL="56512" marR="56512" marT="28256" marB="28256" anchor="ctr"/>
                </a:tc>
                <a:tc>
                  <a:txBody>
                    <a:bodyPr/>
                    <a:lstStyle/>
                    <a:p>
                      <a:pPr algn="ctr" fontAlgn="ctr"/>
                      <a:r>
                        <a:rPr lang="en-US" altLang="ja-JP" sz="1050" b="1" dirty="0">
                          <a:effectLst/>
                        </a:rPr>
                        <a:t>1</a:t>
                      </a:r>
                      <a:r>
                        <a:rPr lang="ja-JP" altLang="en-US" sz="1050" b="1" dirty="0">
                          <a:effectLst/>
                        </a:rPr>
                        <a:t>～</a:t>
                      </a:r>
                      <a:r>
                        <a:rPr lang="en-US" altLang="ja-JP" sz="1050" b="1" dirty="0">
                          <a:effectLst/>
                        </a:rPr>
                        <a:t>2</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1121416327"/>
                  </a:ext>
                </a:extLst>
              </a:tr>
              <a:tr h="123418">
                <a:tc>
                  <a:txBody>
                    <a:bodyPr/>
                    <a:lstStyle/>
                    <a:p>
                      <a:pPr algn="l" fontAlgn="ctr"/>
                      <a:r>
                        <a:rPr lang="ja-JP" altLang="en-US" sz="1050" b="1">
                          <a:effectLst/>
                        </a:rPr>
                        <a:t>　飲料業界</a:t>
                      </a:r>
                      <a:endParaRPr lang="ja-JP" altLang="en-US" sz="1050">
                        <a:effectLst/>
                        <a:latin typeface="+mj-ea"/>
                        <a:ea typeface="+mj-ea"/>
                      </a:endParaRPr>
                    </a:p>
                  </a:txBody>
                  <a:tcPr marL="56512" marR="56512" marT="28256" marB="28256" anchor="ctr"/>
                </a:tc>
                <a:tc>
                  <a:txBody>
                    <a:bodyPr/>
                    <a:lstStyle/>
                    <a:p>
                      <a:pPr algn="ctr" fontAlgn="ctr"/>
                      <a:r>
                        <a:rPr lang="en-US" altLang="ja-JP" sz="1050" b="1" dirty="0">
                          <a:effectLst/>
                        </a:rPr>
                        <a:t>5</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281000116"/>
                  </a:ext>
                </a:extLst>
              </a:tr>
              <a:tr h="123418">
                <a:tc>
                  <a:txBody>
                    <a:bodyPr/>
                    <a:lstStyle/>
                    <a:p>
                      <a:pPr algn="l" fontAlgn="ctr"/>
                      <a:r>
                        <a:rPr lang="ja-JP" altLang="en-US" sz="1050" b="1">
                          <a:effectLst/>
                        </a:rPr>
                        <a:t>　金融業界</a:t>
                      </a:r>
                      <a:endParaRPr lang="ja-JP" altLang="en-US" sz="1050">
                        <a:effectLst/>
                        <a:latin typeface="+mj-ea"/>
                        <a:ea typeface="+mj-ea"/>
                      </a:endParaRPr>
                    </a:p>
                  </a:txBody>
                  <a:tcPr marL="56512" marR="56512" marT="28256" marB="28256" anchor="ctr"/>
                </a:tc>
                <a:tc>
                  <a:txBody>
                    <a:bodyPr/>
                    <a:lstStyle/>
                    <a:p>
                      <a:pPr algn="ctr" fontAlgn="ctr"/>
                      <a:r>
                        <a:rPr lang="en-US" altLang="ja-JP" sz="1050" b="1" dirty="0">
                          <a:effectLst/>
                        </a:rPr>
                        <a:t>1</a:t>
                      </a:r>
                      <a:r>
                        <a:rPr lang="ja-JP" altLang="en-US" sz="1050" b="1" dirty="0">
                          <a:effectLst/>
                        </a:rPr>
                        <a:t>～</a:t>
                      </a:r>
                      <a:r>
                        <a:rPr lang="en-US" altLang="ja-JP" sz="1050" b="1" dirty="0">
                          <a:effectLst/>
                        </a:rPr>
                        <a:t>5</a:t>
                      </a:r>
                      <a:r>
                        <a:rPr lang="ja-JP" altLang="en-US" sz="1050" b="1" dirty="0">
                          <a:effectLst/>
                        </a:rPr>
                        <a:t>％</a:t>
                      </a:r>
                      <a:endParaRPr lang="ja-JP" altLang="en-US" sz="1050" dirty="0">
                        <a:effectLst/>
                        <a:latin typeface="+mj-ea"/>
                        <a:ea typeface="+mj-ea"/>
                      </a:endParaRPr>
                    </a:p>
                  </a:txBody>
                  <a:tcPr marL="56512" marR="56512" marT="28256" marB="28256" anchor="ctr"/>
                </a:tc>
                <a:extLst>
                  <a:ext uri="{0D108BD9-81ED-4DB2-BD59-A6C34878D82A}">
                    <a16:rowId xmlns:a16="http://schemas.microsoft.com/office/drawing/2014/main" val="2426248262"/>
                  </a:ext>
                </a:extLst>
              </a:tr>
            </a:tbl>
          </a:graphicData>
        </a:graphic>
      </p:graphicFrame>
      <p:sp>
        <p:nvSpPr>
          <p:cNvPr id="24" name="四角形: 角を丸くする 23">
            <a:extLst>
              <a:ext uri="{FF2B5EF4-FFF2-40B4-BE49-F238E27FC236}">
                <a16:creationId xmlns:a16="http://schemas.microsoft.com/office/drawing/2014/main" id="{A098FF0B-5E14-46ED-A44A-0D2206B89A0E}"/>
              </a:ext>
            </a:extLst>
          </p:cNvPr>
          <p:cNvSpPr/>
          <p:nvPr/>
        </p:nvSpPr>
        <p:spPr>
          <a:xfrm>
            <a:off x="4194701" y="5733595"/>
            <a:ext cx="3867472" cy="521056"/>
          </a:xfrm>
          <a:prstGeom prst="roundRect">
            <a:avLst/>
          </a:prstGeom>
          <a:solidFill>
            <a:srgbClr val="F4D6AA"/>
          </a:solidFill>
          <a:ln>
            <a:solidFill>
              <a:srgbClr val="8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必ず、</a:t>
            </a:r>
            <a:r>
              <a:rPr kumimoji="1" lang="ja-JP" altLang="en-US" dirty="0">
                <a:solidFill>
                  <a:srgbClr val="FF0000"/>
                </a:solidFill>
              </a:rPr>
              <a:t>効果測定</a:t>
            </a:r>
            <a:r>
              <a:rPr kumimoji="1" lang="ja-JP" altLang="en-US" dirty="0">
                <a:solidFill>
                  <a:schemeClr val="tx1"/>
                </a:solidFill>
              </a:rPr>
              <a:t>する事！</a:t>
            </a:r>
          </a:p>
        </p:txBody>
      </p:sp>
      <p:sp>
        <p:nvSpPr>
          <p:cNvPr id="2" name="フッター プレースホルダー 1">
            <a:extLst>
              <a:ext uri="{FF2B5EF4-FFF2-40B4-BE49-F238E27FC236}">
                <a16:creationId xmlns:a16="http://schemas.microsoft.com/office/drawing/2014/main" id="{523FB1C0-F3E1-46BA-B802-1E258D644111}"/>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5538416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82</a:t>
            </a:fld>
            <a:endParaRPr kumimoji="1" lang="ja-JP" altLang="en-US" dirty="0"/>
          </a:p>
        </p:txBody>
      </p:sp>
      <p:sp>
        <p:nvSpPr>
          <p:cNvPr id="16" name="テキスト ボックス 15"/>
          <p:cNvSpPr txBox="1"/>
          <p:nvPr/>
        </p:nvSpPr>
        <p:spPr>
          <a:xfrm>
            <a:off x="179512" y="217670"/>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7-11.</a:t>
            </a:r>
            <a:r>
              <a:rPr lang="ja-JP" altLang="en-US" sz="2000" dirty="0">
                <a:solidFill>
                  <a:schemeClr val="tx2"/>
                </a:solidFill>
                <a:latin typeface="+mj-lt"/>
                <a:ea typeface="+mj-ea"/>
                <a:cs typeface="+mj-cs"/>
              </a:rPr>
              <a:t>その他販管費全般</a:t>
            </a:r>
          </a:p>
        </p:txBody>
      </p:sp>
      <p:graphicFrame>
        <p:nvGraphicFramePr>
          <p:cNvPr id="2" name="図表 1">
            <a:extLst>
              <a:ext uri="{FF2B5EF4-FFF2-40B4-BE49-F238E27FC236}">
                <a16:creationId xmlns:a16="http://schemas.microsoft.com/office/drawing/2014/main" id="{CD995473-277C-4ADD-88C6-A6E14520ABC8}"/>
              </a:ext>
            </a:extLst>
          </p:cNvPr>
          <p:cNvGraphicFramePr/>
          <p:nvPr/>
        </p:nvGraphicFramePr>
        <p:xfrm>
          <a:off x="539552" y="989885"/>
          <a:ext cx="8147248" cy="5364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フッター プレースホルダー 2">
            <a:extLst>
              <a:ext uri="{FF2B5EF4-FFF2-40B4-BE49-F238E27FC236}">
                <a16:creationId xmlns:a16="http://schemas.microsoft.com/office/drawing/2014/main" id="{AD9C49BC-BFAB-45B7-9884-0A2624F1EC0F}"/>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181022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83</a:t>
            </a:fld>
            <a:endParaRPr kumimoji="1" lang="ja-JP" altLang="en-US" dirty="0"/>
          </a:p>
        </p:txBody>
      </p:sp>
      <p:sp>
        <p:nvSpPr>
          <p:cNvPr id="5" name="テキスト ボックス 4">
            <a:extLst>
              <a:ext uri="{FF2B5EF4-FFF2-40B4-BE49-F238E27FC236}">
                <a16:creationId xmlns:a16="http://schemas.microsoft.com/office/drawing/2014/main" id="{B2EF927F-C67A-4ADB-B664-9308B3013753}"/>
              </a:ext>
            </a:extLst>
          </p:cNvPr>
          <p:cNvSpPr txBox="1"/>
          <p:nvPr/>
        </p:nvSpPr>
        <p:spPr>
          <a:xfrm>
            <a:off x="179512" y="217670"/>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8-1.</a:t>
            </a:r>
            <a:r>
              <a:rPr lang="ja-JP" altLang="en-US" sz="2000" dirty="0">
                <a:solidFill>
                  <a:schemeClr val="tx2"/>
                </a:solidFill>
                <a:latin typeface="+mj-lt"/>
                <a:ea typeface="+mj-ea"/>
                <a:cs typeface="+mj-cs"/>
              </a:rPr>
              <a:t>設備について</a:t>
            </a:r>
          </a:p>
        </p:txBody>
      </p:sp>
      <p:sp>
        <p:nvSpPr>
          <p:cNvPr id="4" name="四角形: 角を丸くする 3">
            <a:extLst>
              <a:ext uri="{FF2B5EF4-FFF2-40B4-BE49-F238E27FC236}">
                <a16:creationId xmlns:a16="http://schemas.microsoft.com/office/drawing/2014/main" id="{205854CB-ABC8-432F-8D40-7D8126CB0BC4}"/>
              </a:ext>
            </a:extLst>
          </p:cNvPr>
          <p:cNvSpPr/>
          <p:nvPr/>
        </p:nvSpPr>
        <p:spPr>
          <a:xfrm>
            <a:off x="611560" y="1124744"/>
            <a:ext cx="7920880" cy="1368152"/>
          </a:xfrm>
          <a:prstGeom prst="roundRect">
            <a:avLst/>
          </a:prstGeom>
          <a:solidFill>
            <a:schemeClr val="accent5">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弊社は自動車整備会社ですので、３年～５年に一度、機械の設備投資が必要ですし、また新規事業にも参入したいと考えているので、この点も計画に織り込みたいのですが・・・</a:t>
            </a:r>
            <a:endParaRPr kumimoji="1" lang="ja-JP" altLang="en-US" sz="2400" dirty="0">
              <a:solidFill>
                <a:schemeClr val="tx1"/>
              </a:solidFill>
            </a:endParaRPr>
          </a:p>
        </p:txBody>
      </p:sp>
      <p:sp>
        <p:nvSpPr>
          <p:cNvPr id="8" name="四角形: 角を丸くする 7">
            <a:extLst>
              <a:ext uri="{FF2B5EF4-FFF2-40B4-BE49-F238E27FC236}">
                <a16:creationId xmlns:a16="http://schemas.microsoft.com/office/drawing/2014/main" id="{A2797123-63FE-4D59-AC0B-0D7B41B85B98}"/>
              </a:ext>
            </a:extLst>
          </p:cNvPr>
          <p:cNvSpPr/>
          <p:nvPr/>
        </p:nvSpPr>
        <p:spPr>
          <a:xfrm>
            <a:off x="611560" y="3017026"/>
            <a:ext cx="7920880" cy="2192099"/>
          </a:xfrm>
          <a:prstGeom prst="roundRect">
            <a:avLst/>
          </a:prstGeom>
          <a:solidFill>
            <a:schemeClr val="accent5">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勿論です！</a:t>
            </a:r>
            <a:endParaRPr kumimoji="1" lang="en-US" altLang="ja-JP" sz="2400" dirty="0">
              <a:solidFill>
                <a:schemeClr val="tx1"/>
              </a:solidFill>
            </a:endParaRPr>
          </a:p>
          <a:p>
            <a:r>
              <a:rPr lang="ja-JP" altLang="en-US" sz="2400" dirty="0">
                <a:solidFill>
                  <a:schemeClr val="tx1"/>
                </a:solidFill>
              </a:rPr>
              <a:t>設備投資は、通常投下資金が大きく、また、長期間資金が固定化されますので、設備投資の意思決定を誤ると資金繰りが一気に悪化しますので、慎重に計画を立てなければなりません</a:t>
            </a:r>
            <a:endParaRPr kumimoji="1" lang="ja-JP" altLang="en-US" sz="2400" dirty="0">
              <a:solidFill>
                <a:schemeClr val="tx1"/>
              </a:solidFill>
            </a:endParaRPr>
          </a:p>
        </p:txBody>
      </p:sp>
      <p:sp>
        <p:nvSpPr>
          <p:cNvPr id="9" name="四角形: 角を丸くする 8">
            <a:extLst>
              <a:ext uri="{FF2B5EF4-FFF2-40B4-BE49-F238E27FC236}">
                <a16:creationId xmlns:a16="http://schemas.microsoft.com/office/drawing/2014/main" id="{C15A235F-E74B-4661-A540-5ABCFD6838B4}"/>
              </a:ext>
            </a:extLst>
          </p:cNvPr>
          <p:cNvSpPr/>
          <p:nvPr/>
        </p:nvSpPr>
        <p:spPr>
          <a:xfrm>
            <a:off x="611560" y="5733256"/>
            <a:ext cx="7920880" cy="576065"/>
          </a:xfrm>
          <a:prstGeom prst="roundRect">
            <a:avLst/>
          </a:prstGeom>
          <a:solidFill>
            <a:schemeClr val="accent5">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具体的に考えていきましょう！</a:t>
            </a:r>
          </a:p>
        </p:txBody>
      </p:sp>
      <p:sp>
        <p:nvSpPr>
          <p:cNvPr id="7" name="矢印: 下 6">
            <a:extLst>
              <a:ext uri="{FF2B5EF4-FFF2-40B4-BE49-F238E27FC236}">
                <a16:creationId xmlns:a16="http://schemas.microsoft.com/office/drawing/2014/main" id="{EE3D15EA-88D1-4F0A-B6DA-EAC6CA73580C}"/>
              </a:ext>
            </a:extLst>
          </p:cNvPr>
          <p:cNvSpPr/>
          <p:nvPr/>
        </p:nvSpPr>
        <p:spPr>
          <a:xfrm>
            <a:off x="4067944" y="2584830"/>
            <a:ext cx="1008112" cy="3401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下 10">
            <a:extLst>
              <a:ext uri="{FF2B5EF4-FFF2-40B4-BE49-F238E27FC236}">
                <a16:creationId xmlns:a16="http://schemas.microsoft.com/office/drawing/2014/main" id="{C38734FA-64F6-4E43-9FD2-03A18408A982}"/>
              </a:ext>
            </a:extLst>
          </p:cNvPr>
          <p:cNvSpPr/>
          <p:nvPr/>
        </p:nvSpPr>
        <p:spPr>
          <a:xfrm>
            <a:off x="4067944" y="5301133"/>
            <a:ext cx="1008112" cy="3401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951D8EB2-4B5D-42DE-A148-F39A785CF51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2582497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84</a:t>
            </a:fld>
            <a:endParaRPr kumimoji="1" lang="ja-JP" altLang="en-US" dirty="0"/>
          </a:p>
        </p:txBody>
      </p:sp>
      <p:sp>
        <p:nvSpPr>
          <p:cNvPr id="16" name="テキスト ボックス 15"/>
          <p:cNvSpPr txBox="1"/>
          <p:nvPr/>
        </p:nvSpPr>
        <p:spPr>
          <a:xfrm>
            <a:off x="179512" y="213939"/>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8-2.</a:t>
            </a:r>
            <a:r>
              <a:rPr lang="ja-JP" altLang="en-US" sz="2000" dirty="0">
                <a:solidFill>
                  <a:schemeClr val="tx2"/>
                </a:solidFill>
                <a:latin typeface="+mj-lt"/>
                <a:ea typeface="+mj-ea"/>
                <a:cs typeface="+mj-cs"/>
              </a:rPr>
              <a:t>設備投資の計画作成</a:t>
            </a:r>
          </a:p>
        </p:txBody>
      </p:sp>
      <p:sp>
        <p:nvSpPr>
          <p:cNvPr id="4" name="四角形: 角を丸くする 3">
            <a:extLst>
              <a:ext uri="{FF2B5EF4-FFF2-40B4-BE49-F238E27FC236}">
                <a16:creationId xmlns:a16="http://schemas.microsoft.com/office/drawing/2014/main" id="{686E880E-78E2-4DEE-80C6-9DE3FC580B39}"/>
              </a:ext>
            </a:extLst>
          </p:cNvPr>
          <p:cNvSpPr/>
          <p:nvPr/>
        </p:nvSpPr>
        <p:spPr>
          <a:xfrm>
            <a:off x="755576" y="1419523"/>
            <a:ext cx="2903144" cy="59760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dirty="0">
                <a:solidFill>
                  <a:schemeClr val="tx1"/>
                </a:solidFill>
              </a:rPr>
              <a:t>①目的の明確化</a:t>
            </a:r>
            <a:endParaRPr kumimoji="1" lang="ja-JP" altLang="en-US" dirty="0">
              <a:solidFill>
                <a:schemeClr val="tx1"/>
              </a:solidFill>
            </a:endParaRPr>
          </a:p>
        </p:txBody>
      </p:sp>
      <p:sp>
        <p:nvSpPr>
          <p:cNvPr id="12" name="四角形: 角を丸くする 11">
            <a:extLst>
              <a:ext uri="{FF2B5EF4-FFF2-40B4-BE49-F238E27FC236}">
                <a16:creationId xmlns:a16="http://schemas.microsoft.com/office/drawing/2014/main" id="{79F72DA7-D552-438E-B617-8E49D0D41368}"/>
              </a:ext>
            </a:extLst>
          </p:cNvPr>
          <p:cNvSpPr/>
          <p:nvPr/>
        </p:nvSpPr>
        <p:spPr>
          <a:xfrm>
            <a:off x="755576" y="2486713"/>
            <a:ext cx="2903144" cy="59760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dirty="0">
                <a:solidFill>
                  <a:schemeClr val="tx1"/>
                </a:solidFill>
              </a:rPr>
              <a:t>②設備投資案の策定</a:t>
            </a:r>
            <a:endParaRPr kumimoji="1" lang="ja-JP" altLang="en-US" dirty="0">
              <a:solidFill>
                <a:schemeClr val="tx1"/>
              </a:solidFill>
            </a:endParaRPr>
          </a:p>
        </p:txBody>
      </p:sp>
      <p:sp>
        <p:nvSpPr>
          <p:cNvPr id="13" name="四角形: 角を丸くする 12">
            <a:extLst>
              <a:ext uri="{FF2B5EF4-FFF2-40B4-BE49-F238E27FC236}">
                <a16:creationId xmlns:a16="http://schemas.microsoft.com/office/drawing/2014/main" id="{EE04BC4E-7935-41A4-8056-661951EFE862}"/>
              </a:ext>
            </a:extLst>
          </p:cNvPr>
          <p:cNvSpPr/>
          <p:nvPr/>
        </p:nvSpPr>
        <p:spPr>
          <a:xfrm>
            <a:off x="755576" y="3548504"/>
            <a:ext cx="2903144" cy="59760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kumimoji="1" lang="ja-JP" altLang="en-US" dirty="0">
                <a:solidFill>
                  <a:schemeClr val="tx1"/>
                </a:solidFill>
              </a:rPr>
              <a:t>③設備投資の意思決定</a:t>
            </a:r>
          </a:p>
        </p:txBody>
      </p:sp>
      <p:sp>
        <p:nvSpPr>
          <p:cNvPr id="14" name="四角形: 角を丸くする 13">
            <a:extLst>
              <a:ext uri="{FF2B5EF4-FFF2-40B4-BE49-F238E27FC236}">
                <a16:creationId xmlns:a16="http://schemas.microsoft.com/office/drawing/2014/main" id="{D4FD0C9E-0F1F-4756-A3D9-3E4945DE6263}"/>
              </a:ext>
            </a:extLst>
          </p:cNvPr>
          <p:cNvSpPr/>
          <p:nvPr/>
        </p:nvSpPr>
        <p:spPr>
          <a:xfrm>
            <a:off x="755576" y="4614928"/>
            <a:ext cx="2903144" cy="59760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kumimoji="1" lang="ja-JP" altLang="en-US" dirty="0">
                <a:solidFill>
                  <a:schemeClr val="tx1"/>
                </a:solidFill>
              </a:rPr>
              <a:t>④資金調達</a:t>
            </a:r>
          </a:p>
        </p:txBody>
      </p:sp>
      <p:sp>
        <p:nvSpPr>
          <p:cNvPr id="15" name="四角形: 角を丸くする 14">
            <a:extLst>
              <a:ext uri="{FF2B5EF4-FFF2-40B4-BE49-F238E27FC236}">
                <a16:creationId xmlns:a16="http://schemas.microsoft.com/office/drawing/2014/main" id="{C89FB53F-77CC-4E1A-8A6C-C3B3D9C4E229}"/>
              </a:ext>
            </a:extLst>
          </p:cNvPr>
          <p:cNvSpPr/>
          <p:nvPr/>
        </p:nvSpPr>
        <p:spPr>
          <a:xfrm>
            <a:off x="755576" y="5681352"/>
            <a:ext cx="2903144" cy="59760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dirty="0">
                <a:solidFill>
                  <a:schemeClr val="tx1"/>
                </a:solidFill>
              </a:rPr>
              <a:t>⑤設備投資の実行</a:t>
            </a:r>
            <a:endParaRPr kumimoji="1" lang="ja-JP" altLang="en-US" dirty="0">
              <a:solidFill>
                <a:schemeClr val="tx1"/>
              </a:solidFill>
            </a:endParaRPr>
          </a:p>
        </p:txBody>
      </p:sp>
      <p:sp>
        <p:nvSpPr>
          <p:cNvPr id="5" name="矢印: 下 4">
            <a:extLst>
              <a:ext uri="{FF2B5EF4-FFF2-40B4-BE49-F238E27FC236}">
                <a16:creationId xmlns:a16="http://schemas.microsoft.com/office/drawing/2014/main" id="{A02A390B-29D5-4BE7-A292-51E4D7322D84}"/>
              </a:ext>
            </a:extLst>
          </p:cNvPr>
          <p:cNvSpPr/>
          <p:nvPr/>
        </p:nvSpPr>
        <p:spPr>
          <a:xfrm>
            <a:off x="1741917" y="2119499"/>
            <a:ext cx="930462" cy="294803"/>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下 16">
            <a:extLst>
              <a:ext uri="{FF2B5EF4-FFF2-40B4-BE49-F238E27FC236}">
                <a16:creationId xmlns:a16="http://schemas.microsoft.com/office/drawing/2014/main" id="{DEFBE374-7C5B-4B39-9761-B644B7C834CF}"/>
              </a:ext>
            </a:extLst>
          </p:cNvPr>
          <p:cNvSpPr/>
          <p:nvPr/>
        </p:nvSpPr>
        <p:spPr>
          <a:xfrm>
            <a:off x="1741917" y="5307858"/>
            <a:ext cx="930462" cy="294803"/>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A002B9CA-382A-4C5F-A3AE-99A8C59829BF}"/>
              </a:ext>
            </a:extLst>
          </p:cNvPr>
          <p:cNvSpPr/>
          <p:nvPr/>
        </p:nvSpPr>
        <p:spPr>
          <a:xfrm>
            <a:off x="1741917" y="4244156"/>
            <a:ext cx="930462" cy="294803"/>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C50E79B6-F17A-4AFE-A24D-1D2A75ACBA8D}"/>
              </a:ext>
            </a:extLst>
          </p:cNvPr>
          <p:cNvSpPr/>
          <p:nvPr/>
        </p:nvSpPr>
        <p:spPr>
          <a:xfrm>
            <a:off x="1741917" y="3151327"/>
            <a:ext cx="930462" cy="294803"/>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1ED0EFBC-F003-4A14-BF2D-3A2C80DA103E}"/>
              </a:ext>
            </a:extLst>
          </p:cNvPr>
          <p:cNvSpPr/>
          <p:nvPr/>
        </p:nvSpPr>
        <p:spPr>
          <a:xfrm>
            <a:off x="4315402" y="1416349"/>
            <a:ext cx="4258816" cy="597601"/>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設備投資によって実現したい目的は？</a:t>
            </a:r>
            <a:endParaRPr lang="en-US" altLang="ja-JP" dirty="0">
              <a:solidFill>
                <a:schemeClr val="tx1"/>
              </a:solidFill>
            </a:endParaRPr>
          </a:p>
          <a:p>
            <a:pPr algn="ctr"/>
            <a:r>
              <a:rPr kumimoji="1" lang="ja-JP" altLang="en-US" dirty="0">
                <a:solidFill>
                  <a:schemeClr val="tx1"/>
                </a:solidFill>
              </a:rPr>
              <a:t>生産能力増強？合理化？・・・等</a:t>
            </a:r>
          </a:p>
        </p:txBody>
      </p:sp>
      <p:sp>
        <p:nvSpPr>
          <p:cNvPr id="21" name="四角形: 角を丸くする 20">
            <a:extLst>
              <a:ext uri="{FF2B5EF4-FFF2-40B4-BE49-F238E27FC236}">
                <a16:creationId xmlns:a16="http://schemas.microsoft.com/office/drawing/2014/main" id="{8EBFB44A-46EE-49DE-93E3-4E153C264BD2}"/>
              </a:ext>
            </a:extLst>
          </p:cNvPr>
          <p:cNvSpPr/>
          <p:nvPr/>
        </p:nvSpPr>
        <p:spPr>
          <a:xfrm>
            <a:off x="4314573" y="2486713"/>
            <a:ext cx="4258816" cy="597601"/>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目的に合致した設備投資計画の策定</a:t>
            </a:r>
            <a:endParaRPr kumimoji="1" lang="en-US" altLang="ja-JP" dirty="0">
              <a:solidFill>
                <a:schemeClr val="tx1"/>
              </a:solidFill>
            </a:endParaRPr>
          </a:p>
          <a:p>
            <a:pPr algn="ctr"/>
            <a:r>
              <a:rPr kumimoji="1" lang="ja-JP" altLang="en-US" dirty="0">
                <a:solidFill>
                  <a:schemeClr val="tx1"/>
                </a:solidFill>
              </a:rPr>
              <a:t>新機械の導入？既存機械の修繕・・・等</a:t>
            </a:r>
          </a:p>
        </p:txBody>
      </p:sp>
      <p:sp>
        <p:nvSpPr>
          <p:cNvPr id="22" name="四角形: 角を丸くする 21">
            <a:extLst>
              <a:ext uri="{FF2B5EF4-FFF2-40B4-BE49-F238E27FC236}">
                <a16:creationId xmlns:a16="http://schemas.microsoft.com/office/drawing/2014/main" id="{24F11FF6-3AE6-453B-B75C-674B985732DC}"/>
              </a:ext>
            </a:extLst>
          </p:cNvPr>
          <p:cNvSpPr/>
          <p:nvPr/>
        </p:nvSpPr>
        <p:spPr>
          <a:xfrm>
            <a:off x="4319109" y="3548505"/>
            <a:ext cx="4258816" cy="597601"/>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上記</a:t>
            </a:r>
            <a:r>
              <a:rPr lang="ja-JP" altLang="en-US" dirty="0">
                <a:solidFill>
                  <a:schemeClr val="tx1"/>
                </a:solidFill>
              </a:rPr>
              <a:t>案に基づいて数値で投資決定</a:t>
            </a:r>
            <a:endParaRPr lang="en-US" altLang="ja-JP" dirty="0">
              <a:solidFill>
                <a:schemeClr val="tx1"/>
              </a:solidFill>
            </a:endParaRPr>
          </a:p>
          <a:p>
            <a:pPr algn="ctr"/>
            <a:r>
              <a:rPr kumimoji="1" lang="ja-JP" altLang="en-US" sz="1400" dirty="0">
                <a:solidFill>
                  <a:schemeClr val="tx1"/>
                </a:solidFill>
              </a:rPr>
              <a:t>投資利益率、回収期間法、正味現在価値法・・・等</a:t>
            </a:r>
          </a:p>
        </p:txBody>
      </p:sp>
      <p:sp>
        <p:nvSpPr>
          <p:cNvPr id="9" name="テキスト ボックス 8">
            <a:extLst>
              <a:ext uri="{FF2B5EF4-FFF2-40B4-BE49-F238E27FC236}">
                <a16:creationId xmlns:a16="http://schemas.microsoft.com/office/drawing/2014/main" id="{A3554895-29CD-4847-A133-E0588FC91951}"/>
              </a:ext>
            </a:extLst>
          </p:cNvPr>
          <p:cNvSpPr txBox="1"/>
          <p:nvPr/>
        </p:nvSpPr>
        <p:spPr>
          <a:xfrm>
            <a:off x="4314573" y="4638575"/>
            <a:ext cx="4258816" cy="1200329"/>
          </a:xfrm>
          <a:prstGeom prst="rect">
            <a:avLst/>
          </a:prstGeom>
          <a:noFill/>
          <a:ln w="38100">
            <a:solidFill>
              <a:schemeClr val="tx1"/>
            </a:solidFill>
          </a:ln>
        </p:spPr>
        <p:txBody>
          <a:bodyPr wrap="square" rtlCol="0">
            <a:spAutoFit/>
          </a:bodyPr>
          <a:lstStyle/>
          <a:p>
            <a:r>
              <a:rPr lang="ja-JP" altLang="en-US" dirty="0"/>
              <a:t>利益獲得を目指すという観点から、合理的かつ客観的な基準により設備投資案の評価・選択を行うために、 設備投資の経済性評価（経済計算）が重要</a:t>
            </a:r>
            <a:endParaRPr kumimoji="1" lang="ja-JP" altLang="en-US" dirty="0"/>
          </a:p>
        </p:txBody>
      </p:sp>
      <p:cxnSp>
        <p:nvCxnSpPr>
          <p:cNvPr id="20" name="直線矢印コネクタ 19">
            <a:extLst>
              <a:ext uri="{FF2B5EF4-FFF2-40B4-BE49-F238E27FC236}">
                <a16:creationId xmlns:a16="http://schemas.microsoft.com/office/drawing/2014/main" id="{1DD1F0B4-879D-43A1-922E-85DF2D25AFC2}"/>
              </a:ext>
            </a:extLst>
          </p:cNvPr>
          <p:cNvCxnSpPr>
            <a:stCxn id="7" idx="1"/>
            <a:endCxn id="4" idx="3"/>
          </p:cNvCxnSpPr>
          <p:nvPr/>
        </p:nvCxnSpPr>
        <p:spPr>
          <a:xfrm flipH="1">
            <a:off x="3658720" y="1715150"/>
            <a:ext cx="656682" cy="31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AE0FE652-6AB5-498E-A050-743314D5EE5E}"/>
              </a:ext>
            </a:extLst>
          </p:cNvPr>
          <p:cNvCxnSpPr>
            <a:stCxn id="21" idx="1"/>
            <a:endCxn id="12" idx="3"/>
          </p:cNvCxnSpPr>
          <p:nvPr/>
        </p:nvCxnSpPr>
        <p:spPr>
          <a:xfrm flipH="1">
            <a:off x="3658720" y="2785514"/>
            <a:ext cx="655853"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0D1D2416-BFE3-4561-A279-46E6294D5648}"/>
              </a:ext>
            </a:extLst>
          </p:cNvPr>
          <p:cNvCxnSpPr>
            <a:stCxn id="22" idx="1"/>
            <a:endCxn id="13" idx="3"/>
          </p:cNvCxnSpPr>
          <p:nvPr/>
        </p:nvCxnSpPr>
        <p:spPr>
          <a:xfrm flipH="1" flipV="1">
            <a:off x="3658720" y="3847305"/>
            <a:ext cx="660389" cy="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DC4DB1E7-E283-40F4-93F9-26D1B3821B64}"/>
              </a:ext>
            </a:extLst>
          </p:cNvPr>
          <p:cNvCxnSpPr>
            <a:stCxn id="22" idx="2"/>
            <a:endCxn id="9" idx="0"/>
          </p:cNvCxnSpPr>
          <p:nvPr/>
        </p:nvCxnSpPr>
        <p:spPr>
          <a:xfrm flipH="1">
            <a:off x="6443981" y="4146106"/>
            <a:ext cx="4536" cy="49246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76355BC5-F1F9-4668-950E-15C6DE26BA3F}"/>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688895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85</a:t>
            </a:fld>
            <a:endParaRPr kumimoji="1" lang="ja-JP" altLang="en-US" dirty="0"/>
          </a:p>
        </p:txBody>
      </p:sp>
      <p:sp>
        <p:nvSpPr>
          <p:cNvPr id="15" name="四角形: 角を丸くする 14">
            <a:extLst>
              <a:ext uri="{FF2B5EF4-FFF2-40B4-BE49-F238E27FC236}">
                <a16:creationId xmlns:a16="http://schemas.microsoft.com/office/drawing/2014/main" id="{E256FA10-B99D-40F3-825D-7716A1B51ACD}"/>
              </a:ext>
            </a:extLst>
          </p:cNvPr>
          <p:cNvSpPr/>
          <p:nvPr/>
        </p:nvSpPr>
        <p:spPr>
          <a:xfrm>
            <a:off x="323528" y="3038643"/>
            <a:ext cx="8363272" cy="92304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倉庫を建築したあたりから、売上が減少し、資金繰りが悪化</a:t>
            </a:r>
            <a:endParaRPr lang="en-US" altLang="ja-JP" sz="2000" dirty="0">
              <a:solidFill>
                <a:schemeClr val="tx1"/>
              </a:solidFill>
            </a:endParaRPr>
          </a:p>
          <a:p>
            <a:pPr algn="ctr"/>
            <a:r>
              <a:rPr lang="ja-JP" altLang="en-US" sz="2000" dirty="0">
                <a:solidFill>
                  <a:schemeClr val="tx1"/>
                </a:solidFill>
              </a:rPr>
              <a:t>⇒お客様より弊社に経営計画を策定して欲しいと依頼あり</a:t>
            </a:r>
            <a:endParaRPr kumimoji="1" lang="ja-JP" altLang="en-US" sz="2000" dirty="0">
              <a:solidFill>
                <a:schemeClr val="tx1"/>
              </a:solidFill>
            </a:endParaRPr>
          </a:p>
        </p:txBody>
      </p:sp>
      <p:sp>
        <p:nvSpPr>
          <p:cNvPr id="4" name="テキスト ボックス 3">
            <a:extLst>
              <a:ext uri="{FF2B5EF4-FFF2-40B4-BE49-F238E27FC236}">
                <a16:creationId xmlns:a16="http://schemas.microsoft.com/office/drawing/2014/main" id="{EE862742-9976-465B-8A7D-9755A3D9EAE4}"/>
              </a:ext>
            </a:extLst>
          </p:cNvPr>
          <p:cNvSpPr txBox="1"/>
          <p:nvPr/>
        </p:nvSpPr>
        <p:spPr>
          <a:xfrm>
            <a:off x="323528" y="1267646"/>
            <a:ext cx="8363272" cy="1200329"/>
          </a:xfrm>
          <a:prstGeom prst="rect">
            <a:avLst/>
          </a:prstGeom>
          <a:noFill/>
          <a:ln w="19050">
            <a:solidFill>
              <a:srgbClr val="0070C0"/>
            </a:solidFill>
          </a:ln>
        </p:spPr>
        <p:txBody>
          <a:bodyPr wrap="square" rtlCol="0">
            <a:spAutoFit/>
          </a:bodyPr>
          <a:lstStyle/>
          <a:p>
            <a:pPr marL="285750" indent="-285750">
              <a:buFont typeface="Wingdings" panose="05000000000000000000" pitchFamily="2" charset="2"/>
              <a:buChar char="Ø"/>
            </a:pPr>
            <a:r>
              <a:rPr lang="ja-JP" altLang="en-US" dirty="0"/>
              <a:t>機械製造部品を卸売りしている</a:t>
            </a:r>
            <a:r>
              <a:rPr lang="en-US" altLang="ja-JP" dirty="0"/>
              <a:t>G</a:t>
            </a:r>
            <a:r>
              <a:rPr lang="ja-JP" altLang="en-US" dirty="0"/>
              <a:t>社</a:t>
            </a:r>
            <a:endParaRPr lang="en-US" altLang="ja-JP" dirty="0"/>
          </a:p>
          <a:p>
            <a:pPr marL="285750" indent="-285750">
              <a:buFont typeface="Wingdings" panose="05000000000000000000" pitchFamily="2" charset="2"/>
              <a:buChar char="Ø"/>
            </a:pPr>
            <a:r>
              <a:rPr lang="ja-JP" altLang="en-US" dirty="0"/>
              <a:t>業績の拡大に伴い現状の賃貸倉庫から土地を取得し、自社倉庫を建築</a:t>
            </a:r>
            <a:endParaRPr lang="en-US" altLang="ja-JP" dirty="0"/>
          </a:p>
          <a:p>
            <a:pPr marL="285750" indent="-285750">
              <a:buFont typeface="Wingdings" panose="05000000000000000000" pitchFamily="2" charset="2"/>
              <a:buChar char="Ø"/>
            </a:pPr>
            <a:r>
              <a:rPr lang="ja-JP" altLang="en-US" dirty="0"/>
              <a:t>取得資金は、金融機関から資金調達</a:t>
            </a:r>
            <a:endParaRPr lang="en-US" altLang="ja-JP" dirty="0"/>
          </a:p>
          <a:p>
            <a:pPr marL="285750" indent="-285750">
              <a:buFont typeface="Wingdings" panose="05000000000000000000" pitchFamily="2" charset="2"/>
              <a:buChar char="Ø"/>
            </a:pPr>
            <a:r>
              <a:rPr lang="ja-JP" altLang="en-US" dirty="0"/>
              <a:t>現状の倉庫家賃＞金融機関の返済であったので、問題ないと判断して建築実行</a:t>
            </a:r>
            <a:endParaRPr lang="en-US" altLang="ja-JP" dirty="0"/>
          </a:p>
        </p:txBody>
      </p:sp>
      <p:sp>
        <p:nvSpPr>
          <p:cNvPr id="17" name="テキスト ボックス 16">
            <a:extLst>
              <a:ext uri="{FF2B5EF4-FFF2-40B4-BE49-F238E27FC236}">
                <a16:creationId xmlns:a16="http://schemas.microsoft.com/office/drawing/2014/main" id="{E287CF28-EF96-40B1-B808-DCCD83497EBC}"/>
              </a:ext>
            </a:extLst>
          </p:cNvPr>
          <p:cNvSpPr txBox="1"/>
          <p:nvPr/>
        </p:nvSpPr>
        <p:spPr>
          <a:xfrm>
            <a:off x="323528" y="4512040"/>
            <a:ext cx="8363272" cy="1785104"/>
          </a:xfrm>
          <a:prstGeom prst="rect">
            <a:avLst/>
          </a:prstGeom>
          <a:noFill/>
          <a:ln w="19050">
            <a:solidFill>
              <a:srgbClr val="0070C0"/>
            </a:solidFill>
          </a:ln>
        </p:spPr>
        <p:txBody>
          <a:bodyPr wrap="square" rtlCol="0">
            <a:spAutoFit/>
          </a:bodyPr>
          <a:lstStyle/>
          <a:p>
            <a:r>
              <a:rPr kumimoji="1" lang="en-US" altLang="ja-JP" sz="2000" dirty="0"/>
              <a:t>【</a:t>
            </a:r>
            <a:r>
              <a:rPr kumimoji="1" lang="ja-JP" altLang="en-US" sz="2000" dirty="0"/>
              <a:t>この事例の失敗原因とは？</a:t>
            </a:r>
            <a:r>
              <a:rPr kumimoji="1" lang="en-US" altLang="ja-JP" sz="2000" dirty="0"/>
              <a:t>】</a:t>
            </a:r>
          </a:p>
          <a:p>
            <a:r>
              <a:rPr lang="ja-JP" altLang="en-US" dirty="0"/>
              <a:t>１）賃貸か？購入か？という判断の前にビジネスモデルを再検討すべきであった</a:t>
            </a:r>
            <a:endParaRPr lang="en-US" altLang="ja-JP" dirty="0"/>
          </a:p>
          <a:p>
            <a:r>
              <a:rPr lang="ja-JP" altLang="en-US" dirty="0"/>
              <a:t>　　⇒そもそ卸売業が在庫を持つことがエンドユーザーの付加価値になっているか？</a:t>
            </a:r>
            <a:endParaRPr lang="en-US" altLang="ja-JP" dirty="0"/>
          </a:p>
          <a:p>
            <a:r>
              <a:rPr lang="ja-JP" altLang="en-US" dirty="0"/>
              <a:t>２）倉庫が大きくなると在庫が増える</a:t>
            </a:r>
            <a:endParaRPr lang="en-US" altLang="ja-JP" dirty="0"/>
          </a:p>
          <a:p>
            <a:r>
              <a:rPr lang="ja-JP" altLang="en-US" dirty="0"/>
              <a:t>　　⇒借入金で取得した在庫は資金繰りを悪化させる</a:t>
            </a:r>
            <a:endParaRPr lang="en-US" altLang="ja-JP" dirty="0"/>
          </a:p>
          <a:p>
            <a:r>
              <a:rPr kumimoji="1" lang="ja-JP" altLang="en-US" dirty="0"/>
              <a:t>３）土地の取得に関しては、十分に検討する必要がある</a:t>
            </a:r>
          </a:p>
        </p:txBody>
      </p:sp>
      <p:sp>
        <p:nvSpPr>
          <p:cNvPr id="5" name="矢印: 下 4">
            <a:extLst>
              <a:ext uri="{FF2B5EF4-FFF2-40B4-BE49-F238E27FC236}">
                <a16:creationId xmlns:a16="http://schemas.microsoft.com/office/drawing/2014/main" id="{892DA72D-9ABD-4EE5-9D4B-4DA826C5513E}"/>
              </a:ext>
            </a:extLst>
          </p:cNvPr>
          <p:cNvSpPr/>
          <p:nvPr/>
        </p:nvSpPr>
        <p:spPr>
          <a:xfrm>
            <a:off x="4100400" y="2643053"/>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A5AE6EA5-AFFD-48C0-BDBE-792F547C7326}"/>
              </a:ext>
            </a:extLst>
          </p:cNvPr>
          <p:cNvSpPr/>
          <p:nvPr/>
        </p:nvSpPr>
        <p:spPr>
          <a:xfrm>
            <a:off x="4100400" y="4116838"/>
            <a:ext cx="936104" cy="286729"/>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7D65E664-BCBD-4107-80FE-B3413D2DA40A}"/>
              </a:ext>
            </a:extLst>
          </p:cNvPr>
          <p:cNvSpPr txBox="1"/>
          <p:nvPr/>
        </p:nvSpPr>
        <p:spPr>
          <a:xfrm>
            <a:off x="251520" y="160746"/>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8-3.</a:t>
            </a:r>
            <a:r>
              <a:rPr lang="ja-JP" altLang="en-US" sz="2000" dirty="0">
                <a:solidFill>
                  <a:schemeClr val="tx2"/>
                </a:solidFill>
                <a:latin typeface="+mj-lt"/>
                <a:ea typeface="+mj-ea"/>
                <a:cs typeface="+mj-cs"/>
              </a:rPr>
              <a:t>設備投資計画での失敗事例</a:t>
            </a:r>
          </a:p>
        </p:txBody>
      </p:sp>
      <p:sp>
        <p:nvSpPr>
          <p:cNvPr id="2" name="フッター プレースホルダー 1">
            <a:extLst>
              <a:ext uri="{FF2B5EF4-FFF2-40B4-BE49-F238E27FC236}">
                <a16:creationId xmlns:a16="http://schemas.microsoft.com/office/drawing/2014/main" id="{A9AA84DD-20BB-4327-A446-3128B47C2F63}"/>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60270401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7" grpId="0" animBg="1"/>
      <p:bldP spid="5" grpId="0" animBg="1"/>
      <p:bldP spid="19"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86</a:t>
            </a:fld>
            <a:endParaRPr kumimoji="1" lang="ja-JP" altLang="en-US" dirty="0"/>
          </a:p>
        </p:txBody>
      </p:sp>
      <p:sp>
        <p:nvSpPr>
          <p:cNvPr id="16" name="テキスト ボックス 15"/>
          <p:cNvSpPr txBox="1"/>
          <p:nvPr/>
        </p:nvSpPr>
        <p:spPr>
          <a:xfrm>
            <a:off x="179512" y="140842"/>
            <a:ext cx="7199860" cy="400110"/>
          </a:xfrm>
          <a:prstGeom prst="rect">
            <a:avLst/>
          </a:prstGeom>
          <a:noFill/>
        </p:spPr>
        <p:txBody>
          <a:bodyPr wrap="square" rtlCol="0">
            <a:spAutoFit/>
          </a:bodyPr>
          <a:lstStyle/>
          <a:p>
            <a:r>
              <a:rPr lang="en-US" altLang="ja-JP" sz="2000" dirty="0">
                <a:solidFill>
                  <a:schemeClr val="tx2"/>
                </a:solidFill>
                <a:latin typeface="+mj-lt"/>
                <a:ea typeface="+mj-ea"/>
                <a:cs typeface="+mj-cs"/>
              </a:rPr>
              <a:t>8-4.</a:t>
            </a:r>
            <a:r>
              <a:rPr lang="ja-JP" altLang="en-US" sz="2000" dirty="0">
                <a:solidFill>
                  <a:schemeClr val="tx2"/>
                </a:solidFill>
                <a:latin typeface="+mj-lt"/>
                <a:ea typeface="+mj-ea"/>
                <a:cs typeface="+mj-cs"/>
              </a:rPr>
              <a:t>設備投資の計算方法はいろいろあるけど・・・</a:t>
            </a:r>
          </a:p>
        </p:txBody>
      </p:sp>
      <p:graphicFrame>
        <p:nvGraphicFramePr>
          <p:cNvPr id="2" name="図表 1">
            <a:extLst>
              <a:ext uri="{FF2B5EF4-FFF2-40B4-BE49-F238E27FC236}">
                <a16:creationId xmlns:a16="http://schemas.microsoft.com/office/drawing/2014/main" id="{55497DE5-FC02-44DB-A66E-7E1256362503}"/>
              </a:ext>
            </a:extLst>
          </p:cNvPr>
          <p:cNvGraphicFramePr/>
          <p:nvPr/>
        </p:nvGraphicFramePr>
        <p:xfrm>
          <a:off x="318356" y="1003427"/>
          <a:ext cx="8507288"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フッター プレースホルダー 2">
            <a:extLst>
              <a:ext uri="{FF2B5EF4-FFF2-40B4-BE49-F238E27FC236}">
                <a16:creationId xmlns:a16="http://schemas.microsoft.com/office/drawing/2014/main" id="{B6C4CE36-C0FA-472C-8B0A-BDC47C119DF6}"/>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957883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87</a:t>
            </a:fld>
            <a:endParaRPr kumimoji="1" lang="ja-JP" altLang="en-US" dirty="0"/>
          </a:p>
        </p:txBody>
      </p:sp>
      <p:sp>
        <p:nvSpPr>
          <p:cNvPr id="16" name="テキスト ボックス 15"/>
          <p:cNvSpPr txBox="1"/>
          <p:nvPr/>
        </p:nvSpPr>
        <p:spPr>
          <a:xfrm>
            <a:off x="251520" y="210291"/>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8-5.</a:t>
            </a:r>
            <a:r>
              <a:rPr lang="ja-JP" altLang="en-US" sz="2000" dirty="0">
                <a:solidFill>
                  <a:schemeClr val="tx2"/>
                </a:solidFill>
                <a:latin typeface="+mj-lt"/>
                <a:ea typeface="+mj-ea"/>
                <a:cs typeface="+mj-cs"/>
              </a:rPr>
              <a:t>設備投資計算の比較</a:t>
            </a:r>
          </a:p>
        </p:txBody>
      </p:sp>
      <p:graphicFrame>
        <p:nvGraphicFramePr>
          <p:cNvPr id="4" name="表 4">
            <a:extLst>
              <a:ext uri="{FF2B5EF4-FFF2-40B4-BE49-F238E27FC236}">
                <a16:creationId xmlns:a16="http://schemas.microsoft.com/office/drawing/2014/main" id="{690D25A4-9BC0-4C3C-AF8E-CFAB57F65D83}"/>
              </a:ext>
            </a:extLst>
          </p:cNvPr>
          <p:cNvGraphicFramePr>
            <a:graphicFrameLocks noGrp="1"/>
          </p:cNvGraphicFramePr>
          <p:nvPr/>
        </p:nvGraphicFramePr>
        <p:xfrm>
          <a:off x="395770" y="1180482"/>
          <a:ext cx="8352459" cy="3815080"/>
        </p:xfrm>
        <a:graphic>
          <a:graphicData uri="http://schemas.openxmlformats.org/drawingml/2006/table">
            <a:tbl>
              <a:tblPr firstRow="1" bandRow="1">
                <a:tableStyleId>{BDBED569-4797-4DF1-A0F4-6AAB3CD982D8}</a:tableStyleId>
              </a:tblPr>
              <a:tblGrid>
                <a:gridCol w="1340640">
                  <a:extLst>
                    <a:ext uri="{9D8B030D-6E8A-4147-A177-3AD203B41FA5}">
                      <a16:colId xmlns:a16="http://schemas.microsoft.com/office/drawing/2014/main" val="4213925717"/>
                    </a:ext>
                  </a:extLst>
                </a:gridCol>
                <a:gridCol w="2337273">
                  <a:extLst>
                    <a:ext uri="{9D8B030D-6E8A-4147-A177-3AD203B41FA5}">
                      <a16:colId xmlns:a16="http://schemas.microsoft.com/office/drawing/2014/main" val="1165602290"/>
                    </a:ext>
                  </a:extLst>
                </a:gridCol>
                <a:gridCol w="2337273">
                  <a:extLst>
                    <a:ext uri="{9D8B030D-6E8A-4147-A177-3AD203B41FA5}">
                      <a16:colId xmlns:a16="http://schemas.microsoft.com/office/drawing/2014/main" val="4151682279"/>
                    </a:ext>
                  </a:extLst>
                </a:gridCol>
                <a:gridCol w="2337273">
                  <a:extLst>
                    <a:ext uri="{9D8B030D-6E8A-4147-A177-3AD203B41FA5}">
                      <a16:colId xmlns:a16="http://schemas.microsoft.com/office/drawing/2014/main" val="4094479025"/>
                    </a:ext>
                  </a:extLst>
                </a:gridCol>
              </a:tblGrid>
              <a:tr h="370840">
                <a:tc>
                  <a:txBody>
                    <a:bodyPr/>
                    <a:lstStyle/>
                    <a:p>
                      <a:endParaRPr kumimoji="1" lang="ja-JP" altLang="en-US"/>
                    </a:p>
                  </a:txBody>
                  <a:tcPr/>
                </a:tc>
                <a:tc>
                  <a:txBody>
                    <a:bodyPr/>
                    <a:lstStyle/>
                    <a:p>
                      <a:pPr algn="ctr"/>
                      <a:r>
                        <a:rPr kumimoji="1" lang="ja-JP" altLang="en-US" b="0" dirty="0"/>
                        <a:t>メリット</a:t>
                      </a:r>
                    </a:p>
                  </a:txBody>
                  <a:tcPr/>
                </a:tc>
                <a:tc>
                  <a:txBody>
                    <a:bodyPr/>
                    <a:lstStyle/>
                    <a:p>
                      <a:pPr algn="ctr"/>
                      <a:r>
                        <a:rPr kumimoji="1" lang="ja-JP" altLang="en-US" b="0" dirty="0"/>
                        <a:t>デメリット</a:t>
                      </a:r>
                    </a:p>
                  </a:txBody>
                  <a:tcPr/>
                </a:tc>
                <a:tc>
                  <a:txBody>
                    <a:bodyPr/>
                    <a:lstStyle/>
                    <a:p>
                      <a:pPr algn="ctr"/>
                      <a:r>
                        <a:rPr kumimoji="1" lang="ja-JP" altLang="en-US" b="0" dirty="0"/>
                        <a:t>活用方法</a:t>
                      </a:r>
                    </a:p>
                  </a:txBody>
                  <a:tcPr/>
                </a:tc>
                <a:extLst>
                  <a:ext uri="{0D108BD9-81ED-4DB2-BD59-A6C34878D82A}">
                    <a16:rowId xmlns:a16="http://schemas.microsoft.com/office/drawing/2014/main" val="2345691714"/>
                  </a:ext>
                </a:extLst>
              </a:tr>
              <a:tr h="370840">
                <a:tc>
                  <a:txBody>
                    <a:bodyPr/>
                    <a:lstStyle/>
                    <a:p>
                      <a:r>
                        <a:rPr kumimoji="1" lang="ja-JP" altLang="en-US" sz="1600" dirty="0"/>
                        <a:t>投資利益率法</a:t>
                      </a:r>
                    </a:p>
                  </a:txBody>
                  <a:tcPr/>
                </a:tc>
                <a:tc>
                  <a:txBody>
                    <a:bodyPr/>
                    <a:lstStyle/>
                    <a:p>
                      <a:r>
                        <a:rPr kumimoji="1" lang="ja-JP" altLang="en-US" sz="1600" dirty="0"/>
                        <a:t>投資の収益性が判定可能</a:t>
                      </a:r>
                    </a:p>
                    <a:p>
                      <a:endParaRPr kumimoji="1" lang="ja-JP" altLang="en-US" sz="1600" dirty="0"/>
                    </a:p>
                  </a:txBody>
                  <a:tcPr/>
                </a:tc>
                <a:tc>
                  <a:txBody>
                    <a:bodyPr/>
                    <a:lstStyle/>
                    <a:p>
                      <a:r>
                        <a:rPr kumimoji="1" lang="ja-JP" altLang="en-US" sz="1600" dirty="0"/>
                        <a:t>キャッシュフローの考え方がなく、投資額の回収 を考慮していない</a:t>
                      </a:r>
                    </a:p>
                    <a:p>
                      <a:endParaRPr kumimoji="1" lang="ja-JP" alt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他の手段による運用利子率、目標利益率との比較</a:t>
                      </a:r>
                    </a:p>
                    <a:p>
                      <a:endParaRPr kumimoji="1" lang="ja-JP" altLang="en-US" sz="1600" dirty="0"/>
                    </a:p>
                  </a:txBody>
                  <a:tcPr/>
                </a:tc>
                <a:extLst>
                  <a:ext uri="{0D108BD9-81ED-4DB2-BD59-A6C34878D82A}">
                    <a16:rowId xmlns:a16="http://schemas.microsoft.com/office/drawing/2014/main" val="1313850892"/>
                  </a:ext>
                </a:extLst>
              </a:tr>
              <a:tr h="370840">
                <a:tc>
                  <a:txBody>
                    <a:bodyPr/>
                    <a:lstStyle/>
                    <a:p>
                      <a:r>
                        <a:rPr kumimoji="1" lang="ja-JP" altLang="en-US" sz="1600" dirty="0"/>
                        <a:t>回収期間法</a:t>
                      </a:r>
                    </a:p>
                  </a:txBody>
                  <a:tcPr/>
                </a:tc>
                <a:tc>
                  <a:txBody>
                    <a:bodyPr/>
                    <a:lstStyle/>
                    <a:p>
                      <a:pPr marL="285750" indent="-285750">
                        <a:buFont typeface="Wingdings" panose="05000000000000000000" pitchFamily="2" charset="2"/>
                        <a:buChar char="Ø"/>
                      </a:pPr>
                      <a:r>
                        <a:rPr kumimoji="1" lang="ja-JP" altLang="en-US" sz="1600" dirty="0"/>
                        <a:t>適正な借入期間設定の目安となる</a:t>
                      </a:r>
                      <a:endParaRPr kumimoji="1" lang="en-US" altLang="ja-JP" sz="1600" dirty="0"/>
                    </a:p>
                    <a:p>
                      <a:pPr marL="285750" indent="-285750">
                        <a:buFont typeface="Wingdings" panose="05000000000000000000" pitchFamily="2" charset="2"/>
                        <a:buChar char="Ø"/>
                      </a:pPr>
                      <a:r>
                        <a:rPr kumimoji="1" lang="ja-JP" altLang="en-US" sz="1600" dirty="0"/>
                        <a:t>資金繰りに重点を置いて検討する場合に有効</a:t>
                      </a:r>
                    </a:p>
                  </a:txBody>
                  <a:tcPr/>
                </a:tc>
                <a:tc>
                  <a:txBody>
                    <a:bodyPr/>
                    <a:lstStyle/>
                    <a:p>
                      <a:r>
                        <a:rPr kumimoji="1" lang="ja-JP" altLang="en-US" sz="1600" dirty="0"/>
                        <a:t>投資の収益性が明確でな い</a:t>
                      </a:r>
                    </a:p>
                    <a:p>
                      <a:endParaRPr kumimoji="1" lang="ja-JP" alt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設備の耐用年数や借入調達期間と比較</a:t>
                      </a:r>
                    </a:p>
                    <a:p>
                      <a:endParaRPr kumimoji="1" lang="ja-JP" altLang="en-US" sz="1600" dirty="0"/>
                    </a:p>
                  </a:txBody>
                  <a:tcPr/>
                </a:tc>
                <a:extLst>
                  <a:ext uri="{0D108BD9-81ED-4DB2-BD59-A6C34878D82A}">
                    <a16:rowId xmlns:a16="http://schemas.microsoft.com/office/drawing/2014/main" val="3463630862"/>
                  </a:ext>
                </a:extLst>
              </a:tr>
              <a:tr h="370840">
                <a:tc>
                  <a:txBody>
                    <a:bodyPr/>
                    <a:lstStyle/>
                    <a:p>
                      <a:r>
                        <a:rPr kumimoji="1" lang="ja-JP" altLang="en-US" sz="1600" dirty="0"/>
                        <a:t>正味現在価値法</a:t>
                      </a:r>
                    </a:p>
                  </a:txBody>
                  <a:tcPr/>
                </a:tc>
                <a:tc>
                  <a:txBody>
                    <a:bodyPr/>
                    <a:lstStyle/>
                    <a:p>
                      <a:r>
                        <a:rPr kumimoji="1" lang="ja-JP" altLang="en-US" sz="1600" dirty="0"/>
                        <a:t>貨幣の時間価値が考慮さ れている</a:t>
                      </a:r>
                    </a:p>
                    <a:p>
                      <a:endParaRPr kumimoji="1" lang="ja-JP" altLang="en-US" sz="1600" dirty="0"/>
                    </a:p>
                  </a:txBody>
                  <a:tcPr/>
                </a:tc>
                <a:tc>
                  <a:txBody>
                    <a:bodyPr/>
                    <a:lstStyle/>
                    <a:p>
                      <a:pPr marL="285750" indent="-285750">
                        <a:buFont typeface="Wingdings" panose="05000000000000000000" pitchFamily="2" charset="2"/>
                        <a:buChar char="Ø"/>
                      </a:pPr>
                      <a:r>
                        <a:rPr kumimoji="1" lang="ja-JP" altLang="en-US" sz="1600" dirty="0"/>
                        <a:t>計算が上記２つと比べて 複雑</a:t>
                      </a:r>
                      <a:endParaRPr kumimoji="1" lang="en-US" altLang="ja-JP" sz="1600" dirty="0"/>
                    </a:p>
                    <a:p>
                      <a:pPr marL="285750" indent="-285750">
                        <a:buFont typeface="Wingdings" panose="05000000000000000000" pitchFamily="2" charset="2"/>
                        <a:buChar char="Ø"/>
                      </a:pPr>
                      <a:r>
                        <a:rPr kumimoji="1" lang="ja-JP" altLang="en-US" sz="1600" dirty="0"/>
                        <a:t>割引率の設定基準があいまい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金利や貨幣価値の変動を織り込んだうえでの投資効果の試算</a:t>
                      </a:r>
                    </a:p>
                    <a:p>
                      <a:endParaRPr kumimoji="1" lang="ja-JP" altLang="en-US" sz="1600" dirty="0"/>
                    </a:p>
                  </a:txBody>
                  <a:tcPr/>
                </a:tc>
                <a:extLst>
                  <a:ext uri="{0D108BD9-81ED-4DB2-BD59-A6C34878D82A}">
                    <a16:rowId xmlns:a16="http://schemas.microsoft.com/office/drawing/2014/main" val="2198784060"/>
                  </a:ext>
                </a:extLst>
              </a:tr>
            </a:tbl>
          </a:graphicData>
        </a:graphic>
      </p:graphicFrame>
      <p:sp>
        <p:nvSpPr>
          <p:cNvPr id="7" name="四角形: 角を丸くする 6">
            <a:extLst>
              <a:ext uri="{FF2B5EF4-FFF2-40B4-BE49-F238E27FC236}">
                <a16:creationId xmlns:a16="http://schemas.microsoft.com/office/drawing/2014/main" id="{BADE78B4-FD29-4778-8CDD-5132FB9C5297}"/>
              </a:ext>
            </a:extLst>
          </p:cNvPr>
          <p:cNvSpPr/>
          <p:nvPr/>
        </p:nvSpPr>
        <p:spPr>
          <a:xfrm>
            <a:off x="395770" y="5494028"/>
            <a:ext cx="8352459" cy="70544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実務的には、「</a:t>
            </a:r>
            <a:r>
              <a:rPr lang="ja-JP" altLang="en-US" dirty="0">
                <a:solidFill>
                  <a:srgbClr val="FF0000"/>
                </a:solidFill>
              </a:rPr>
              <a:t>投資利益率法</a:t>
            </a:r>
            <a:r>
              <a:rPr lang="ja-JP" altLang="en-US" dirty="0">
                <a:solidFill>
                  <a:schemeClr val="tx1"/>
                </a:solidFill>
              </a:rPr>
              <a:t>」と「</a:t>
            </a:r>
            <a:r>
              <a:rPr lang="ja-JP" altLang="en-US" dirty="0">
                <a:solidFill>
                  <a:srgbClr val="FF0000"/>
                </a:solidFill>
              </a:rPr>
              <a:t>回収期間法</a:t>
            </a:r>
            <a:r>
              <a:rPr lang="ja-JP" altLang="en-US" dirty="0">
                <a:solidFill>
                  <a:schemeClr val="tx1"/>
                </a:solidFill>
              </a:rPr>
              <a:t>」を</a:t>
            </a:r>
            <a:r>
              <a:rPr lang="ja-JP" altLang="en-US" dirty="0">
                <a:solidFill>
                  <a:srgbClr val="FF0000"/>
                </a:solidFill>
              </a:rPr>
              <a:t>併用</a:t>
            </a:r>
            <a:r>
              <a:rPr lang="ja-JP" altLang="en-US" dirty="0">
                <a:solidFill>
                  <a:schemeClr val="tx1"/>
                </a:solidFill>
              </a:rPr>
              <a:t>し、総合的に投資の意思決定を行うことが多い（貨幣の時間価値までは銀行員は理解できない）</a:t>
            </a:r>
          </a:p>
        </p:txBody>
      </p:sp>
      <p:sp>
        <p:nvSpPr>
          <p:cNvPr id="9" name="矢印: 下 8">
            <a:extLst>
              <a:ext uri="{FF2B5EF4-FFF2-40B4-BE49-F238E27FC236}">
                <a16:creationId xmlns:a16="http://schemas.microsoft.com/office/drawing/2014/main" id="{1890A4A9-0B09-4144-AAF3-8073AFEF9EF5}"/>
              </a:ext>
            </a:extLst>
          </p:cNvPr>
          <p:cNvSpPr/>
          <p:nvPr/>
        </p:nvSpPr>
        <p:spPr>
          <a:xfrm>
            <a:off x="4031939" y="5094127"/>
            <a:ext cx="1080120" cy="356000"/>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65EDB16A-41BE-43DB-89E6-EB0586394CA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3397056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88</a:t>
            </a:fld>
            <a:endParaRPr kumimoji="1" lang="ja-JP" altLang="en-US" dirty="0"/>
          </a:p>
        </p:txBody>
      </p:sp>
      <p:sp>
        <p:nvSpPr>
          <p:cNvPr id="16" name="テキスト ボックス 15"/>
          <p:cNvSpPr txBox="1"/>
          <p:nvPr/>
        </p:nvSpPr>
        <p:spPr>
          <a:xfrm>
            <a:off x="287912" y="219158"/>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8-6.</a:t>
            </a:r>
            <a:r>
              <a:rPr lang="ja-JP" altLang="en-US" sz="2000" dirty="0">
                <a:solidFill>
                  <a:schemeClr val="tx2"/>
                </a:solidFill>
                <a:latin typeface="+mj-lt"/>
                <a:ea typeface="+mj-ea"/>
                <a:cs typeface="+mj-cs"/>
              </a:rPr>
              <a:t>新規事業への進出について</a:t>
            </a:r>
          </a:p>
        </p:txBody>
      </p:sp>
      <p:sp>
        <p:nvSpPr>
          <p:cNvPr id="2" name="テキスト ボックス 1">
            <a:extLst>
              <a:ext uri="{FF2B5EF4-FFF2-40B4-BE49-F238E27FC236}">
                <a16:creationId xmlns:a16="http://schemas.microsoft.com/office/drawing/2014/main" id="{8FF66C85-015C-4C60-9A3D-0A5DA92E8996}"/>
              </a:ext>
            </a:extLst>
          </p:cNvPr>
          <p:cNvSpPr txBox="1"/>
          <p:nvPr/>
        </p:nvSpPr>
        <p:spPr>
          <a:xfrm>
            <a:off x="323528" y="1102490"/>
            <a:ext cx="3528392" cy="1200329"/>
          </a:xfrm>
          <a:prstGeom prst="rect">
            <a:avLst/>
          </a:prstGeom>
          <a:noFill/>
          <a:ln>
            <a:solidFill>
              <a:srgbClr val="0070C0"/>
            </a:solidFill>
          </a:ln>
        </p:spPr>
        <p:txBody>
          <a:bodyPr wrap="square" rtlCol="0">
            <a:spAutoFit/>
          </a:bodyPr>
          <a:lstStyle/>
          <a:p>
            <a:r>
              <a:rPr lang="ja-JP" altLang="en-US" sz="1200" dirty="0"/>
              <a:t>Ａ社は新事業への進出を検討している。新事業進出後の収支見通しとしては、既に多くの受注 引き合いを受けていることもあり、売上・利益ともに増加することが見込まれる。ただし、新事 業進出に際しては、以下のとおり多額の設備投資が必要となる。以上を勘案したうえで、Ａ社は、 新事業に進出するべきか。</a:t>
            </a:r>
            <a:endParaRPr kumimoji="1" lang="ja-JP" altLang="en-US" sz="1200" dirty="0"/>
          </a:p>
        </p:txBody>
      </p:sp>
      <p:sp>
        <p:nvSpPr>
          <p:cNvPr id="4" name="テキスト ボックス 3">
            <a:extLst>
              <a:ext uri="{FF2B5EF4-FFF2-40B4-BE49-F238E27FC236}">
                <a16:creationId xmlns:a16="http://schemas.microsoft.com/office/drawing/2014/main" id="{62554442-6DFE-4726-9D4F-B304A60F8413}"/>
              </a:ext>
            </a:extLst>
          </p:cNvPr>
          <p:cNvSpPr txBox="1"/>
          <p:nvPr/>
        </p:nvSpPr>
        <p:spPr>
          <a:xfrm>
            <a:off x="3958224" y="1102490"/>
            <a:ext cx="5078272" cy="1200329"/>
          </a:xfrm>
          <a:prstGeom prst="rect">
            <a:avLst/>
          </a:prstGeom>
          <a:noFill/>
          <a:ln>
            <a:solidFill>
              <a:srgbClr val="0070C0"/>
            </a:solidFill>
          </a:ln>
        </p:spPr>
        <p:txBody>
          <a:bodyPr wrap="square" rtlCol="0">
            <a:spAutoFit/>
          </a:bodyPr>
          <a:lstStyle/>
          <a:p>
            <a:r>
              <a:rPr lang="ja-JP" altLang="en-US" sz="1200" dirty="0"/>
              <a:t>＜前提条件＞</a:t>
            </a:r>
            <a:endParaRPr lang="en-US" altLang="ja-JP" sz="1200" dirty="0"/>
          </a:p>
          <a:p>
            <a:r>
              <a:rPr lang="ja-JP" altLang="en-US" sz="1200" dirty="0"/>
              <a:t> ①新事業進出により売上高が</a:t>
            </a:r>
            <a:r>
              <a:rPr lang="en-US" altLang="ja-JP" sz="1200" dirty="0"/>
              <a:t>200</a:t>
            </a:r>
            <a:r>
              <a:rPr lang="ja-JP" altLang="en-US" sz="1200" dirty="0"/>
              <a:t>百万円増加</a:t>
            </a:r>
            <a:endParaRPr lang="en-US" altLang="ja-JP" sz="1200" dirty="0"/>
          </a:p>
          <a:p>
            <a:r>
              <a:rPr lang="ja-JP" altLang="en-US" sz="1200" dirty="0"/>
              <a:t> ②設備投資総額</a:t>
            </a:r>
            <a:r>
              <a:rPr lang="en-US" altLang="ja-JP" sz="1200" dirty="0"/>
              <a:t>200</a:t>
            </a:r>
            <a:r>
              <a:rPr lang="ja-JP" altLang="en-US" sz="1200" dirty="0"/>
              <a:t>百万円（耐用年数</a:t>
            </a:r>
            <a:r>
              <a:rPr lang="en-US" altLang="ja-JP" sz="1200" dirty="0"/>
              <a:t>20</a:t>
            </a:r>
            <a:r>
              <a:rPr lang="ja-JP" altLang="en-US" sz="1200" dirty="0"/>
              <a:t>年、残存価格０）</a:t>
            </a:r>
            <a:endParaRPr lang="en-US" altLang="ja-JP" sz="1200" dirty="0"/>
          </a:p>
          <a:p>
            <a:r>
              <a:rPr lang="ja-JP" altLang="en-US" sz="1200" dirty="0"/>
              <a:t> ③売上原価が</a:t>
            </a:r>
            <a:r>
              <a:rPr lang="en-US" altLang="ja-JP" sz="1200" dirty="0"/>
              <a:t>120</a:t>
            </a:r>
            <a:r>
              <a:rPr lang="ja-JP" altLang="en-US" sz="1200" dirty="0"/>
              <a:t>百万円増加（減価償却費</a:t>
            </a:r>
            <a:r>
              <a:rPr lang="en-US" altLang="ja-JP" sz="1200" dirty="0"/>
              <a:t>10</a:t>
            </a:r>
            <a:r>
              <a:rPr lang="ja-JP" altLang="en-US" sz="1200" dirty="0"/>
              <a:t>百万円、その他</a:t>
            </a:r>
            <a:r>
              <a:rPr lang="en-US" altLang="ja-JP" sz="1200" dirty="0"/>
              <a:t>110</a:t>
            </a:r>
            <a:r>
              <a:rPr lang="ja-JP" altLang="en-US" sz="1200" dirty="0"/>
              <a:t>百万円）</a:t>
            </a:r>
            <a:endParaRPr lang="en-US" altLang="ja-JP" sz="1200" dirty="0"/>
          </a:p>
          <a:p>
            <a:r>
              <a:rPr lang="ja-JP" altLang="en-US" sz="1200" dirty="0"/>
              <a:t> ④販売費・一般管理費が</a:t>
            </a:r>
            <a:r>
              <a:rPr lang="en-US" altLang="ja-JP" sz="1200" dirty="0"/>
              <a:t>60</a:t>
            </a:r>
            <a:r>
              <a:rPr lang="ja-JP" altLang="en-US" sz="1200" dirty="0"/>
              <a:t>百万円増加（減価償却費の増加なし）</a:t>
            </a:r>
            <a:endParaRPr lang="en-US" altLang="ja-JP" sz="1200" dirty="0"/>
          </a:p>
          <a:p>
            <a:r>
              <a:rPr lang="ja-JP" altLang="en-US" sz="1200" dirty="0"/>
              <a:t> ⑤資金調達方法 全額借入（借入期間</a:t>
            </a:r>
            <a:r>
              <a:rPr lang="en-US" altLang="ja-JP" sz="1200" dirty="0"/>
              <a:t>15</a:t>
            </a:r>
            <a:r>
              <a:rPr lang="ja-JP" altLang="en-US" sz="1200" dirty="0"/>
              <a:t>年、利率：</a:t>
            </a:r>
            <a:r>
              <a:rPr lang="en-US" altLang="ja-JP" sz="1200" dirty="0"/>
              <a:t>3.0</a:t>
            </a:r>
            <a:r>
              <a:rPr lang="ja-JP" altLang="en-US" sz="1200" dirty="0"/>
              <a:t>％）</a:t>
            </a:r>
            <a:endParaRPr kumimoji="1" lang="ja-JP" altLang="en-US" dirty="0"/>
          </a:p>
        </p:txBody>
      </p:sp>
      <p:graphicFrame>
        <p:nvGraphicFramePr>
          <p:cNvPr id="7" name="表 8">
            <a:extLst>
              <a:ext uri="{FF2B5EF4-FFF2-40B4-BE49-F238E27FC236}">
                <a16:creationId xmlns:a16="http://schemas.microsoft.com/office/drawing/2014/main" id="{BFE57936-B2FB-4D3E-A2AB-BD2A9239F59A}"/>
              </a:ext>
            </a:extLst>
          </p:cNvPr>
          <p:cNvGraphicFramePr>
            <a:graphicFrameLocks noGrp="1"/>
          </p:cNvGraphicFramePr>
          <p:nvPr/>
        </p:nvGraphicFramePr>
        <p:xfrm>
          <a:off x="323528" y="2652710"/>
          <a:ext cx="1882553" cy="3571555"/>
        </p:xfrm>
        <a:graphic>
          <a:graphicData uri="http://schemas.openxmlformats.org/drawingml/2006/table">
            <a:tbl>
              <a:tblPr firstRow="1" bandRow="1">
                <a:tableStyleId>{BDBED569-4797-4DF1-A0F4-6AAB3CD982D8}</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357155">
                <a:tc gridSpan="2">
                  <a:txBody>
                    <a:bodyPr/>
                    <a:lstStyle/>
                    <a:p>
                      <a:pPr algn="ctr"/>
                      <a:r>
                        <a:rPr kumimoji="1" lang="ja-JP" altLang="en-US" sz="1400" b="0" dirty="0"/>
                        <a:t>投資前</a:t>
                      </a:r>
                      <a:endParaRPr kumimoji="1" lang="en-US" altLang="ja-JP" sz="14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321440">
                <a:tc>
                  <a:txBody>
                    <a:bodyPr/>
                    <a:lstStyle/>
                    <a:p>
                      <a:r>
                        <a:rPr kumimoji="1" lang="ja-JP" altLang="en-US" sz="1200" dirty="0"/>
                        <a:t>売上</a:t>
                      </a:r>
                    </a:p>
                  </a:txBody>
                  <a:tcPr/>
                </a:tc>
                <a:tc>
                  <a:txBody>
                    <a:bodyPr/>
                    <a:lstStyle/>
                    <a:p>
                      <a:pPr algn="r"/>
                      <a:r>
                        <a:rPr kumimoji="1" lang="en-US" altLang="ja-JP" sz="1200" dirty="0"/>
                        <a:t>1,000</a:t>
                      </a:r>
                      <a:endParaRPr kumimoji="1" lang="ja-JP" altLang="en-US" sz="1200" dirty="0"/>
                    </a:p>
                  </a:txBody>
                  <a:tcPr/>
                </a:tc>
                <a:extLst>
                  <a:ext uri="{0D108BD9-81ED-4DB2-BD59-A6C34878D82A}">
                    <a16:rowId xmlns:a16="http://schemas.microsoft.com/office/drawing/2014/main" val="2512779995"/>
                  </a:ext>
                </a:extLst>
              </a:tr>
              <a:tr h="321440">
                <a:tc>
                  <a:txBody>
                    <a:bodyPr/>
                    <a:lstStyle/>
                    <a:p>
                      <a:r>
                        <a:rPr kumimoji="1" lang="ja-JP" altLang="en-US" sz="1200" dirty="0"/>
                        <a:t>売上原価</a:t>
                      </a:r>
                    </a:p>
                  </a:txBody>
                  <a:tcPr/>
                </a:tc>
                <a:tc>
                  <a:txBody>
                    <a:bodyPr/>
                    <a:lstStyle/>
                    <a:p>
                      <a:pPr algn="r"/>
                      <a:r>
                        <a:rPr kumimoji="1" lang="en-US" altLang="ja-JP" sz="1200" dirty="0"/>
                        <a:t>660</a:t>
                      </a:r>
                      <a:endParaRPr kumimoji="1" lang="ja-JP" altLang="en-US" sz="1200" dirty="0"/>
                    </a:p>
                  </a:txBody>
                  <a:tcPr/>
                </a:tc>
                <a:extLst>
                  <a:ext uri="{0D108BD9-81ED-4DB2-BD59-A6C34878D82A}">
                    <a16:rowId xmlns:a16="http://schemas.microsoft.com/office/drawing/2014/main" val="3814930091"/>
                  </a:ext>
                </a:extLst>
              </a:tr>
              <a:tr h="321440">
                <a:tc>
                  <a:txBody>
                    <a:bodyPr/>
                    <a:lstStyle/>
                    <a:p>
                      <a:r>
                        <a:rPr kumimoji="1" lang="ja-JP" altLang="en-US" sz="1200" dirty="0"/>
                        <a:t>（内減価償却費）</a:t>
                      </a:r>
                    </a:p>
                  </a:txBody>
                  <a:tcPr/>
                </a:tc>
                <a:tc>
                  <a:txBody>
                    <a:bodyPr/>
                    <a:lstStyle/>
                    <a:p>
                      <a:pPr algn="r"/>
                      <a:r>
                        <a:rPr kumimoji="1" lang="en-US" altLang="ja-JP" sz="1200" dirty="0"/>
                        <a:t>30</a:t>
                      </a:r>
                      <a:endParaRPr kumimoji="1" lang="ja-JP" altLang="en-US" sz="1200" dirty="0"/>
                    </a:p>
                  </a:txBody>
                  <a:tcPr/>
                </a:tc>
                <a:extLst>
                  <a:ext uri="{0D108BD9-81ED-4DB2-BD59-A6C34878D82A}">
                    <a16:rowId xmlns:a16="http://schemas.microsoft.com/office/drawing/2014/main" val="65616327"/>
                  </a:ext>
                </a:extLst>
              </a:tr>
              <a:tr h="321440">
                <a:tc>
                  <a:txBody>
                    <a:bodyPr/>
                    <a:lstStyle/>
                    <a:p>
                      <a:r>
                        <a:rPr kumimoji="1" lang="ja-JP" altLang="en-US" sz="1200" dirty="0"/>
                        <a:t>売上総利益</a:t>
                      </a:r>
                    </a:p>
                  </a:txBody>
                  <a:tcPr/>
                </a:tc>
                <a:tc>
                  <a:txBody>
                    <a:bodyPr/>
                    <a:lstStyle/>
                    <a:p>
                      <a:pPr algn="r"/>
                      <a:r>
                        <a:rPr kumimoji="1" lang="en-US" altLang="ja-JP" sz="1200" dirty="0"/>
                        <a:t>340</a:t>
                      </a:r>
                      <a:endParaRPr kumimoji="1" lang="ja-JP" altLang="en-US" sz="1200" dirty="0"/>
                    </a:p>
                  </a:txBody>
                  <a:tcPr/>
                </a:tc>
                <a:extLst>
                  <a:ext uri="{0D108BD9-81ED-4DB2-BD59-A6C34878D82A}">
                    <a16:rowId xmlns:a16="http://schemas.microsoft.com/office/drawing/2014/main" val="756738180"/>
                  </a:ext>
                </a:extLst>
              </a:tr>
              <a:tr h="321440">
                <a:tc>
                  <a:txBody>
                    <a:bodyPr/>
                    <a:lstStyle/>
                    <a:p>
                      <a:r>
                        <a:rPr kumimoji="1" lang="ja-JP" altLang="en-US" sz="1200" dirty="0"/>
                        <a:t>販管費</a:t>
                      </a:r>
                    </a:p>
                  </a:txBody>
                  <a:tcPr/>
                </a:tc>
                <a:tc>
                  <a:txBody>
                    <a:bodyPr/>
                    <a:lstStyle/>
                    <a:p>
                      <a:pPr algn="r"/>
                      <a:r>
                        <a:rPr kumimoji="1" lang="en-US" altLang="ja-JP" sz="1200" dirty="0"/>
                        <a:t>270</a:t>
                      </a:r>
                      <a:endParaRPr kumimoji="1" lang="ja-JP" altLang="en-US" sz="1200" dirty="0"/>
                    </a:p>
                  </a:txBody>
                  <a:tcPr/>
                </a:tc>
                <a:extLst>
                  <a:ext uri="{0D108BD9-81ED-4DB2-BD59-A6C34878D82A}">
                    <a16:rowId xmlns:a16="http://schemas.microsoft.com/office/drawing/2014/main" val="2498129552"/>
                  </a:ext>
                </a:extLst>
              </a:tr>
              <a:tr h="321440">
                <a:tc>
                  <a:txBody>
                    <a:bodyPr/>
                    <a:lstStyle/>
                    <a:p>
                      <a:r>
                        <a:rPr kumimoji="1" lang="ja-JP" altLang="en-US" sz="1200" dirty="0"/>
                        <a:t>営業利益</a:t>
                      </a:r>
                    </a:p>
                  </a:txBody>
                  <a:tcPr/>
                </a:tc>
                <a:tc>
                  <a:txBody>
                    <a:bodyPr/>
                    <a:lstStyle/>
                    <a:p>
                      <a:pPr algn="r"/>
                      <a:r>
                        <a:rPr kumimoji="1" lang="en-US" altLang="ja-JP" sz="1200" dirty="0"/>
                        <a:t>70</a:t>
                      </a:r>
                      <a:endParaRPr kumimoji="1" lang="ja-JP" altLang="en-US" sz="1200" dirty="0"/>
                    </a:p>
                  </a:txBody>
                  <a:tcPr/>
                </a:tc>
                <a:extLst>
                  <a:ext uri="{0D108BD9-81ED-4DB2-BD59-A6C34878D82A}">
                    <a16:rowId xmlns:a16="http://schemas.microsoft.com/office/drawing/2014/main" val="1846344904"/>
                  </a:ext>
                </a:extLst>
              </a:tr>
              <a:tr h="321440">
                <a:tc>
                  <a:txBody>
                    <a:bodyPr/>
                    <a:lstStyle/>
                    <a:p>
                      <a:r>
                        <a:rPr kumimoji="1" lang="ja-JP" altLang="en-US" sz="1200" dirty="0"/>
                        <a:t>支払利息</a:t>
                      </a:r>
                    </a:p>
                  </a:txBody>
                  <a:tcPr/>
                </a:tc>
                <a:tc>
                  <a:txBody>
                    <a:bodyPr/>
                    <a:lstStyle/>
                    <a:p>
                      <a:pPr algn="r"/>
                      <a:r>
                        <a:rPr kumimoji="1" lang="en-US" altLang="ja-JP" sz="1200" dirty="0"/>
                        <a:t>20</a:t>
                      </a:r>
                      <a:endParaRPr kumimoji="1" lang="ja-JP" altLang="en-US" sz="1200" dirty="0"/>
                    </a:p>
                  </a:txBody>
                  <a:tcPr/>
                </a:tc>
                <a:extLst>
                  <a:ext uri="{0D108BD9-81ED-4DB2-BD59-A6C34878D82A}">
                    <a16:rowId xmlns:a16="http://schemas.microsoft.com/office/drawing/2014/main" val="3550368722"/>
                  </a:ext>
                </a:extLst>
              </a:tr>
              <a:tr h="321440">
                <a:tc>
                  <a:txBody>
                    <a:bodyPr/>
                    <a:lstStyle/>
                    <a:p>
                      <a:r>
                        <a:rPr kumimoji="1" lang="ja-JP" altLang="en-US" sz="1200" dirty="0"/>
                        <a:t>経常利益</a:t>
                      </a:r>
                    </a:p>
                  </a:txBody>
                  <a:tcPr/>
                </a:tc>
                <a:tc>
                  <a:txBody>
                    <a:bodyPr/>
                    <a:lstStyle/>
                    <a:p>
                      <a:pPr algn="r"/>
                      <a:r>
                        <a:rPr kumimoji="1" lang="en-US" altLang="ja-JP" sz="1200" dirty="0"/>
                        <a:t>50</a:t>
                      </a:r>
                      <a:endParaRPr kumimoji="1" lang="ja-JP" altLang="en-US" sz="1200" dirty="0"/>
                    </a:p>
                  </a:txBody>
                  <a:tcPr/>
                </a:tc>
                <a:extLst>
                  <a:ext uri="{0D108BD9-81ED-4DB2-BD59-A6C34878D82A}">
                    <a16:rowId xmlns:a16="http://schemas.microsoft.com/office/drawing/2014/main" val="3921621036"/>
                  </a:ext>
                </a:extLst>
              </a:tr>
              <a:tr h="321440">
                <a:tc>
                  <a:txBody>
                    <a:bodyPr/>
                    <a:lstStyle/>
                    <a:p>
                      <a:r>
                        <a:rPr kumimoji="1" lang="ja-JP" altLang="en-US" sz="1200" dirty="0"/>
                        <a:t>法人税（</a:t>
                      </a:r>
                      <a:r>
                        <a:rPr kumimoji="1" lang="en-US" altLang="ja-JP" sz="1200" dirty="0"/>
                        <a:t>30</a:t>
                      </a:r>
                      <a:r>
                        <a:rPr kumimoji="1" lang="ja-JP" altLang="en-US" sz="1200" dirty="0"/>
                        <a:t>％）</a:t>
                      </a:r>
                    </a:p>
                  </a:txBody>
                  <a:tcPr/>
                </a:tc>
                <a:tc>
                  <a:txBody>
                    <a:bodyPr/>
                    <a:lstStyle/>
                    <a:p>
                      <a:pPr algn="r"/>
                      <a:r>
                        <a:rPr kumimoji="1" lang="en-US" altLang="ja-JP" sz="1200" dirty="0"/>
                        <a:t>15</a:t>
                      </a:r>
                      <a:endParaRPr kumimoji="1" lang="ja-JP" altLang="en-US" sz="1200" dirty="0"/>
                    </a:p>
                  </a:txBody>
                  <a:tcPr/>
                </a:tc>
                <a:extLst>
                  <a:ext uri="{0D108BD9-81ED-4DB2-BD59-A6C34878D82A}">
                    <a16:rowId xmlns:a16="http://schemas.microsoft.com/office/drawing/2014/main" val="1307033013"/>
                  </a:ext>
                </a:extLst>
              </a:tr>
              <a:tr h="321440">
                <a:tc>
                  <a:txBody>
                    <a:bodyPr/>
                    <a:lstStyle/>
                    <a:p>
                      <a:r>
                        <a:rPr kumimoji="1" lang="ja-JP" altLang="en-US" sz="1200" dirty="0"/>
                        <a:t>税引後利益</a:t>
                      </a:r>
                    </a:p>
                  </a:txBody>
                  <a:tcPr/>
                </a:tc>
                <a:tc>
                  <a:txBody>
                    <a:bodyPr/>
                    <a:lstStyle/>
                    <a:p>
                      <a:pPr algn="r"/>
                      <a:r>
                        <a:rPr kumimoji="1" lang="en-US" altLang="ja-JP" sz="1200" dirty="0"/>
                        <a:t>35</a:t>
                      </a:r>
                      <a:endParaRPr kumimoji="1" lang="ja-JP" altLang="en-US" sz="1200" dirty="0"/>
                    </a:p>
                  </a:txBody>
                  <a:tcPr/>
                </a:tc>
                <a:extLst>
                  <a:ext uri="{0D108BD9-81ED-4DB2-BD59-A6C34878D82A}">
                    <a16:rowId xmlns:a16="http://schemas.microsoft.com/office/drawing/2014/main" val="1757489853"/>
                  </a:ext>
                </a:extLst>
              </a:tr>
            </a:tbl>
          </a:graphicData>
        </a:graphic>
      </p:graphicFrame>
      <p:graphicFrame>
        <p:nvGraphicFramePr>
          <p:cNvPr id="15" name="表 8">
            <a:extLst>
              <a:ext uri="{FF2B5EF4-FFF2-40B4-BE49-F238E27FC236}">
                <a16:creationId xmlns:a16="http://schemas.microsoft.com/office/drawing/2014/main" id="{7AB1E3A9-D7A0-464C-87C2-62E21C2158C6}"/>
              </a:ext>
            </a:extLst>
          </p:cNvPr>
          <p:cNvGraphicFramePr>
            <a:graphicFrameLocks noGrp="1"/>
          </p:cNvGraphicFramePr>
          <p:nvPr/>
        </p:nvGraphicFramePr>
        <p:xfrm>
          <a:off x="2689447" y="2652710"/>
          <a:ext cx="1882553" cy="3571555"/>
        </p:xfrm>
        <a:graphic>
          <a:graphicData uri="http://schemas.openxmlformats.org/drawingml/2006/table">
            <a:tbl>
              <a:tblPr firstRow="1" bandRow="1">
                <a:tableStyleId>{E8B1032C-EA38-4F05-BA0D-38AFFFC7BED3}</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357155">
                <a:tc gridSpan="2">
                  <a:txBody>
                    <a:bodyPr/>
                    <a:lstStyle/>
                    <a:p>
                      <a:pPr algn="ctr"/>
                      <a:r>
                        <a:rPr kumimoji="1" lang="ja-JP" altLang="en-US" sz="1400" b="0" dirty="0"/>
                        <a:t>投資後</a:t>
                      </a:r>
                      <a:endParaRPr kumimoji="1" lang="en-US" altLang="ja-JP" sz="14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321440">
                <a:tc>
                  <a:txBody>
                    <a:bodyPr/>
                    <a:lstStyle/>
                    <a:p>
                      <a:r>
                        <a:rPr kumimoji="1" lang="ja-JP" altLang="en-US" sz="1200" dirty="0"/>
                        <a:t>売上</a:t>
                      </a:r>
                    </a:p>
                  </a:txBody>
                  <a:tcPr/>
                </a:tc>
                <a:tc>
                  <a:txBody>
                    <a:bodyPr/>
                    <a:lstStyle/>
                    <a:p>
                      <a:pPr algn="r"/>
                      <a:endParaRPr kumimoji="1" lang="ja-JP" altLang="en-US" sz="1200" dirty="0"/>
                    </a:p>
                  </a:txBody>
                  <a:tcPr/>
                </a:tc>
                <a:extLst>
                  <a:ext uri="{0D108BD9-81ED-4DB2-BD59-A6C34878D82A}">
                    <a16:rowId xmlns:a16="http://schemas.microsoft.com/office/drawing/2014/main" val="2512779995"/>
                  </a:ext>
                </a:extLst>
              </a:tr>
              <a:tr h="321440">
                <a:tc>
                  <a:txBody>
                    <a:bodyPr/>
                    <a:lstStyle/>
                    <a:p>
                      <a:r>
                        <a:rPr kumimoji="1" lang="ja-JP" altLang="en-US" sz="1200" dirty="0"/>
                        <a:t>売上原価</a:t>
                      </a:r>
                    </a:p>
                  </a:txBody>
                  <a:tcPr/>
                </a:tc>
                <a:tc>
                  <a:txBody>
                    <a:bodyPr/>
                    <a:lstStyle/>
                    <a:p>
                      <a:pPr algn="r"/>
                      <a:endParaRPr kumimoji="1" lang="ja-JP" altLang="en-US" sz="1200" dirty="0"/>
                    </a:p>
                  </a:txBody>
                  <a:tcPr/>
                </a:tc>
                <a:extLst>
                  <a:ext uri="{0D108BD9-81ED-4DB2-BD59-A6C34878D82A}">
                    <a16:rowId xmlns:a16="http://schemas.microsoft.com/office/drawing/2014/main" val="3814930091"/>
                  </a:ext>
                </a:extLst>
              </a:tr>
              <a:tr h="321440">
                <a:tc>
                  <a:txBody>
                    <a:bodyPr/>
                    <a:lstStyle/>
                    <a:p>
                      <a:r>
                        <a:rPr kumimoji="1" lang="ja-JP" altLang="en-US" sz="1200" dirty="0"/>
                        <a:t>（内減価償却費）</a:t>
                      </a:r>
                    </a:p>
                  </a:txBody>
                  <a:tcPr/>
                </a:tc>
                <a:tc>
                  <a:txBody>
                    <a:bodyPr/>
                    <a:lstStyle/>
                    <a:p>
                      <a:pPr algn="r"/>
                      <a:endParaRPr kumimoji="1" lang="ja-JP" altLang="en-US" sz="1200" dirty="0"/>
                    </a:p>
                  </a:txBody>
                  <a:tcPr/>
                </a:tc>
                <a:extLst>
                  <a:ext uri="{0D108BD9-81ED-4DB2-BD59-A6C34878D82A}">
                    <a16:rowId xmlns:a16="http://schemas.microsoft.com/office/drawing/2014/main" val="65616327"/>
                  </a:ext>
                </a:extLst>
              </a:tr>
              <a:tr h="321440">
                <a:tc>
                  <a:txBody>
                    <a:bodyPr/>
                    <a:lstStyle/>
                    <a:p>
                      <a:r>
                        <a:rPr kumimoji="1" lang="ja-JP" altLang="en-US" sz="1200" dirty="0"/>
                        <a:t>売上総利益</a:t>
                      </a:r>
                    </a:p>
                  </a:txBody>
                  <a:tcPr/>
                </a:tc>
                <a:tc>
                  <a:txBody>
                    <a:bodyPr/>
                    <a:lstStyle/>
                    <a:p>
                      <a:pPr algn="r"/>
                      <a:endParaRPr kumimoji="1" lang="ja-JP" altLang="en-US" sz="1200" dirty="0"/>
                    </a:p>
                  </a:txBody>
                  <a:tcPr/>
                </a:tc>
                <a:extLst>
                  <a:ext uri="{0D108BD9-81ED-4DB2-BD59-A6C34878D82A}">
                    <a16:rowId xmlns:a16="http://schemas.microsoft.com/office/drawing/2014/main" val="756738180"/>
                  </a:ext>
                </a:extLst>
              </a:tr>
              <a:tr h="321440">
                <a:tc>
                  <a:txBody>
                    <a:bodyPr/>
                    <a:lstStyle/>
                    <a:p>
                      <a:r>
                        <a:rPr kumimoji="1" lang="ja-JP" altLang="en-US" sz="1200" dirty="0"/>
                        <a:t>販管費</a:t>
                      </a:r>
                    </a:p>
                  </a:txBody>
                  <a:tcPr/>
                </a:tc>
                <a:tc>
                  <a:txBody>
                    <a:bodyPr/>
                    <a:lstStyle/>
                    <a:p>
                      <a:pPr algn="r"/>
                      <a:endParaRPr kumimoji="1" lang="ja-JP" altLang="en-US" sz="1200" dirty="0"/>
                    </a:p>
                  </a:txBody>
                  <a:tcPr/>
                </a:tc>
                <a:extLst>
                  <a:ext uri="{0D108BD9-81ED-4DB2-BD59-A6C34878D82A}">
                    <a16:rowId xmlns:a16="http://schemas.microsoft.com/office/drawing/2014/main" val="2498129552"/>
                  </a:ext>
                </a:extLst>
              </a:tr>
              <a:tr h="321440">
                <a:tc>
                  <a:txBody>
                    <a:bodyPr/>
                    <a:lstStyle/>
                    <a:p>
                      <a:r>
                        <a:rPr kumimoji="1" lang="ja-JP" altLang="en-US" sz="1200" dirty="0"/>
                        <a:t>営業利益</a:t>
                      </a:r>
                    </a:p>
                  </a:txBody>
                  <a:tcPr/>
                </a:tc>
                <a:tc>
                  <a:txBody>
                    <a:bodyPr/>
                    <a:lstStyle/>
                    <a:p>
                      <a:pPr algn="r"/>
                      <a:endParaRPr kumimoji="1" lang="ja-JP" altLang="en-US" sz="1200" dirty="0"/>
                    </a:p>
                  </a:txBody>
                  <a:tcPr/>
                </a:tc>
                <a:extLst>
                  <a:ext uri="{0D108BD9-81ED-4DB2-BD59-A6C34878D82A}">
                    <a16:rowId xmlns:a16="http://schemas.microsoft.com/office/drawing/2014/main" val="1846344904"/>
                  </a:ext>
                </a:extLst>
              </a:tr>
              <a:tr h="321440">
                <a:tc>
                  <a:txBody>
                    <a:bodyPr/>
                    <a:lstStyle/>
                    <a:p>
                      <a:r>
                        <a:rPr kumimoji="1" lang="ja-JP" altLang="en-US" sz="1200" dirty="0"/>
                        <a:t>支払利息</a:t>
                      </a:r>
                    </a:p>
                  </a:txBody>
                  <a:tcPr/>
                </a:tc>
                <a:tc>
                  <a:txBody>
                    <a:bodyPr/>
                    <a:lstStyle/>
                    <a:p>
                      <a:pPr algn="r"/>
                      <a:endParaRPr kumimoji="1" lang="ja-JP" altLang="en-US" sz="1200" dirty="0"/>
                    </a:p>
                  </a:txBody>
                  <a:tcPr/>
                </a:tc>
                <a:extLst>
                  <a:ext uri="{0D108BD9-81ED-4DB2-BD59-A6C34878D82A}">
                    <a16:rowId xmlns:a16="http://schemas.microsoft.com/office/drawing/2014/main" val="3550368722"/>
                  </a:ext>
                </a:extLst>
              </a:tr>
              <a:tr h="321440">
                <a:tc>
                  <a:txBody>
                    <a:bodyPr/>
                    <a:lstStyle/>
                    <a:p>
                      <a:r>
                        <a:rPr kumimoji="1" lang="ja-JP" altLang="en-US" sz="1200" dirty="0"/>
                        <a:t>経常利益</a:t>
                      </a:r>
                    </a:p>
                  </a:txBody>
                  <a:tcPr/>
                </a:tc>
                <a:tc>
                  <a:txBody>
                    <a:bodyPr/>
                    <a:lstStyle/>
                    <a:p>
                      <a:pPr algn="r"/>
                      <a:endParaRPr kumimoji="1" lang="ja-JP" altLang="en-US" sz="1200" dirty="0"/>
                    </a:p>
                  </a:txBody>
                  <a:tcPr/>
                </a:tc>
                <a:extLst>
                  <a:ext uri="{0D108BD9-81ED-4DB2-BD59-A6C34878D82A}">
                    <a16:rowId xmlns:a16="http://schemas.microsoft.com/office/drawing/2014/main" val="3921621036"/>
                  </a:ext>
                </a:extLst>
              </a:tr>
              <a:tr h="321440">
                <a:tc>
                  <a:txBody>
                    <a:bodyPr/>
                    <a:lstStyle/>
                    <a:p>
                      <a:r>
                        <a:rPr kumimoji="1" lang="ja-JP" altLang="en-US" sz="1200" dirty="0"/>
                        <a:t>法人税（</a:t>
                      </a:r>
                      <a:r>
                        <a:rPr kumimoji="1" lang="en-US" altLang="ja-JP" sz="1200" dirty="0"/>
                        <a:t>30</a:t>
                      </a:r>
                      <a:r>
                        <a:rPr kumimoji="1" lang="ja-JP" altLang="en-US" sz="1200" dirty="0"/>
                        <a:t>％）</a:t>
                      </a:r>
                    </a:p>
                  </a:txBody>
                  <a:tcPr/>
                </a:tc>
                <a:tc>
                  <a:txBody>
                    <a:bodyPr/>
                    <a:lstStyle/>
                    <a:p>
                      <a:pPr algn="r"/>
                      <a:endParaRPr kumimoji="1" lang="ja-JP" altLang="en-US" sz="1200" dirty="0"/>
                    </a:p>
                  </a:txBody>
                  <a:tcPr/>
                </a:tc>
                <a:extLst>
                  <a:ext uri="{0D108BD9-81ED-4DB2-BD59-A6C34878D82A}">
                    <a16:rowId xmlns:a16="http://schemas.microsoft.com/office/drawing/2014/main" val="1307033013"/>
                  </a:ext>
                </a:extLst>
              </a:tr>
              <a:tr h="321440">
                <a:tc>
                  <a:txBody>
                    <a:bodyPr/>
                    <a:lstStyle/>
                    <a:p>
                      <a:r>
                        <a:rPr kumimoji="1" lang="ja-JP" altLang="en-US" sz="1200" dirty="0"/>
                        <a:t>税引後利益</a:t>
                      </a:r>
                    </a:p>
                  </a:txBody>
                  <a:tcPr/>
                </a:tc>
                <a:tc>
                  <a:txBody>
                    <a:bodyPr/>
                    <a:lstStyle/>
                    <a:p>
                      <a:pPr algn="r"/>
                      <a:endParaRPr kumimoji="1" lang="ja-JP" altLang="en-US" sz="1200" dirty="0"/>
                    </a:p>
                  </a:txBody>
                  <a:tcPr/>
                </a:tc>
                <a:extLst>
                  <a:ext uri="{0D108BD9-81ED-4DB2-BD59-A6C34878D82A}">
                    <a16:rowId xmlns:a16="http://schemas.microsoft.com/office/drawing/2014/main" val="1757489853"/>
                  </a:ext>
                </a:extLst>
              </a:tr>
            </a:tbl>
          </a:graphicData>
        </a:graphic>
      </p:graphicFrame>
      <p:sp>
        <p:nvSpPr>
          <p:cNvPr id="12" name="テキスト ボックス 11">
            <a:extLst>
              <a:ext uri="{FF2B5EF4-FFF2-40B4-BE49-F238E27FC236}">
                <a16:creationId xmlns:a16="http://schemas.microsoft.com/office/drawing/2014/main" id="{EC04B89D-4476-4174-BFC6-B7B3DB7A8A07}"/>
              </a:ext>
            </a:extLst>
          </p:cNvPr>
          <p:cNvSpPr txBox="1"/>
          <p:nvPr/>
        </p:nvSpPr>
        <p:spPr>
          <a:xfrm>
            <a:off x="4788024" y="2652710"/>
            <a:ext cx="4066744" cy="1569660"/>
          </a:xfrm>
          <a:prstGeom prst="rect">
            <a:avLst/>
          </a:prstGeom>
          <a:noFill/>
          <a:ln>
            <a:solidFill>
              <a:srgbClr val="0070C0"/>
            </a:solidFill>
          </a:ln>
        </p:spPr>
        <p:txBody>
          <a:bodyPr wrap="square" rtlCol="0">
            <a:spAutoFit/>
          </a:bodyPr>
          <a:lstStyle/>
          <a:p>
            <a:r>
              <a:rPr lang="en-US" altLang="ja-JP" dirty="0"/>
              <a:t>【</a:t>
            </a:r>
            <a:r>
              <a:rPr lang="ja-JP" altLang="en-US" dirty="0"/>
              <a:t>投資利益率法</a:t>
            </a:r>
            <a:r>
              <a:rPr lang="en-US" altLang="ja-JP" dirty="0"/>
              <a:t>】</a:t>
            </a:r>
          </a:p>
          <a:p>
            <a:pPr marL="171450" indent="-171450">
              <a:buFont typeface="Wingdings" panose="05000000000000000000" pitchFamily="2" charset="2"/>
              <a:buChar char="Ø"/>
            </a:pPr>
            <a:r>
              <a:rPr lang="ja-JP" altLang="en-US" sz="1200" dirty="0"/>
              <a:t>｛税引前利益＋支払利息（増加額）｝</a:t>
            </a:r>
            <a:r>
              <a:rPr lang="en-US" altLang="ja-JP" sz="1200" dirty="0"/>
              <a:t>÷</a:t>
            </a:r>
            <a:r>
              <a:rPr lang="ja-JP" altLang="en-US" sz="1200" dirty="0"/>
              <a:t>投資額</a:t>
            </a:r>
            <a:endParaRPr lang="en-US" altLang="ja-JP" sz="1200" dirty="0"/>
          </a:p>
          <a:p>
            <a:r>
              <a:rPr lang="ja-JP" altLang="en-US" sz="1200" dirty="0"/>
              <a:t>　　＝</a:t>
            </a:r>
            <a:endParaRPr kumimoji="1" lang="en-US" altLang="ja-JP" sz="1200" dirty="0"/>
          </a:p>
          <a:p>
            <a:pPr marL="171450" indent="-171450">
              <a:buFont typeface="Wingdings" panose="05000000000000000000" pitchFamily="2" charset="2"/>
              <a:buChar char="Ø"/>
            </a:pPr>
            <a:endParaRPr lang="en-US" altLang="ja-JP" sz="1200" dirty="0"/>
          </a:p>
          <a:p>
            <a:r>
              <a:rPr lang="en-US" altLang="ja-JP" dirty="0"/>
              <a:t>【</a:t>
            </a:r>
            <a:r>
              <a:rPr lang="ja-JP" altLang="en-US" dirty="0"/>
              <a:t>投資利益率法</a:t>
            </a:r>
            <a:r>
              <a:rPr lang="en-US" altLang="ja-JP" dirty="0"/>
              <a:t>】</a:t>
            </a:r>
          </a:p>
          <a:p>
            <a:pPr marL="171450" indent="-171450">
              <a:buFont typeface="Wingdings" panose="05000000000000000000" pitchFamily="2" charset="2"/>
              <a:buChar char="Ø"/>
            </a:pPr>
            <a:r>
              <a:rPr kumimoji="1" lang="ja-JP" altLang="en-US" sz="1200" dirty="0"/>
              <a:t>投資</a:t>
            </a:r>
            <a:r>
              <a:rPr lang="ja-JP" altLang="en-US" sz="1200" dirty="0"/>
              <a:t>額</a:t>
            </a:r>
            <a:r>
              <a:rPr lang="en-US" altLang="ja-JP" sz="1200" dirty="0"/>
              <a:t>÷(</a:t>
            </a:r>
            <a:r>
              <a:rPr lang="ja-JP" altLang="en-US" sz="1200" dirty="0"/>
              <a:t>税引後当期純利益＋減価償却費</a:t>
            </a:r>
            <a:r>
              <a:rPr lang="en-US" altLang="ja-JP" sz="1200" dirty="0"/>
              <a:t>)</a:t>
            </a:r>
          </a:p>
          <a:p>
            <a:r>
              <a:rPr kumimoji="1" lang="ja-JP" altLang="en-US" sz="1200" dirty="0"/>
              <a:t>　　＝</a:t>
            </a:r>
            <a:endParaRPr kumimoji="1" lang="en-US" altLang="ja-JP" sz="1200" dirty="0"/>
          </a:p>
        </p:txBody>
      </p:sp>
      <p:sp>
        <p:nvSpPr>
          <p:cNvPr id="18" name="テキスト ボックス 17">
            <a:extLst>
              <a:ext uri="{FF2B5EF4-FFF2-40B4-BE49-F238E27FC236}">
                <a16:creationId xmlns:a16="http://schemas.microsoft.com/office/drawing/2014/main" id="{0FC4E6F6-5C77-4A13-A60F-B015A7B9991B}"/>
              </a:ext>
            </a:extLst>
          </p:cNvPr>
          <p:cNvSpPr txBox="1"/>
          <p:nvPr/>
        </p:nvSpPr>
        <p:spPr>
          <a:xfrm>
            <a:off x="4795984" y="4623827"/>
            <a:ext cx="4066744" cy="1600438"/>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lang="ja-JP" altLang="en-US" sz="1400" dirty="0"/>
              <a:t>投資利益率は         ％となり、借入金利</a:t>
            </a:r>
            <a:r>
              <a:rPr lang="en-US" altLang="ja-JP" sz="1400" dirty="0"/>
              <a:t>       </a:t>
            </a:r>
            <a:r>
              <a:rPr lang="ja-JP" altLang="en-US" sz="1400" dirty="0"/>
              <a:t>％や一般の運用資産の利子率と比べ、投資効率は高いと判断できる</a:t>
            </a:r>
            <a:endParaRPr lang="en-US" altLang="ja-JP" sz="1400" dirty="0"/>
          </a:p>
          <a:p>
            <a:pPr marL="285750" indent="-285750">
              <a:buFont typeface="Wingdings" panose="05000000000000000000" pitchFamily="2" charset="2"/>
              <a:buChar char="Ø"/>
            </a:pPr>
            <a:r>
              <a:rPr lang="ja-JP" altLang="en-US" sz="1400" dirty="0"/>
              <a:t>回収期間は</a:t>
            </a:r>
            <a:r>
              <a:rPr lang="en-US" altLang="ja-JP" sz="1400" dirty="0"/>
              <a:t>          </a:t>
            </a:r>
            <a:r>
              <a:rPr lang="ja-JP" altLang="en-US" sz="1400" dirty="0"/>
              <a:t>年となり、設備の耐用年数（</a:t>
            </a:r>
            <a:r>
              <a:rPr lang="en-US" altLang="ja-JP" sz="1400" dirty="0"/>
              <a:t>20</a:t>
            </a:r>
            <a:r>
              <a:rPr lang="ja-JP" altLang="en-US" sz="1400" dirty="0"/>
              <a:t>年）や借入期間（</a:t>
            </a:r>
            <a:r>
              <a:rPr lang="en-US" altLang="ja-JP" sz="1400" dirty="0"/>
              <a:t>15</a:t>
            </a:r>
            <a:r>
              <a:rPr lang="ja-JP" altLang="en-US" sz="1400" dirty="0"/>
              <a:t>年）の期間内で 回収することができるため、特段問題はないと思われる</a:t>
            </a:r>
            <a:endParaRPr lang="en-US" altLang="ja-JP" sz="1400" dirty="0"/>
          </a:p>
          <a:p>
            <a:pPr marL="285750" indent="-285750">
              <a:buFont typeface="Wingdings" panose="05000000000000000000" pitchFamily="2" charset="2"/>
              <a:buChar char="Ø"/>
            </a:pPr>
            <a:r>
              <a:rPr lang="ja-JP" altLang="en-US" sz="1400" dirty="0"/>
              <a:t>以上から、新事業に進出</a:t>
            </a:r>
            <a:endParaRPr lang="en-US" altLang="ja-JP" sz="1400" dirty="0"/>
          </a:p>
        </p:txBody>
      </p:sp>
      <p:sp>
        <p:nvSpPr>
          <p:cNvPr id="13" name="矢印: 右 12">
            <a:extLst>
              <a:ext uri="{FF2B5EF4-FFF2-40B4-BE49-F238E27FC236}">
                <a16:creationId xmlns:a16="http://schemas.microsoft.com/office/drawing/2014/main" id="{EE512762-5FE8-46D8-9641-A12672148311}"/>
              </a:ext>
            </a:extLst>
          </p:cNvPr>
          <p:cNvSpPr/>
          <p:nvPr/>
        </p:nvSpPr>
        <p:spPr>
          <a:xfrm>
            <a:off x="2238090" y="4019699"/>
            <a:ext cx="403398" cy="966860"/>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矢印: 下 19">
            <a:extLst>
              <a:ext uri="{FF2B5EF4-FFF2-40B4-BE49-F238E27FC236}">
                <a16:creationId xmlns:a16="http://schemas.microsoft.com/office/drawing/2014/main" id="{C9644E19-5571-410B-B719-5867C136CB49}"/>
              </a:ext>
            </a:extLst>
          </p:cNvPr>
          <p:cNvSpPr/>
          <p:nvPr/>
        </p:nvSpPr>
        <p:spPr>
          <a:xfrm>
            <a:off x="6325300" y="4315687"/>
            <a:ext cx="1008112" cy="25657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a:extLst>
              <a:ext uri="{FF2B5EF4-FFF2-40B4-BE49-F238E27FC236}">
                <a16:creationId xmlns:a16="http://schemas.microsoft.com/office/drawing/2014/main" id="{59A81DBC-CB7D-4CCE-97C1-C78B9D394AB3}"/>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922858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F6DB6A-FFF8-443B-B167-D64461673635}"/>
              </a:ext>
            </a:extLst>
          </p:cNvPr>
          <p:cNvSpPr>
            <a:spLocks noGrp="1"/>
          </p:cNvSpPr>
          <p:nvPr>
            <p:ph type="title"/>
          </p:nvPr>
        </p:nvSpPr>
        <p:spPr/>
        <p:txBody>
          <a:bodyPr/>
          <a:lstStyle/>
          <a:p>
            <a:r>
              <a:rPr lang="en-US" altLang="ja-JP" dirty="0"/>
              <a:t>1</a:t>
            </a:r>
            <a:r>
              <a:rPr kumimoji="1" lang="en-US" altLang="ja-JP" dirty="0"/>
              <a:t>-7.2018</a:t>
            </a:r>
            <a:r>
              <a:rPr kumimoji="1" lang="ja-JP" altLang="en-US" dirty="0"/>
              <a:t>年でも半分の地方銀行が赤字・・・</a:t>
            </a:r>
          </a:p>
        </p:txBody>
      </p:sp>
      <p:sp>
        <p:nvSpPr>
          <p:cNvPr id="4" name="フッター プレースホルダー 3">
            <a:extLst>
              <a:ext uri="{FF2B5EF4-FFF2-40B4-BE49-F238E27FC236}">
                <a16:creationId xmlns:a16="http://schemas.microsoft.com/office/drawing/2014/main" id="{C4C04DFF-C0F9-4B0F-A059-4939A454B65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19A5C0BF-AF26-4C2D-9125-3AB61FEFB76F}"/>
              </a:ext>
            </a:extLst>
          </p:cNvPr>
          <p:cNvSpPr>
            <a:spLocks noGrp="1"/>
          </p:cNvSpPr>
          <p:nvPr>
            <p:ph type="sldNum" sz="quarter" idx="12"/>
          </p:nvPr>
        </p:nvSpPr>
        <p:spPr/>
        <p:txBody>
          <a:bodyPr/>
          <a:lstStyle/>
          <a:p>
            <a:fld id="{A26C4393-58E0-44C7-BBF2-6DED8829D360}" type="slidenum">
              <a:rPr lang="en-US" altLang="ja-JP" smtClean="0"/>
              <a:pPr/>
              <a:t>8</a:t>
            </a:fld>
            <a:endParaRPr lang="en-US" altLang="ja-JP" dirty="0"/>
          </a:p>
        </p:txBody>
      </p:sp>
      <p:pic>
        <p:nvPicPr>
          <p:cNvPr id="6" name="図 5">
            <a:extLst>
              <a:ext uri="{FF2B5EF4-FFF2-40B4-BE49-F238E27FC236}">
                <a16:creationId xmlns:a16="http://schemas.microsoft.com/office/drawing/2014/main" id="{0A1C2238-FBAB-4D0C-A51E-76D5A44FDE16}"/>
              </a:ext>
            </a:extLst>
          </p:cNvPr>
          <p:cNvPicPr>
            <a:picLocks noChangeAspect="1"/>
          </p:cNvPicPr>
          <p:nvPr/>
        </p:nvPicPr>
        <p:blipFill>
          <a:blip r:embed="rId3"/>
          <a:stretch>
            <a:fillRect/>
          </a:stretch>
        </p:blipFill>
        <p:spPr>
          <a:xfrm>
            <a:off x="324991" y="1085172"/>
            <a:ext cx="3476625" cy="5198154"/>
          </a:xfrm>
          <a:prstGeom prst="rect">
            <a:avLst/>
          </a:prstGeom>
        </p:spPr>
      </p:pic>
      <p:pic>
        <p:nvPicPr>
          <p:cNvPr id="7" name="図 6">
            <a:extLst>
              <a:ext uri="{FF2B5EF4-FFF2-40B4-BE49-F238E27FC236}">
                <a16:creationId xmlns:a16="http://schemas.microsoft.com/office/drawing/2014/main" id="{9A69DF0A-DBEA-4C71-B22A-84F5F8A362DC}"/>
              </a:ext>
            </a:extLst>
          </p:cNvPr>
          <p:cNvPicPr>
            <a:picLocks noChangeAspect="1"/>
          </p:cNvPicPr>
          <p:nvPr/>
        </p:nvPicPr>
        <p:blipFill>
          <a:blip r:embed="rId4"/>
          <a:stretch>
            <a:fillRect/>
          </a:stretch>
        </p:blipFill>
        <p:spPr>
          <a:xfrm>
            <a:off x="4427984" y="1562683"/>
            <a:ext cx="4391025" cy="4162425"/>
          </a:xfrm>
          <a:prstGeom prst="rect">
            <a:avLst/>
          </a:prstGeom>
        </p:spPr>
      </p:pic>
    </p:spTree>
    <p:extLst>
      <p:ext uri="{BB962C8B-B14F-4D97-AF65-F5344CB8AC3E}">
        <p14:creationId xmlns:p14="http://schemas.microsoft.com/office/powerpoint/2010/main" val="12717921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89</a:t>
            </a:fld>
            <a:endParaRPr kumimoji="1" lang="ja-JP" altLang="en-US" dirty="0"/>
          </a:p>
        </p:txBody>
      </p:sp>
      <p:sp>
        <p:nvSpPr>
          <p:cNvPr id="16" name="テキスト ボックス 15"/>
          <p:cNvSpPr txBox="1"/>
          <p:nvPr/>
        </p:nvSpPr>
        <p:spPr>
          <a:xfrm>
            <a:off x="138360" y="227767"/>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8-7.</a:t>
            </a:r>
            <a:r>
              <a:rPr lang="ja-JP" altLang="en-US" sz="2000" dirty="0">
                <a:solidFill>
                  <a:schemeClr val="tx2"/>
                </a:solidFill>
                <a:latin typeface="+mj-lt"/>
                <a:ea typeface="+mj-ea"/>
                <a:cs typeface="+mj-cs"/>
              </a:rPr>
              <a:t>新規事業への進出について</a:t>
            </a:r>
          </a:p>
        </p:txBody>
      </p:sp>
      <p:sp>
        <p:nvSpPr>
          <p:cNvPr id="2" name="テキスト ボックス 1">
            <a:extLst>
              <a:ext uri="{FF2B5EF4-FFF2-40B4-BE49-F238E27FC236}">
                <a16:creationId xmlns:a16="http://schemas.microsoft.com/office/drawing/2014/main" id="{8FF66C85-015C-4C60-9A3D-0A5DA92E8996}"/>
              </a:ext>
            </a:extLst>
          </p:cNvPr>
          <p:cNvSpPr txBox="1"/>
          <p:nvPr/>
        </p:nvSpPr>
        <p:spPr>
          <a:xfrm>
            <a:off x="323528" y="1102490"/>
            <a:ext cx="3528392" cy="1200329"/>
          </a:xfrm>
          <a:prstGeom prst="rect">
            <a:avLst/>
          </a:prstGeom>
          <a:noFill/>
          <a:ln>
            <a:solidFill>
              <a:srgbClr val="0070C0"/>
            </a:solidFill>
          </a:ln>
        </p:spPr>
        <p:txBody>
          <a:bodyPr wrap="square" rtlCol="0">
            <a:spAutoFit/>
          </a:bodyPr>
          <a:lstStyle/>
          <a:p>
            <a:r>
              <a:rPr lang="ja-JP" altLang="en-US" sz="1200" dirty="0"/>
              <a:t>Ａ社は新事業への進出を検討している。新事業進出後の収支見通しとしては、既に多くの受注 引き合いを受けていることもあり、売上・利益ともに増加することが見込まれる。ただし、新事 業進出に際しては、以下のとおり多額の設備投資が必要となる。以上を勘案したうえで、Ａ社は、 新事業に進出するべきか。</a:t>
            </a:r>
            <a:endParaRPr kumimoji="1" lang="ja-JP" altLang="en-US" sz="1200" dirty="0"/>
          </a:p>
        </p:txBody>
      </p:sp>
      <p:sp>
        <p:nvSpPr>
          <p:cNvPr id="4" name="テキスト ボックス 3">
            <a:extLst>
              <a:ext uri="{FF2B5EF4-FFF2-40B4-BE49-F238E27FC236}">
                <a16:creationId xmlns:a16="http://schemas.microsoft.com/office/drawing/2014/main" id="{62554442-6DFE-4726-9D4F-B304A60F8413}"/>
              </a:ext>
            </a:extLst>
          </p:cNvPr>
          <p:cNvSpPr txBox="1"/>
          <p:nvPr/>
        </p:nvSpPr>
        <p:spPr>
          <a:xfrm>
            <a:off x="3958224" y="1102490"/>
            <a:ext cx="5006264" cy="1200329"/>
          </a:xfrm>
          <a:prstGeom prst="rect">
            <a:avLst/>
          </a:prstGeom>
          <a:noFill/>
          <a:ln>
            <a:solidFill>
              <a:srgbClr val="0070C0"/>
            </a:solidFill>
          </a:ln>
        </p:spPr>
        <p:txBody>
          <a:bodyPr wrap="square" rtlCol="0">
            <a:spAutoFit/>
          </a:bodyPr>
          <a:lstStyle/>
          <a:p>
            <a:r>
              <a:rPr lang="ja-JP" altLang="en-US" sz="1200" dirty="0"/>
              <a:t>＜前提条件＞</a:t>
            </a:r>
            <a:endParaRPr lang="en-US" altLang="ja-JP" sz="1200" dirty="0"/>
          </a:p>
          <a:p>
            <a:r>
              <a:rPr lang="ja-JP" altLang="en-US" sz="1200" dirty="0"/>
              <a:t> ①新事業進出により売上高が</a:t>
            </a:r>
            <a:r>
              <a:rPr lang="en-US" altLang="ja-JP" sz="1200" dirty="0"/>
              <a:t>200</a:t>
            </a:r>
            <a:r>
              <a:rPr lang="ja-JP" altLang="en-US" sz="1200" dirty="0"/>
              <a:t>百万円増加</a:t>
            </a:r>
            <a:endParaRPr lang="en-US" altLang="ja-JP" sz="1200" dirty="0"/>
          </a:p>
          <a:p>
            <a:r>
              <a:rPr lang="ja-JP" altLang="en-US" sz="1200" dirty="0"/>
              <a:t> ②設備投資総額</a:t>
            </a:r>
            <a:r>
              <a:rPr lang="en-US" altLang="ja-JP" sz="1200" dirty="0"/>
              <a:t>200</a:t>
            </a:r>
            <a:r>
              <a:rPr lang="ja-JP" altLang="en-US" sz="1200" dirty="0"/>
              <a:t>百万円（耐用年数</a:t>
            </a:r>
            <a:r>
              <a:rPr lang="en-US" altLang="ja-JP" sz="1200" dirty="0"/>
              <a:t>20</a:t>
            </a:r>
            <a:r>
              <a:rPr lang="ja-JP" altLang="en-US" sz="1200" dirty="0"/>
              <a:t>年、残存価格０）</a:t>
            </a:r>
            <a:endParaRPr lang="en-US" altLang="ja-JP" sz="1200" dirty="0"/>
          </a:p>
          <a:p>
            <a:r>
              <a:rPr lang="ja-JP" altLang="en-US" sz="1200" dirty="0"/>
              <a:t> ③売上原価が</a:t>
            </a:r>
            <a:r>
              <a:rPr lang="en-US" altLang="ja-JP" sz="1200" dirty="0"/>
              <a:t>120</a:t>
            </a:r>
            <a:r>
              <a:rPr lang="ja-JP" altLang="en-US" sz="1200" dirty="0"/>
              <a:t>百万円増加（減価償却費</a:t>
            </a:r>
            <a:r>
              <a:rPr lang="en-US" altLang="ja-JP" sz="1200" dirty="0"/>
              <a:t>10</a:t>
            </a:r>
            <a:r>
              <a:rPr lang="ja-JP" altLang="en-US" sz="1200" dirty="0"/>
              <a:t>百万円、その他</a:t>
            </a:r>
            <a:r>
              <a:rPr lang="en-US" altLang="ja-JP" sz="1200" dirty="0"/>
              <a:t>110</a:t>
            </a:r>
            <a:r>
              <a:rPr lang="ja-JP" altLang="en-US" sz="1200" dirty="0"/>
              <a:t>百万円）</a:t>
            </a:r>
            <a:endParaRPr lang="en-US" altLang="ja-JP" sz="1200" dirty="0"/>
          </a:p>
          <a:p>
            <a:r>
              <a:rPr lang="ja-JP" altLang="en-US" sz="1200" dirty="0"/>
              <a:t> ④販売費・一般管理費が</a:t>
            </a:r>
            <a:r>
              <a:rPr lang="en-US" altLang="ja-JP" sz="1200" dirty="0"/>
              <a:t>60</a:t>
            </a:r>
            <a:r>
              <a:rPr lang="ja-JP" altLang="en-US" sz="1200" dirty="0"/>
              <a:t>百万円増加（減価償却費の増加なし）</a:t>
            </a:r>
            <a:endParaRPr lang="en-US" altLang="ja-JP" sz="1200" dirty="0"/>
          </a:p>
          <a:p>
            <a:r>
              <a:rPr lang="ja-JP" altLang="en-US" sz="1200" dirty="0"/>
              <a:t> ⑤資金調達方法 全額借入（借入期間</a:t>
            </a:r>
            <a:r>
              <a:rPr lang="en-US" altLang="ja-JP" sz="1200" dirty="0"/>
              <a:t>15</a:t>
            </a:r>
            <a:r>
              <a:rPr lang="ja-JP" altLang="en-US" sz="1200" dirty="0"/>
              <a:t>年、利率：</a:t>
            </a:r>
            <a:r>
              <a:rPr lang="en-US" altLang="ja-JP" sz="1200" dirty="0"/>
              <a:t>3.0</a:t>
            </a:r>
            <a:r>
              <a:rPr lang="ja-JP" altLang="en-US" sz="1200" dirty="0"/>
              <a:t>％）</a:t>
            </a:r>
            <a:endParaRPr kumimoji="1" lang="ja-JP" altLang="en-US" dirty="0"/>
          </a:p>
        </p:txBody>
      </p:sp>
      <p:graphicFrame>
        <p:nvGraphicFramePr>
          <p:cNvPr id="7" name="表 8">
            <a:extLst>
              <a:ext uri="{FF2B5EF4-FFF2-40B4-BE49-F238E27FC236}">
                <a16:creationId xmlns:a16="http://schemas.microsoft.com/office/drawing/2014/main" id="{BFE57936-B2FB-4D3E-A2AB-BD2A9239F59A}"/>
              </a:ext>
            </a:extLst>
          </p:cNvPr>
          <p:cNvGraphicFramePr>
            <a:graphicFrameLocks noGrp="1"/>
          </p:cNvGraphicFramePr>
          <p:nvPr/>
        </p:nvGraphicFramePr>
        <p:xfrm>
          <a:off x="323528" y="2652710"/>
          <a:ext cx="1882553" cy="3571555"/>
        </p:xfrm>
        <a:graphic>
          <a:graphicData uri="http://schemas.openxmlformats.org/drawingml/2006/table">
            <a:tbl>
              <a:tblPr firstRow="1" bandRow="1">
                <a:tableStyleId>{BDBED569-4797-4DF1-A0F4-6AAB3CD982D8}</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357155">
                <a:tc gridSpan="2">
                  <a:txBody>
                    <a:bodyPr/>
                    <a:lstStyle/>
                    <a:p>
                      <a:pPr algn="ctr"/>
                      <a:r>
                        <a:rPr kumimoji="1" lang="ja-JP" altLang="en-US" sz="1400" b="0" dirty="0"/>
                        <a:t>投資前</a:t>
                      </a:r>
                      <a:endParaRPr kumimoji="1" lang="en-US" altLang="ja-JP" sz="14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321440">
                <a:tc>
                  <a:txBody>
                    <a:bodyPr/>
                    <a:lstStyle/>
                    <a:p>
                      <a:r>
                        <a:rPr kumimoji="1" lang="ja-JP" altLang="en-US" sz="1200" dirty="0"/>
                        <a:t>売上</a:t>
                      </a:r>
                    </a:p>
                  </a:txBody>
                  <a:tcPr/>
                </a:tc>
                <a:tc>
                  <a:txBody>
                    <a:bodyPr/>
                    <a:lstStyle/>
                    <a:p>
                      <a:pPr algn="r"/>
                      <a:r>
                        <a:rPr kumimoji="1" lang="en-US" altLang="ja-JP" sz="1200" dirty="0"/>
                        <a:t>1,000</a:t>
                      </a:r>
                      <a:endParaRPr kumimoji="1" lang="ja-JP" altLang="en-US" sz="1200" dirty="0"/>
                    </a:p>
                  </a:txBody>
                  <a:tcPr/>
                </a:tc>
                <a:extLst>
                  <a:ext uri="{0D108BD9-81ED-4DB2-BD59-A6C34878D82A}">
                    <a16:rowId xmlns:a16="http://schemas.microsoft.com/office/drawing/2014/main" val="2512779995"/>
                  </a:ext>
                </a:extLst>
              </a:tr>
              <a:tr h="321440">
                <a:tc>
                  <a:txBody>
                    <a:bodyPr/>
                    <a:lstStyle/>
                    <a:p>
                      <a:r>
                        <a:rPr kumimoji="1" lang="ja-JP" altLang="en-US" sz="1200" dirty="0"/>
                        <a:t>売上原価</a:t>
                      </a:r>
                    </a:p>
                  </a:txBody>
                  <a:tcPr/>
                </a:tc>
                <a:tc>
                  <a:txBody>
                    <a:bodyPr/>
                    <a:lstStyle/>
                    <a:p>
                      <a:pPr algn="r"/>
                      <a:r>
                        <a:rPr kumimoji="1" lang="en-US" altLang="ja-JP" sz="1200" dirty="0"/>
                        <a:t>660</a:t>
                      </a:r>
                      <a:endParaRPr kumimoji="1" lang="ja-JP" altLang="en-US" sz="1200" dirty="0"/>
                    </a:p>
                  </a:txBody>
                  <a:tcPr/>
                </a:tc>
                <a:extLst>
                  <a:ext uri="{0D108BD9-81ED-4DB2-BD59-A6C34878D82A}">
                    <a16:rowId xmlns:a16="http://schemas.microsoft.com/office/drawing/2014/main" val="3814930091"/>
                  </a:ext>
                </a:extLst>
              </a:tr>
              <a:tr h="321440">
                <a:tc>
                  <a:txBody>
                    <a:bodyPr/>
                    <a:lstStyle/>
                    <a:p>
                      <a:r>
                        <a:rPr kumimoji="1" lang="ja-JP" altLang="en-US" sz="1200" dirty="0"/>
                        <a:t>（内減価償却費）</a:t>
                      </a:r>
                    </a:p>
                  </a:txBody>
                  <a:tcPr/>
                </a:tc>
                <a:tc>
                  <a:txBody>
                    <a:bodyPr/>
                    <a:lstStyle/>
                    <a:p>
                      <a:pPr algn="r"/>
                      <a:r>
                        <a:rPr kumimoji="1" lang="en-US" altLang="ja-JP" sz="1200" dirty="0"/>
                        <a:t>30</a:t>
                      </a:r>
                      <a:endParaRPr kumimoji="1" lang="ja-JP" altLang="en-US" sz="1200" dirty="0"/>
                    </a:p>
                  </a:txBody>
                  <a:tcPr/>
                </a:tc>
                <a:extLst>
                  <a:ext uri="{0D108BD9-81ED-4DB2-BD59-A6C34878D82A}">
                    <a16:rowId xmlns:a16="http://schemas.microsoft.com/office/drawing/2014/main" val="65616327"/>
                  </a:ext>
                </a:extLst>
              </a:tr>
              <a:tr h="321440">
                <a:tc>
                  <a:txBody>
                    <a:bodyPr/>
                    <a:lstStyle/>
                    <a:p>
                      <a:r>
                        <a:rPr kumimoji="1" lang="ja-JP" altLang="en-US" sz="1200" dirty="0"/>
                        <a:t>売上総利益</a:t>
                      </a:r>
                    </a:p>
                  </a:txBody>
                  <a:tcPr/>
                </a:tc>
                <a:tc>
                  <a:txBody>
                    <a:bodyPr/>
                    <a:lstStyle/>
                    <a:p>
                      <a:pPr algn="r"/>
                      <a:r>
                        <a:rPr kumimoji="1" lang="en-US" altLang="ja-JP" sz="1200" dirty="0"/>
                        <a:t>340</a:t>
                      </a:r>
                      <a:endParaRPr kumimoji="1" lang="ja-JP" altLang="en-US" sz="1200" dirty="0"/>
                    </a:p>
                  </a:txBody>
                  <a:tcPr/>
                </a:tc>
                <a:extLst>
                  <a:ext uri="{0D108BD9-81ED-4DB2-BD59-A6C34878D82A}">
                    <a16:rowId xmlns:a16="http://schemas.microsoft.com/office/drawing/2014/main" val="756738180"/>
                  </a:ext>
                </a:extLst>
              </a:tr>
              <a:tr h="321440">
                <a:tc>
                  <a:txBody>
                    <a:bodyPr/>
                    <a:lstStyle/>
                    <a:p>
                      <a:r>
                        <a:rPr kumimoji="1" lang="ja-JP" altLang="en-US" sz="1200" dirty="0"/>
                        <a:t>販管費</a:t>
                      </a:r>
                    </a:p>
                  </a:txBody>
                  <a:tcPr/>
                </a:tc>
                <a:tc>
                  <a:txBody>
                    <a:bodyPr/>
                    <a:lstStyle/>
                    <a:p>
                      <a:pPr algn="r"/>
                      <a:r>
                        <a:rPr kumimoji="1" lang="en-US" altLang="ja-JP" sz="1200" dirty="0"/>
                        <a:t>270</a:t>
                      </a:r>
                      <a:endParaRPr kumimoji="1" lang="ja-JP" altLang="en-US" sz="1200" dirty="0"/>
                    </a:p>
                  </a:txBody>
                  <a:tcPr/>
                </a:tc>
                <a:extLst>
                  <a:ext uri="{0D108BD9-81ED-4DB2-BD59-A6C34878D82A}">
                    <a16:rowId xmlns:a16="http://schemas.microsoft.com/office/drawing/2014/main" val="2498129552"/>
                  </a:ext>
                </a:extLst>
              </a:tr>
              <a:tr h="321440">
                <a:tc>
                  <a:txBody>
                    <a:bodyPr/>
                    <a:lstStyle/>
                    <a:p>
                      <a:r>
                        <a:rPr kumimoji="1" lang="ja-JP" altLang="en-US" sz="1200" dirty="0"/>
                        <a:t>営業利益</a:t>
                      </a:r>
                    </a:p>
                  </a:txBody>
                  <a:tcPr/>
                </a:tc>
                <a:tc>
                  <a:txBody>
                    <a:bodyPr/>
                    <a:lstStyle/>
                    <a:p>
                      <a:pPr algn="r"/>
                      <a:r>
                        <a:rPr kumimoji="1" lang="en-US" altLang="ja-JP" sz="1200" dirty="0"/>
                        <a:t>70</a:t>
                      </a:r>
                      <a:endParaRPr kumimoji="1" lang="ja-JP" altLang="en-US" sz="1200" dirty="0"/>
                    </a:p>
                  </a:txBody>
                  <a:tcPr/>
                </a:tc>
                <a:extLst>
                  <a:ext uri="{0D108BD9-81ED-4DB2-BD59-A6C34878D82A}">
                    <a16:rowId xmlns:a16="http://schemas.microsoft.com/office/drawing/2014/main" val="1846344904"/>
                  </a:ext>
                </a:extLst>
              </a:tr>
              <a:tr h="321440">
                <a:tc>
                  <a:txBody>
                    <a:bodyPr/>
                    <a:lstStyle/>
                    <a:p>
                      <a:r>
                        <a:rPr kumimoji="1" lang="ja-JP" altLang="en-US" sz="1200" dirty="0"/>
                        <a:t>支払利息</a:t>
                      </a:r>
                    </a:p>
                  </a:txBody>
                  <a:tcPr/>
                </a:tc>
                <a:tc>
                  <a:txBody>
                    <a:bodyPr/>
                    <a:lstStyle/>
                    <a:p>
                      <a:pPr algn="r"/>
                      <a:r>
                        <a:rPr kumimoji="1" lang="en-US" altLang="ja-JP" sz="1200" dirty="0"/>
                        <a:t>20</a:t>
                      </a:r>
                      <a:endParaRPr kumimoji="1" lang="ja-JP" altLang="en-US" sz="1200" dirty="0"/>
                    </a:p>
                  </a:txBody>
                  <a:tcPr/>
                </a:tc>
                <a:extLst>
                  <a:ext uri="{0D108BD9-81ED-4DB2-BD59-A6C34878D82A}">
                    <a16:rowId xmlns:a16="http://schemas.microsoft.com/office/drawing/2014/main" val="3550368722"/>
                  </a:ext>
                </a:extLst>
              </a:tr>
              <a:tr h="321440">
                <a:tc>
                  <a:txBody>
                    <a:bodyPr/>
                    <a:lstStyle/>
                    <a:p>
                      <a:r>
                        <a:rPr kumimoji="1" lang="ja-JP" altLang="en-US" sz="1200" dirty="0"/>
                        <a:t>経常利益</a:t>
                      </a:r>
                    </a:p>
                  </a:txBody>
                  <a:tcPr/>
                </a:tc>
                <a:tc>
                  <a:txBody>
                    <a:bodyPr/>
                    <a:lstStyle/>
                    <a:p>
                      <a:pPr algn="r"/>
                      <a:r>
                        <a:rPr kumimoji="1" lang="en-US" altLang="ja-JP" sz="1200" dirty="0"/>
                        <a:t>50</a:t>
                      </a:r>
                      <a:endParaRPr kumimoji="1" lang="ja-JP" altLang="en-US" sz="1200" dirty="0"/>
                    </a:p>
                  </a:txBody>
                  <a:tcPr/>
                </a:tc>
                <a:extLst>
                  <a:ext uri="{0D108BD9-81ED-4DB2-BD59-A6C34878D82A}">
                    <a16:rowId xmlns:a16="http://schemas.microsoft.com/office/drawing/2014/main" val="3921621036"/>
                  </a:ext>
                </a:extLst>
              </a:tr>
              <a:tr h="321440">
                <a:tc>
                  <a:txBody>
                    <a:bodyPr/>
                    <a:lstStyle/>
                    <a:p>
                      <a:r>
                        <a:rPr kumimoji="1" lang="ja-JP" altLang="en-US" sz="1200" dirty="0"/>
                        <a:t>法人税（</a:t>
                      </a:r>
                      <a:r>
                        <a:rPr kumimoji="1" lang="en-US" altLang="ja-JP" sz="1200" dirty="0"/>
                        <a:t>30</a:t>
                      </a:r>
                      <a:r>
                        <a:rPr kumimoji="1" lang="ja-JP" altLang="en-US" sz="1200" dirty="0"/>
                        <a:t>％）</a:t>
                      </a:r>
                    </a:p>
                  </a:txBody>
                  <a:tcPr/>
                </a:tc>
                <a:tc>
                  <a:txBody>
                    <a:bodyPr/>
                    <a:lstStyle/>
                    <a:p>
                      <a:pPr algn="r"/>
                      <a:r>
                        <a:rPr kumimoji="1" lang="en-US" altLang="ja-JP" sz="1200" dirty="0"/>
                        <a:t>15</a:t>
                      </a:r>
                      <a:endParaRPr kumimoji="1" lang="ja-JP" altLang="en-US" sz="1200" dirty="0"/>
                    </a:p>
                  </a:txBody>
                  <a:tcPr/>
                </a:tc>
                <a:extLst>
                  <a:ext uri="{0D108BD9-81ED-4DB2-BD59-A6C34878D82A}">
                    <a16:rowId xmlns:a16="http://schemas.microsoft.com/office/drawing/2014/main" val="1307033013"/>
                  </a:ext>
                </a:extLst>
              </a:tr>
              <a:tr h="321440">
                <a:tc>
                  <a:txBody>
                    <a:bodyPr/>
                    <a:lstStyle/>
                    <a:p>
                      <a:r>
                        <a:rPr kumimoji="1" lang="ja-JP" altLang="en-US" sz="1200" dirty="0"/>
                        <a:t>税引後利益</a:t>
                      </a:r>
                    </a:p>
                  </a:txBody>
                  <a:tcPr/>
                </a:tc>
                <a:tc>
                  <a:txBody>
                    <a:bodyPr/>
                    <a:lstStyle/>
                    <a:p>
                      <a:pPr algn="r"/>
                      <a:r>
                        <a:rPr kumimoji="1" lang="en-US" altLang="ja-JP" sz="1200" dirty="0"/>
                        <a:t>35</a:t>
                      </a:r>
                      <a:endParaRPr kumimoji="1" lang="ja-JP" altLang="en-US" sz="1200" dirty="0"/>
                    </a:p>
                  </a:txBody>
                  <a:tcPr/>
                </a:tc>
                <a:extLst>
                  <a:ext uri="{0D108BD9-81ED-4DB2-BD59-A6C34878D82A}">
                    <a16:rowId xmlns:a16="http://schemas.microsoft.com/office/drawing/2014/main" val="1757489853"/>
                  </a:ext>
                </a:extLst>
              </a:tr>
            </a:tbl>
          </a:graphicData>
        </a:graphic>
      </p:graphicFrame>
      <p:graphicFrame>
        <p:nvGraphicFramePr>
          <p:cNvPr id="15" name="表 8">
            <a:extLst>
              <a:ext uri="{FF2B5EF4-FFF2-40B4-BE49-F238E27FC236}">
                <a16:creationId xmlns:a16="http://schemas.microsoft.com/office/drawing/2014/main" id="{7AB1E3A9-D7A0-464C-87C2-62E21C2158C6}"/>
              </a:ext>
            </a:extLst>
          </p:cNvPr>
          <p:cNvGraphicFramePr>
            <a:graphicFrameLocks noGrp="1"/>
          </p:cNvGraphicFramePr>
          <p:nvPr/>
        </p:nvGraphicFramePr>
        <p:xfrm>
          <a:off x="2689447" y="2652710"/>
          <a:ext cx="1882553" cy="3571555"/>
        </p:xfrm>
        <a:graphic>
          <a:graphicData uri="http://schemas.openxmlformats.org/drawingml/2006/table">
            <a:tbl>
              <a:tblPr firstRow="1" bandRow="1">
                <a:tableStyleId>{E8B1032C-EA38-4F05-BA0D-38AFFFC7BED3}</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357155">
                <a:tc gridSpan="2">
                  <a:txBody>
                    <a:bodyPr/>
                    <a:lstStyle/>
                    <a:p>
                      <a:pPr algn="ctr"/>
                      <a:r>
                        <a:rPr kumimoji="1" lang="ja-JP" altLang="en-US" sz="1400" b="0" dirty="0"/>
                        <a:t>投資後</a:t>
                      </a:r>
                      <a:endParaRPr kumimoji="1" lang="en-US" altLang="ja-JP" sz="14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321440">
                <a:tc>
                  <a:txBody>
                    <a:bodyPr/>
                    <a:lstStyle/>
                    <a:p>
                      <a:r>
                        <a:rPr kumimoji="1" lang="ja-JP" altLang="en-US" sz="1200" dirty="0"/>
                        <a:t>売上</a:t>
                      </a:r>
                    </a:p>
                  </a:txBody>
                  <a:tcPr/>
                </a:tc>
                <a:tc>
                  <a:txBody>
                    <a:bodyPr/>
                    <a:lstStyle/>
                    <a:p>
                      <a:pPr algn="r"/>
                      <a:r>
                        <a:rPr kumimoji="1" lang="en-US" altLang="ja-JP" sz="1200" dirty="0"/>
                        <a:t>1,200</a:t>
                      </a:r>
                      <a:endParaRPr kumimoji="1" lang="ja-JP" altLang="en-US" sz="1200" dirty="0"/>
                    </a:p>
                  </a:txBody>
                  <a:tcPr/>
                </a:tc>
                <a:extLst>
                  <a:ext uri="{0D108BD9-81ED-4DB2-BD59-A6C34878D82A}">
                    <a16:rowId xmlns:a16="http://schemas.microsoft.com/office/drawing/2014/main" val="2512779995"/>
                  </a:ext>
                </a:extLst>
              </a:tr>
              <a:tr h="321440">
                <a:tc>
                  <a:txBody>
                    <a:bodyPr/>
                    <a:lstStyle/>
                    <a:p>
                      <a:r>
                        <a:rPr kumimoji="1" lang="ja-JP" altLang="en-US" sz="1200" dirty="0"/>
                        <a:t>売上原価</a:t>
                      </a:r>
                    </a:p>
                  </a:txBody>
                  <a:tcPr/>
                </a:tc>
                <a:tc>
                  <a:txBody>
                    <a:bodyPr/>
                    <a:lstStyle/>
                    <a:p>
                      <a:pPr algn="r"/>
                      <a:r>
                        <a:rPr kumimoji="1" lang="en-US" altLang="ja-JP" sz="1200" dirty="0"/>
                        <a:t>780</a:t>
                      </a:r>
                      <a:endParaRPr kumimoji="1" lang="ja-JP" altLang="en-US" sz="1200" dirty="0"/>
                    </a:p>
                  </a:txBody>
                  <a:tcPr/>
                </a:tc>
                <a:extLst>
                  <a:ext uri="{0D108BD9-81ED-4DB2-BD59-A6C34878D82A}">
                    <a16:rowId xmlns:a16="http://schemas.microsoft.com/office/drawing/2014/main" val="3814930091"/>
                  </a:ext>
                </a:extLst>
              </a:tr>
              <a:tr h="321440">
                <a:tc>
                  <a:txBody>
                    <a:bodyPr/>
                    <a:lstStyle/>
                    <a:p>
                      <a:r>
                        <a:rPr kumimoji="1" lang="ja-JP" altLang="en-US" sz="1200" dirty="0"/>
                        <a:t>（内減価償却費）</a:t>
                      </a:r>
                    </a:p>
                  </a:txBody>
                  <a:tcPr/>
                </a:tc>
                <a:tc>
                  <a:txBody>
                    <a:bodyPr/>
                    <a:lstStyle/>
                    <a:p>
                      <a:pPr algn="r"/>
                      <a:r>
                        <a:rPr kumimoji="1" lang="en-US" altLang="ja-JP" sz="1200" dirty="0"/>
                        <a:t>40</a:t>
                      </a:r>
                      <a:endParaRPr kumimoji="1" lang="ja-JP" altLang="en-US" sz="1200" dirty="0"/>
                    </a:p>
                  </a:txBody>
                  <a:tcPr/>
                </a:tc>
                <a:extLst>
                  <a:ext uri="{0D108BD9-81ED-4DB2-BD59-A6C34878D82A}">
                    <a16:rowId xmlns:a16="http://schemas.microsoft.com/office/drawing/2014/main" val="65616327"/>
                  </a:ext>
                </a:extLst>
              </a:tr>
              <a:tr h="321440">
                <a:tc>
                  <a:txBody>
                    <a:bodyPr/>
                    <a:lstStyle/>
                    <a:p>
                      <a:r>
                        <a:rPr kumimoji="1" lang="ja-JP" altLang="en-US" sz="1200" dirty="0"/>
                        <a:t>売上総利益</a:t>
                      </a:r>
                    </a:p>
                  </a:txBody>
                  <a:tcPr/>
                </a:tc>
                <a:tc>
                  <a:txBody>
                    <a:bodyPr/>
                    <a:lstStyle/>
                    <a:p>
                      <a:pPr algn="r"/>
                      <a:r>
                        <a:rPr kumimoji="1" lang="en-US" altLang="ja-JP" sz="1200" dirty="0"/>
                        <a:t>420</a:t>
                      </a:r>
                      <a:endParaRPr kumimoji="1" lang="ja-JP" altLang="en-US" sz="1200" dirty="0"/>
                    </a:p>
                  </a:txBody>
                  <a:tcPr/>
                </a:tc>
                <a:extLst>
                  <a:ext uri="{0D108BD9-81ED-4DB2-BD59-A6C34878D82A}">
                    <a16:rowId xmlns:a16="http://schemas.microsoft.com/office/drawing/2014/main" val="756738180"/>
                  </a:ext>
                </a:extLst>
              </a:tr>
              <a:tr h="321440">
                <a:tc>
                  <a:txBody>
                    <a:bodyPr/>
                    <a:lstStyle/>
                    <a:p>
                      <a:r>
                        <a:rPr kumimoji="1" lang="ja-JP" altLang="en-US" sz="1200" dirty="0"/>
                        <a:t>販管費</a:t>
                      </a:r>
                    </a:p>
                  </a:txBody>
                  <a:tcPr/>
                </a:tc>
                <a:tc>
                  <a:txBody>
                    <a:bodyPr/>
                    <a:lstStyle/>
                    <a:p>
                      <a:pPr algn="r"/>
                      <a:r>
                        <a:rPr kumimoji="1" lang="en-US" altLang="ja-JP" sz="1200" dirty="0"/>
                        <a:t>330</a:t>
                      </a:r>
                      <a:endParaRPr kumimoji="1" lang="ja-JP" altLang="en-US" sz="1200" dirty="0"/>
                    </a:p>
                  </a:txBody>
                  <a:tcPr/>
                </a:tc>
                <a:extLst>
                  <a:ext uri="{0D108BD9-81ED-4DB2-BD59-A6C34878D82A}">
                    <a16:rowId xmlns:a16="http://schemas.microsoft.com/office/drawing/2014/main" val="2498129552"/>
                  </a:ext>
                </a:extLst>
              </a:tr>
              <a:tr h="321440">
                <a:tc>
                  <a:txBody>
                    <a:bodyPr/>
                    <a:lstStyle/>
                    <a:p>
                      <a:r>
                        <a:rPr kumimoji="1" lang="ja-JP" altLang="en-US" sz="1200" dirty="0"/>
                        <a:t>営業利益</a:t>
                      </a:r>
                    </a:p>
                  </a:txBody>
                  <a:tcPr/>
                </a:tc>
                <a:tc>
                  <a:txBody>
                    <a:bodyPr/>
                    <a:lstStyle/>
                    <a:p>
                      <a:pPr algn="r"/>
                      <a:r>
                        <a:rPr kumimoji="1" lang="en-US" altLang="ja-JP" sz="1200" dirty="0"/>
                        <a:t>90</a:t>
                      </a:r>
                      <a:endParaRPr kumimoji="1" lang="ja-JP" altLang="en-US" sz="1200" dirty="0"/>
                    </a:p>
                  </a:txBody>
                  <a:tcPr/>
                </a:tc>
                <a:extLst>
                  <a:ext uri="{0D108BD9-81ED-4DB2-BD59-A6C34878D82A}">
                    <a16:rowId xmlns:a16="http://schemas.microsoft.com/office/drawing/2014/main" val="1846344904"/>
                  </a:ext>
                </a:extLst>
              </a:tr>
              <a:tr h="321440">
                <a:tc>
                  <a:txBody>
                    <a:bodyPr/>
                    <a:lstStyle/>
                    <a:p>
                      <a:r>
                        <a:rPr kumimoji="1" lang="ja-JP" altLang="en-US" sz="1200" dirty="0"/>
                        <a:t>支払利息</a:t>
                      </a:r>
                    </a:p>
                  </a:txBody>
                  <a:tcPr/>
                </a:tc>
                <a:tc>
                  <a:txBody>
                    <a:bodyPr/>
                    <a:lstStyle/>
                    <a:p>
                      <a:pPr algn="r"/>
                      <a:r>
                        <a:rPr kumimoji="1" lang="en-US" altLang="ja-JP" sz="1200" dirty="0"/>
                        <a:t>26</a:t>
                      </a:r>
                      <a:endParaRPr kumimoji="1" lang="ja-JP" altLang="en-US" sz="1200" dirty="0"/>
                    </a:p>
                  </a:txBody>
                  <a:tcPr/>
                </a:tc>
                <a:extLst>
                  <a:ext uri="{0D108BD9-81ED-4DB2-BD59-A6C34878D82A}">
                    <a16:rowId xmlns:a16="http://schemas.microsoft.com/office/drawing/2014/main" val="3550368722"/>
                  </a:ext>
                </a:extLst>
              </a:tr>
              <a:tr h="321440">
                <a:tc>
                  <a:txBody>
                    <a:bodyPr/>
                    <a:lstStyle/>
                    <a:p>
                      <a:r>
                        <a:rPr kumimoji="1" lang="ja-JP" altLang="en-US" sz="1200" dirty="0"/>
                        <a:t>経常利益</a:t>
                      </a:r>
                    </a:p>
                  </a:txBody>
                  <a:tcPr/>
                </a:tc>
                <a:tc>
                  <a:txBody>
                    <a:bodyPr/>
                    <a:lstStyle/>
                    <a:p>
                      <a:pPr algn="r"/>
                      <a:r>
                        <a:rPr kumimoji="1" lang="en-US" altLang="ja-JP" sz="1200" dirty="0"/>
                        <a:t>64</a:t>
                      </a:r>
                      <a:endParaRPr kumimoji="1" lang="ja-JP" altLang="en-US" sz="1200" dirty="0"/>
                    </a:p>
                  </a:txBody>
                  <a:tcPr/>
                </a:tc>
                <a:extLst>
                  <a:ext uri="{0D108BD9-81ED-4DB2-BD59-A6C34878D82A}">
                    <a16:rowId xmlns:a16="http://schemas.microsoft.com/office/drawing/2014/main" val="3921621036"/>
                  </a:ext>
                </a:extLst>
              </a:tr>
              <a:tr h="321440">
                <a:tc>
                  <a:txBody>
                    <a:bodyPr/>
                    <a:lstStyle/>
                    <a:p>
                      <a:r>
                        <a:rPr kumimoji="1" lang="ja-JP" altLang="en-US" sz="1200" dirty="0"/>
                        <a:t>法人税（</a:t>
                      </a:r>
                      <a:r>
                        <a:rPr kumimoji="1" lang="en-US" altLang="ja-JP" sz="1200" dirty="0"/>
                        <a:t>30</a:t>
                      </a:r>
                      <a:r>
                        <a:rPr kumimoji="1" lang="ja-JP" altLang="en-US" sz="1200" dirty="0"/>
                        <a:t>％）</a:t>
                      </a:r>
                    </a:p>
                  </a:txBody>
                  <a:tcPr/>
                </a:tc>
                <a:tc>
                  <a:txBody>
                    <a:bodyPr/>
                    <a:lstStyle/>
                    <a:p>
                      <a:pPr algn="r"/>
                      <a:r>
                        <a:rPr kumimoji="1" lang="en-US" altLang="ja-JP" sz="1200" dirty="0"/>
                        <a:t>19</a:t>
                      </a:r>
                      <a:endParaRPr kumimoji="1" lang="ja-JP" altLang="en-US" sz="1200" dirty="0"/>
                    </a:p>
                  </a:txBody>
                  <a:tcPr/>
                </a:tc>
                <a:extLst>
                  <a:ext uri="{0D108BD9-81ED-4DB2-BD59-A6C34878D82A}">
                    <a16:rowId xmlns:a16="http://schemas.microsoft.com/office/drawing/2014/main" val="1307033013"/>
                  </a:ext>
                </a:extLst>
              </a:tr>
              <a:tr h="321440">
                <a:tc>
                  <a:txBody>
                    <a:bodyPr/>
                    <a:lstStyle/>
                    <a:p>
                      <a:r>
                        <a:rPr kumimoji="1" lang="ja-JP" altLang="en-US" sz="1200" dirty="0"/>
                        <a:t>税引後利益</a:t>
                      </a:r>
                    </a:p>
                  </a:txBody>
                  <a:tcPr/>
                </a:tc>
                <a:tc>
                  <a:txBody>
                    <a:bodyPr/>
                    <a:lstStyle/>
                    <a:p>
                      <a:pPr algn="r"/>
                      <a:r>
                        <a:rPr kumimoji="1" lang="en-US" altLang="ja-JP" sz="1200" dirty="0"/>
                        <a:t>45</a:t>
                      </a:r>
                      <a:endParaRPr kumimoji="1" lang="ja-JP" altLang="en-US" sz="1200" dirty="0"/>
                    </a:p>
                  </a:txBody>
                  <a:tcPr/>
                </a:tc>
                <a:extLst>
                  <a:ext uri="{0D108BD9-81ED-4DB2-BD59-A6C34878D82A}">
                    <a16:rowId xmlns:a16="http://schemas.microsoft.com/office/drawing/2014/main" val="1757489853"/>
                  </a:ext>
                </a:extLst>
              </a:tr>
            </a:tbl>
          </a:graphicData>
        </a:graphic>
      </p:graphicFrame>
      <p:sp>
        <p:nvSpPr>
          <p:cNvPr id="12" name="テキスト ボックス 11">
            <a:extLst>
              <a:ext uri="{FF2B5EF4-FFF2-40B4-BE49-F238E27FC236}">
                <a16:creationId xmlns:a16="http://schemas.microsoft.com/office/drawing/2014/main" id="{EC04B89D-4476-4174-BFC6-B7B3DB7A8A07}"/>
              </a:ext>
            </a:extLst>
          </p:cNvPr>
          <p:cNvSpPr txBox="1"/>
          <p:nvPr/>
        </p:nvSpPr>
        <p:spPr>
          <a:xfrm>
            <a:off x="4788024" y="2652710"/>
            <a:ext cx="4066744" cy="1569660"/>
          </a:xfrm>
          <a:prstGeom prst="rect">
            <a:avLst/>
          </a:prstGeom>
          <a:noFill/>
          <a:ln>
            <a:solidFill>
              <a:srgbClr val="0070C0"/>
            </a:solidFill>
          </a:ln>
        </p:spPr>
        <p:txBody>
          <a:bodyPr wrap="square" rtlCol="0">
            <a:spAutoFit/>
          </a:bodyPr>
          <a:lstStyle/>
          <a:p>
            <a:r>
              <a:rPr lang="en-US" altLang="ja-JP" dirty="0"/>
              <a:t>【</a:t>
            </a:r>
            <a:r>
              <a:rPr lang="ja-JP" altLang="en-US" dirty="0"/>
              <a:t>投資利益率法</a:t>
            </a:r>
            <a:r>
              <a:rPr lang="en-US" altLang="ja-JP" dirty="0"/>
              <a:t>】</a:t>
            </a:r>
          </a:p>
          <a:p>
            <a:pPr marL="171450" indent="-171450">
              <a:buFont typeface="Wingdings" panose="05000000000000000000" pitchFamily="2" charset="2"/>
              <a:buChar char="Ø"/>
            </a:pPr>
            <a:r>
              <a:rPr lang="ja-JP" altLang="en-US" sz="1200" dirty="0"/>
              <a:t>｛税引前利益＋支払利息（増加額）｝</a:t>
            </a:r>
            <a:r>
              <a:rPr lang="en-US" altLang="ja-JP" sz="1200" dirty="0"/>
              <a:t>÷</a:t>
            </a:r>
            <a:r>
              <a:rPr lang="ja-JP" altLang="en-US" sz="1200" dirty="0"/>
              <a:t>投資額</a:t>
            </a:r>
            <a:endParaRPr lang="en-US" altLang="ja-JP" sz="1200" dirty="0"/>
          </a:p>
          <a:p>
            <a:r>
              <a:rPr lang="ja-JP" altLang="en-US" sz="1200" dirty="0"/>
              <a:t>　　＝</a:t>
            </a:r>
            <a:r>
              <a:rPr lang="en-US" altLang="ja-JP" sz="1200" dirty="0"/>
              <a:t>{(19</a:t>
            </a:r>
            <a:r>
              <a:rPr kumimoji="1" lang="en-US" altLang="ja-JP" sz="1200" dirty="0"/>
              <a:t>+45+26)-(15+35+20)}÷200</a:t>
            </a:r>
            <a:r>
              <a:rPr kumimoji="1" lang="ja-JP" altLang="en-US" sz="1200" dirty="0"/>
              <a:t>＝</a:t>
            </a:r>
            <a:r>
              <a:rPr kumimoji="1" lang="en-US" altLang="ja-JP" sz="1200" dirty="0"/>
              <a:t>10.0%</a:t>
            </a:r>
          </a:p>
          <a:p>
            <a:pPr marL="171450" indent="-171450">
              <a:buFont typeface="Wingdings" panose="05000000000000000000" pitchFamily="2" charset="2"/>
              <a:buChar char="Ø"/>
            </a:pPr>
            <a:endParaRPr lang="en-US" altLang="ja-JP" sz="1200" dirty="0"/>
          </a:p>
          <a:p>
            <a:r>
              <a:rPr lang="en-US" altLang="ja-JP" dirty="0"/>
              <a:t>【</a:t>
            </a:r>
            <a:r>
              <a:rPr lang="ja-JP" altLang="en-US" dirty="0"/>
              <a:t>投資利益率法</a:t>
            </a:r>
            <a:r>
              <a:rPr lang="en-US" altLang="ja-JP" dirty="0"/>
              <a:t>】</a:t>
            </a:r>
          </a:p>
          <a:p>
            <a:pPr marL="171450" indent="-171450">
              <a:buFont typeface="Wingdings" panose="05000000000000000000" pitchFamily="2" charset="2"/>
              <a:buChar char="Ø"/>
            </a:pPr>
            <a:r>
              <a:rPr kumimoji="1" lang="ja-JP" altLang="en-US" sz="1200" dirty="0"/>
              <a:t>投資</a:t>
            </a:r>
            <a:r>
              <a:rPr lang="ja-JP" altLang="en-US" sz="1200" dirty="0"/>
              <a:t>額</a:t>
            </a:r>
            <a:r>
              <a:rPr lang="en-US" altLang="ja-JP" sz="1200" dirty="0"/>
              <a:t>÷(</a:t>
            </a:r>
            <a:r>
              <a:rPr lang="ja-JP" altLang="en-US" sz="1200" dirty="0"/>
              <a:t>税引後当期純利益＋減価償却費</a:t>
            </a:r>
            <a:r>
              <a:rPr lang="en-US" altLang="ja-JP" sz="1200" dirty="0"/>
              <a:t>)</a:t>
            </a:r>
          </a:p>
          <a:p>
            <a:r>
              <a:rPr kumimoji="1" lang="ja-JP" altLang="en-US" sz="1200" dirty="0"/>
              <a:t>　　＝</a:t>
            </a:r>
            <a:r>
              <a:rPr kumimoji="1" lang="en-US" altLang="ja-JP" sz="1200" dirty="0"/>
              <a:t>200÷</a:t>
            </a:r>
            <a:r>
              <a:rPr kumimoji="1" lang="ja-JP" altLang="en-US" sz="1200" dirty="0"/>
              <a:t>｛</a:t>
            </a:r>
            <a:r>
              <a:rPr kumimoji="1" lang="en-US" altLang="ja-JP" sz="1200" dirty="0"/>
              <a:t>(45+40)-(35+30)</a:t>
            </a:r>
            <a:r>
              <a:rPr kumimoji="1" lang="ja-JP" altLang="en-US" sz="1200" dirty="0"/>
              <a:t>｝＝</a:t>
            </a:r>
            <a:r>
              <a:rPr kumimoji="1" lang="en-US" altLang="ja-JP" sz="1200" dirty="0"/>
              <a:t>10.0</a:t>
            </a:r>
            <a:r>
              <a:rPr kumimoji="1" lang="ja-JP" altLang="en-US" sz="1200" dirty="0"/>
              <a:t>年</a:t>
            </a:r>
            <a:endParaRPr kumimoji="1" lang="en-US" altLang="ja-JP" sz="1200" dirty="0"/>
          </a:p>
        </p:txBody>
      </p:sp>
      <p:sp>
        <p:nvSpPr>
          <p:cNvPr id="18" name="テキスト ボックス 17">
            <a:extLst>
              <a:ext uri="{FF2B5EF4-FFF2-40B4-BE49-F238E27FC236}">
                <a16:creationId xmlns:a16="http://schemas.microsoft.com/office/drawing/2014/main" id="{0FC4E6F6-5C77-4A13-A60F-B015A7B9991B}"/>
              </a:ext>
            </a:extLst>
          </p:cNvPr>
          <p:cNvSpPr txBox="1"/>
          <p:nvPr/>
        </p:nvSpPr>
        <p:spPr>
          <a:xfrm>
            <a:off x="4795984" y="4623827"/>
            <a:ext cx="4066744" cy="1600438"/>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lang="ja-JP" altLang="en-US" sz="1400" dirty="0"/>
              <a:t>投資利益率は</a:t>
            </a:r>
            <a:r>
              <a:rPr lang="en-US" altLang="ja-JP" sz="1400" dirty="0"/>
              <a:t>10.0</a:t>
            </a:r>
            <a:r>
              <a:rPr lang="ja-JP" altLang="en-US" sz="1400" dirty="0"/>
              <a:t>％となり、借入金利</a:t>
            </a:r>
            <a:r>
              <a:rPr lang="en-US" altLang="ja-JP" sz="1400" dirty="0"/>
              <a:t>3</a:t>
            </a:r>
            <a:r>
              <a:rPr lang="ja-JP" altLang="en-US" sz="1400" dirty="0"/>
              <a:t>％や一般の運用資産の利子率と比べ、投資効率は高いと判断できる</a:t>
            </a:r>
            <a:endParaRPr lang="en-US" altLang="ja-JP" sz="1400" dirty="0"/>
          </a:p>
          <a:p>
            <a:pPr marL="285750" indent="-285750">
              <a:buFont typeface="Wingdings" panose="05000000000000000000" pitchFamily="2" charset="2"/>
              <a:buChar char="Ø"/>
            </a:pPr>
            <a:r>
              <a:rPr lang="ja-JP" altLang="en-US" sz="1400" dirty="0"/>
              <a:t>回収期間は</a:t>
            </a:r>
            <a:r>
              <a:rPr lang="en-US" altLang="ja-JP" sz="1400" dirty="0"/>
              <a:t>10.0</a:t>
            </a:r>
            <a:r>
              <a:rPr lang="ja-JP" altLang="en-US" sz="1400" dirty="0"/>
              <a:t>年となり、設備の耐用年数（</a:t>
            </a:r>
            <a:r>
              <a:rPr lang="en-US" altLang="ja-JP" sz="1400" dirty="0"/>
              <a:t>20</a:t>
            </a:r>
            <a:r>
              <a:rPr lang="ja-JP" altLang="en-US" sz="1400" dirty="0"/>
              <a:t>年）や借入期間（</a:t>
            </a:r>
            <a:r>
              <a:rPr lang="en-US" altLang="ja-JP" sz="1400" dirty="0"/>
              <a:t>15</a:t>
            </a:r>
            <a:r>
              <a:rPr lang="ja-JP" altLang="en-US" sz="1400" dirty="0"/>
              <a:t>年）の期間内で 回収することができるため、特段問題はないと思われる</a:t>
            </a:r>
            <a:endParaRPr lang="en-US" altLang="ja-JP" sz="1400" dirty="0"/>
          </a:p>
          <a:p>
            <a:pPr marL="285750" indent="-285750">
              <a:buFont typeface="Wingdings" panose="05000000000000000000" pitchFamily="2" charset="2"/>
              <a:buChar char="Ø"/>
            </a:pPr>
            <a:r>
              <a:rPr lang="ja-JP" altLang="en-US" sz="1400" dirty="0"/>
              <a:t>以上から、新事業に進出すべきである</a:t>
            </a:r>
            <a:endParaRPr lang="en-US" altLang="ja-JP" sz="1400" dirty="0"/>
          </a:p>
        </p:txBody>
      </p:sp>
      <p:sp>
        <p:nvSpPr>
          <p:cNvPr id="13" name="矢印: 右 12">
            <a:extLst>
              <a:ext uri="{FF2B5EF4-FFF2-40B4-BE49-F238E27FC236}">
                <a16:creationId xmlns:a16="http://schemas.microsoft.com/office/drawing/2014/main" id="{EE512762-5FE8-46D8-9641-A12672148311}"/>
              </a:ext>
            </a:extLst>
          </p:cNvPr>
          <p:cNvSpPr/>
          <p:nvPr/>
        </p:nvSpPr>
        <p:spPr>
          <a:xfrm>
            <a:off x="2238090" y="4019699"/>
            <a:ext cx="403398" cy="966860"/>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矢印: 下 2">
            <a:extLst>
              <a:ext uri="{FF2B5EF4-FFF2-40B4-BE49-F238E27FC236}">
                <a16:creationId xmlns:a16="http://schemas.microsoft.com/office/drawing/2014/main" id="{1E83ED93-182F-4982-BD12-E8C9FABA3333}"/>
              </a:ext>
            </a:extLst>
          </p:cNvPr>
          <p:cNvSpPr/>
          <p:nvPr/>
        </p:nvSpPr>
        <p:spPr>
          <a:xfrm>
            <a:off x="6325300" y="4315687"/>
            <a:ext cx="1008112" cy="25657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ッター プレースホルダー 4">
            <a:extLst>
              <a:ext uri="{FF2B5EF4-FFF2-40B4-BE49-F238E27FC236}">
                <a16:creationId xmlns:a16="http://schemas.microsoft.com/office/drawing/2014/main" id="{BEE1FBB3-056B-4462-A573-5CF21A7C1A00}"/>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2698577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90</a:t>
            </a:fld>
            <a:endParaRPr kumimoji="1" lang="ja-JP" altLang="en-US" dirty="0"/>
          </a:p>
        </p:txBody>
      </p:sp>
      <p:sp>
        <p:nvSpPr>
          <p:cNvPr id="16" name="テキスト ボックス 15"/>
          <p:cNvSpPr txBox="1"/>
          <p:nvPr/>
        </p:nvSpPr>
        <p:spPr>
          <a:xfrm>
            <a:off x="164171" y="251218"/>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8-9.</a:t>
            </a:r>
            <a:r>
              <a:rPr lang="ja-JP" altLang="en-US" sz="2000" dirty="0">
                <a:solidFill>
                  <a:schemeClr val="tx2"/>
                </a:solidFill>
                <a:latin typeface="+mj-lt"/>
                <a:ea typeface="+mj-ea"/>
                <a:cs typeface="+mj-cs"/>
              </a:rPr>
              <a:t>設備投信の判断について</a:t>
            </a:r>
          </a:p>
        </p:txBody>
      </p:sp>
      <p:sp>
        <p:nvSpPr>
          <p:cNvPr id="2" name="テキスト ボックス 1">
            <a:extLst>
              <a:ext uri="{FF2B5EF4-FFF2-40B4-BE49-F238E27FC236}">
                <a16:creationId xmlns:a16="http://schemas.microsoft.com/office/drawing/2014/main" id="{8FF66C85-015C-4C60-9A3D-0A5DA92E8996}"/>
              </a:ext>
            </a:extLst>
          </p:cNvPr>
          <p:cNvSpPr txBox="1"/>
          <p:nvPr/>
        </p:nvSpPr>
        <p:spPr>
          <a:xfrm>
            <a:off x="3746227" y="1116041"/>
            <a:ext cx="1651545" cy="784830"/>
          </a:xfrm>
          <a:prstGeom prst="rect">
            <a:avLst/>
          </a:prstGeom>
          <a:noFill/>
          <a:ln>
            <a:solidFill>
              <a:srgbClr val="0070C0"/>
            </a:solidFill>
          </a:ln>
        </p:spPr>
        <p:txBody>
          <a:bodyPr wrap="square" rtlCol="0">
            <a:spAutoFit/>
          </a:bodyPr>
          <a:lstStyle/>
          <a:p>
            <a:r>
              <a:rPr lang="ja-JP" altLang="en-US" sz="900" dirty="0"/>
              <a:t>今般、Ａ社は材料比率を引き下げるべく、最新自動機械の導入を検討してる。</a:t>
            </a:r>
            <a:endParaRPr lang="en-US" altLang="ja-JP" sz="900" dirty="0"/>
          </a:p>
          <a:p>
            <a:r>
              <a:rPr lang="ja-JP" altLang="en-US" sz="900" dirty="0"/>
              <a:t>どちらの機械を購入するべきか。</a:t>
            </a:r>
          </a:p>
        </p:txBody>
      </p:sp>
      <p:sp>
        <p:nvSpPr>
          <p:cNvPr id="4" name="テキスト ボックス 3">
            <a:extLst>
              <a:ext uri="{FF2B5EF4-FFF2-40B4-BE49-F238E27FC236}">
                <a16:creationId xmlns:a16="http://schemas.microsoft.com/office/drawing/2014/main" id="{62554442-6DFE-4726-9D4F-B304A60F8413}"/>
              </a:ext>
            </a:extLst>
          </p:cNvPr>
          <p:cNvSpPr txBox="1"/>
          <p:nvPr/>
        </p:nvSpPr>
        <p:spPr>
          <a:xfrm>
            <a:off x="148132" y="1116041"/>
            <a:ext cx="3487764" cy="807913"/>
          </a:xfrm>
          <a:prstGeom prst="rect">
            <a:avLst/>
          </a:prstGeom>
          <a:noFill/>
          <a:ln>
            <a:solidFill>
              <a:srgbClr val="0070C0"/>
            </a:solidFill>
          </a:ln>
        </p:spPr>
        <p:txBody>
          <a:bodyPr wrap="square" rtlCol="0">
            <a:spAutoFit/>
          </a:bodyPr>
          <a:lstStyle/>
          <a:p>
            <a:r>
              <a:rPr lang="en-US" altLang="ja-JP" sz="1050" dirty="0"/>
              <a:t>【</a:t>
            </a:r>
            <a:r>
              <a:rPr lang="ja-JP" altLang="en-US" sz="1050" dirty="0"/>
              <a:t>機械甲　前提条件</a:t>
            </a:r>
            <a:r>
              <a:rPr lang="en-US" altLang="ja-JP" sz="1050" dirty="0"/>
              <a:t>】</a:t>
            </a:r>
          </a:p>
          <a:p>
            <a:r>
              <a:rPr lang="ja-JP" altLang="en-US" sz="900" dirty="0"/>
              <a:t>①導入効果→歩留り向上で材料費比率２％改善 </a:t>
            </a:r>
            <a:endParaRPr lang="en-US" altLang="ja-JP" sz="900" dirty="0"/>
          </a:p>
          <a:p>
            <a:r>
              <a:rPr lang="ja-JP" altLang="en-US" sz="900" dirty="0"/>
              <a:t>②工場従業員を２名削減できる（</a:t>
            </a:r>
            <a:r>
              <a:rPr lang="en-US" altLang="ja-JP" sz="900" dirty="0"/>
              <a:t>@</a:t>
            </a:r>
            <a:r>
              <a:rPr lang="ja-JP" altLang="en-US" sz="900" dirty="0"/>
              <a:t>３百万円／人） </a:t>
            </a:r>
            <a:endParaRPr lang="en-US" altLang="ja-JP" sz="900" dirty="0"/>
          </a:p>
          <a:p>
            <a:r>
              <a:rPr lang="ja-JP" altLang="en-US" sz="900" dirty="0"/>
              <a:t>③機械購入代金→</a:t>
            </a:r>
            <a:r>
              <a:rPr lang="en-US" altLang="ja-JP" sz="900" dirty="0"/>
              <a:t>100</a:t>
            </a:r>
            <a:r>
              <a:rPr lang="ja-JP" altLang="en-US" sz="900" dirty="0"/>
              <a:t>百万円（耐用年数</a:t>
            </a:r>
            <a:r>
              <a:rPr lang="en-US" altLang="ja-JP" sz="900" dirty="0"/>
              <a:t>10</a:t>
            </a:r>
            <a:r>
              <a:rPr lang="ja-JP" altLang="en-US" sz="900" dirty="0"/>
              <a:t>年、残存価格</a:t>
            </a:r>
            <a:r>
              <a:rPr lang="en-US" altLang="ja-JP" sz="900" dirty="0"/>
              <a:t>0</a:t>
            </a:r>
            <a:r>
              <a:rPr lang="ja-JP" altLang="en-US" sz="900" dirty="0"/>
              <a:t>）</a:t>
            </a:r>
            <a:endParaRPr lang="en-US" altLang="ja-JP" sz="900" dirty="0"/>
          </a:p>
          <a:p>
            <a:r>
              <a:rPr lang="ja-JP" altLang="en-US" sz="900" dirty="0"/>
              <a:t>④資金調達方法→全額借入（借入期間</a:t>
            </a:r>
            <a:r>
              <a:rPr lang="en-US" altLang="ja-JP" sz="900" dirty="0"/>
              <a:t>10</a:t>
            </a:r>
            <a:r>
              <a:rPr lang="ja-JP" altLang="en-US" sz="900" dirty="0"/>
              <a:t>年、利率：</a:t>
            </a:r>
            <a:r>
              <a:rPr lang="en-US" altLang="ja-JP" sz="900" dirty="0"/>
              <a:t>3.0</a:t>
            </a:r>
            <a:r>
              <a:rPr lang="ja-JP" altLang="en-US" sz="900" dirty="0"/>
              <a:t>％）</a:t>
            </a:r>
            <a:endParaRPr kumimoji="1" lang="ja-JP" altLang="en-US" sz="900" dirty="0"/>
          </a:p>
        </p:txBody>
      </p:sp>
      <p:graphicFrame>
        <p:nvGraphicFramePr>
          <p:cNvPr id="7" name="表 8">
            <a:extLst>
              <a:ext uri="{FF2B5EF4-FFF2-40B4-BE49-F238E27FC236}">
                <a16:creationId xmlns:a16="http://schemas.microsoft.com/office/drawing/2014/main" id="{BFE57936-B2FB-4D3E-A2AB-BD2A9239F59A}"/>
              </a:ext>
            </a:extLst>
          </p:cNvPr>
          <p:cNvGraphicFramePr>
            <a:graphicFrameLocks noGrp="1"/>
          </p:cNvGraphicFramePr>
          <p:nvPr/>
        </p:nvGraphicFramePr>
        <p:xfrm>
          <a:off x="3619045" y="2085948"/>
          <a:ext cx="1882553" cy="2773680"/>
        </p:xfrm>
        <a:graphic>
          <a:graphicData uri="http://schemas.openxmlformats.org/drawingml/2006/table">
            <a:tbl>
              <a:tblPr firstRow="1" bandRow="1">
                <a:tableStyleId>{BDBED569-4797-4DF1-A0F4-6AAB3CD982D8}</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algn="ctr"/>
                      <a:r>
                        <a:rPr kumimoji="1" lang="ja-JP" altLang="en-US" sz="800" b="0" dirty="0"/>
                        <a:t>投資前</a:t>
                      </a:r>
                      <a:endParaRPr kumimoji="1" lang="en-US" altLang="ja-JP" sz="8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endParaRPr kumimoji="1" lang="en-US" altLang="ja-JP" sz="800" dirty="0"/>
                    </a:p>
                  </a:txBody>
                  <a:tcPr/>
                </a:tc>
                <a:tc>
                  <a:txBody>
                    <a:bodyPr/>
                    <a:lstStyle/>
                    <a:p>
                      <a:pPr algn="r"/>
                      <a:r>
                        <a:rPr kumimoji="1" lang="en-US" altLang="ja-JP" sz="800" dirty="0"/>
                        <a:t>500</a:t>
                      </a: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r>
                        <a:rPr kumimoji="1" lang="en-US" altLang="ja-JP" sz="800" dirty="0"/>
                        <a:t>345</a:t>
                      </a: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56%</a:t>
                      </a:r>
                      <a:r>
                        <a:rPr kumimoji="1" lang="ja-JP" altLang="en-US" sz="800" dirty="0"/>
                        <a:t>）</a:t>
                      </a:r>
                    </a:p>
                  </a:txBody>
                  <a:tcPr/>
                </a:tc>
                <a:tc>
                  <a:txBody>
                    <a:bodyPr/>
                    <a:lstStyle/>
                    <a:p>
                      <a:pPr algn="r"/>
                      <a:r>
                        <a:rPr kumimoji="1" lang="en-US" altLang="ja-JP" sz="800" dirty="0"/>
                        <a:t>280</a:t>
                      </a: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r>
                        <a:rPr kumimoji="1" lang="en-US" altLang="ja-JP" sz="800" dirty="0"/>
                        <a:t>55</a:t>
                      </a: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r>
                        <a:rPr kumimoji="1" lang="en-US" altLang="ja-JP" sz="800" dirty="0"/>
                        <a:t>10</a:t>
                      </a: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r>
                        <a:rPr kumimoji="1" lang="en-US" altLang="ja-JP" sz="800" dirty="0"/>
                        <a:t>155</a:t>
                      </a: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r>
                        <a:rPr kumimoji="1" lang="en-US" altLang="ja-JP" sz="800" dirty="0"/>
                        <a:t>134</a:t>
                      </a: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r>
                        <a:rPr kumimoji="1" lang="en-US" altLang="ja-JP" sz="800" dirty="0"/>
                        <a:t>21</a:t>
                      </a: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r>
                        <a:rPr kumimoji="1" lang="en-US" altLang="ja-JP" sz="800" dirty="0"/>
                        <a:t>6</a:t>
                      </a: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r>
                        <a:rPr kumimoji="1" lang="en-US" altLang="ja-JP" sz="800" dirty="0"/>
                        <a:t>15</a:t>
                      </a: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r>
                        <a:rPr kumimoji="1" lang="en-US" altLang="ja-JP" sz="800" dirty="0"/>
                        <a:t>5</a:t>
                      </a: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r>
                        <a:rPr kumimoji="1" lang="en-US" altLang="ja-JP" sz="800" dirty="0"/>
                        <a:t>10</a:t>
                      </a:r>
                      <a:endParaRPr kumimoji="1" lang="ja-JP" altLang="en-US" sz="800" dirty="0"/>
                    </a:p>
                  </a:txBody>
                  <a:tcPr/>
                </a:tc>
                <a:extLst>
                  <a:ext uri="{0D108BD9-81ED-4DB2-BD59-A6C34878D82A}">
                    <a16:rowId xmlns:a16="http://schemas.microsoft.com/office/drawing/2014/main" val="1757489853"/>
                  </a:ext>
                </a:extLst>
              </a:tr>
            </a:tbl>
          </a:graphicData>
        </a:graphic>
      </p:graphicFrame>
      <p:sp>
        <p:nvSpPr>
          <p:cNvPr id="19" name="テキスト ボックス 18">
            <a:extLst>
              <a:ext uri="{FF2B5EF4-FFF2-40B4-BE49-F238E27FC236}">
                <a16:creationId xmlns:a16="http://schemas.microsoft.com/office/drawing/2014/main" id="{758772A6-DFD9-4E69-9FB0-C6FDE1574D67}"/>
              </a:ext>
            </a:extLst>
          </p:cNvPr>
          <p:cNvSpPr txBox="1"/>
          <p:nvPr/>
        </p:nvSpPr>
        <p:spPr>
          <a:xfrm>
            <a:off x="5509264" y="1116041"/>
            <a:ext cx="3487764" cy="807913"/>
          </a:xfrm>
          <a:prstGeom prst="rect">
            <a:avLst/>
          </a:prstGeom>
          <a:noFill/>
          <a:ln>
            <a:solidFill>
              <a:srgbClr val="0070C0"/>
            </a:solidFill>
          </a:ln>
        </p:spPr>
        <p:txBody>
          <a:bodyPr wrap="square" rtlCol="0">
            <a:spAutoFit/>
          </a:bodyPr>
          <a:lstStyle/>
          <a:p>
            <a:r>
              <a:rPr lang="en-US" altLang="ja-JP" sz="1050" dirty="0"/>
              <a:t>【</a:t>
            </a:r>
            <a:r>
              <a:rPr lang="ja-JP" altLang="en-US" sz="1050" dirty="0"/>
              <a:t>機械乙　前提条件</a:t>
            </a:r>
            <a:r>
              <a:rPr lang="en-US" altLang="ja-JP" sz="1050" dirty="0"/>
              <a:t>】</a:t>
            </a:r>
          </a:p>
          <a:p>
            <a:r>
              <a:rPr lang="ja-JP" altLang="en-US" sz="900" dirty="0"/>
              <a:t>①導入効果→歩留り向上で材料費比率３％改善</a:t>
            </a:r>
            <a:endParaRPr lang="en-US" altLang="ja-JP" sz="900" dirty="0"/>
          </a:p>
          <a:p>
            <a:r>
              <a:rPr lang="ja-JP" altLang="en-US" sz="900" dirty="0"/>
              <a:t>②工場従業員を３名削減できる（</a:t>
            </a:r>
            <a:r>
              <a:rPr lang="en-US" altLang="ja-JP" sz="900" dirty="0"/>
              <a:t>@</a:t>
            </a:r>
            <a:r>
              <a:rPr lang="ja-JP" altLang="en-US" sz="900" dirty="0"/>
              <a:t>３百万円／人）</a:t>
            </a:r>
            <a:endParaRPr lang="en-US" altLang="ja-JP" sz="900" dirty="0"/>
          </a:p>
          <a:p>
            <a:r>
              <a:rPr lang="ja-JP" altLang="en-US" sz="900" dirty="0"/>
              <a:t>③機械購入代金→</a:t>
            </a:r>
            <a:r>
              <a:rPr lang="en-US" altLang="ja-JP" sz="900" dirty="0"/>
              <a:t>130</a:t>
            </a:r>
            <a:r>
              <a:rPr lang="ja-JP" altLang="en-US" sz="900" dirty="0"/>
              <a:t>百万円（耐用年数</a:t>
            </a:r>
            <a:r>
              <a:rPr lang="en-US" altLang="ja-JP" sz="900" dirty="0"/>
              <a:t>10</a:t>
            </a:r>
            <a:r>
              <a:rPr lang="ja-JP" altLang="en-US" sz="900" dirty="0"/>
              <a:t>年、残存価格</a:t>
            </a:r>
            <a:r>
              <a:rPr lang="en-US" altLang="ja-JP" sz="900" dirty="0"/>
              <a:t>0</a:t>
            </a:r>
            <a:r>
              <a:rPr lang="ja-JP" altLang="en-US" sz="900" dirty="0"/>
              <a:t>）</a:t>
            </a:r>
            <a:endParaRPr lang="en-US" altLang="ja-JP" sz="900" dirty="0"/>
          </a:p>
          <a:p>
            <a:r>
              <a:rPr lang="ja-JP" altLang="en-US" sz="900" dirty="0"/>
              <a:t>④資金調達方法→全額借入（借入期間</a:t>
            </a:r>
            <a:r>
              <a:rPr lang="en-US" altLang="ja-JP" sz="900" dirty="0"/>
              <a:t>10</a:t>
            </a:r>
            <a:r>
              <a:rPr lang="ja-JP" altLang="en-US" sz="900" dirty="0"/>
              <a:t>年、利率：</a:t>
            </a:r>
            <a:r>
              <a:rPr lang="en-US" altLang="ja-JP" sz="900" dirty="0"/>
              <a:t>3.0</a:t>
            </a:r>
            <a:r>
              <a:rPr lang="ja-JP" altLang="en-US" sz="900" dirty="0"/>
              <a:t>％</a:t>
            </a:r>
            <a:endParaRPr lang="en-US" altLang="ja-JP" sz="900" dirty="0"/>
          </a:p>
        </p:txBody>
      </p:sp>
      <p:graphicFrame>
        <p:nvGraphicFramePr>
          <p:cNvPr id="20" name="表 8">
            <a:extLst>
              <a:ext uri="{FF2B5EF4-FFF2-40B4-BE49-F238E27FC236}">
                <a16:creationId xmlns:a16="http://schemas.microsoft.com/office/drawing/2014/main" id="{46DB9CA7-5013-4972-8AE0-AD870E83E60D}"/>
              </a:ext>
            </a:extLst>
          </p:cNvPr>
          <p:cNvGraphicFramePr>
            <a:graphicFrameLocks noGrp="1"/>
          </p:cNvGraphicFramePr>
          <p:nvPr/>
        </p:nvGraphicFramePr>
        <p:xfrm>
          <a:off x="6300192" y="2064693"/>
          <a:ext cx="1882553" cy="2773680"/>
        </p:xfrm>
        <a:graphic>
          <a:graphicData uri="http://schemas.openxmlformats.org/drawingml/2006/table">
            <a:tbl>
              <a:tblPr firstRow="1" bandRow="1">
                <a:tableStyleId>{E8B1032C-EA38-4F05-BA0D-38AFFFC7BED3}</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marL="0" algn="ctr" defTabSz="914400" rtl="0" eaLnBrk="1" latinLnBrk="0" hangingPunct="1"/>
                      <a:r>
                        <a:rPr kumimoji="1" lang="ja-JP" altLang="en-US" sz="800" b="0" kern="1200" dirty="0">
                          <a:solidFill>
                            <a:schemeClr val="tx1"/>
                          </a:solidFill>
                          <a:latin typeface="+mn-lt"/>
                          <a:ea typeface="+mn-ea"/>
                          <a:cs typeface="+mn-cs"/>
                        </a:rPr>
                        <a:t>乙設備導入後</a:t>
                      </a:r>
                      <a:endParaRPr kumimoji="1" lang="en-US" altLang="ja-JP" sz="800" b="0" kern="1200" dirty="0">
                        <a:solidFill>
                          <a:schemeClr val="tx1"/>
                        </a:solidFill>
                        <a:latin typeface="+mn-lt"/>
                        <a:ea typeface="+mn-ea"/>
                        <a:cs typeface="+mn-cs"/>
                      </a:endParaRPr>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53%</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endParaRPr kumimoji="1" lang="ja-JP" altLang="en-US" sz="800" dirty="0"/>
                    </a:p>
                  </a:txBody>
                  <a:tcPr/>
                </a:tc>
                <a:extLst>
                  <a:ext uri="{0D108BD9-81ED-4DB2-BD59-A6C34878D82A}">
                    <a16:rowId xmlns:a16="http://schemas.microsoft.com/office/drawing/2014/main" val="1757489853"/>
                  </a:ext>
                </a:extLst>
              </a:tr>
            </a:tbl>
          </a:graphicData>
        </a:graphic>
      </p:graphicFrame>
      <p:graphicFrame>
        <p:nvGraphicFramePr>
          <p:cNvPr id="21" name="表 8">
            <a:extLst>
              <a:ext uri="{FF2B5EF4-FFF2-40B4-BE49-F238E27FC236}">
                <a16:creationId xmlns:a16="http://schemas.microsoft.com/office/drawing/2014/main" id="{A0AF4E7C-AB20-4061-AE9D-F594DCB01154}"/>
              </a:ext>
            </a:extLst>
          </p:cNvPr>
          <p:cNvGraphicFramePr>
            <a:graphicFrameLocks noGrp="1"/>
          </p:cNvGraphicFramePr>
          <p:nvPr/>
        </p:nvGraphicFramePr>
        <p:xfrm>
          <a:off x="939060" y="2085948"/>
          <a:ext cx="1882553" cy="2773680"/>
        </p:xfrm>
        <a:graphic>
          <a:graphicData uri="http://schemas.openxmlformats.org/drawingml/2006/table">
            <a:tbl>
              <a:tblPr firstRow="1" bandRow="1">
                <a:tableStyleId>{8799B23B-EC83-4686-B30A-512413B5E67A}</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solidFill>
                          <a:latin typeface="+mn-lt"/>
                          <a:ea typeface="+mn-ea"/>
                          <a:cs typeface="+mn-cs"/>
                        </a:rPr>
                        <a:t>甲設備導入後</a:t>
                      </a:r>
                      <a:endParaRPr kumimoji="1" lang="en-US" altLang="ja-JP" sz="800" b="0" kern="1200" dirty="0">
                        <a:solidFill>
                          <a:schemeClr val="tx1"/>
                        </a:solidFill>
                        <a:latin typeface="+mn-lt"/>
                        <a:ea typeface="+mn-ea"/>
                        <a:cs typeface="+mn-cs"/>
                      </a:endParaRPr>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54%</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endParaRPr kumimoji="1" lang="ja-JP" altLang="en-US" sz="800" dirty="0"/>
                    </a:p>
                  </a:txBody>
                  <a:tcPr/>
                </a:tc>
                <a:extLst>
                  <a:ext uri="{0D108BD9-81ED-4DB2-BD59-A6C34878D82A}">
                    <a16:rowId xmlns:a16="http://schemas.microsoft.com/office/drawing/2014/main" val="1757489853"/>
                  </a:ext>
                </a:extLst>
              </a:tr>
            </a:tbl>
          </a:graphicData>
        </a:graphic>
      </p:graphicFrame>
      <p:sp>
        <p:nvSpPr>
          <p:cNvPr id="22" name="テキスト ボックス 21">
            <a:extLst>
              <a:ext uri="{FF2B5EF4-FFF2-40B4-BE49-F238E27FC236}">
                <a16:creationId xmlns:a16="http://schemas.microsoft.com/office/drawing/2014/main" id="{9CBB8DED-4862-4A6B-95AC-8866B177FBF0}"/>
              </a:ext>
            </a:extLst>
          </p:cNvPr>
          <p:cNvSpPr txBox="1"/>
          <p:nvPr/>
        </p:nvSpPr>
        <p:spPr>
          <a:xfrm>
            <a:off x="148131" y="5089763"/>
            <a:ext cx="2838485" cy="1169551"/>
          </a:xfrm>
          <a:prstGeom prst="rect">
            <a:avLst/>
          </a:prstGeom>
          <a:noFill/>
          <a:ln>
            <a:solidFill>
              <a:srgbClr val="0070C0"/>
            </a:solidFill>
          </a:ln>
        </p:spPr>
        <p:txBody>
          <a:bodyPr wrap="square" rtlCol="0">
            <a:spAutoFit/>
          </a:bodyPr>
          <a:lstStyle/>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lang="ja-JP" altLang="en-US" sz="1000" dirty="0"/>
              <a:t>｛税引前利益＋支払利息（増加額）｝</a:t>
            </a:r>
            <a:r>
              <a:rPr lang="en-US" altLang="ja-JP" sz="1000" dirty="0"/>
              <a:t>÷</a:t>
            </a:r>
            <a:r>
              <a:rPr lang="ja-JP" altLang="en-US" sz="1000" dirty="0"/>
              <a:t>投資額</a:t>
            </a:r>
            <a:endParaRPr lang="en-US" altLang="ja-JP" sz="1000" dirty="0"/>
          </a:p>
          <a:p>
            <a:r>
              <a:rPr lang="ja-JP" altLang="en-US" sz="1000" dirty="0"/>
              <a:t>　　＝</a:t>
            </a:r>
            <a:endParaRPr lang="en-US" altLang="ja-JP" sz="1000" dirty="0"/>
          </a:p>
          <a:p>
            <a:endParaRPr kumimoji="1" lang="en-US" altLang="ja-JP" sz="1000" dirty="0"/>
          </a:p>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kumimoji="1" lang="ja-JP" altLang="en-US" sz="1000" dirty="0"/>
              <a:t>投資</a:t>
            </a:r>
            <a:r>
              <a:rPr lang="ja-JP" altLang="en-US" sz="1000" dirty="0"/>
              <a:t>額</a:t>
            </a:r>
            <a:r>
              <a:rPr lang="en-US" altLang="ja-JP" sz="1000" dirty="0"/>
              <a:t>÷(</a:t>
            </a:r>
            <a:r>
              <a:rPr lang="ja-JP" altLang="en-US" sz="1000" dirty="0"/>
              <a:t>税引後当期純利益＋減価償却費</a:t>
            </a:r>
            <a:r>
              <a:rPr lang="en-US" altLang="ja-JP" sz="1000" dirty="0"/>
              <a:t>)</a:t>
            </a:r>
          </a:p>
          <a:p>
            <a:r>
              <a:rPr kumimoji="1" lang="ja-JP" altLang="en-US" sz="1000" dirty="0"/>
              <a:t>　　＝</a:t>
            </a:r>
            <a:endParaRPr kumimoji="1" lang="en-US" altLang="ja-JP" sz="1000" dirty="0"/>
          </a:p>
        </p:txBody>
      </p:sp>
      <p:sp>
        <p:nvSpPr>
          <p:cNvPr id="23" name="テキスト ボックス 22">
            <a:extLst>
              <a:ext uri="{FF2B5EF4-FFF2-40B4-BE49-F238E27FC236}">
                <a16:creationId xmlns:a16="http://schemas.microsoft.com/office/drawing/2014/main" id="{45D58467-D1D1-4445-B5D9-4998E09D9A0E}"/>
              </a:ext>
            </a:extLst>
          </p:cNvPr>
          <p:cNvSpPr txBox="1"/>
          <p:nvPr/>
        </p:nvSpPr>
        <p:spPr>
          <a:xfrm>
            <a:off x="6157384" y="5039809"/>
            <a:ext cx="2838485" cy="1169551"/>
          </a:xfrm>
          <a:prstGeom prst="rect">
            <a:avLst/>
          </a:prstGeom>
          <a:noFill/>
          <a:ln>
            <a:solidFill>
              <a:srgbClr val="0070C0"/>
            </a:solidFill>
          </a:ln>
        </p:spPr>
        <p:txBody>
          <a:bodyPr wrap="square" rtlCol="0">
            <a:spAutoFit/>
          </a:bodyPr>
          <a:lstStyle/>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lang="ja-JP" altLang="en-US" sz="1000" dirty="0"/>
              <a:t>｛税引前利益＋支払利息（増加額）｝</a:t>
            </a:r>
            <a:r>
              <a:rPr lang="en-US" altLang="ja-JP" sz="1000" dirty="0"/>
              <a:t>÷</a:t>
            </a:r>
            <a:r>
              <a:rPr lang="ja-JP" altLang="en-US" sz="1000" dirty="0"/>
              <a:t>投資額</a:t>
            </a:r>
            <a:endParaRPr lang="en-US" altLang="ja-JP" sz="1000" dirty="0"/>
          </a:p>
          <a:p>
            <a:r>
              <a:rPr lang="ja-JP" altLang="en-US" sz="1000" dirty="0"/>
              <a:t>　　＝</a:t>
            </a:r>
            <a:endParaRPr lang="en-US" altLang="ja-JP" sz="1000" dirty="0"/>
          </a:p>
          <a:p>
            <a:endParaRPr kumimoji="1" lang="en-US" altLang="ja-JP" sz="1000" dirty="0"/>
          </a:p>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kumimoji="1" lang="ja-JP" altLang="en-US" sz="1000" dirty="0"/>
              <a:t>投資</a:t>
            </a:r>
            <a:r>
              <a:rPr lang="ja-JP" altLang="en-US" sz="1000" dirty="0"/>
              <a:t>額</a:t>
            </a:r>
            <a:r>
              <a:rPr lang="en-US" altLang="ja-JP" sz="1000" dirty="0"/>
              <a:t>÷(</a:t>
            </a:r>
            <a:r>
              <a:rPr lang="ja-JP" altLang="en-US" sz="1000" dirty="0"/>
              <a:t>税引後当期純利益＋減価償却費</a:t>
            </a:r>
            <a:r>
              <a:rPr lang="en-US" altLang="ja-JP" sz="1000" dirty="0"/>
              <a:t>)</a:t>
            </a:r>
          </a:p>
          <a:p>
            <a:r>
              <a:rPr kumimoji="1" lang="ja-JP" altLang="en-US" sz="1000" dirty="0"/>
              <a:t>　　＝</a:t>
            </a:r>
            <a:endParaRPr kumimoji="1" lang="en-US" altLang="ja-JP" sz="1000" dirty="0"/>
          </a:p>
        </p:txBody>
      </p:sp>
      <p:sp>
        <p:nvSpPr>
          <p:cNvPr id="24" name="テキスト ボックス 23">
            <a:extLst>
              <a:ext uri="{FF2B5EF4-FFF2-40B4-BE49-F238E27FC236}">
                <a16:creationId xmlns:a16="http://schemas.microsoft.com/office/drawing/2014/main" id="{C216A58A-C9CA-4760-8976-35F9D3F1CA56}"/>
              </a:ext>
            </a:extLst>
          </p:cNvPr>
          <p:cNvSpPr txBox="1"/>
          <p:nvPr/>
        </p:nvSpPr>
        <p:spPr>
          <a:xfrm>
            <a:off x="3041257" y="4949943"/>
            <a:ext cx="3064951" cy="1477328"/>
          </a:xfrm>
          <a:prstGeom prst="rect">
            <a:avLst/>
          </a:prstGeom>
          <a:noFill/>
          <a:ln>
            <a:solidFill>
              <a:srgbClr val="0070C0"/>
            </a:solidFill>
          </a:ln>
        </p:spPr>
        <p:txBody>
          <a:bodyPr wrap="square" rtlCol="0">
            <a:spAutoFit/>
          </a:bodyPr>
          <a:lstStyle/>
          <a:p>
            <a:pPr marL="171450" indent="-171450">
              <a:buFont typeface="Wingdings" panose="05000000000000000000" pitchFamily="2" charset="2"/>
              <a:buChar char="Ø"/>
            </a:pPr>
            <a:r>
              <a:rPr lang="ja-JP" altLang="en-US" sz="1000" dirty="0"/>
              <a:t>投資利益率は、甲が　　　％、Ｚが　　　％となり、両設備とも借入金利や一般の運用資産の利子率と比べ高い利益率が見込まれるが、　　　の方がより投資効率は高いと判 断できる</a:t>
            </a:r>
            <a:endParaRPr lang="en-US" altLang="ja-JP" sz="1000" dirty="0"/>
          </a:p>
          <a:p>
            <a:pPr marL="171450" indent="-171450">
              <a:buFont typeface="Wingdings" panose="05000000000000000000" pitchFamily="2" charset="2"/>
              <a:buChar char="Ø"/>
            </a:pPr>
            <a:r>
              <a:rPr lang="ja-JP" altLang="en-US" sz="1000" dirty="0"/>
              <a:t>回収期間は、甲が　　　年、Ｚが　　　年となり、両設備とも耐用年数、借入期間よりも 短期間で投資額を回収することができるが、　　　の方がより短期間で回収すること ができる</a:t>
            </a:r>
            <a:endParaRPr lang="en-US" altLang="ja-JP" sz="1000" dirty="0"/>
          </a:p>
          <a:p>
            <a:pPr marL="171450" indent="-171450">
              <a:buFont typeface="Wingdings" panose="05000000000000000000" pitchFamily="2" charset="2"/>
              <a:buChar char="Ø"/>
            </a:pPr>
            <a:r>
              <a:rPr lang="ja-JP" altLang="en-US" sz="1000" dirty="0"/>
              <a:t> 以上から、　　　の機械を購入することが望ましい</a:t>
            </a:r>
            <a:endParaRPr lang="en-US" altLang="ja-JP" sz="1000" dirty="0"/>
          </a:p>
        </p:txBody>
      </p:sp>
      <p:sp>
        <p:nvSpPr>
          <p:cNvPr id="3" name="フッター プレースホルダー 2">
            <a:extLst>
              <a:ext uri="{FF2B5EF4-FFF2-40B4-BE49-F238E27FC236}">
                <a16:creationId xmlns:a16="http://schemas.microsoft.com/office/drawing/2014/main" id="{768E0959-DE42-429E-85ED-C67C9DB127AA}"/>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4453972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91</a:t>
            </a:fld>
            <a:endParaRPr kumimoji="1" lang="ja-JP" altLang="en-US" dirty="0"/>
          </a:p>
        </p:txBody>
      </p:sp>
      <p:sp>
        <p:nvSpPr>
          <p:cNvPr id="16" name="テキスト ボックス 15"/>
          <p:cNvSpPr txBox="1"/>
          <p:nvPr/>
        </p:nvSpPr>
        <p:spPr>
          <a:xfrm>
            <a:off x="279108" y="198291"/>
            <a:ext cx="6037388" cy="400110"/>
          </a:xfrm>
          <a:prstGeom prst="rect">
            <a:avLst/>
          </a:prstGeom>
          <a:noFill/>
        </p:spPr>
        <p:txBody>
          <a:bodyPr wrap="square" rtlCol="0">
            <a:spAutoFit/>
          </a:bodyPr>
          <a:lstStyle/>
          <a:p>
            <a:r>
              <a:rPr lang="en-US" altLang="ja-JP" sz="2000" dirty="0">
                <a:solidFill>
                  <a:schemeClr val="tx2"/>
                </a:solidFill>
                <a:latin typeface="+mj-lt"/>
                <a:ea typeface="+mj-ea"/>
                <a:cs typeface="+mj-cs"/>
              </a:rPr>
              <a:t>8-10.</a:t>
            </a:r>
            <a:r>
              <a:rPr lang="ja-JP" altLang="en-US" sz="2000" dirty="0">
                <a:solidFill>
                  <a:schemeClr val="tx2"/>
                </a:solidFill>
                <a:latin typeface="+mj-lt"/>
                <a:ea typeface="+mj-ea"/>
                <a:cs typeface="+mj-cs"/>
              </a:rPr>
              <a:t>設備投信の判断について</a:t>
            </a:r>
          </a:p>
        </p:txBody>
      </p:sp>
      <p:sp>
        <p:nvSpPr>
          <p:cNvPr id="2" name="テキスト ボックス 1">
            <a:extLst>
              <a:ext uri="{FF2B5EF4-FFF2-40B4-BE49-F238E27FC236}">
                <a16:creationId xmlns:a16="http://schemas.microsoft.com/office/drawing/2014/main" id="{8FF66C85-015C-4C60-9A3D-0A5DA92E8996}"/>
              </a:ext>
            </a:extLst>
          </p:cNvPr>
          <p:cNvSpPr txBox="1"/>
          <p:nvPr/>
        </p:nvSpPr>
        <p:spPr>
          <a:xfrm>
            <a:off x="3746227" y="1116041"/>
            <a:ext cx="1651545" cy="784830"/>
          </a:xfrm>
          <a:prstGeom prst="rect">
            <a:avLst/>
          </a:prstGeom>
          <a:noFill/>
          <a:ln>
            <a:solidFill>
              <a:srgbClr val="0070C0"/>
            </a:solidFill>
          </a:ln>
        </p:spPr>
        <p:txBody>
          <a:bodyPr wrap="square" rtlCol="0">
            <a:spAutoFit/>
          </a:bodyPr>
          <a:lstStyle/>
          <a:p>
            <a:r>
              <a:rPr lang="ja-JP" altLang="en-US" sz="900" dirty="0"/>
              <a:t>今般、Ａ社は材料比率を引き下げるべく、最新自動機械の導入を検討してる。</a:t>
            </a:r>
            <a:endParaRPr lang="en-US" altLang="ja-JP" sz="900" dirty="0"/>
          </a:p>
          <a:p>
            <a:r>
              <a:rPr lang="ja-JP" altLang="en-US" sz="900" dirty="0"/>
              <a:t>どちらの機械を購入するべきか。</a:t>
            </a:r>
          </a:p>
        </p:txBody>
      </p:sp>
      <p:sp>
        <p:nvSpPr>
          <p:cNvPr id="4" name="テキスト ボックス 3">
            <a:extLst>
              <a:ext uri="{FF2B5EF4-FFF2-40B4-BE49-F238E27FC236}">
                <a16:creationId xmlns:a16="http://schemas.microsoft.com/office/drawing/2014/main" id="{62554442-6DFE-4726-9D4F-B304A60F8413}"/>
              </a:ext>
            </a:extLst>
          </p:cNvPr>
          <p:cNvSpPr txBox="1"/>
          <p:nvPr/>
        </p:nvSpPr>
        <p:spPr>
          <a:xfrm>
            <a:off x="148132" y="1116041"/>
            <a:ext cx="3487764" cy="807913"/>
          </a:xfrm>
          <a:prstGeom prst="rect">
            <a:avLst/>
          </a:prstGeom>
          <a:noFill/>
          <a:ln>
            <a:solidFill>
              <a:srgbClr val="0070C0"/>
            </a:solidFill>
          </a:ln>
        </p:spPr>
        <p:txBody>
          <a:bodyPr wrap="square" rtlCol="0">
            <a:spAutoFit/>
          </a:bodyPr>
          <a:lstStyle/>
          <a:p>
            <a:r>
              <a:rPr lang="en-US" altLang="ja-JP" sz="1050" dirty="0"/>
              <a:t>【</a:t>
            </a:r>
            <a:r>
              <a:rPr lang="ja-JP" altLang="en-US" sz="1050" dirty="0"/>
              <a:t>機械甲　前提条件</a:t>
            </a:r>
            <a:r>
              <a:rPr lang="en-US" altLang="ja-JP" sz="1050" dirty="0"/>
              <a:t>】</a:t>
            </a:r>
          </a:p>
          <a:p>
            <a:r>
              <a:rPr lang="ja-JP" altLang="en-US" sz="900" dirty="0"/>
              <a:t>①導入効果→歩留り向上で材料費比率２％改善 </a:t>
            </a:r>
            <a:endParaRPr lang="en-US" altLang="ja-JP" sz="900" dirty="0"/>
          </a:p>
          <a:p>
            <a:r>
              <a:rPr lang="ja-JP" altLang="en-US" sz="900" dirty="0"/>
              <a:t>②工場従業員を２名削減できる（</a:t>
            </a:r>
            <a:r>
              <a:rPr lang="en-US" altLang="ja-JP" sz="900" dirty="0"/>
              <a:t>@</a:t>
            </a:r>
            <a:r>
              <a:rPr lang="ja-JP" altLang="en-US" sz="900" dirty="0"/>
              <a:t>３百万円／人） </a:t>
            </a:r>
            <a:endParaRPr lang="en-US" altLang="ja-JP" sz="900" dirty="0"/>
          </a:p>
          <a:p>
            <a:r>
              <a:rPr lang="ja-JP" altLang="en-US" sz="900" dirty="0"/>
              <a:t>③機械購入代金→</a:t>
            </a:r>
            <a:r>
              <a:rPr lang="en-US" altLang="ja-JP" sz="900" dirty="0"/>
              <a:t>100</a:t>
            </a:r>
            <a:r>
              <a:rPr lang="ja-JP" altLang="en-US" sz="900" dirty="0"/>
              <a:t>百万円（耐用年数</a:t>
            </a:r>
            <a:r>
              <a:rPr lang="en-US" altLang="ja-JP" sz="900" dirty="0"/>
              <a:t>10</a:t>
            </a:r>
            <a:r>
              <a:rPr lang="ja-JP" altLang="en-US" sz="900" dirty="0"/>
              <a:t>年、残存価格</a:t>
            </a:r>
            <a:r>
              <a:rPr lang="en-US" altLang="ja-JP" sz="900" dirty="0"/>
              <a:t>0</a:t>
            </a:r>
            <a:r>
              <a:rPr lang="ja-JP" altLang="en-US" sz="900" dirty="0"/>
              <a:t>）</a:t>
            </a:r>
            <a:endParaRPr lang="en-US" altLang="ja-JP" sz="900" dirty="0"/>
          </a:p>
          <a:p>
            <a:r>
              <a:rPr lang="ja-JP" altLang="en-US" sz="900" dirty="0"/>
              <a:t>④資金調達方法→全額借入（借入期間</a:t>
            </a:r>
            <a:r>
              <a:rPr lang="en-US" altLang="ja-JP" sz="900" dirty="0"/>
              <a:t>10</a:t>
            </a:r>
            <a:r>
              <a:rPr lang="ja-JP" altLang="en-US" sz="900" dirty="0"/>
              <a:t>年、利率：</a:t>
            </a:r>
            <a:r>
              <a:rPr lang="en-US" altLang="ja-JP" sz="900" dirty="0"/>
              <a:t>3.0</a:t>
            </a:r>
            <a:r>
              <a:rPr lang="ja-JP" altLang="en-US" sz="900" dirty="0"/>
              <a:t>％）</a:t>
            </a:r>
            <a:endParaRPr kumimoji="1" lang="ja-JP" altLang="en-US" sz="900" dirty="0"/>
          </a:p>
        </p:txBody>
      </p:sp>
      <p:graphicFrame>
        <p:nvGraphicFramePr>
          <p:cNvPr id="7" name="表 8">
            <a:extLst>
              <a:ext uri="{FF2B5EF4-FFF2-40B4-BE49-F238E27FC236}">
                <a16:creationId xmlns:a16="http://schemas.microsoft.com/office/drawing/2014/main" id="{BFE57936-B2FB-4D3E-A2AB-BD2A9239F59A}"/>
              </a:ext>
            </a:extLst>
          </p:cNvPr>
          <p:cNvGraphicFramePr>
            <a:graphicFrameLocks noGrp="1"/>
          </p:cNvGraphicFramePr>
          <p:nvPr/>
        </p:nvGraphicFramePr>
        <p:xfrm>
          <a:off x="3619045" y="2085948"/>
          <a:ext cx="1882553" cy="2773680"/>
        </p:xfrm>
        <a:graphic>
          <a:graphicData uri="http://schemas.openxmlformats.org/drawingml/2006/table">
            <a:tbl>
              <a:tblPr firstRow="1" bandRow="1">
                <a:tableStyleId>{BDBED569-4797-4DF1-A0F4-6AAB3CD982D8}</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algn="ctr"/>
                      <a:r>
                        <a:rPr kumimoji="1" lang="ja-JP" altLang="en-US" sz="800" b="0" dirty="0"/>
                        <a:t>投資前</a:t>
                      </a:r>
                      <a:endParaRPr kumimoji="1" lang="en-US" altLang="ja-JP" sz="800" b="0" dirty="0"/>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endParaRPr kumimoji="1" lang="en-US" altLang="ja-JP" sz="800" dirty="0"/>
                    </a:p>
                  </a:txBody>
                  <a:tcPr/>
                </a:tc>
                <a:tc>
                  <a:txBody>
                    <a:bodyPr/>
                    <a:lstStyle/>
                    <a:p>
                      <a:pPr algn="r"/>
                      <a:r>
                        <a:rPr kumimoji="1" lang="en-US" altLang="ja-JP" sz="800" dirty="0"/>
                        <a:t>500</a:t>
                      </a: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r>
                        <a:rPr kumimoji="1" lang="en-US" altLang="ja-JP" sz="800" dirty="0"/>
                        <a:t>345</a:t>
                      </a: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56%</a:t>
                      </a:r>
                      <a:r>
                        <a:rPr kumimoji="1" lang="ja-JP" altLang="en-US" sz="800" dirty="0"/>
                        <a:t>）</a:t>
                      </a:r>
                    </a:p>
                  </a:txBody>
                  <a:tcPr/>
                </a:tc>
                <a:tc>
                  <a:txBody>
                    <a:bodyPr/>
                    <a:lstStyle/>
                    <a:p>
                      <a:pPr algn="r"/>
                      <a:r>
                        <a:rPr kumimoji="1" lang="en-US" altLang="ja-JP" sz="800" dirty="0"/>
                        <a:t>280</a:t>
                      </a: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r>
                        <a:rPr kumimoji="1" lang="en-US" altLang="ja-JP" sz="800" dirty="0"/>
                        <a:t>55</a:t>
                      </a: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r>
                        <a:rPr kumimoji="1" lang="en-US" altLang="ja-JP" sz="800" dirty="0"/>
                        <a:t>10</a:t>
                      </a: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r>
                        <a:rPr kumimoji="1" lang="en-US" altLang="ja-JP" sz="800" dirty="0"/>
                        <a:t>155</a:t>
                      </a: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r>
                        <a:rPr kumimoji="1" lang="en-US" altLang="ja-JP" sz="800" dirty="0"/>
                        <a:t>134</a:t>
                      </a: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r>
                        <a:rPr kumimoji="1" lang="en-US" altLang="ja-JP" sz="800" dirty="0"/>
                        <a:t>21</a:t>
                      </a: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r>
                        <a:rPr kumimoji="1" lang="en-US" altLang="ja-JP" sz="800" dirty="0"/>
                        <a:t>6</a:t>
                      </a: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r>
                        <a:rPr kumimoji="1" lang="en-US" altLang="ja-JP" sz="800" dirty="0"/>
                        <a:t>15</a:t>
                      </a: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r>
                        <a:rPr kumimoji="1" lang="en-US" altLang="ja-JP" sz="800" dirty="0"/>
                        <a:t>5</a:t>
                      </a: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r>
                        <a:rPr kumimoji="1" lang="en-US" altLang="ja-JP" sz="800" dirty="0"/>
                        <a:t>10</a:t>
                      </a:r>
                      <a:endParaRPr kumimoji="1" lang="ja-JP" altLang="en-US" sz="800" dirty="0"/>
                    </a:p>
                  </a:txBody>
                  <a:tcPr/>
                </a:tc>
                <a:extLst>
                  <a:ext uri="{0D108BD9-81ED-4DB2-BD59-A6C34878D82A}">
                    <a16:rowId xmlns:a16="http://schemas.microsoft.com/office/drawing/2014/main" val="1757489853"/>
                  </a:ext>
                </a:extLst>
              </a:tr>
            </a:tbl>
          </a:graphicData>
        </a:graphic>
      </p:graphicFrame>
      <p:sp>
        <p:nvSpPr>
          <p:cNvPr id="19" name="テキスト ボックス 18">
            <a:extLst>
              <a:ext uri="{FF2B5EF4-FFF2-40B4-BE49-F238E27FC236}">
                <a16:creationId xmlns:a16="http://schemas.microsoft.com/office/drawing/2014/main" id="{758772A6-DFD9-4E69-9FB0-C6FDE1574D67}"/>
              </a:ext>
            </a:extLst>
          </p:cNvPr>
          <p:cNvSpPr txBox="1"/>
          <p:nvPr/>
        </p:nvSpPr>
        <p:spPr>
          <a:xfrm>
            <a:off x="5509264" y="1116041"/>
            <a:ext cx="3487764" cy="807913"/>
          </a:xfrm>
          <a:prstGeom prst="rect">
            <a:avLst/>
          </a:prstGeom>
          <a:noFill/>
          <a:ln>
            <a:solidFill>
              <a:srgbClr val="0070C0"/>
            </a:solidFill>
          </a:ln>
        </p:spPr>
        <p:txBody>
          <a:bodyPr wrap="square" rtlCol="0">
            <a:spAutoFit/>
          </a:bodyPr>
          <a:lstStyle/>
          <a:p>
            <a:r>
              <a:rPr lang="en-US" altLang="ja-JP" sz="1050" dirty="0"/>
              <a:t>【</a:t>
            </a:r>
            <a:r>
              <a:rPr lang="ja-JP" altLang="en-US" sz="1050" dirty="0"/>
              <a:t>機械乙　前提条件</a:t>
            </a:r>
            <a:r>
              <a:rPr lang="en-US" altLang="ja-JP" sz="1050" dirty="0"/>
              <a:t>】</a:t>
            </a:r>
          </a:p>
          <a:p>
            <a:r>
              <a:rPr lang="ja-JP" altLang="en-US" sz="900" dirty="0"/>
              <a:t>①導入効果→歩留り向上で材料費比率３％改善</a:t>
            </a:r>
            <a:endParaRPr lang="en-US" altLang="ja-JP" sz="900" dirty="0"/>
          </a:p>
          <a:p>
            <a:r>
              <a:rPr lang="ja-JP" altLang="en-US" sz="900" dirty="0"/>
              <a:t>②工場従業員を３名削減できる（</a:t>
            </a:r>
            <a:r>
              <a:rPr lang="en-US" altLang="ja-JP" sz="900" dirty="0"/>
              <a:t>@</a:t>
            </a:r>
            <a:r>
              <a:rPr lang="ja-JP" altLang="en-US" sz="900" dirty="0"/>
              <a:t>３百万円／人）</a:t>
            </a:r>
            <a:endParaRPr lang="en-US" altLang="ja-JP" sz="900" dirty="0"/>
          </a:p>
          <a:p>
            <a:r>
              <a:rPr lang="ja-JP" altLang="en-US" sz="900" dirty="0"/>
              <a:t>③機械購入代金→</a:t>
            </a:r>
            <a:r>
              <a:rPr lang="en-US" altLang="ja-JP" sz="900" dirty="0"/>
              <a:t>130</a:t>
            </a:r>
            <a:r>
              <a:rPr lang="ja-JP" altLang="en-US" sz="900" dirty="0"/>
              <a:t>百万円（耐用年数</a:t>
            </a:r>
            <a:r>
              <a:rPr lang="en-US" altLang="ja-JP" sz="900" dirty="0"/>
              <a:t>10</a:t>
            </a:r>
            <a:r>
              <a:rPr lang="ja-JP" altLang="en-US" sz="900" dirty="0"/>
              <a:t>年、残存価格</a:t>
            </a:r>
            <a:r>
              <a:rPr lang="en-US" altLang="ja-JP" sz="900" dirty="0"/>
              <a:t>0</a:t>
            </a:r>
            <a:r>
              <a:rPr lang="ja-JP" altLang="en-US" sz="900" dirty="0"/>
              <a:t>）</a:t>
            </a:r>
            <a:endParaRPr lang="en-US" altLang="ja-JP" sz="900" dirty="0"/>
          </a:p>
          <a:p>
            <a:r>
              <a:rPr lang="ja-JP" altLang="en-US" sz="900" dirty="0"/>
              <a:t>④資金調達方法→全額借入（借入期間</a:t>
            </a:r>
            <a:r>
              <a:rPr lang="en-US" altLang="ja-JP" sz="900" dirty="0"/>
              <a:t>10</a:t>
            </a:r>
            <a:r>
              <a:rPr lang="ja-JP" altLang="en-US" sz="900" dirty="0"/>
              <a:t>年、利率：</a:t>
            </a:r>
            <a:r>
              <a:rPr lang="en-US" altLang="ja-JP" sz="900" dirty="0"/>
              <a:t>3.0</a:t>
            </a:r>
            <a:r>
              <a:rPr lang="ja-JP" altLang="en-US" sz="900" dirty="0"/>
              <a:t>％</a:t>
            </a:r>
            <a:endParaRPr lang="en-US" altLang="ja-JP" sz="900" dirty="0"/>
          </a:p>
        </p:txBody>
      </p:sp>
      <p:graphicFrame>
        <p:nvGraphicFramePr>
          <p:cNvPr id="20" name="表 8">
            <a:extLst>
              <a:ext uri="{FF2B5EF4-FFF2-40B4-BE49-F238E27FC236}">
                <a16:creationId xmlns:a16="http://schemas.microsoft.com/office/drawing/2014/main" id="{46DB9CA7-5013-4972-8AE0-AD870E83E60D}"/>
              </a:ext>
            </a:extLst>
          </p:cNvPr>
          <p:cNvGraphicFramePr>
            <a:graphicFrameLocks noGrp="1"/>
          </p:cNvGraphicFramePr>
          <p:nvPr/>
        </p:nvGraphicFramePr>
        <p:xfrm>
          <a:off x="6300192" y="2064693"/>
          <a:ext cx="1882553" cy="2773680"/>
        </p:xfrm>
        <a:graphic>
          <a:graphicData uri="http://schemas.openxmlformats.org/drawingml/2006/table">
            <a:tbl>
              <a:tblPr firstRow="1" bandRow="1">
                <a:tableStyleId>{E8B1032C-EA38-4F05-BA0D-38AFFFC7BED3}</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marL="0" algn="ctr" defTabSz="914400" rtl="0" eaLnBrk="1" latinLnBrk="0" hangingPunct="1"/>
                      <a:r>
                        <a:rPr kumimoji="1" lang="ja-JP" altLang="en-US" sz="800" b="0" kern="1200" dirty="0">
                          <a:solidFill>
                            <a:schemeClr val="tx1"/>
                          </a:solidFill>
                          <a:latin typeface="+mn-lt"/>
                          <a:ea typeface="+mn-ea"/>
                          <a:cs typeface="+mn-cs"/>
                        </a:rPr>
                        <a:t>乙設備導入後</a:t>
                      </a:r>
                      <a:endParaRPr kumimoji="1" lang="en-US" altLang="ja-JP" sz="800" b="0" kern="1200" dirty="0">
                        <a:solidFill>
                          <a:schemeClr val="tx1"/>
                        </a:solidFill>
                        <a:latin typeface="+mn-lt"/>
                        <a:ea typeface="+mn-ea"/>
                        <a:cs typeface="+mn-cs"/>
                      </a:endParaRPr>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p>
                  </a:txBody>
                  <a:tcPr/>
                </a:tc>
                <a:tc>
                  <a:txBody>
                    <a:bodyPr/>
                    <a:lstStyle/>
                    <a:p>
                      <a:pPr algn="r"/>
                      <a:r>
                        <a:rPr kumimoji="1" lang="en-US" altLang="ja-JP" sz="800" dirty="0"/>
                        <a:t>500</a:t>
                      </a: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r>
                        <a:rPr kumimoji="1" lang="en-US" altLang="ja-JP" sz="800" dirty="0"/>
                        <a:t>334</a:t>
                      </a: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53%</a:t>
                      </a:r>
                      <a:r>
                        <a:rPr kumimoji="1" lang="ja-JP" altLang="en-US" sz="800" dirty="0"/>
                        <a:t>）</a:t>
                      </a:r>
                    </a:p>
                  </a:txBody>
                  <a:tcPr/>
                </a:tc>
                <a:tc>
                  <a:txBody>
                    <a:bodyPr/>
                    <a:lstStyle/>
                    <a:p>
                      <a:pPr algn="r"/>
                      <a:r>
                        <a:rPr kumimoji="1" lang="en-US" altLang="ja-JP" sz="800" dirty="0"/>
                        <a:t>265</a:t>
                      </a: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r>
                        <a:rPr kumimoji="1" lang="en-US" altLang="ja-JP" sz="800" dirty="0"/>
                        <a:t>46</a:t>
                      </a: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r>
                        <a:rPr kumimoji="1" lang="en-US" altLang="ja-JP" sz="800" dirty="0"/>
                        <a:t>23</a:t>
                      </a: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r>
                        <a:rPr kumimoji="1" lang="en-US" altLang="ja-JP" sz="800" dirty="0"/>
                        <a:t>166</a:t>
                      </a: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r>
                        <a:rPr kumimoji="1" lang="en-US" altLang="ja-JP" sz="800" dirty="0"/>
                        <a:t>134</a:t>
                      </a: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r>
                        <a:rPr kumimoji="1" lang="en-US" altLang="ja-JP" sz="800" dirty="0"/>
                        <a:t>32</a:t>
                      </a: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r>
                        <a:rPr kumimoji="1" lang="en-US" altLang="ja-JP" sz="800" dirty="0"/>
                        <a:t>10</a:t>
                      </a: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r>
                        <a:rPr kumimoji="1" lang="en-US" altLang="ja-JP" sz="800" dirty="0"/>
                        <a:t>22</a:t>
                      </a: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r>
                        <a:rPr kumimoji="1" lang="en-US" altLang="ja-JP" sz="800" dirty="0"/>
                        <a:t>7</a:t>
                      </a: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r>
                        <a:rPr kumimoji="1" lang="en-US" altLang="ja-JP" sz="800" dirty="0"/>
                        <a:t>15</a:t>
                      </a:r>
                      <a:endParaRPr kumimoji="1" lang="ja-JP" altLang="en-US" sz="800" dirty="0"/>
                    </a:p>
                  </a:txBody>
                  <a:tcPr/>
                </a:tc>
                <a:extLst>
                  <a:ext uri="{0D108BD9-81ED-4DB2-BD59-A6C34878D82A}">
                    <a16:rowId xmlns:a16="http://schemas.microsoft.com/office/drawing/2014/main" val="1757489853"/>
                  </a:ext>
                </a:extLst>
              </a:tr>
            </a:tbl>
          </a:graphicData>
        </a:graphic>
      </p:graphicFrame>
      <p:graphicFrame>
        <p:nvGraphicFramePr>
          <p:cNvPr id="21" name="表 8">
            <a:extLst>
              <a:ext uri="{FF2B5EF4-FFF2-40B4-BE49-F238E27FC236}">
                <a16:creationId xmlns:a16="http://schemas.microsoft.com/office/drawing/2014/main" id="{A0AF4E7C-AB20-4061-AE9D-F594DCB01154}"/>
              </a:ext>
            </a:extLst>
          </p:cNvPr>
          <p:cNvGraphicFramePr>
            <a:graphicFrameLocks noGrp="1"/>
          </p:cNvGraphicFramePr>
          <p:nvPr/>
        </p:nvGraphicFramePr>
        <p:xfrm>
          <a:off x="939060" y="2085948"/>
          <a:ext cx="1882553" cy="2773680"/>
        </p:xfrm>
        <a:graphic>
          <a:graphicData uri="http://schemas.openxmlformats.org/drawingml/2006/table">
            <a:tbl>
              <a:tblPr firstRow="1" bandRow="1">
                <a:tableStyleId>{8799B23B-EC83-4686-B30A-512413B5E67A}</a:tableStyleId>
              </a:tblPr>
              <a:tblGrid>
                <a:gridCol w="1306489">
                  <a:extLst>
                    <a:ext uri="{9D8B030D-6E8A-4147-A177-3AD203B41FA5}">
                      <a16:colId xmlns:a16="http://schemas.microsoft.com/office/drawing/2014/main" val="2996785334"/>
                    </a:ext>
                  </a:extLst>
                </a:gridCol>
                <a:gridCol w="576064">
                  <a:extLst>
                    <a:ext uri="{9D8B030D-6E8A-4147-A177-3AD203B41FA5}">
                      <a16:colId xmlns:a16="http://schemas.microsoft.com/office/drawing/2014/main" val="1889241251"/>
                    </a:ext>
                  </a:extLst>
                </a:gridCol>
              </a:tblGrid>
              <a:tr h="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solidFill>
                          <a:latin typeface="+mn-lt"/>
                          <a:ea typeface="+mn-ea"/>
                          <a:cs typeface="+mn-cs"/>
                        </a:rPr>
                        <a:t>甲設備導入後</a:t>
                      </a:r>
                      <a:endParaRPr kumimoji="1" lang="en-US" altLang="ja-JP" sz="800" b="0" kern="1200" dirty="0">
                        <a:solidFill>
                          <a:schemeClr val="tx1"/>
                        </a:solidFill>
                        <a:latin typeface="+mn-lt"/>
                        <a:ea typeface="+mn-ea"/>
                        <a:cs typeface="+mn-cs"/>
                      </a:endParaRPr>
                    </a:p>
                  </a:txBody>
                  <a:tcPr/>
                </a:tc>
                <a:tc hMerge="1">
                  <a:txBody>
                    <a:bodyPr/>
                    <a:lstStyle/>
                    <a:p>
                      <a:endParaRPr kumimoji="1" lang="ja-JP" altLang="en-US" dirty="0"/>
                    </a:p>
                  </a:txBody>
                  <a:tcPr/>
                </a:tc>
                <a:extLst>
                  <a:ext uri="{0D108BD9-81ED-4DB2-BD59-A6C34878D82A}">
                    <a16:rowId xmlns:a16="http://schemas.microsoft.com/office/drawing/2014/main" val="314806373"/>
                  </a:ext>
                </a:extLst>
              </a:tr>
              <a:tr h="0">
                <a:tc>
                  <a:txBody>
                    <a:bodyPr/>
                    <a:lstStyle/>
                    <a:p>
                      <a:r>
                        <a:rPr kumimoji="1" lang="ja-JP" altLang="en-US" sz="800" dirty="0"/>
                        <a:t>売上（</a:t>
                      </a:r>
                      <a:r>
                        <a:rPr kumimoji="1" lang="en-US" altLang="ja-JP" sz="800" dirty="0"/>
                        <a:t>100</a:t>
                      </a:r>
                      <a:r>
                        <a:rPr kumimoji="1" lang="ja-JP" altLang="en-US" sz="800" dirty="0"/>
                        <a:t>％）</a:t>
                      </a:r>
                    </a:p>
                  </a:txBody>
                  <a:tcPr/>
                </a:tc>
                <a:tc>
                  <a:txBody>
                    <a:bodyPr/>
                    <a:lstStyle/>
                    <a:p>
                      <a:pPr algn="r"/>
                      <a:r>
                        <a:rPr kumimoji="1" lang="en-US" altLang="ja-JP" sz="800" dirty="0"/>
                        <a:t>500</a:t>
                      </a:r>
                      <a:endParaRPr kumimoji="1" lang="ja-JP" altLang="en-US" sz="800" dirty="0"/>
                    </a:p>
                  </a:txBody>
                  <a:tcPr/>
                </a:tc>
                <a:extLst>
                  <a:ext uri="{0D108BD9-81ED-4DB2-BD59-A6C34878D82A}">
                    <a16:rowId xmlns:a16="http://schemas.microsoft.com/office/drawing/2014/main" val="2512779995"/>
                  </a:ext>
                </a:extLst>
              </a:tr>
              <a:tr h="0">
                <a:tc>
                  <a:txBody>
                    <a:bodyPr/>
                    <a:lstStyle/>
                    <a:p>
                      <a:r>
                        <a:rPr kumimoji="1" lang="ja-JP" altLang="en-US" sz="800" dirty="0"/>
                        <a:t>売上原価</a:t>
                      </a:r>
                    </a:p>
                  </a:txBody>
                  <a:tcPr/>
                </a:tc>
                <a:tc>
                  <a:txBody>
                    <a:bodyPr/>
                    <a:lstStyle/>
                    <a:p>
                      <a:pPr algn="r"/>
                      <a:r>
                        <a:rPr kumimoji="1" lang="en-US" altLang="ja-JP" sz="800" dirty="0"/>
                        <a:t>339</a:t>
                      </a:r>
                      <a:endParaRPr kumimoji="1" lang="ja-JP" altLang="en-US" sz="800" dirty="0"/>
                    </a:p>
                  </a:txBody>
                  <a:tcPr/>
                </a:tc>
                <a:extLst>
                  <a:ext uri="{0D108BD9-81ED-4DB2-BD59-A6C34878D82A}">
                    <a16:rowId xmlns:a16="http://schemas.microsoft.com/office/drawing/2014/main" val="3814930091"/>
                  </a:ext>
                </a:extLst>
              </a:tr>
              <a:tr h="0">
                <a:tc>
                  <a:txBody>
                    <a:bodyPr/>
                    <a:lstStyle/>
                    <a:p>
                      <a:r>
                        <a:rPr kumimoji="1" lang="ja-JP" altLang="en-US" sz="800" dirty="0"/>
                        <a:t>（うち材料費：</a:t>
                      </a:r>
                      <a:r>
                        <a:rPr kumimoji="1" lang="en-US" altLang="ja-JP" sz="800" dirty="0"/>
                        <a:t>54%</a:t>
                      </a:r>
                      <a:r>
                        <a:rPr kumimoji="1" lang="ja-JP" altLang="en-US" sz="800" dirty="0"/>
                        <a:t>）</a:t>
                      </a:r>
                    </a:p>
                  </a:txBody>
                  <a:tcPr/>
                </a:tc>
                <a:tc>
                  <a:txBody>
                    <a:bodyPr/>
                    <a:lstStyle/>
                    <a:p>
                      <a:pPr algn="r"/>
                      <a:r>
                        <a:rPr kumimoji="1" lang="en-US" altLang="ja-JP" sz="800" dirty="0"/>
                        <a:t>270</a:t>
                      </a:r>
                      <a:endParaRPr kumimoji="1" lang="ja-JP" altLang="en-US" sz="800" dirty="0"/>
                    </a:p>
                  </a:txBody>
                  <a:tcPr/>
                </a:tc>
                <a:extLst>
                  <a:ext uri="{0D108BD9-81ED-4DB2-BD59-A6C34878D82A}">
                    <a16:rowId xmlns:a16="http://schemas.microsoft.com/office/drawing/2014/main" val="65616327"/>
                  </a:ext>
                </a:extLst>
              </a:tr>
              <a:tr h="0">
                <a:tc>
                  <a:txBody>
                    <a:bodyPr/>
                    <a:lstStyle/>
                    <a:p>
                      <a:r>
                        <a:rPr kumimoji="1" lang="ja-JP" altLang="en-US" sz="800" dirty="0"/>
                        <a:t>（うち労務費）</a:t>
                      </a:r>
                    </a:p>
                  </a:txBody>
                  <a:tcPr/>
                </a:tc>
                <a:tc>
                  <a:txBody>
                    <a:bodyPr/>
                    <a:lstStyle/>
                    <a:p>
                      <a:pPr algn="r"/>
                      <a:r>
                        <a:rPr kumimoji="1" lang="en-US" altLang="ja-JP" sz="800" dirty="0"/>
                        <a:t>49</a:t>
                      </a:r>
                      <a:endParaRPr kumimoji="1" lang="ja-JP" altLang="en-US" sz="800" dirty="0"/>
                    </a:p>
                  </a:txBody>
                  <a:tcPr/>
                </a:tc>
                <a:extLst>
                  <a:ext uri="{0D108BD9-81ED-4DB2-BD59-A6C34878D82A}">
                    <a16:rowId xmlns:a16="http://schemas.microsoft.com/office/drawing/2014/main" val="756738180"/>
                  </a:ext>
                </a:extLst>
              </a:tr>
              <a:tr h="0">
                <a:tc>
                  <a:txBody>
                    <a:bodyPr/>
                    <a:lstStyle/>
                    <a:p>
                      <a:r>
                        <a:rPr kumimoji="1" lang="ja-JP" altLang="en-US" sz="800" dirty="0"/>
                        <a:t>（うち減価償却費）</a:t>
                      </a:r>
                    </a:p>
                  </a:txBody>
                  <a:tcPr/>
                </a:tc>
                <a:tc>
                  <a:txBody>
                    <a:bodyPr/>
                    <a:lstStyle/>
                    <a:p>
                      <a:pPr algn="r"/>
                      <a:r>
                        <a:rPr kumimoji="1" lang="en-US" altLang="ja-JP" sz="800" dirty="0"/>
                        <a:t>20</a:t>
                      </a:r>
                      <a:endParaRPr kumimoji="1" lang="ja-JP" altLang="en-US" sz="800" dirty="0"/>
                    </a:p>
                  </a:txBody>
                  <a:tcPr/>
                </a:tc>
                <a:extLst>
                  <a:ext uri="{0D108BD9-81ED-4DB2-BD59-A6C34878D82A}">
                    <a16:rowId xmlns:a16="http://schemas.microsoft.com/office/drawing/2014/main" val="393659940"/>
                  </a:ext>
                </a:extLst>
              </a:tr>
              <a:tr h="0">
                <a:tc>
                  <a:txBody>
                    <a:bodyPr/>
                    <a:lstStyle/>
                    <a:p>
                      <a:r>
                        <a:rPr kumimoji="1" lang="ja-JP" altLang="en-US" sz="800" dirty="0"/>
                        <a:t>売上総利益</a:t>
                      </a:r>
                    </a:p>
                  </a:txBody>
                  <a:tcPr/>
                </a:tc>
                <a:tc>
                  <a:txBody>
                    <a:bodyPr/>
                    <a:lstStyle/>
                    <a:p>
                      <a:pPr algn="r"/>
                      <a:r>
                        <a:rPr kumimoji="1" lang="en-US" altLang="ja-JP" sz="800" dirty="0"/>
                        <a:t>161</a:t>
                      </a:r>
                      <a:endParaRPr kumimoji="1" lang="ja-JP" altLang="en-US" sz="800" dirty="0"/>
                    </a:p>
                  </a:txBody>
                  <a:tcPr/>
                </a:tc>
                <a:extLst>
                  <a:ext uri="{0D108BD9-81ED-4DB2-BD59-A6C34878D82A}">
                    <a16:rowId xmlns:a16="http://schemas.microsoft.com/office/drawing/2014/main" val="854342160"/>
                  </a:ext>
                </a:extLst>
              </a:tr>
              <a:tr h="0">
                <a:tc>
                  <a:txBody>
                    <a:bodyPr/>
                    <a:lstStyle/>
                    <a:p>
                      <a:r>
                        <a:rPr kumimoji="1" lang="ja-JP" altLang="en-US" sz="800" dirty="0"/>
                        <a:t>販管費</a:t>
                      </a:r>
                    </a:p>
                  </a:txBody>
                  <a:tcPr/>
                </a:tc>
                <a:tc>
                  <a:txBody>
                    <a:bodyPr/>
                    <a:lstStyle/>
                    <a:p>
                      <a:pPr algn="r"/>
                      <a:r>
                        <a:rPr kumimoji="1" lang="en-US" altLang="ja-JP" sz="800" dirty="0"/>
                        <a:t>134</a:t>
                      </a:r>
                      <a:endParaRPr kumimoji="1" lang="ja-JP" altLang="en-US" sz="800" dirty="0"/>
                    </a:p>
                  </a:txBody>
                  <a:tcPr/>
                </a:tc>
                <a:extLst>
                  <a:ext uri="{0D108BD9-81ED-4DB2-BD59-A6C34878D82A}">
                    <a16:rowId xmlns:a16="http://schemas.microsoft.com/office/drawing/2014/main" val="2498129552"/>
                  </a:ext>
                </a:extLst>
              </a:tr>
              <a:tr h="0">
                <a:tc>
                  <a:txBody>
                    <a:bodyPr/>
                    <a:lstStyle/>
                    <a:p>
                      <a:r>
                        <a:rPr kumimoji="1" lang="ja-JP" altLang="en-US" sz="800" dirty="0"/>
                        <a:t>営業利益</a:t>
                      </a:r>
                    </a:p>
                  </a:txBody>
                  <a:tcPr/>
                </a:tc>
                <a:tc>
                  <a:txBody>
                    <a:bodyPr/>
                    <a:lstStyle/>
                    <a:p>
                      <a:pPr algn="r"/>
                      <a:r>
                        <a:rPr kumimoji="1" lang="en-US" altLang="ja-JP" sz="800" dirty="0"/>
                        <a:t>27</a:t>
                      </a:r>
                      <a:endParaRPr kumimoji="1" lang="ja-JP" altLang="en-US" sz="800" dirty="0"/>
                    </a:p>
                  </a:txBody>
                  <a:tcPr/>
                </a:tc>
                <a:extLst>
                  <a:ext uri="{0D108BD9-81ED-4DB2-BD59-A6C34878D82A}">
                    <a16:rowId xmlns:a16="http://schemas.microsoft.com/office/drawing/2014/main" val="1846344904"/>
                  </a:ext>
                </a:extLst>
              </a:tr>
              <a:tr h="0">
                <a:tc>
                  <a:txBody>
                    <a:bodyPr/>
                    <a:lstStyle/>
                    <a:p>
                      <a:r>
                        <a:rPr kumimoji="1" lang="ja-JP" altLang="en-US" sz="800" dirty="0"/>
                        <a:t>支払利息</a:t>
                      </a:r>
                    </a:p>
                  </a:txBody>
                  <a:tcPr/>
                </a:tc>
                <a:tc>
                  <a:txBody>
                    <a:bodyPr/>
                    <a:lstStyle/>
                    <a:p>
                      <a:pPr algn="r"/>
                      <a:r>
                        <a:rPr kumimoji="1" lang="en-US" altLang="ja-JP" sz="800" dirty="0"/>
                        <a:t>9</a:t>
                      </a:r>
                      <a:endParaRPr kumimoji="1" lang="ja-JP" altLang="en-US" sz="800" dirty="0"/>
                    </a:p>
                  </a:txBody>
                  <a:tcPr/>
                </a:tc>
                <a:extLst>
                  <a:ext uri="{0D108BD9-81ED-4DB2-BD59-A6C34878D82A}">
                    <a16:rowId xmlns:a16="http://schemas.microsoft.com/office/drawing/2014/main" val="3550368722"/>
                  </a:ext>
                </a:extLst>
              </a:tr>
              <a:tr h="0">
                <a:tc>
                  <a:txBody>
                    <a:bodyPr/>
                    <a:lstStyle/>
                    <a:p>
                      <a:r>
                        <a:rPr kumimoji="1" lang="ja-JP" altLang="en-US" sz="800" dirty="0"/>
                        <a:t>経常利益</a:t>
                      </a:r>
                    </a:p>
                  </a:txBody>
                  <a:tcPr/>
                </a:tc>
                <a:tc>
                  <a:txBody>
                    <a:bodyPr/>
                    <a:lstStyle/>
                    <a:p>
                      <a:pPr algn="r"/>
                      <a:r>
                        <a:rPr kumimoji="1" lang="en-US" altLang="ja-JP" sz="800" dirty="0"/>
                        <a:t>18</a:t>
                      </a:r>
                      <a:endParaRPr kumimoji="1" lang="ja-JP" altLang="en-US" sz="800" dirty="0"/>
                    </a:p>
                  </a:txBody>
                  <a:tcPr/>
                </a:tc>
                <a:extLst>
                  <a:ext uri="{0D108BD9-81ED-4DB2-BD59-A6C34878D82A}">
                    <a16:rowId xmlns:a16="http://schemas.microsoft.com/office/drawing/2014/main" val="3921621036"/>
                  </a:ext>
                </a:extLst>
              </a:tr>
              <a:tr h="0">
                <a:tc>
                  <a:txBody>
                    <a:bodyPr/>
                    <a:lstStyle/>
                    <a:p>
                      <a:r>
                        <a:rPr kumimoji="1" lang="ja-JP" altLang="en-US" sz="800" dirty="0"/>
                        <a:t>法人税（</a:t>
                      </a:r>
                      <a:r>
                        <a:rPr kumimoji="1" lang="en-US" altLang="ja-JP" sz="800" dirty="0"/>
                        <a:t>30</a:t>
                      </a:r>
                      <a:r>
                        <a:rPr kumimoji="1" lang="ja-JP" altLang="en-US" sz="800" dirty="0"/>
                        <a:t>％）</a:t>
                      </a:r>
                    </a:p>
                  </a:txBody>
                  <a:tcPr/>
                </a:tc>
                <a:tc>
                  <a:txBody>
                    <a:bodyPr/>
                    <a:lstStyle/>
                    <a:p>
                      <a:pPr algn="r"/>
                      <a:r>
                        <a:rPr kumimoji="1" lang="en-US" altLang="ja-JP" sz="800" dirty="0"/>
                        <a:t>5</a:t>
                      </a:r>
                      <a:endParaRPr kumimoji="1" lang="ja-JP" altLang="en-US" sz="800" dirty="0"/>
                    </a:p>
                  </a:txBody>
                  <a:tcPr/>
                </a:tc>
                <a:extLst>
                  <a:ext uri="{0D108BD9-81ED-4DB2-BD59-A6C34878D82A}">
                    <a16:rowId xmlns:a16="http://schemas.microsoft.com/office/drawing/2014/main" val="1307033013"/>
                  </a:ext>
                </a:extLst>
              </a:tr>
              <a:tr h="0">
                <a:tc>
                  <a:txBody>
                    <a:bodyPr/>
                    <a:lstStyle/>
                    <a:p>
                      <a:r>
                        <a:rPr kumimoji="1" lang="ja-JP" altLang="en-US" sz="800" dirty="0"/>
                        <a:t>税引後利益</a:t>
                      </a:r>
                    </a:p>
                  </a:txBody>
                  <a:tcPr/>
                </a:tc>
                <a:tc>
                  <a:txBody>
                    <a:bodyPr/>
                    <a:lstStyle/>
                    <a:p>
                      <a:pPr algn="r"/>
                      <a:r>
                        <a:rPr kumimoji="1" lang="en-US" altLang="ja-JP" sz="800" dirty="0"/>
                        <a:t>13</a:t>
                      </a:r>
                      <a:endParaRPr kumimoji="1" lang="ja-JP" altLang="en-US" sz="800" dirty="0"/>
                    </a:p>
                  </a:txBody>
                  <a:tcPr/>
                </a:tc>
                <a:extLst>
                  <a:ext uri="{0D108BD9-81ED-4DB2-BD59-A6C34878D82A}">
                    <a16:rowId xmlns:a16="http://schemas.microsoft.com/office/drawing/2014/main" val="1757489853"/>
                  </a:ext>
                </a:extLst>
              </a:tr>
            </a:tbl>
          </a:graphicData>
        </a:graphic>
      </p:graphicFrame>
      <p:sp>
        <p:nvSpPr>
          <p:cNvPr id="22" name="テキスト ボックス 21">
            <a:extLst>
              <a:ext uri="{FF2B5EF4-FFF2-40B4-BE49-F238E27FC236}">
                <a16:creationId xmlns:a16="http://schemas.microsoft.com/office/drawing/2014/main" id="{9CBB8DED-4862-4A6B-95AC-8866B177FBF0}"/>
              </a:ext>
            </a:extLst>
          </p:cNvPr>
          <p:cNvSpPr txBox="1"/>
          <p:nvPr/>
        </p:nvSpPr>
        <p:spPr>
          <a:xfrm>
            <a:off x="148131" y="5089763"/>
            <a:ext cx="2838485" cy="1169551"/>
          </a:xfrm>
          <a:prstGeom prst="rect">
            <a:avLst/>
          </a:prstGeom>
          <a:noFill/>
          <a:ln>
            <a:solidFill>
              <a:srgbClr val="0070C0"/>
            </a:solidFill>
          </a:ln>
        </p:spPr>
        <p:txBody>
          <a:bodyPr wrap="square" rtlCol="0">
            <a:spAutoFit/>
          </a:bodyPr>
          <a:lstStyle/>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lang="ja-JP" altLang="en-US" sz="1000" dirty="0"/>
              <a:t>｛税引前利益＋支払利息（増加額）｝</a:t>
            </a:r>
            <a:r>
              <a:rPr lang="en-US" altLang="ja-JP" sz="1000" dirty="0"/>
              <a:t>÷</a:t>
            </a:r>
            <a:r>
              <a:rPr lang="ja-JP" altLang="en-US" sz="1000" dirty="0"/>
              <a:t>投資額</a:t>
            </a:r>
            <a:endParaRPr lang="en-US" altLang="ja-JP" sz="1000" dirty="0"/>
          </a:p>
          <a:p>
            <a:r>
              <a:rPr lang="ja-JP" altLang="en-US" sz="1000" dirty="0"/>
              <a:t>　　＝</a:t>
            </a:r>
            <a:r>
              <a:rPr lang="en-US" altLang="ja-JP" sz="1000" dirty="0"/>
              <a:t>{(5</a:t>
            </a:r>
            <a:r>
              <a:rPr kumimoji="1" lang="en-US" altLang="ja-JP" sz="1000" dirty="0"/>
              <a:t>+13+9)-(5+10+6)}÷100</a:t>
            </a:r>
            <a:r>
              <a:rPr kumimoji="1" lang="ja-JP" altLang="en-US" sz="1000" dirty="0"/>
              <a:t>＝</a:t>
            </a:r>
            <a:r>
              <a:rPr kumimoji="1" lang="en-US" altLang="ja-JP" sz="1000" dirty="0"/>
              <a:t>6.0%</a:t>
            </a:r>
          </a:p>
          <a:p>
            <a:endParaRPr kumimoji="1" lang="en-US" altLang="ja-JP" sz="1000" dirty="0"/>
          </a:p>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kumimoji="1" lang="ja-JP" altLang="en-US" sz="1000" dirty="0"/>
              <a:t>投資</a:t>
            </a:r>
            <a:r>
              <a:rPr lang="ja-JP" altLang="en-US" sz="1000" dirty="0"/>
              <a:t>額</a:t>
            </a:r>
            <a:r>
              <a:rPr lang="en-US" altLang="ja-JP" sz="1000" dirty="0"/>
              <a:t>÷(</a:t>
            </a:r>
            <a:r>
              <a:rPr lang="ja-JP" altLang="en-US" sz="1000" dirty="0"/>
              <a:t>税引後当期純利益＋減価償却費</a:t>
            </a:r>
            <a:r>
              <a:rPr lang="en-US" altLang="ja-JP" sz="1000" dirty="0"/>
              <a:t>)</a:t>
            </a:r>
          </a:p>
          <a:p>
            <a:r>
              <a:rPr kumimoji="1" lang="ja-JP" altLang="en-US" sz="1000" dirty="0"/>
              <a:t>　　＝</a:t>
            </a:r>
            <a:r>
              <a:rPr lang="en-US" altLang="ja-JP" sz="1000" dirty="0"/>
              <a:t>1</a:t>
            </a:r>
            <a:r>
              <a:rPr kumimoji="1" lang="en-US" altLang="ja-JP" sz="1000" dirty="0"/>
              <a:t>00÷</a:t>
            </a:r>
            <a:r>
              <a:rPr kumimoji="1" lang="ja-JP" altLang="en-US" sz="1000" dirty="0"/>
              <a:t>｛</a:t>
            </a:r>
            <a:r>
              <a:rPr kumimoji="1" lang="en-US" altLang="ja-JP" sz="1000" dirty="0"/>
              <a:t>(13+20)-(10+10)</a:t>
            </a:r>
            <a:r>
              <a:rPr kumimoji="1" lang="ja-JP" altLang="en-US" sz="1000" dirty="0"/>
              <a:t>｝＝</a:t>
            </a:r>
            <a:r>
              <a:rPr kumimoji="1" lang="en-US" altLang="ja-JP" sz="1000" dirty="0"/>
              <a:t>7.7</a:t>
            </a:r>
            <a:r>
              <a:rPr kumimoji="1" lang="ja-JP" altLang="en-US" sz="1000" dirty="0"/>
              <a:t>年</a:t>
            </a:r>
            <a:endParaRPr kumimoji="1" lang="en-US" altLang="ja-JP" sz="1000" dirty="0"/>
          </a:p>
        </p:txBody>
      </p:sp>
      <p:sp>
        <p:nvSpPr>
          <p:cNvPr id="23" name="テキスト ボックス 22">
            <a:extLst>
              <a:ext uri="{FF2B5EF4-FFF2-40B4-BE49-F238E27FC236}">
                <a16:creationId xmlns:a16="http://schemas.microsoft.com/office/drawing/2014/main" id="{45D58467-D1D1-4445-B5D9-4998E09D9A0E}"/>
              </a:ext>
            </a:extLst>
          </p:cNvPr>
          <p:cNvSpPr txBox="1"/>
          <p:nvPr/>
        </p:nvSpPr>
        <p:spPr>
          <a:xfrm>
            <a:off x="6157384" y="5039809"/>
            <a:ext cx="2838485" cy="1169551"/>
          </a:xfrm>
          <a:prstGeom prst="rect">
            <a:avLst/>
          </a:prstGeom>
          <a:noFill/>
          <a:ln>
            <a:solidFill>
              <a:srgbClr val="0070C0"/>
            </a:solidFill>
          </a:ln>
        </p:spPr>
        <p:txBody>
          <a:bodyPr wrap="square" rtlCol="0">
            <a:spAutoFit/>
          </a:bodyPr>
          <a:lstStyle/>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lang="ja-JP" altLang="en-US" sz="1000" dirty="0"/>
              <a:t>｛税引前利益＋支払利息（増加額）｝</a:t>
            </a:r>
            <a:r>
              <a:rPr lang="en-US" altLang="ja-JP" sz="1000" dirty="0"/>
              <a:t>÷</a:t>
            </a:r>
            <a:r>
              <a:rPr lang="ja-JP" altLang="en-US" sz="1000" dirty="0"/>
              <a:t>投資額</a:t>
            </a:r>
            <a:endParaRPr lang="en-US" altLang="ja-JP" sz="1000" dirty="0"/>
          </a:p>
          <a:p>
            <a:r>
              <a:rPr lang="ja-JP" altLang="en-US" sz="1000" dirty="0"/>
              <a:t>　　＝</a:t>
            </a:r>
            <a:r>
              <a:rPr lang="en-US" altLang="ja-JP" sz="1000" dirty="0"/>
              <a:t>{(7</a:t>
            </a:r>
            <a:r>
              <a:rPr kumimoji="1" lang="en-US" altLang="ja-JP" sz="1000" dirty="0"/>
              <a:t>+15+10)-(5+10+6)}÷</a:t>
            </a:r>
            <a:r>
              <a:rPr lang="en-US" altLang="ja-JP" sz="1000" dirty="0"/>
              <a:t>13</a:t>
            </a:r>
            <a:r>
              <a:rPr kumimoji="1" lang="en-US" altLang="ja-JP" sz="1000" dirty="0"/>
              <a:t>0</a:t>
            </a:r>
            <a:r>
              <a:rPr kumimoji="1" lang="ja-JP" altLang="en-US" sz="1000" dirty="0"/>
              <a:t>＝</a:t>
            </a:r>
            <a:r>
              <a:rPr kumimoji="1" lang="en-US" altLang="ja-JP" sz="1000" dirty="0"/>
              <a:t>8.5%</a:t>
            </a:r>
          </a:p>
          <a:p>
            <a:endParaRPr kumimoji="1" lang="en-US" altLang="ja-JP" sz="1000" dirty="0"/>
          </a:p>
          <a:p>
            <a:r>
              <a:rPr lang="en-US" altLang="ja-JP" sz="1000" dirty="0"/>
              <a:t>【</a:t>
            </a:r>
            <a:r>
              <a:rPr lang="ja-JP" altLang="en-US" sz="1000" dirty="0"/>
              <a:t>投資利益率法</a:t>
            </a:r>
            <a:r>
              <a:rPr lang="en-US" altLang="ja-JP" sz="1000" dirty="0"/>
              <a:t>】</a:t>
            </a:r>
          </a:p>
          <a:p>
            <a:pPr marL="171450" indent="-171450">
              <a:buFont typeface="Wingdings" panose="05000000000000000000" pitchFamily="2" charset="2"/>
              <a:buChar char="Ø"/>
            </a:pPr>
            <a:r>
              <a:rPr kumimoji="1" lang="ja-JP" altLang="en-US" sz="1000" dirty="0"/>
              <a:t>投資</a:t>
            </a:r>
            <a:r>
              <a:rPr lang="ja-JP" altLang="en-US" sz="1000" dirty="0"/>
              <a:t>額</a:t>
            </a:r>
            <a:r>
              <a:rPr lang="en-US" altLang="ja-JP" sz="1000" dirty="0"/>
              <a:t>÷(</a:t>
            </a:r>
            <a:r>
              <a:rPr lang="ja-JP" altLang="en-US" sz="1000" dirty="0"/>
              <a:t>税引後当期純利益＋減価償却費</a:t>
            </a:r>
            <a:r>
              <a:rPr lang="en-US" altLang="ja-JP" sz="1000" dirty="0"/>
              <a:t>)</a:t>
            </a:r>
          </a:p>
          <a:p>
            <a:r>
              <a:rPr kumimoji="1" lang="ja-JP" altLang="en-US" sz="1000" dirty="0"/>
              <a:t>　　＝</a:t>
            </a:r>
            <a:r>
              <a:rPr kumimoji="1" lang="en-US" altLang="ja-JP" sz="1000" dirty="0"/>
              <a:t>130÷</a:t>
            </a:r>
            <a:r>
              <a:rPr kumimoji="1" lang="ja-JP" altLang="en-US" sz="1000" dirty="0"/>
              <a:t>｛</a:t>
            </a:r>
            <a:r>
              <a:rPr kumimoji="1" lang="en-US" altLang="ja-JP" sz="1000" dirty="0"/>
              <a:t>(15+23)-(10+10)</a:t>
            </a:r>
            <a:r>
              <a:rPr kumimoji="1" lang="ja-JP" altLang="en-US" sz="1000" dirty="0"/>
              <a:t>｝＝</a:t>
            </a:r>
            <a:r>
              <a:rPr kumimoji="1" lang="en-US" altLang="ja-JP" sz="1000" dirty="0"/>
              <a:t>7.2</a:t>
            </a:r>
            <a:r>
              <a:rPr kumimoji="1" lang="ja-JP" altLang="en-US" sz="1000" dirty="0"/>
              <a:t>年</a:t>
            </a:r>
            <a:endParaRPr kumimoji="1" lang="en-US" altLang="ja-JP" sz="1000" dirty="0"/>
          </a:p>
        </p:txBody>
      </p:sp>
      <p:sp>
        <p:nvSpPr>
          <p:cNvPr id="24" name="テキスト ボックス 23">
            <a:extLst>
              <a:ext uri="{FF2B5EF4-FFF2-40B4-BE49-F238E27FC236}">
                <a16:creationId xmlns:a16="http://schemas.microsoft.com/office/drawing/2014/main" id="{C216A58A-C9CA-4760-8976-35F9D3F1CA56}"/>
              </a:ext>
            </a:extLst>
          </p:cNvPr>
          <p:cNvSpPr txBox="1"/>
          <p:nvPr/>
        </p:nvSpPr>
        <p:spPr>
          <a:xfrm>
            <a:off x="3041257" y="4949943"/>
            <a:ext cx="3064951" cy="1477328"/>
          </a:xfrm>
          <a:prstGeom prst="rect">
            <a:avLst/>
          </a:prstGeom>
          <a:noFill/>
          <a:ln>
            <a:solidFill>
              <a:srgbClr val="0070C0"/>
            </a:solidFill>
          </a:ln>
        </p:spPr>
        <p:txBody>
          <a:bodyPr wrap="square" rtlCol="0">
            <a:spAutoFit/>
          </a:bodyPr>
          <a:lstStyle/>
          <a:p>
            <a:pPr marL="171450" indent="-171450">
              <a:buFont typeface="Wingdings" panose="05000000000000000000" pitchFamily="2" charset="2"/>
              <a:buChar char="Ø"/>
            </a:pPr>
            <a:r>
              <a:rPr lang="ja-JP" altLang="en-US" sz="1000" dirty="0"/>
              <a:t>投資利益率は、甲が</a:t>
            </a:r>
            <a:r>
              <a:rPr lang="en-US" altLang="ja-JP" sz="1000" dirty="0"/>
              <a:t>6.0</a:t>
            </a:r>
            <a:r>
              <a:rPr lang="ja-JP" altLang="en-US" sz="1000" dirty="0"/>
              <a:t>％、Ｚが</a:t>
            </a:r>
            <a:r>
              <a:rPr lang="en-US" altLang="ja-JP" sz="1000" dirty="0"/>
              <a:t>8.5</a:t>
            </a:r>
            <a:r>
              <a:rPr lang="ja-JP" altLang="en-US" sz="1000" dirty="0"/>
              <a:t>％となり、両設備とも借入金利や一般の運用資産の利子率と比べ高い利益率が見込まれるが、Ｚの方がより投資効率は高いと判 断できる</a:t>
            </a:r>
            <a:endParaRPr lang="en-US" altLang="ja-JP" sz="1000" dirty="0"/>
          </a:p>
          <a:p>
            <a:pPr marL="171450" indent="-171450">
              <a:buFont typeface="Wingdings" panose="05000000000000000000" pitchFamily="2" charset="2"/>
              <a:buChar char="Ø"/>
            </a:pPr>
            <a:r>
              <a:rPr lang="ja-JP" altLang="en-US" sz="1000" dirty="0"/>
              <a:t>回収期間は、甲が</a:t>
            </a:r>
            <a:r>
              <a:rPr lang="en-US" altLang="ja-JP" sz="1000" dirty="0"/>
              <a:t>7.7</a:t>
            </a:r>
            <a:r>
              <a:rPr lang="ja-JP" altLang="en-US" sz="1000" dirty="0"/>
              <a:t>年、Ｚが</a:t>
            </a:r>
            <a:r>
              <a:rPr lang="en-US" altLang="ja-JP" sz="1000" dirty="0"/>
              <a:t>7.2</a:t>
            </a:r>
            <a:r>
              <a:rPr lang="ja-JP" altLang="en-US" sz="1000" dirty="0"/>
              <a:t>年となり、両設備とも耐用年数、借入期間よりも 短期間で投資額を回収することができるが、Ｚの方がより短期間で回収すること ができる</a:t>
            </a:r>
            <a:endParaRPr lang="en-US" altLang="ja-JP" sz="1000" dirty="0"/>
          </a:p>
          <a:p>
            <a:pPr marL="171450" indent="-171450">
              <a:buFont typeface="Wingdings" panose="05000000000000000000" pitchFamily="2" charset="2"/>
              <a:buChar char="Ø"/>
            </a:pPr>
            <a:r>
              <a:rPr lang="ja-JP" altLang="en-US" sz="1000" dirty="0"/>
              <a:t> 以上から、Ｚの機械を購入することが望ましい</a:t>
            </a:r>
            <a:endParaRPr lang="en-US" altLang="ja-JP" sz="1000" dirty="0"/>
          </a:p>
        </p:txBody>
      </p:sp>
      <p:sp>
        <p:nvSpPr>
          <p:cNvPr id="3" name="フッター プレースホルダー 2">
            <a:extLst>
              <a:ext uri="{FF2B5EF4-FFF2-40B4-BE49-F238E27FC236}">
                <a16:creationId xmlns:a16="http://schemas.microsoft.com/office/drawing/2014/main" id="{FC14824B-6AFC-4662-B563-077CE106707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805824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92</a:t>
            </a:fld>
            <a:endParaRPr kumimoji="1" lang="ja-JP" altLang="en-US" dirty="0"/>
          </a:p>
        </p:txBody>
      </p:sp>
      <p:sp>
        <p:nvSpPr>
          <p:cNvPr id="13" name="テキスト ボックス 12"/>
          <p:cNvSpPr txBox="1"/>
          <p:nvPr/>
        </p:nvSpPr>
        <p:spPr>
          <a:xfrm>
            <a:off x="259160" y="219133"/>
            <a:ext cx="5760640" cy="400110"/>
          </a:xfrm>
          <a:prstGeom prst="rect">
            <a:avLst/>
          </a:prstGeom>
          <a:noFill/>
        </p:spPr>
        <p:txBody>
          <a:bodyPr wrap="square" rtlCol="0">
            <a:spAutoFit/>
          </a:bodyPr>
          <a:lstStyle/>
          <a:p>
            <a:r>
              <a:rPr lang="en-US" altLang="ja-JP" sz="2000" dirty="0">
                <a:solidFill>
                  <a:schemeClr val="tx2"/>
                </a:solidFill>
                <a:latin typeface="+mj-lt"/>
                <a:ea typeface="+mj-ea"/>
                <a:cs typeface="+mj-cs"/>
              </a:rPr>
              <a:t>8-11</a:t>
            </a:r>
            <a:r>
              <a:rPr lang="ja-JP" altLang="en-US" sz="2000" dirty="0">
                <a:solidFill>
                  <a:schemeClr val="tx2"/>
                </a:solidFill>
                <a:latin typeface="+mj-lt"/>
                <a:ea typeface="+mj-ea"/>
                <a:cs typeface="+mj-cs"/>
              </a:rPr>
              <a:t>）設備計画の記載方法</a:t>
            </a:r>
          </a:p>
        </p:txBody>
      </p:sp>
      <p:sp>
        <p:nvSpPr>
          <p:cNvPr id="9" name="テキスト ボックス 8"/>
          <p:cNvSpPr txBox="1"/>
          <p:nvPr/>
        </p:nvSpPr>
        <p:spPr>
          <a:xfrm>
            <a:off x="17748" y="969499"/>
            <a:ext cx="9108504" cy="523220"/>
          </a:xfrm>
          <a:prstGeom prst="rect">
            <a:avLst/>
          </a:prstGeom>
          <a:noFill/>
        </p:spPr>
        <p:txBody>
          <a:bodyPr wrap="square" rtlCol="0">
            <a:spAutoFit/>
          </a:bodyPr>
          <a:lstStyle/>
          <a:p>
            <a:pPr algn="ctr"/>
            <a:r>
              <a:rPr kumimoji="1" lang="ja-JP" altLang="en-US" sz="2800" dirty="0"/>
              <a:t>購入予定資産を償却資産と非償却資産に分ける</a:t>
            </a:r>
          </a:p>
        </p:txBody>
      </p:sp>
      <p:graphicFrame>
        <p:nvGraphicFramePr>
          <p:cNvPr id="11" name="表 10"/>
          <p:cNvGraphicFramePr>
            <a:graphicFrameLocks noGrp="1"/>
          </p:cNvGraphicFramePr>
          <p:nvPr/>
        </p:nvGraphicFramePr>
        <p:xfrm>
          <a:off x="323528" y="3710376"/>
          <a:ext cx="4752528" cy="2370550"/>
        </p:xfrm>
        <a:graphic>
          <a:graphicData uri="http://schemas.openxmlformats.org/drawingml/2006/table">
            <a:tbl>
              <a:tblPr firstRow="1" bandRow="1">
                <a:tableStyleId>{BDBED569-4797-4DF1-A0F4-6AAB3CD982D8}</a:tableStyleId>
              </a:tblPr>
              <a:tblGrid>
                <a:gridCol w="799570">
                  <a:extLst>
                    <a:ext uri="{9D8B030D-6E8A-4147-A177-3AD203B41FA5}">
                      <a16:colId xmlns:a16="http://schemas.microsoft.com/office/drawing/2014/main" val="996829725"/>
                    </a:ext>
                  </a:extLst>
                </a:gridCol>
                <a:gridCol w="864096">
                  <a:extLst>
                    <a:ext uri="{9D8B030D-6E8A-4147-A177-3AD203B41FA5}">
                      <a16:colId xmlns:a16="http://schemas.microsoft.com/office/drawing/2014/main" val="4144296593"/>
                    </a:ext>
                  </a:extLst>
                </a:gridCol>
                <a:gridCol w="864096">
                  <a:extLst>
                    <a:ext uri="{9D8B030D-6E8A-4147-A177-3AD203B41FA5}">
                      <a16:colId xmlns:a16="http://schemas.microsoft.com/office/drawing/2014/main" val="3845688077"/>
                    </a:ext>
                  </a:extLst>
                </a:gridCol>
                <a:gridCol w="973300">
                  <a:extLst>
                    <a:ext uri="{9D8B030D-6E8A-4147-A177-3AD203B41FA5}">
                      <a16:colId xmlns:a16="http://schemas.microsoft.com/office/drawing/2014/main" val="1460782321"/>
                    </a:ext>
                  </a:extLst>
                </a:gridCol>
                <a:gridCol w="603394">
                  <a:extLst>
                    <a:ext uri="{9D8B030D-6E8A-4147-A177-3AD203B41FA5}">
                      <a16:colId xmlns:a16="http://schemas.microsoft.com/office/drawing/2014/main" val="3968680855"/>
                    </a:ext>
                  </a:extLst>
                </a:gridCol>
                <a:gridCol w="648072">
                  <a:extLst>
                    <a:ext uri="{9D8B030D-6E8A-4147-A177-3AD203B41FA5}">
                      <a16:colId xmlns:a16="http://schemas.microsoft.com/office/drawing/2014/main" val="346287394"/>
                    </a:ext>
                  </a:extLst>
                </a:gridCol>
              </a:tblGrid>
              <a:tr h="150672">
                <a:tc>
                  <a:txBody>
                    <a:bodyPr/>
                    <a:lstStyle/>
                    <a:p>
                      <a:pPr algn="ctr"/>
                      <a:r>
                        <a:rPr kumimoji="1" lang="ja-JP" altLang="en-US" sz="1200" dirty="0"/>
                        <a:t>資産名</a:t>
                      </a:r>
                    </a:p>
                  </a:txBody>
                  <a:tcPr anchor="b">
                    <a:solidFill>
                      <a:srgbClr val="FFFF00"/>
                    </a:solidFill>
                  </a:tcPr>
                </a:tc>
                <a:tc>
                  <a:txBody>
                    <a:bodyPr/>
                    <a:lstStyle/>
                    <a:p>
                      <a:pPr algn="ctr"/>
                      <a:r>
                        <a:rPr kumimoji="1" lang="ja-JP" altLang="en-US" sz="1200" dirty="0"/>
                        <a:t>償却方法</a:t>
                      </a:r>
                    </a:p>
                  </a:txBody>
                  <a:tcPr anchor="b"/>
                </a:tc>
                <a:tc>
                  <a:txBody>
                    <a:bodyPr/>
                    <a:lstStyle/>
                    <a:p>
                      <a:pPr algn="ctr"/>
                      <a:r>
                        <a:rPr kumimoji="1" lang="ja-JP" altLang="en-US" sz="1200" dirty="0"/>
                        <a:t>耐用年数</a:t>
                      </a:r>
                      <a:endParaRPr kumimoji="1" lang="en-US" altLang="ja-JP" sz="1200" dirty="0"/>
                    </a:p>
                  </a:txBody>
                  <a:tcPr anchor="b"/>
                </a:tc>
                <a:tc>
                  <a:txBody>
                    <a:bodyPr/>
                    <a:lstStyle/>
                    <a:p>
                      <a:pPr algn="ctr"/>
                      <a:r>
                        <a:rPr kumimoji="1" lang="ja-JP" altLang="en-US" sz="1200" dirty="0"/>
                        <a:t>減価償却費</a:t>
                      </a:r>
                    </a:p>
                  </a:txBody>
                  <a:tcPr anchor="b"/>
                </a:tc>
                <a:tc>
                  <a:txBody>
                    <a:bodyPr/>
                    <a:lstStyle/>
                    <a:p>
                      <a:pPr algn="ctr"/>
                      <a:r>
                        <a:rPr kumimoji="1" lang="ja-JP" altLang="en-US" sz="1200" dirty="0"/>
                        <a:t>１月</a:t>
                      </a:r>
                    </a:p>
                  </a:txBody>
                  <a:tcPr anchor="b"/>
                </a:tc>
                <a:tc>
                  <a:txBody>
                    <a:bodyPr/>
                    <a:lstStyle/>
                    <a:p>
                      <a:pPr algn="ctr"/>
                      <a:r>
                        <a:rPr kumimoji="1" lang="ja-JP" altLang="en-US" sz="1200" dirty="0"/>
                        <a:t>合計</a:t>
                      </a:r>
                    </a:p>
                  </a:txBody>
                  <a:tcPr anchor="b"/>
                </a:tc>
                <a:extLst>
                  <a:ext uri="{0D108BD9-81ED-4DB2-BD59-A6C34878D82A}">
                    <a16:rowId xmlns:a16="http://schemas.microsoft.com/office/drawing/2014/main" val="2318222876"/>
                  </a:ext>
                </a:extLst>
              </a:tr>
              <a:tr h="419246">
                <a:tc>
                  <a:txBody>
                    <a:bodyPr/>
                    <a:lstStyle/>
                    <a:p>
                      <a:pPr algn="ctr"/>
                      <a:r>
                        <a:rPr kumimoji="1" lang="ja-JP" altLang="en-US" sz="1050" dirty="0"/>
                        <a:t>既存資産</a:t>
                      </a:r>
                      <a:endParaRPr kumimoji="1" lang="en-US" altLang="ja-JP" sz="1050" dirty="0"/>
                    </a:p>
                  </a:txBody>
                  <a:tcPr anchor="b"/>
                </a:tc>
                <a:tc>
                  <a:txBody>
                    <a:bodyPr/>
                    <a:lstStyle/>
                    <a:p>
                      <a:pPr algn="r"/>
                      <a:r>
                        <a:rPr kumimoji="1" lang="ja-JP" altLang="en-US" sz="1200" dirty="0"/>
                        <a:t>定額法</a:t>
                      </a:r>
                    </a:p>
                  </a:txBody>
                  <a:tcPr anchor="b"/>
                </a:tc>
                <a:tc>
                  <a:txBody>
                    <a:bodyPr/>
                    <a:lstStyle/>
                    <a:p>
                      <a:pPr algn="r"/>
                      <a:r>
                        <a:rPr kumimoji="1" lang="en-US" altLang="ja-JP" sz="1200" dirty="0"/>
                        <a:t>30</a:t>
                      </a:r>
                      <a:r>
                        <a:rPr kumimoji="1" lang="ja-JP" altLang="en-US" sz="1200" dirty="0"/>
                        <a:t>年</a:t>
                      </a:r>
                    </a:p>
                  </a:txBody>
                  <a:tcPr anchor="b"/>
                </a:tc>
                <a:tc>
                  <a:txBody>
                    <a:bodyPr/>
                    <a:lstStyle/>
                    <a:p>
                      <a:pPr algn="r"/>
                      <a:r>
                        <a:rPr kumimoji="1" lang="en-US" altLang="ja-JP" sz="1200" dirty="0"/>
                        <a:t>1,200</a:t>
                      </a:r>
                      <a:endParaRPr kumimoji="1" lang="ja-JP" altLang="en-US" sz="1200" dirty="0"/>
                    </a:p>
                  </a:txBody>
                  <a:tcPr anchor="b"/>
                </a:tc>
                <a:tc>
                  <a:txBody>
                    <a:bodyPr/>
                    <a:lstStyle/>
                    <a:p>
                      <a:pPr algn="r"/>
                      <a:r>
                        <a:rPr kumimoji="1" lang="en-US" altLang="ja-JP" sz="1200" dirty="0"/>
                        <a:t>100</a:t>
                      </a:r>
                      <a:endParaRPr kumimoji="1" lang="ja-JP" altLang="en-US" sz="1200" dirty="0"/>
                    </a:p>
                  </a:txBody>
                  <a:tcPr anchor="b"/>
                </a:tc>
                <a:tc>
                  <a:txBody>
                    <a:bodyPr/>
                    <a:lstStyle/>
                    <a:p>
                      <a:pPr algn="r"/>
                      <a:r>
                        <a:rPr kumimoji="1" lang="en-US" altLang="ja-JP" sz="1200" dirty="0"/>
                        <a:t>1,200</a:t>
                      </a:r>
                      <a:endParaRPr kumimoji="1" lang="ja-JP" altLang="en-US" sz="1200" dirty="0"/>
                    </a:p>
                  </a:txBody>
                  <a:tcPr anchor="b"/>
                </a:tc>
                <a:extLst>
                  <a:ext uri="{0D108BD9-81ED-4DB2-BD59-A6C34878D82A}">
                    <a16:rowId xmlns:a16="http://schemas.microsoft.com/office/drawing/2014/main" val="2383136738"/>
                  </a:ext>
                </a:extLst>
              </a:tr>
              <a:tr h="419246">
                <a:tc>
                  <a:txBody>
                    <a:bodyPr/>
                    <a:lstStyle/>
                    <a:p>
                      <a:pPr algn="ctr"/>
                      <a:r>
                        <a:rPr kumimoji="1" lang="ja-JP" altLang="en-US" sz="1200" dirty="0"/>
                        <a:t>車両</a:t>
                      </a:r>
                    </a:p>
                  </a:txBody>
                  <a:tcPr anchor="b"/>
                </a:tc>
                <a:tc>
                  <a:txBody>
                    <a:bodyPr/>
                    <a:lstStyle/>
                    <a:p>
                      <a:pPr algn="r"/>
                      <a:r>
                        <a:rPr kumimoji="1" lang="ja-JP" altLang="en-US" sz="1200" dirty="0"/>
                        <a:t>定額法</a:t>
                      </a:r>
                    </a:p>
                  </a:txBody>
                  <a:tcPr anchor="b"/>
                </a:tc>
                <a:tc>
                  <a:txBody>
                    <a:bodyPr/>
                    <a:lstStyle/>
                    <a:p>
                      <a:pPr algn="r"/>
                      <a:r>
                        <a:rPr kumimoji="1" lang="en-US" altLang="ja-JP" sz="1200" dirty="0"/>
                        <a:t>6</a:t>
                      </a:r>
                      <a:r>
                        <a:rPr kumimoji="1" lang="ja-JP" altLang="en-US" sz="1200" dirty="0"/>
                        <a:t>年</a:t>
                      </a:r>
                    </a:p>
                  </a:txBody>
                  <a:tcPr anchor="b"/>
                </a:tc>
                <a:tc>
                  <a:txBody>
                    <a:bodyPr/>
                    <a:lstStyle/>
                    <a:p>
                      <a:pPr algn="r"/>
                      <a:r>
                        <a:rPr kumimoji="1" lang="en-US" altLang="ja-JP" sz="1200" dirty="0"/>
                        <a:t>600</a:t>
                      </a:r>
                      <a:endParaRPr kumimoji="1" lang="ja-JP" altLang="en-US" sz="1200" dirty="0"/>
                    </a:p>
                  </a:txBody>
                  <a:tcPr anchor="b"/>
                </a:tc>
                <a:tc>
                  <a:txBody>
                    <a:bodyPr/>
                    <a:lstStyle/>
                    <a:p>
                      <a:pPr algn="r"/>
                      <a:r>
                        <a:rPr kumimoji="1" lang="en-US" altLang="ja-JP" sz="1200" dirty="0"/>
                        <a:t>50</a:t>
                      </a:r>
                      <a:endParaRPr kumimoji="1" lang="ja-JP" altLang="en-US" sz="1200" dirty="0"/>
                    </a:p>
                  </a:txBody>
                  <a:tcPr anchor="b"/>
                </a:tc>
                <a:tc>
                  <a:txBody>
                    <a:bodyPr/>
                    <a:lstStyle/>
                    <a:p>
                      <a:pPr algn="r"/>
                      <a:r>
                        <a:rPr kumimoji="1" lang="en-US" altLang="ja-JP" sz="1200" dirty="0"/>
                        <a:t>600</a:t>
                      </a:r>
                      <a:endParaRPr kumimoji="1" lang="ja-JP" altLang="en-US" sz="1200" dirty="0"/>
                    </a:p>
                  </a:txBody>
                  <a:tcPr anchor="b"/>
                </a:tc>
                <a:extLst>
                  <a:ext uri="{0D108BD9-81ED-4DB2-BD59-A6C34878D82A}">
                    <a16:rowId xmlns:a16="http://schemas.microsoft.com/office/drawing/2014/main" val="1374570824"/>
                  </a:ext>
                </a:extLst>
              </a:tr>
              <a:tr h="419246">
                <a:tc>
                  <a:txBody>
                    <a:bodyPr/>
                    <a:lstStyle/>
                    <a:p>
                      <a:pPr algn="ctr"/>
                      <a:r>
                        <a:rPr kumimoji="1" lang="ja-JP" altLang="en-US" sz="1200" dirty="0"/>
                        <a:t>金型</a:t>
                      </a:r>
                    </a:p>
                  </a:txBody>
                  <a:tcPr anchor="b"/>
                </a:tc>
                <a:tc>
                  <a:txBody>
                    <a:bodyPr/>
                    <a:lstStyle/>
                    <a:p>
                      <a:pPr algn="r"/>
                      <a:r>
                        <a:rPr kumimoji="1" lang="ja-JP" altLang="en-US" sz="1200" dirty="0"/>
                        <a:t>定率法</a:t>
                      </a:r>
                    </a:p>
                  </a:txBody>
                  <a:tcPr anchor="b"/>
                </a:tc>
                <a:tc>
                  <a:txBody>
                    <a:bodyPr/>
                    <a:lstStyle/>
                    <a:p>
                      <a:pPr algn="r"/>
                      <a:r>
                        <a:rPr kumimoji="1" lang="en-US" altLang="ja-JP" sz="1200" dirty="0"/>
                        <a:t>5</a:t>
                      </a:r>
                      <a:r>
                        <a:rPr kumimoji="1" lang="ja-JP" altLang="en-US" sz="1200" dirty="0"/>
                        <a:t>年</a:t>
                      </a:r>
                    </a:p>
                  </a:txBody>
                  <a:tcPr anchor="b"/>
                </a:tc>
                <a:tc>
                  <a:txBody>
                    <a:bodyPr/>
                    <a:lstStyle/>
                    <a:p>
                      <a:pPr algn="r"/>
                      <a:r>
                        <a:rPr kumimoji="1" lang="en-US" altLang="ja-JP" sz="1200" dirty="0"/>
                        <a:t>960</a:t>
                      </a:r>
                      <a:endParaRPr kumimoji="1" lang="ja-JP" altLang="en-US" sz="1200" dirty="0"/>
                    </a:p>
                  </a:txBody>
                  <a:tcPr anchor="b"/>
                </a:tc>
                <a:tc>
                  <a:txBody>
                    <a:bodyPr/>
                    <a:lstStyle/>
                    <a:p>
                      <a:pPr algn="r"/>
                      <a:r>
                        <a:rPr kumimoji="1" lang="en-US" altLang="ja-JP" sz="1200" dirty="0"/>
                        <a:t>80</a:t>
                      </a:r>
                      <a:endParaRPr kumimoji="1" lang="ja-JP" altLang="en-US" sz="1200" dirty="0"/>
                    </a:p>
                  </a:txBody>
                  <a:tcPr anchor="b"/>
                </a:tc>
                <a:tc>
                  <a:txBody>
                    <a:bodyPr/>
                    <a:lstStyle/>
                    <a:p>
                      <a:pPr algn="r"/>
                      <a:r>
                        <a:rPr kumimoji="1" lang="en-US" altLang="ja-JP" sz="1200" dirty="0"/>
                        <a:t>960</a:t>
                      </a:r>
                      <a:endParaRPr kumimoji="1" lang="ja-JP" altLang="en-US" sz="1200" dirty="0"/>
                    </a:p>
                  </a:txBody>
                  <a:tcPr anchor="b"/>
                </a:tc>
                <a:extLst>
                  <a:ext uri="{0D108BD9-81ED-4DB2-BD59-A6C34878D82A}">
                    <a16:rowId xmlns:a16="http://schemas.microsoft.com/office/drawing/2014/main" val="2753740621"/>
                  </a:ext>
                </a:extLst>
              </a:tr>
              <a:tr h="419246">
                <a:tc>
                  <a:txBody>
                    <a:bodyPr/>
                    <a:lstStyle/>
                    <a:p>
                      <a:pPr algn="ctr"/>
                      <a:r>
                        <a:rPr kumimoji="1" lang="ja-JP" altLang="en-US" sz="1200" dirty="0"/>
                        <a:t>土地</a:t>
                      </a:r>
                    </a:p>
                  </a:txBody>
                  <a:tcPr anchor="b"/>
                </a:tc>
                <a:tc>
                  <a:txBody>
                    <a:bodyPr/>
                    <a:lstStyle/>
                    <a:p>
                      <a:pPr algn="r"/>
                      <a:r>
                        <a:rPr kumimoji="1" lang="ja-JP" altLang="en-US" sz="1200" dirty="0"/>
                        <a:t>なし</a:t>
                      </a:r>
                    </a:p>
                  </a:txBody>
                  <a:tcPr anchor="b"/>
                </a:tc>
                <a:tc>
                  <a:txBody>
                    <a:bodyPr/>
                    <a:lstStyle/>
                    <a:p>
                      <a:pPr algn="r"/>
                      <a:r>
                        <a:rPr kumimoji="1" lang="ja-JP" altLang="en-US" sz="1200" dirty="0"/>
                        <a:t>なし</a:t>
                      </a:r>
                    </a:p>
                  </a:txBody>
                  <a:tcPr anchor="b"/>
                </a:tc>
                <a:tc>
                  <a:txBody>
                    <a:bodyPr/>
                    <a:lstStyle/>
                    <a:p>
                      <a:pPr algn="r"/>
                      <a:r>
                        <a:rPr kumimoji="1" lang="ja-JP" altLang="en-US" sz="1200" dirty="0"/>
                        <a:t>なし</a:t>
                      </a:r>
                    </a:p>
                  </a:txBody>
                  <a:tcPr anchor="b"/>
                </a:tc>
                <a:tc>
                  <a:txBody>
                    <a:bodyPr/>
                    <a:lstStyle/>
                    <a:p>
                      <a:pPr algn="r"/>
                      <a:r>
                        <a:rPr kumimoji="1" lang="ja-JP" altLang="en-US" sz="1200" dirty="0"/>
                        <a:t>なし</a:t>
                      </a:r>
                    </a:p>
                  </a:txBody>
                  <a:tcPr anchor="b"/>
                </a:tc>
                <a:tc>
                  <a:txBody>
                    <a:bodyPr/>
                    <a:lstStyle/>
                    <a:p>
                      <a:pPr algn="r"/>
                      <a:r>
                        <a:rPr kumimoji="1" lang="ja-JP" altLang="en-US" sz="1200" dirty="0"/>
                        <a:t>なし</a:t>
                      </a:r>
                    </a:p>
                  </a:txBody>
                  <a:tcPr anchor="b"/>
                </a:tc>
                <a:extLst>
                  <a:ext uri="{0D108BD9-81ED-4DB2-BD59-A6C34878D82A}">
                    <a16:rowId xmlns:a16="http://schemas.microsoft.com/office/drawing/2014/main" val="1188748022"/>
                  </a:ext>
                </a:extLst>
              </a:tr>
              <a:tr h="419246">
                <a:tc>
                  <a:txBody>
                    <a:bodyPr/>
                    <a:lstStyle/>
                    <a:p>
                      <a:pPr algn="ctr"/>
                      <a:r>
                        <a:rPr kumimoji="1" lang="ja-JP" altLang="en-US" sz="1200" dirty="0"/>
                        <a:t>合計</a:t>
                      </a:r>
                    </a:p>
                  </a:txBody>
                  <a:tcPr anchor="b"/>
                </a:tc>
                <a:tc>
                  <a:txBody>
                    <a:bodyPr/>
                    <a:lstStyle/>
                    <a:p>
                      <a:pPr algn="r"/>
                      <a:endParaRPr kumimoji="1" lang="ja-JP" altLang="en-US" sz="1200" dirty="0"/>
                    </a:p>
                  </a:txBody>
                  <a:tcPr anchor="b"/>
                </a:tc>
                <a:tc>
                  <a:txBody>
                    <a:bodyPr/>
                    <a:lstStyle/>
                    <a:p>
                      <a:pPr algn="r"/>
                      <a:endParaRPr kumimoji="1" lang="ja-JP" altLang="en-US" sz="1200" dirty="0"/>
                    </a:p>
                  </a:txBody>
                  <a:tcPr anchor="b"/>
                </a:tc>
                <a:tc>
                  <a:txBody>
                    <a:bodyPr/>
                    <a:lstStyle/>
                    <a:p>
                      <a:pPr algn="r"/>
                      <a:endParaRPr kumimoji="1" lang="ja-JP" altLang="en-US" sz="1200" dirty="0"/>
                    </a:p>
                  </a:txBody>
                  <a:tcPr anchor="b"/>
                </a:tc>
                <a:tc>
                  <a:txBody>
                    <a:bodyPr/>
                    <a:lstStyle/>
                    <a:p>
                      <a:pPr algn="r"/>
                      <a:endParaRPr kumimoji="1" lang="ja-JP" altLang="en-US" sz="1200" dirty="0"/>
                    </a:p>
                  </a:txBody>
                  <a:tcPr anchor="b"/>
                </a:tc>
                <a:tc>
                  <a:txBody>
                    <a:bodyPr/>
                    <a:lstStyle/>
                    <a:p>
                      <a:pPr algn="r"/>
                      <a:endParaRPr kumimoji="1" lang="ja-JP" altLang="en-US" sz="1200" dirty="0"/>
                    </a:p>
                  </a:txBody>
                  <a:tcPr anchor="b"/>
                </a:tc>
                <a:extLst>
                  <a:ext uri="{0D108BD9-81ED-4DB2-BD59-A6C34878D82A}">
                    <a16:rowId xmlns:a16="http://schemas.microsoft.com/office/drawing/2014/main" val="2836624313"/>
                  </a:ext>
                </a:extLst>
              </a:tr>
            </a:tbl>
          </a:graphicData>
        </a:graphic>
      </p:graphicFrame>
      <p:sp>
        <p:nvSpPr>
          <p:cNvPr id="14" name="テキスト ボックス 13"/>
          <p:cNvSpPr txBox="1"/>
          <p:nvPr/>
        </p:nvSpPr>
        <p:spPr>
          <a:xfrm>
            <a:off x="0" y="1828464"/>
            <a:ext cx="9108504" cy="523220"/>
          </a:xfrm>
          <a:prstGeom prst="rect">
            <a:avLst/>
          </a:prstGeom>
          <a:noFill/>
        </p:spPr>
        <p:txBody>
          <a:bodyPr wrap="square" rtlCol="0">
            <a:spAutoFit/>
          </a:bodyPr>
          <a:lstStyle/>
          <a:p>
            <a:pPr algn="ctr"/>
            <a:r>
              <a:rPr kumimoji="1" lang="ja-JP" altLang="en-US" sz="2800" dirty="0"/>
              <a:t>簡単に言うと、土地（非償却性資産）とそれ以外</a:t>
            </a:r>
          </a:p>
        </p:txBody>
      </p:sp>
      <p:sp>
        <p:nvSpPr>
          <p:cNvPr id="17" name="テキスト ボックス 16"/>
          <p:cNvSpPr txBox="1"/>
          <p:nvPr/>
        </p:nvSpPr>
        <p:spPr>
          <a:xfrm>
            <a:off x="17748" y="2751509"/>
            <a:ext cx="9108504" cy="523220"/>
          </a:xfrm>
          <a:prstGeom prst="rect">
            <a:avLst/>
          </a:prstGeom>
          <a:noFill/>
        </p:spPr>
        <p:txBody>
          <a:bodyPr wrap="square" rtlCol="0">
            <a:spAutoFit/>
          </a:bodyPr>
          <a:lstStyle/>
          <a:p>
            <a:pPr algn="ctr"/>
            <a:r>
              <a:rPr lang="ja-JP" altLang="en-US" sz="2800" dirty="0"/>
              <a:t>償却性資産については減価償却費を計上</a:t>
            </a:r>
            <a:endParaRPr kumimoji="1" lang="ja-JP" altLang="en-US" sz="2800" dirty="0"/>
          </a:p>
        </p:txBody>
      </p:sp>
      <p:sp>
        <p:nvSpPr>
          <p:cNvPr id="19" name="矢印: 右 18"/>
          <p:cNvSpPr/>
          <p:nvPr/>
        </p:nvSpPr>
        <p:spPr>
          <a:xfrm rot="10800000">
            <a:off x="5219515" y="4451797"/>
            <a:ext cx="432048" cy="864901"/>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5796135" y="3642901"/>
            <a:ext cx="3072100" cy="2585323"/>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取得原資が、借入、自己資金、リース等を記載しておく</a:t>
            </a:r>
            <a:endParaRPr kumimoji="1" lang="en-US" altLang="ja-JP" dirty="0"/>
          </a:p>
          <a:p>
            <a:pPr marL="285750" indent="-285750">
              <a:buFont typeface="Wingdings" panose="05000000000000000000" pitchFamily="2" charset="2"/>
              <a:buChar char="Ø"/>
            </a:pPr>
            <a:r>
              <a:rPr lang="ja-JP" altLang="en-US" dirty="0">
                <a:solidFill>
                  <a:srgbClr val="FF0000"/>
                </a:solidFill>
              </a:rPr>
              <a:t>減価償却費</a:t>
            </a:r>
            <a:r>
              <a:rPr lang="ja-JP" altLang="en-US" dirty="0"/>
              <a:t>については、</a:t>
            </a:r>
            <a:r>
              <a:rPr lang="ja-JP" altLang="en-US" dirty="0">
                <a:solidFill>
                  <a:srgbClr val="FF0000"/>
                </a:solidFill>
              </a:rPr>
              <a:t>借入金の返済原資</a:t>
            </a:r>
            <a:r>
              <a:rPr lang="ja-JP" altLang="en-US" dirty="0"/>
              <a:t>として重視する箇所であるため、必ず記載</a:t>
            </a:r>
            <a:endParaRPr lang="en-US" altLang="ja-JP" dirty="0"/>
          </a:p>
          <a:p>
            <a:pPr marL="285750" indent="-285750">
              <a:buFont typeface="Wingdings" panose="05000000000000000000" pitchFamily="2" charset="2"/>
              <a:buChar char="Ø"/>
            </a:pPr>
            <a:r>
              <a:rPr kumimoji="1" lang="ja-JP" altLang="en-US" dirty="0"/>
              <a:t>年間減価償却費合計が損益計算書の減価償却費と一致する様に確認</a:t>
            </a:r>
          </a:p>
        </p:txBody>
      </p:sp>
      <p:sp>
        <p:nvSpPr>
          <p:cNvPr id="21" name="矢印: 下 20"/>
          <p:cNvSpPr/>
          <p:nvPr/>
        </p:nvSpPr>
        <p:spPr>
          <a:xfrm>
            <a:off x="6900137" y="3304343"/>
            <a:ext cx="864096" cy="341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下 21"/>
          <p:cNvSpPr/>
          <p:nvPr/>
        </p:nvSpPr>
        <p:spPr>
          <a:xfrm>
            <a:off x="4122204" y="2381298"/>
            <a:ext cx="864096" cy="341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下 22"/>
          <p:cNvSpPr/>
          <p:nvPr/>
        </p:nvSpPr>
        <p:spPr>
          <a:xfrm>
            <a:off x="4139952" y="1492020"/>
            <a:ext cx="864096" cy="341284"/>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a:extLst>
              <a:ext uri="{FF2B5EF4-FFF2-40B4-BE49-F238E27FC236}">
                <a16:creationId xmlns:a16="http://schemas.microsoft.com/office/drawing/2014/main" id="{29BE710D-5DCF-4641-B8E8-81B19B6221EA}"/>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6626531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93</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16632"/>
            <a:ext cx="4319588" cy="504428"/>
          </a:xfrm>
        </p:spPr>
        <p:txBody>
          <a:bodyPr/>
          <a:lstStyle/>
          <a:p>
            <a:r>
              <a:rPr lang="en-US" altLang="ja-JP" dirty="0"/>
              <a:t>9-1.</a:t>
            </a:r>
            <a:r>
              <a:rPr lang="ja-JP" altLang="en-US" dirty="0"/>
              <a:t>営業外損益と特別損益について</a:t>
            </a:r>
            <a:endParaRPr kumimoji="1" lang="ja-JP" altLang="en-US" dirty="0"/>
          </a:p>
        </p:txBody>
      </p:sp>
      <p:sp>
        <p:nvSpPr>
          <p:cNvPr id="2" name="四角形: 角を丸くする 1">
            <a:extLst>
              <a:ext uri="{FF2B5EF4-FFF2-40B4-BE49-F238E27FC236}">
                <a16:creationId xmlns:a16="http://schemas.microsoft.com/office/drawing/2014/main" id="{9D1F9AC2-1951-4D1A-9824-5D9EFA6992C3}"/>
              </a:ext>
            </a:extLst>
          </p:cNvPr>
          <p:cNvSpPr/>
          <p:nvPr/>
        </p:nvSpPr>
        <p:spPr>
          <a:xfrm>
            <a:off x="431540" y="2348880"/>
            <a:ext cx="828092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ここまでで、営業損益が計算できました</a:t>
            </a:r>
            <a:endParaRPr kumimoji="1" lang="ja-JP" altLang="en-US" dirty="0">
              <a:solidFill>
                <a:schemeClr val="tx1"/>
              </a:solidFill>
            </a:endParaRPr>
          </a:p>
        </p:txBody>
      </p:sp>
      <p:sp>
        <p:nvSpPr>
          <p:cNvPr id="8" name="四角形: 角を丸くする 7">
            <a:extLst>
              <a:ext uri="{FF2B5EF4-FFF2-40B4-BE49-F238E27FC236}">
                <a16:creationId xmlns:a16="http://schemas.microsoft.com/office/drawing/2014/main" id="{99ED3C1F-A387-4729-832E-7B78ADA2A077}"/>
              </a:ext>
            </a:extLst>
          </p:cNvPr>
          <p:cNvSpPr/>
          <p:nvPr/>
        </p:nvSpPr>
        <p:spPr>
          <a:xfrm>
            <a:off x="431540" y="3878905"/>
            <a:ext cx="828092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あとは、支払利息と税金を計算して、これを資金計画に落とし込みましょう</a:t>
            </a:r>
          </a:p>
        </p:txBody>
      </p:sp>
      <p:sp>
        <p:nvSpPr>
          <p:cNvPr id="9" name="矢印: 下 8">
            <a:extLst>
              <a:ext uri="{FF2B5EF4-FFF2-40B4-BE49-F238E27FC236}">
                <a16:creationId xmlns:a16="http://schemas.microsoft.com/office/drawing/2014/main" id="{B126C463-AA68-4F65-ADB0-6FCED5D8DB35}"/>
              </a:ext>
            </a:extLst>
          </p:cNvPr>
          <p:cNvSpPr/>
          <p:nvPr/>
        </p:nvSpPr>
        <p:spPr>
          <a:xfrm>
            <a:off x="4104965" y="3140968"/>
            <a:ext cx="108012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962380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94</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16632"/>
            <a:ext cx="4319588" cy="504428"/>
          </a:xfrm>
        </p:spPr>
        <p:txBody>
          <a:bodyPr/>
          <a:lstStyle/>
          <a:p>
            <a:r>
              <a:rPr lang="en-US" altLang="ja-JP" dirty="0"/>
              <a:t>9-2.</a:t>
            </a:r>
            <a:r>
              <a:rPr lang="ja-JP" altLang="en-US" dirty="0"/>
              <a:t>営業外損益と特別損益について</a:t>
            </a:r>
            <a:endParaRPr kumimoji="1" lang="ja-JP" altLang="en-US" dirty="0"/>
          </a:p>
        </p:txBody>
      </p:sp>
      <p:graphicFrame>
        <p:nvGraphicFramePr>
          <p:cNvPr id="6" name="図表 5">
            <a:extLst>
              <a:ext uri="{FF2B5EF4-FFF2-40B4-BE49-F238E27FC236}">
                <a16:creationId xmlns:a16="http://schemas.microsoft.com/office/drawing/2014/main" id="{904247F2-243A-4E62-98EA-52D3B35A26E7}"/>
              </a:ext>
            </a:extLst>
          </p:cNvPr>
          <p:cNvGraphicFramePr/>
          <p:nvPr/>
        </p:nvGraphicFramePr>
        <p:xfrm>
          <a:off x="395536" y="908720"/>
          <a:ext cx="828092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四角形: 角を丸くする 1">
            <a:extLst>
              <a:ext uri="{FF2B5EF4-FFF2-40B4-BE49-F238E27FC236}">
                <a16:creationId xmlns:a16="http://schemas.microsoft.com/office/drawing/2014/main" id="{9D1F9AC2-1951-4D1A-9824-5D9EFA6992C3}"/>
              </a:ext>
            </a:extLst>
          </p:cNvPr>
          <p:cNvSpPr/>
          <p:nvPr/>
        </p:nvSpPr>
        <p:spPr>
          <a:xfrm>
            <a:off x="395536" y="5877272"/>
            <a:ext cx="828092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なるほど、良く分かりました！次は、税金の計算ですね！</a:t>
            </a:r>
          </a:p>
        </p:txBody>
      </p:sp>
      <p:sp>
        <p:nvSpPr>
          <p:cNvPr id="7" name="矢印: 下 6">
            <a:extLst>
              <a:ext uri="{FF2B5EF4-FFF2-40B4-BE49-F238E27FC236}">
                <a16:creationId xmlns:a16="http://schemas.microsoft.com/office/drawing/2014/main" id="{06FDD811-EA99-4130-952E-55B6968FBA8D}"/>
              </a:ext>
            </a:extLst>
          </p:cNvPr>
          <p:cNvSpPr/>
          <p:nvPr/>
        </p:nvSpPr>
        <p:spPr>
          <a:xfrm>
            <a:off x="3959932" y="5508684"/>
            <a:ext cx="1152128" cy="2876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6208659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95</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87970"/>
            <a:ext cx="3743523" cy="433387"/>
          </a:xfrm>
        </p:spPr>
        <p:txBody>
          <a:bodyPr/>
          <a:lstStyle/>
          <a:p>
            <a:r>
              <a:rPr lang="en-US" altLang="ja-JP" dirty="0"/>
              <a:t>9-3</a:t>
            </a:r>
            <a:r>
              <a:rPr kumimoji="1" lang="en-US" altLang="ja-JP" dirty="0"/>
              <a:t>.</a:t>
            </a:r>
            <a:r>
              <a:rPr kumimoji="1" lang="ja-JP" altLang="en-US" dirty="0"/>
              <a:t>法人税等について</a:t>
            </a:r>
          </a:p>
        </p:txBody>
      </p:sp>
      <p:graphicFrame>
        <p:nvGraphicFramePr>
          <p:cNvPr id="2" name="図表 1">
            <a:extLst>
              <a:ext uri="{FF2B5EF4-FFF2-40B4-BE49-F238E27FC236}">
                <a16:creationId xmlns:a16="http://schemas.microsoft.com/office/drawing/2014/main" id="{D26BB5E9-306F-44A2-94E2-7CF69E965F47}"/>
              </a:ext>
            </a:extLst>
          </p:cNvPr>
          <p:cNvGraphicFramePr/>
          <p:nvPr>
            <p:extLst>
              <p:ext uri="{D42A27DB-BD31-4B8C-83A1-F6EECF244321}">
                <p14:modId xmlns:p14="http://schemas.microsoft.com/office/powerpoint/2010/main" val="2846632657"/>
              </p:ext>
            </p:extLst>
          </p:nvPr>
        </p:nvGraphicFramePr>
        <p:xfrm>
          <a:off x="252412" y="729034"/>
          <a:ext cx="8497639" cy="5760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9576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dirty="0"/>
              <a:t>©</a:t>
            </a:r>
            <a:r>
              <a:rPr lang="ja-JP" altLang="en-US" dirty="0"/>
              <a:t>しのざき総研２０２０</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96</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87970"/>
            <a:ext cx="3743523" cy="433387"/>
          </a:xfrm>
        </p:spPr>
        <p:txBody>
          <a:bodyPr/>
          <a:lstStyle/>
          <a:p>
            <a:r>
              <a:rPr lang="en-US" altLang="ja-JP" dirty="0"/>
              <a:t>9-4</a:t>
            </a:r>
            <a:r>
              <a:rPr kumimoji="1" lang="en-US" altLang="ja-JP" dirty="0"/>
              <a:t>.</a:t>
            </a:r>
            <a:r>
              <a:rPr kumimoji="1" lang="ja-JP" altLang="en-US" dirty="0"/>
              <a:t>資金計画について</a:t>
            </a:r>
          </a:p>
        </p:txBody>
      </p:sp>
      <p:graphicFrame>
        <p:nvGraphicFramePr>
          <p:cNvPr id="6" name="図表 5">
            <a:extLst>
              <a:ext uri="{FF2B5EF4-FFF2-40B4-BE49-F238E27FC236}">
                <a16:creationId xmlns:a16="http://schemas.microsoft.com/office/drawing/2014/main" id="{4F5F1D6D-FC3F-402B-9177-7576A332A279}"/>
              </a:ext>
            </a:extLst>
          </p:cNvPr>
          <p:cNvGraphicFramePr/>
          <p:nvPr>
            <p:extLst>
              <p:ext uri="{D42A27DB-BD31-4B8C-83A1-F6EECF244321}">
                <p14:modId xmlns:p14="http://schemas.microsoft.com/office/powerpoint/2010/main" val="2983748628"/>
              </p:ext>
            </p:extLst>
          </p:nvPr>
        </p:nvGraphicFramePr>
        <p:xfrm>
          <a:off x="323528" y="980728"/>
          <a:ext cx="8496944"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790054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063" y="1121906"/>
            <a:ext cx="8072437" cy="509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97</a:t>
            </a:fld>
            <a:endParaRPr kumimoji="1" lang="ja-JP" altLang="en-US" dirty="0"/>
          </a:p>
        </p:txBody>
      </p:sp>
      <p:sp>
        <p:nvSpPr>
          <p:cNvPr id="13" name="テキスト ボックス 12"/>
          <p:cNvSpPr txBox="1"/>
          <p:nvPr/>
        </p:nvSpPr>
        <p:spPr>
          <a:xfrm>
            <a:off x="251520" y="193219"/>
            <a:ext cx="5463480" cy="400110"/>
          </a:xfrm>
          <a:prstGeom prst="rect">
            <a:avLst/>
          </a:prstGeom>
          <a:noFill/>
        </p:spPr>
        <p:txBody>
          <a:bodyPr wrap="square" rtlCol="0">
            <a:spAutoFit/>
          </a:bodyPr>
          <a:lstStyle/>
          <a:p>
            <a:r>
              <a:rPr kumimoji="1" lang="en-US" altLang="ja-JP" sz="2000" dirty="0">
                <a:solidFill>
                  <a:schemeClr val="tx2"/>
                </a:solidFill>
                <a:latin typeface="+mj-lt"/>
                <a:ea typeface="+mj-ea"/>
                <a:cs typeface="+mj-cs"/>
              </a:rPr>
              <a:t>9</a:t>
            </a:r>
            <a:r>
              <a:rPr lang="en-US" altLang="ja-JP" sz="2000" dirty="0">
                <a:solidFill>
                  <a:schemeClr val="tx2"/>
                </a:solidFill>
                <a:latin typeface="+mj-lt"/>
                <a:ea typeface="+mj-ea"/>
                <a:cs typeface="+mj-cs"/>
              </a:rPr>
              <a:t>-5.</a:t>
            </a:r>
            <a:r>
              <a:rPr lang="ja-JP" altLang="en-US" sz="2000" dirty="0">
                <a:solidFill>
                  <a:schemeClr val="tx2"/>
                </a:solidFill>
                <a:latin typeface="+mj-lt"/>
                <a:ea typeface="+mj-ea"/>
                <a:cs typeface="+mj-cs"/>
              </a:rPr>
              <a:t>資金計画の記載方法</a:t>
            </a:r>
          </a:p>
        </p:txBody>
      </p:sp>
      <p:sp>
        <p:nvSpPr>
          <p:cNvPr id="11" name="角丸四角形吹き出し 6"/>
          <p:cNvSpPr/>
          <p:nvPr/>
        </p:nvSpPr>
        <p:spPr>
          <a:xfrm>
            <a:off x="6215063" y="5357813"/>
            <a:ext cx="857250" cy="500062"/>
          </a:xfrm>
          <a:prstGeom prst="wedgeRoundRectCallout">
            <a:avLst>
              <a:gd name="adj1" fmla="val 58179"/>
              <a:gd name="adj2" fmla="val 87332"/>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期首との</a:t>
            </a:r>
            <a:endParaRPr lang="en-US" altLang="ja-JP" sz="1100" dirty="0">
              <a:solidFill>
                <a:sysClr val="windowText" lastClr="000000"/>
              </a:solidFill>
            </a:endParaRPr>
          </a:p>
          <a:p>
            <a:pPr algn="ctr">
              <a:defRPr/>
            </a:pPr>
            <a:r>
              <a:rPr lang="ja-JP" altLang="en-US" sz="1100" dirty="0">
                <a:solidFill>
                  <a:sysClr val="windowText" lastClr="000000"/>
                </a:solidFill>
              </a:rPr>
              <a:t>増減は？</a:t>
            </a:r>
          </a:p>
        </p:txBody>
      </p:sp>
      <p:sp>
        <p:nvSpPr>
          <p:cNvPr id="12" name="角丸四角形吹き出し 7"/>
          <p:cNvSpPr/>
          <p:nvPr/>
        </p:nvSpPr>
        <p:spPr>
          <a:xfrm>
            <a:off x="3714750" y="5072063"/>
            <a:ext cx="1000125" cy="500062"/>
          </a:xfrm>
          <a:prstGeom prst="wedgeRoundRectCallout">
            <a:avLst>
              <a:gd name="adj1" fmla="val -66547"/>
              <a:gd name="adj2" fmla="val 28637"/>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約定返済の状況は？</a:t>
            </a:r>
          </a:p>
        </p:txBody>
      </p:sp>
      <p:sp>
        <p:nvSpPr>
          <p:cNvPr id="14" name="角丸四角形吹き出し 8"/>
          <p:cNvSpPr/>
          <p:nvPr/>
        </p:nvSpPr>
        <p:spPr>
          <a:xfrm>
            <a:off x="4929188" y="5143500"/>
            <a:ext cx="1071562" cy="642938"/>
          </a:xfrm>
          <a:prstGeom prst="wedgeRoundRectCallout">
            <a:avLst>
              <a:gd name="adj1" fmla="val -25311"/>
              <a:gd name="adj2" fmla="val 88836"/>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次月繰越金がマイナスの月はないか？</a:t>
            </a:r>
          </a:p>
        </p:txBody>
      </p:sp>
      <p:sp>
        <p:nvSpPr>
          <p:cNvPr id="15" name="円/楕円 9"/>
          <p:cNvSpPr/>
          <p:nvPr/>
        </p:nvSpPr>
        <p:spPr>
          <a:xfrm>
            <a:off x="1643063" y="5013176"/>
            <a:ext cx="1857375" cy="84469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円/楕円 10"/>
          <p:cNvSpPr/>
          <p:nvPr/>
        </p:nvSpPr>
        <p:spPr>
          <a:xfrm>
            <a:off x="7000875" y="6072188"/>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円/楕円 12"/>
          <p:cNvSpPr/>
          <p:nvPr/>
        </p:nvSpPr>
        <p:spPr>
          <a:xfrm>
            <a:off x="7000875" y="4447754"/>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角丸四角形吹き出し 13"/>
          <p:cNvSpPr/>
          <p:nvPr/>
        </p:nvSpPr>
        <p:spPr>
          <a:xfrm>
            <a:off x="5429250" y="3714750"/>
            <a:ext cx="1000125" cy="500063"/>
          </a:xfrm>
          <a:prstGeom prst="wedgeRoundRectCallout">
            <a:avLst>
              <a:gd name="adj1" fmla="val 108973"/>
              <a:gd name="adj2" fmla="val 107649"/>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設備投資は妥当か？</a:t>
            </a:r>
          </a:p>
        </p:txBody>
      </p:sp>
      <p:sp>
        <p:nvSpPr>
          <p:cNvPr id="19" name="円/楕円 14"/>
          <p:cNvSpPr/>
          <p:nvPr/>
        </p:nvSpPr>
        <p:spPr>
          <a:xfrm>
            <a:off x="613271" y="1980461"/>
            <a:ext cx="428625" cy="143730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角丸四角形吹き出し 18"/>
          <p:cNvSpPr/>
          <p:nvPr/>
        </p:nvSpPr>
        <p:spPr>
          <a:xfrm>
            <a:off x="976164" y="1126379"/>
            <a:ext cx="1143000" cy="500062"/>
          </a:xfrm>
          <a:prstGeom prst="wedgeRoundRectCallout">
            <a:avLst>
              <a:gd name="adj1" fmla="val -56651"/>
              <a:gd name="adj2" fmla="val 160596"/>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損益計画との整合性は？</a:t>
            </a:r>
            <a:endParaRPr lang="en-US" altLang="ja-JP" sz="1100" dirty="0">
              <a:solidFill>
                <a:sysClr val="windowText" lastClr="000000"/>
              </a:solidFill>
            </a:endParaRPr>
          </a:p>
        </p:txBody>
      </p:sp>
      <p:sp>
        <p:nvSpPr>
          <p:cNvPr id="21" name="円/楕円 19"/>
          <p:cNvSpPr/>
          <p:nvPr/>
        </p:nvSpPr>
        <p:spPr>
          <a:xfrm>
            <a:off x="7858125" y="3573703"/>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角丸四角形吹き出し 20"/>
          <p:cNvSpPr/>
          <p:nvPr/>
        </p:nvSpPr>
        <p:spPr>
          <a:xfrm>
            <a:off x="6304519" y="2184558"/>
            <a:ext cx="1357312" cy="571500"/>
          </a:xfrm>
          <a:prstGeom prst="wedgeRoundRectCallout">
            <a:avLst>
              <a:gd name="adj1" fmla="val 68656"/>
              <a:gd name="adj2" fmla="val 186358"/>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年間の経常収支はプラスか？</a:t>
            </a:r>
          </a:p>
        </p:txBody>
      </p:sp>
      <p:sp>
        <p:nvSpPr>
          <p:cNvPr id="23" name="円/楕円 21"/>
          <p:cNvSpPr/>
          <p:nvPr/>
        </p:nvSpPr>
        <p:spPr>
          <a:xfrm>
            <a:off x="6054267" y="4447754"/>
            <a:ext cx="857250" cy="767183"/>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 name="角丸四角形吹き出し 22"/>
          <p:cNvSpPr/>
          <p:nvPr/>
        </p:nvSpPr>
        <p:spPr>
          <a:xfrm>
            <a:off x="4500563" y="4357688"/>
            <a:ext cx="1214437" cy="500062"/>
          </a:xfrm>
          <a:prstGeom prst="wedgeRoundRectCallout">
            <a:avLst>
              <a:gd name="adj1" fmla="val 75184"/>
              <a:gd name="adj2" fmla="val 56821"/>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資金調達の必要はないか？</a:t>
            </a:r>
          </a:p>
        </p:txBody>
      </p:sp>
      <p:sp>
        <p:nvSpPr>
          <p:cNvPr id="25" name="円/楕円 23"/>
          <p:cNvSpPr/>
          <p:nvPr/>
        </p:nvSpPr>
        <p:spPr>
          <a:xfrm>
            <a:off x="1690539" y="3483148"/>
            <a:ext cx="1595586" cy="2266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 name="角丸四角形吹き出し 24"/>
          <p:cNvSpPr/>
          <p:nvPr/>
        </p:nvSpPr>
        <p:spPr>
          <a:xfrm>
            <a:off x="4286250" y="3071813"/>
            <a:ext cx="1285875" cy="571500"/>
          </a:xfrm>
          <a:prstGeom prst="wedgeRoundRectCallout">
            <a:avLst>
              <a:gd name="adj1" fmla="val -131458"/>
              <a:gd name="adj2" fmla="val 33203"/>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経常収支は黒字安定化できるか？</a:t>
            </a:r>
          </a:p>
        </p:txBody>
      </p:sp>
      <p:sp>
        <p:nvSpPr>
          <p:cNvPr id="32" name="円/楕円 12"/>
          <p:cNvSpPr/>
          <p:nvPr/>
        </p:nvSpPr>
        <p:spPr>
          <a:xfrm>
            <a:off x="4572000" y="5952703"/>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フッター プレースホルダー 1">
            <a:extLst>
              <a:ext uri="{FF2B5EF4-FFF2-40B4-BE49-F238E27FC236}">
                <a16:creationId xmlns:a16="http://schemas.microsoft.com/office/drawing/2014/main" id="{AD7FBF47-CC92-4A9D-A746-85E43F0D6B2B}"/>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6698572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1000"/>
                                        <p:tgtEl>
                                          <p:spTgt spid="12"/>
                                        </p:tgtEl>
                                      </p:cBhvr>
                                    </p:animEffect>
                                    <p:anim calcmode="lin" valueType="num">
                                      <p:cBhvr>
                                        <p:cTn id="71" dur="1000" fill="hold"/>
                                        <p:tgtEl>
                                          <p:spTgt spid="12"/>
                                        </p:tgtEl>
                                        <p:attrNameLst>
                                          <p:attrName>ppt_x</p:attrName>
                                        </p:attrNameLst>
                                      </p:cBhvr>
                                      <p:tavLst>
                                        <p:tav tm="0">
                                          <p:val>
                                            <p:strVal val="#ppt_x"/>
                                          </p:val>
                                        </p:tav>
                                        <p:tav tm="100000">
                                          <p:val>
                                            <p:strVal val="#ppt_x"/>
                                          </p:val>
                                        </p:tav>
                                      </p:tavLst>
                                    </p:anim>
                                    <p:anim calcmode="lin" valueType="num">
                                      <p:cBhvr>
                                        <p:cTn id="7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1000"/>
                                        <p:tgtEl>
                                          <p:spTgt spid="14"/>
                                        </p:tgtEl>
                                      </p:cBhvr>
                                    </p:animEffect>
                                    <p:anim calcmode="lin" valueType="num">
                                      <p:cBhvr>
                                        <p:cTn id="78" dur="1000" fill="hold"/>
                                        <p:tgtEl>
                                          <p:spTgt spid="14"/>
                                        </p:tgtEl>
                                        <p:attrNameLst>
                                          <p:attrName>ppt_x</p:attrName>
                                        </p:attrNameLst>
                                      </p:cBhvr>
                                      <p:tavLst>
                                        <p:tav tm="0">
                                          <p:val>
                                            <p:strVal val="#ppt_x"/>
                                          </p:val>
                                        </p:tav>
                                        <p:tav tm="100000">
                                          <p:val>
                                            <p:strVal val="#ppt_x"/>
                                          </p:val>
                                        </p:tav>
                                      </p:tavLst>
                                    </p:anim>
                                    <p:anim calcmode="lin" valueType="num">
                                      <p:cBhvr>
                                        <p:cTn id="79" dur="1000" fill="hold"/>
                                        <p:tgtEl>
                                          <p:spTgt spid="1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1000"/>
                                        <p:tgtEl>
                                          <p:spTgt spid="32"/>
                                        </p:tgtEl>
                                      </p:cBhvr>
                                    </p:animEffect>
                                    <p:anim calcmode="lin" valueType="num">
                                      <p:cBhvr>
                                        <p:cTn id="83" dur="1000" fill="hold"/>
                                        <p:tgtEl>
                                          <p:spTgt spid="32"/>
                                        </p:tgtEl>
                                        <p:attrNameLst>
                                          <p:attrName>ppt_x</p:attrName>
                                        </p:attrNameLst>
                                      </p:cBhvr>
                                      <p:tavLst>
                                        <p:tav tm="0">
                                          <p:val>
                                            <p:strVal val="#ppt_x"/>
                                          </p:val>
                                        </p:tav>
                                        <p:tav tm="100000">
                                          <p:val>
                                            <p:strVal val="#ppt_x"/>
                                          </p:val>
                                        </p:tav>
                                      </p:tavLst>
                                    </p:anim>
                                    <p:anim calcmode="lin" valueType="num">
                                      <p:cBhvr>
                                        <p:cTn id="8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1000" fill="hold"/>
                                        <p:tgtEl>
                                          <p:spTgt spid="1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1000"/>
                                        <p:tgtEl>
                                          <p:spTgt spid="16"/>
                                        </p:tgtEl>
                                      </p:cBhvr>
                                    </p:animEffect>
                                    <p:anim calcmode="lin" valueType="num">
                                      <p:cBhvr>
                                        <p:cTn id="95" dur="1000" fill="hold"/>
                                        <p:tgtEl>
                                          <p:spTgt spid="16"/>
                                        </p:tgtEl>
                                        <p:attrNameLst>
                                          <p:attrName>ppt_x</p:attrName>
                                        </p:attrNameLst>
                                      </p:cBhvr>
                                      <p:tavLst>
                                        <p:tav tm="0">
                                          <p:val>
                                            <p:strVal val="#ppt_x"/>
                                          </p:val>
                                        </p:tav>
                                        <p:tav tm="100000">
                                          <p:val>
                                            <p:strVal val="#ppt_x"/>
                                          </p:val>
                                        </p:tav>
                                      </p:tavLst>
                                    </p:anim>
                                    <p:anim calcmode="lin" valueType="num">
                                      <p:cBhvr>
                                        <p:cTn id="9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32"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98</a:t>
            </a:fld>
            <a:endParaRPr kumimoji="1" lang="ja-JP" altLang="en-US" dirty="0"/>
          </a:p>
        </p:txBody>
      </p:sp>
      <p:sp>
        <p:nvSpPr>
          <p:cNvPr id="13" name="テキスト ボックス 12"/>
          <p:cNvSpPr txBox="1"/>
          <p:nvPr/>
        </p:nvSpPr>
        <p:spPr>
          <a:xfrm>
            <a:off x="281163" y="202429"/>
            <a:ext cx="4688160" cy="400110"/>
          </a:xfrm>
          <a:prstGeom prst="rect">
            <a:avLst/>
          </a:prstGeom>
          <a:noFill/>
        </p:spPr>
        <p:txBody>
          <a:bodyPr wrap="square" rtlCol="0">
            <a:spAutoFit/>
          </a:bodyPr>
          <a:lstStyle/>
          <a:p>
            <a:r>
              <a:rPr lang="en-US" altLang="ja-JP" sz="2000" dirty="0">
                <a:solidFill>
                  <a:schemeClr val="tx2"/>
                </a:solidFill>
                <a:latin typeface="+mj-lt"/>
                <a:ea typeface="+mj-ea"/>
                <a:cs typeface="+mj-cs"/>
              </a:rPr>
              <a:t>9-6.</a:t>
            </a:r>
            <a:r>
              <a:rPr lang="ja-JP" altLang="en-US" sz="2000" dirty="0">
                <a:solidFill>
                  <a:schemeClr val="tx2"/>
                </a:solidFill>
                <a:latin typeface="+mj-lt"/>
                <a:ea typeface="+mj-ea"/>
                <a:cs typeface="+mj-cs"/>
              </a:rPr>
              <a:t>アクションプランと振り返り</a:t>
            </a:r>
          </a:p>
        </p:txBody>
      </p:sp>
      <p:sp>
        <p:nvSpPr>
          <p:cNvPr id="11" name="テキスト ボックス 10"/>
          <p:cNvSpPr txBox="1"/>
          <p:nvPr/>
        </p:nvSpPr>
        <p:spPr>
          <a:xfrm>
            <a:off x="280043" y="1094811"/>
            <a:ext cx="4067944" cy="707886"/>
          </a:xfrm>
          <a:prstGeom prst="rect">
            <a:avLst/>
          </a:prstGeom>
          <a:noFill/>
          <a:ln>
            <a:solidFill>
              <a:srgbClr val="0070C0"/>
            </a:solidFill>
          </a:ln>
        </p:spPr>
        <p:txBody>
          <a:bodyPr wrap="square" rtlCol="0">
            <a:spAutoFit/>
          </a:bodyPr>
          <a:lstStyle/>
          <a:p>
            <a:pPr algn="ctr"/>
            <a:r>
              <a:rPr lang="ja-JP" altLang="en-US" sz="2000" dirty="0"/>
              <a:t>事業計画に基づき５</a:t>
            </a:r>
            <a:r>
              <a:rPr lang="en-US" altLang="ja-JP" sz="2000" dirty="0"/>
              <a:t>W</a:t>
            </a:r>
            <a:r>
              <a:rPr lang="ja-JP" altLang="en-US" sz="2000" dirty="0"/>
              <a:t>１</a:t>
            </a:r>
            <a:r>
              <a:rPr lang="en-US" altLang="ja-JP" sz="2000" dirty="0"/>
              <a:t>H</a:t>
            </a:r>
            <a:r>
              <a:rPr lang="ja-JP" altLang="en-US" sz="2000" dirty="0"/>
              <a:t>で時間軸と評価方法を明確にして記載</a:t>
            </a:r>
            <a:endParaRPr kumimoji="1" lang="ja-JP" altLang="en-US" sz="2000" dirty="0"/>
          </a:p>
        </p:txBody>
      </p:sp>
      <p:graphicFrame>
        <p:nvGraphicFramePr>
          <p:cNvPr id="2" name="図表 1"/>
          <p:cNvGraphicFramePr/>
          <p:nvPr/>
        </p:nvGraphicFramePr>
        <p:xfrm>
          <a:off x="315387" y="1198217"/>
          <a:ext cx="3940209" cy="4581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テキスト ボックス 19"/>
          <p:cNvSpPr txBox="1"/>
          <p:nvPr/>
        </p:nvSpPr>
        <p:spPr>
          <a:xfrm>
            <a:off x="4716016" y="1215827"/>
            <a:ext cx="4067944" cy="461665"/>
          </a:xfrm>
          <a:prstGeom prst="rect">
            <a:avLst/>
          </a:prstGeom>
          <a:noFill/>
          <a:ln>
            <a:solidFill>
              <a:srgbClr val="0070C0"/>
            </a:solidFill>
          </a:ln>
        </p:spPr>
        <p:txBody>
          <a:bodyPr wrap="square" rtlCol="0">
            <a:spAutoFit/>
          </a:bodyPr>
          <a:lstStyle/>
          <a:p>
            <a:pPr algn="ctr"/>
            <a:r>
              <a:rPr lang="ja-JP" altLang="en-US" sz="2400" dirty="0"/>
              <a:t>責任者と期限を決定</a:t>
            </a:r>
            <a:endParaRPr kumimoji="1" lang="ja-JP" altLang="en-US" sz="2400" dirty="0"/>
          </a:p>
        </p:txBody>
      </p:sp>
      <p:sp>
        <p:nvSpPr>
          <p:cNvPr id="3" name="矢印: 右 2"/>
          <p:cNvSpPr/>
          <p:nvPr/>
        </p:nvSpPr>
        <p:spPr>
          <a:xfrm>
            <a:off x="4391472" y="1310741"/>
            <a:ext cx="252536" cy="264130"/>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60038" y="5055303"/>
            <a:ext cx="3923928" cy="1200329"/>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細分化できるところまで細分化する</a:t>
            </a:r>
            <a:endParaRPr kumimoji="1" lang="en-US" altLang="ja-JP" dirty="0"/>
          </a:p>
          <a:p>
            <a:pPr marL="285750" indent="-285750">
              <a:buFont typeface="Wingdings" panose="05000000000000000000" pitchFamily="2" charset="2"/>
              <a:buChar char="Ø"/>
            </a:pPr>
            <a:r>
              <a:rPr kumimoji="1" lang="ja-JP" altLang="en-US" dirty="0"/>
              <a:t>同時に業務の漏れとダブりを再度確認</a:t>
            </a:r>
            <a:endParaRPr kumimoji="1" lang="en-US" altLang="ja-JP" dirty="0"/>
          </a:p>
          <a:p>
            <a:pPr marL="285750" indent="-285750">
              <a:buFont typeface="Wingdings" panose="05000000000000000000" pitchFamily="2" charset="2"/>
              <a:buChar char="Ø"/>
            </a:pPr>
            <a:r>
              <a:rPr lang="ja-JP" altLang="en-US" dirty="0"/>
              <a:t>毎月、必ず進捗を確認⇒修正する</a:t>
            </a:r>
            <a:endParaRPr kumimoji="1" lang="ja-JP" altLang="en-US" dirty="0"/>
          </a:p>
        </p:txBody>
      </p:sp>
      <p:graphicFrame>
        <p:nvGraphicFramePr>
          <p:cNvPr id="7" name="表 6"/>
          <p:cNvGraphicFramePr>
            <a:graphicFrameLocks noGrp="1"/>
          </p:cNvGraphicFramePr>
          <p:nvPr/>
        </p:nvGraphicFramePr>
        <p:xfrm>
          <a:off x="4716016" y="2039695"/>
          <a:ext cx="4067946" cy="1485825"/>
        </p:xfrm>
        <a:graphic>
          <a:graphicData uri="http://schemas.openxmlformats.org/drawingml/2006/table">
            <a:tbl>
              <a:tblPr firstRow="1" bandRow="1">
                <a:tableStyleId>{BDBED569-4797-4DF1-A0F4-6AAB3CD982D8}</a:tableStyleId>
              </a:tblPr>
              <a:tblGrid>
                <a:gridCol w="677991">
                  <a:extLst>
                    <a:ext uri="{9D8B030D-6E8A-4147-A177-3AD203B41FA5}">
                      <a16:colId xmlns:a16="http://schemas.microsoft.com/office/drawing/2014/main" val="2474366278"/>
                    </a:ext>
                  </a:extLst>
                </a:gridCol>
                <a:gridCol w="834177">
                  <a:extLst>
                    <a:ext uri="{9D8B030D-6E8A-4147-A177-3AD203B41FA5}">
                      <a16:colId xmlns:a16="http://schemas.microsoft.com/office/drawing/2014/main" val="2686911385"/>
                    </a:ext>
                  </a:extLst>
                </a:gridCol>
                <a:gridCol w="648072">
                  <a:extLst>
                    <a:ext uri="{9D8B030D-6E8A-4147-A177-3AD203B41FA5}">
                      <a16:colId xmlns:a16="http://schemas.microsoft.com/office/drawing/2014/main" val="25583771"/>
                    </a:ext>
                  </a:extLst>
                </a:gridCol>
                <a:gridCol w="648072">
                  <a:extLst>
                    <a:ext uri="{9D8B030D-6E8A-4147-A177-3AD203B41FA5}">
                      <a16:colId xmlns:a16="http://schemas.microsoft.com/office/drawing/2014/main" val="1213795148"/>
                    </a:ext>
                  </a:extLst>
                </a:gridCol>
                <a:gridCol w="581643">
                  <a:extLst>
                    <a:ext uri="{9D8B030D-6E8A-4147-A177-3AD203B41FA5}">
                      <a16:colId xmlns:a16="http://schemas.microsoft.com/office/drawing/2014/main" val="774478336"/>
                    </a:ext>
                  </a:extLst>
                </a:gridCol>
                <a:gridCol w="677991">
                  <a:extLst>
                    <a:ext uri="{9D8B030D-6E8A-4147-A177-3AD203B41FA5}">
                      <a16:colId xmlns:a16="http://schemas.microsoft.com/office/drawing/2014/main" val="1282014604"/>
                    </a:ext>
                  </a:extLst>
                </a:gridCol>
              </a:tblGrid>
              <a:tr h="363195">
                <a:tc>
                  <a:txBody>
                    <a:bodyPr/>
                    <a:lstStyle/>
                    <a:p>
                      <a:r>
                        <a:rPr kumimoji="1" lang="ja-JP" altLang="en-US" sz="1400" b="0" dirty="0"/>
                        <a:t>計画</a:t>
                      </a:r>
                    </a:p>
                  </a:txBody>
                  <a:tcPr anchor="ctr">
                    <a:solidFill>
                      <a:srgbClr val="FFFF00"/>
                    </a:solidFill>
                  </a:tcPr>
                </a:tc>
                <a:tc>
                  <a:txBody>
                    <a:bodyPr/>
                    <a:lstStyle/>
                    <a:p>
                      <a:pPr algn="ctr"/>
                      <a:r>
                        <a:rPr kumimoji="1" lang="ja-JP" altLang="en-US" sz="1200" b="0" dirty="0"/>
                        <a:t>何を</a:t>
                      </a:r>
                    </a:p>
                  </a:txBody>
                  <a:tcPr anchor="ctr"/>
                </a:tc>
                <a:tc>
                  <a:txBody>
                    <a:bodyPr/>
                    <a:lstStyle/>
                    <a:p>
                      <a:pPr algn="ctr"/>
                      <a:r>
                        <a:rPr kumimoji="1" lang="ja-JP" altLang="en-US" sz="1200" b="0" dirty="0"/>
                        <a:t>責任者</a:t>
                      </a:r>
                    </a:p>
                  </a:txBody>
                  <a:tcPr anchor="ctr"/>
                </a:tc>
                <a:tc>
                  <a:txBody>
                    <a:bodyPr/>
                    <a:lstStyle/>
                    <a:p>
                      <a:pPr algn="ctr"/>
                      <a:r>
                        <a:rPr kumimoji="1" lang="ja-JP" altLang="en-US" sz="1200" b="0" dirty="0"/>
                        <a:t>期日</a:t>
                      </a:r>
                    </a:p>
                  </a:txBody>
                  <a:tcPr anchor="ctr"/>
                </a:tc>
                <a:tc>
                  <a:txBody>
                    <a:bodyPr/>
                    <a:lstStyle/>
                    <a:p>
                      <a:pPr algn="ctr"/>
                      <a:r>
                        <a:rPr kumimoji="1" lang="ja-JP" altLang="en-US" sz="1200" b="0" dirty="0"/>
                        <a:t>誰と</a:t>
                      </a:r>
                    </a:p>
                  </a:txBody>
                  <a:tcPr anchor="ctr"/>
                </a:tc>
                <a:tc>
                  <a:txBody>
                    <a:bodyPr/>
                    <a:lstStyle/>
                    <a:p>
                      <a:pPr algn="ctr"/>
                      <a:r>
                        <a:rPr kumimoji="1" lang="ja-JP" altLang="en-US" sz="1200" b="0" dirty="0"/>
                        <a:t>方法</a:t>
                      </a:r>
                    </a:p>
                  </a:txBody>
                  <a:tcPr anchor="ctr"/>
                </a:tc>
                <a:extLst>
                  <a:ext uri="{0D108BD9-81ED-4DB2-BD59-A6C34878D82A}">
                    <a16:rowId xmlns:a16="http://schemas.microsoft.com/office/drawing/2014/main" val="3976070493"/>
                  </a:ext>
                </a:extLst>
              </a:tr>
              <a:tr h="363195">
                <a:tc rowSpan="3">
                  <a:txBody>
                    <a:bodyPr/>
                    <a:lstStyle/>
                    <a:p>
                      <a:r>
                        <a:rPr kumimoji="1" lang="ja-JP" altLang="en-US" dirty="0"/>
                        <a:t>売上向上</a:t>
                      </a:r>
                    </a:p>
                  </a:txBody>
                  <a:tcPr/>
                </a:tc>
                <a:tc>
                  <a:txBody>
                    <a:bodyPr/>
                    <a:lstStyle/>
                    <a:p>
                      <a:pPr algn="ctr"/>
                      <a:r>
                        <a:rPr kumimoji="1" lang="ja-JP" altLang="en-US" sz="1000" dirty="0"/>
                        <a:t>商品開発</a:t>
                      </a:r>
                    </a:p>
                  </a:txBody>
                  <a:tcPr/>
                </a:tc>
                <a:tc>
                  <a:txBody>
                    <a:bodyPr/>
                    <a:lstStyle/>
                    <a:p>
                      <a:pPr algn="ctr"/>
                      <a:r>
                        <a:rPr kumimoji="1" lang="ja-JP" altLang="en-US" sz="1200" dirty="0"/>
                        <a:t>西川</a:t>
                      </a:r>
                    </a:p>
                  </a:txBody>
                  <a:tcPr anchor="ctr"/>
                </a:tc>
                <a:tc>
                  <a:txBody>
                    <a:bodyPr/>
                    <a:lstStyle/>
                    <a:p>
                      <a:pPr algn="ctr"/>
                      <a:r>
                        <a:rPr kumimoji="1" lang="ja-JP" altLang="en-US" sz="1200" dirty="0"/>
                        <a:t>８月末</a:t>
                      </a:r>
                    </a:p>
                  </a:txBody>
                  <a:tcPr anchor="ctr"/>
                </a:tc>
                <a:tc>
                  <a:txBody>
                    <a:bodyPr/>
                    <a:lstStyle/>
                    <a:p>
                      <a:pPr algn="ctr"/>
                      <a:r>
                        <a:rPr kumimoji="1" lang="ja-JP" altLang="en-US" sz="1200" dirty="0"/>
                        <a:t>一人</a:t>
                      </a:r>
                    </a:p>
                  </a:txBody>
                  <a:tcPr anchor="ctr"/>
                </a:tc>
                <a:tc>
                  <a:txBody>
                    <a:bodyPr/>
                    <a:lstStyle/>
                    <a:p>
                      <a:pPr algn="ctr"/>
                      <a:r>
                        <a:rPr kumimoji="1" lang="ja-JP" altLang="en-US" sz="1200" dirty="0"/>
                        <a:t>～</a:t>
                      </a:r>
                    </a:p>
                  </a:txBody>
                  <a:tcPr anchor="ctr"/>
                </a:tc>
                <a:extLst>
                  <a:ext uri="{0D108BD9-81ED-4DB2-BD59-A6C34878D82A}">
                    <a16:rowId xmlns:a16="http://schemas.microsoft.com/office/drawing/2014/main" val="229312165"/>
                  </a:ext>
                </a:extLst>
              </a:tr>
              <a:tr h="363195">
                <a:tc vMerge="1">
                  <a:txBody>
                    <a:bodyPr/>
                    <a:lstStyle/>
                    <a:p>
                      <a:endParaRPr kumimoji="1" lang="ja-JP" altLang="en-US"/>
                    </a:p>
                  </a:txBody>
                  <a:tcPr/>
                </a:tc>
                <a:tc>
                  <a:txBody>
                    <a:bodyPr/>
                    <a:lstStyle/>
                    <a:p>
                      <a:pPr algn="ctr"/>
                      <a:r>
                        <a:rPr kumimoji="1" lang="ja-JP" altLang="en-US" sz="1000" dirty="0"/>
                        <a:t>見込み客</a:t>
                      </a:r>
                      <a:endParaRPr kumimoji="1" lang="en-US" altLang="ja-JP" sz="1000" dirty="0"/>
                    </a:p>
                    <a:p>
                      <a:pPr algn="ctr"/>
                      <a:r>
                        <a:rPr kumimoji="1" lang="ja-JP" altLang="en-US" sz="1000" dirty="0"/>
                        <a:t>増加</a:t>
                      </a:r>
                    </a:p>
                  </a:txBody>
                  <a:tcPr/>
                </a:tc>
                <a:tc>
                  <a:txBody>
                    <a:bodyPr/>
                    <a:lstStyle/>
                    <a:p>
                      <a:pPr algn="ctr"/>
                      <a:r>
                        <a:rPr kumimoji="1" lang="ja-JP" altLang="en-US" sz="1200" dirty="0"/>
                        <a:t>田中</a:t>
                      </a:r>
                    </a:p>
                  </a:txBody>
                  <a:tcPr anchor="ctr"/>
                </a:tc>
                <a:tc>
                  <a:txBody>
                    <a:bodyPr/>
                    <a:lstStyle/>
                    <a:p>
                      <a:pPr algn="ctr"/>
                      <a:r>
                        <a:rPr kumimoji="1" lang="ja-JP" altLang="en-US" sz="1200" dirty="0"/>
                        <a:t>９月末</a:t>
                      </a:r>
                    </a:p>
                  </a:txBody>
                  <a:tcPr anchor="ctr"/>
                </a:tc>
                <a:tc>
                  <a:txBody>
                    <a:bodyPr/>
                    <a:lstStyle/>
                    <a:p>
                      <a:pPr algn="ctr"/>
                      <a:r>
                        <a:rPr kumimoji="1" lang="ja-JP" altLang="en-US" sz="1200" dirty="0"/>
                        <a:t>飯島</a:t>
                      </a:r>
                    </a:p>
                  </a:txBody>
                  <a:tcPr anchor="ctr"/>
                </a:tc>
                <a:tc>
                  <a:txBody>
                    <a:bodyPr/>
                    <a:lstStyle/>
                    <a:p>
                      <a:pPr algn="ctr"/>
                      <a:r>
                        <a:rPr kumimoji="1" lang="ja-JP" altLang="en-US" sz="1200" dirty="0"/>
                        <a:t>～</a:t>
                      </a:r>
                    </a:p>
                  </a:txBody>
                  <a:tcPr anchor="ctr"/>
                </a:tc>
                <a:extLst>
                  <a:ext uri="{0D108BD9-81ED-4DB2-BD59-A6C34878D82A}">
                    <a16:rowId xmlns:a16="http://schemas.microsoft.com/office/drawing/2014/main" val="4197930247"/>
                  </a:ext>
                </a:extLst>
              </a:tr>
              <a:tr h="363195">
                <a:tc vMerge="1">
                  <a:txBody>
                    <a:bodyPr/>
                    <a:lstStyle/>
                    <a:p>
                      <a:endParaRPr kumimoji="1" lang="ja-JP" altLang="en-US"/>
                    </a:p>
                  </a:txBody>
                  <a:tcPr/>
                </a:tc>
                <a:tc>
                  <a:txBody>
                    <a:bodyPr/>
                    <a:lstStyle/>
                    <a:p>
                      <a:pPr algn="ctr"/>
                      <a:r>
                        <a:rPr kumimoji="1" lang="ja-JP" altLang="en-US" sz="1000" dirty="0"/>
                        <a:t>成約率ＵＰ</a:t>
                      </a:r>
                    </a:p>
                  </a:txBody>
                  <a:tcPr/>
                </a:tc>
                <a:tc>
                  <a:txBody>
                    <a:bodyPr/>
                    <a:lstStyle/>
                    <a:p>
                      <a:pPr algn="ctr"/>
                      <a:r>
                        <a:rPr kumimoji="1" lang="ja-JP" altLang="en-US" sz="1200" dirty="0"/>
                        <a:t>山田</a:t>
                      </a:r>
                    </a:p>
                  </a:txBody>
                  <a:tcPr anchor="ctr"/>
                </a:tc>
                <a:tc>
                  <a:txBody>
                    <a:bodyPr/>
                    <a:lstStyle/>
                    <a:p>
                      <a:pPr algn="ctr"/>
                      <a:r>
                        <a:rPr kumimoji="1" lang="ja-JP" altLang="en-US" sz="1200" dirty="0"/>
                        <a:t>９月末</a:t>
                      </a:r>
                    </a:p>
                  </a:txBody>
                  <a:tcPr anchor="ctr"/>
                </a:tc>
                <a:tc>
                  <a:txBody>
                    <a:bodyPr/>
                    <a:lstStyle/>
                    <a:p>
                      <a:pPr algn="ctr"/>
                      <a:r>
                        <a:rPr kumimoji="1" lang="ja-JP" altLang="en-US" sz="1200" dirty="0"/>
                        <a:t>八尾</a:t>
                      </a:r>
                    </a:p>
                  </a:txBody>
                  <a:tcPr anchor="ctr"/>
                </a:tc>
                <a:tc>
                  <a:txBody>
                    <a:bodyPr/>
                    <a:lstStyle/>
                    <a:p>
                      <a:pPr algn="ctr"/>
                      <a:r>
                        <a:rPr kumimoji="1" lang="ja-JP" altLang="en-US" sz="1200" dirty="0"/>
                        <a:t>～</a:t>
                      </a:r>
                      <a:endParaRPr kumimoji="1" lang="en-US" altLang="ja-JP" sz="1200" dirty="0"/>
                    </a:p>
                  </a:txBody>
                  <a:tcPr anchor="ctr"/>
                </a:tc>
                <a:extLst>
                  <a:ext uri="{0D108BD9-81ED-4DB2-BD59-A6C34878D82A}">
                    <a16:rowId xmlns:a16="http://schemas.microsoft.com/office/drawing/2014/main" val="1094751956"/>
                  </a:ext>
                </a:extLst>
              </a:tr>
            </a:tbl>
          </a:graphicData>
        </a:graphic>
      </p:graphicFrame>
      <p:graphicFrame>
        <p:nvGraphicFramePr>
          <p:cNvPr id="22" name="表 21"/>
          <p:cNvGraphicFramePr>
            <a:graphicFrameLocks noGrp="1"/>
          </p:cNvGraphicFramePr>
          <p:nvPr/>
        </p:nvGraphicFramePr>
        <p:xfrm>
          <a:off x="4716016" y="4670013"/>
          <a:ext cx="4067946" cy="1485825"/>
        </p:xfrm>
        <a:graphic>
          <a:graphicData uri="http://schemas.openxmlformats.org/drawingml/2006/table">
            <a:tbl>
              <a:tblPr firstRow="1" bandRow="1">
                <a:tableStyleId>{BDBED569-4797-4DF1-A0F4-6AAB3CD982D8}</a:tableStyleId>
              </a:tblPr>
              <a:tblGrid>
                <a:gridCol w="677991">
                  <a:extLst>
                    <a:ext uri="{9D8B030D-6E8A-4147-A177-3AD203B41FA5}">
                      <a16:colId xmlns:a16="http://schemas.microsoft.com/office/drawing/2014/main" val="2474366278"/>
                    </a:ext>
                  </a:extLst>
                </a:gridCol>
                <a:gridCol w="834177">
                  <a:extLst>
                    <a:ext uri="{9D8B030D-6E8A-4147-A177-3AD203B41FA5}">
                      <a16:colId xmlns:a16="http://schemas.microsoft.com/office/drawing/2014/main" val="2686911385"/>
                    </a:ext>
                  </a:extLst>
                </a:gridCol>
                <a:gridCol w="648072">
                  <a:extLst>
                    <a:ext uri="{9D8B030D-6E8A-4147-A177-3AD203B41FA5}">
                      <a16:colId xmlns:a16="http://schemas.microsoft.com/office/drawing/2014/main" val="25583771"/>
                    </a:ext>
                  </a:extLst>
                </a:gridCol>
                <a:gridCol w="648072">
                  <a:extLst>
                    <a:ext uri="{9D8B030D-6E8A-4147-A177-3AD203B41FA5}">
                      <a16:colId xmlns:a16="http://schemas.microsoft.com/office/drawing/2014/main" val="1213795148"/>
                    </a:ext>
                  </a:extLst>
                </a:gridCol>
                <a:gridCol w="581643">
                  <a:extLst>
                    <a:ext uri="{9D8B030D-6E8A-4147-A177-3AD203B41FA5}">
                      <a16:colId xmlns:a16="http://schemas.microsoft.com/office/drawing/2014/main" val="774478336"/>
                    </a:ext>
                  </a:extLst>
                </a:gridCol>
                <a:gridCol w="677991">
                  <a:extLst>
                    <a:ext uri="{9D8B030D-6E8A-4147-A177-3AD203B41FA5}">
                      <a16:colId xmlns:a16="http://schemas.microsoft.com/office/drawing/2014/main" val="1282014604"/>
                    </a:ext>
                  </a:extLst>
                </a:gridCol>
              </a:tblGrid>
              <a:tr h="363195">
                <a:tc>
                  <a:txBody>
                    <a:bodyPr/>
                    <a:lstStyle/>
                    <a:p>
                      <a:r>
                        <a:rPr kumimoji="1" lang="ja-JP" altLang="en-US" sz="1400" b="0" dirty="0"/>
                        <a:t>実績</a:t>
                      </a:r>
                    </a:p>
                  </a:txBody>
                  <a:tcPr anchor="ctr">
                    <a:solidFill>
                      <a:srgbClr val="FFFF00"/>
                    </a:solidFill>
                  </a:tcPr>
                </a:tc>
                <a:tc>
                  <a:txBody>
                    <a:bodyPr/>
                    <a:lstStyle/>
                    <a:p>
                      <a:pPr algn="ctr"/>
                      <a:r>
                        <a:rPr kumimoji="1" lang="ja-JP" altLang="en-US" sz="1200" b="0" dirty="0"/>
                        <a:t>何を</a:t>
                      </a:r>
                    </a:p>
                  </a:txBody>
                  <a:tcPr anchor="ctr"/>
                </a:tc>
                <a:tc>
                  <a:txBody>
                    <a:bodyPr/>
                    <a:lstStyle/>
                    <a:p>
                      <a:pPr algn="ctr"/>
                      <a:r>
                        <a:rPr kumimoji="1" lang="ja-JP" altLang="en-US" sz="1200" b="0" dirty="0"/>
                        <a:t>責任者</a:t>
                      </a:r>
                    </a:p>
                  </a:txBody>
                  <a:tcPr anchor="ctr"/>
                </a:tc>
                <a:tc>
                  <a:txBody>
                    <a:bodyPr/>
                    <a:lstStyle/>
                    <a:p>
                      <a:pPr algn="ctr"/>
                      <a:r>
                        <a:rPr kumimoji="1" lang="ja-JP" altLang="en-US" sz="1200" b="0" dirty="0"/>
                        <a:t>期日</a:t>
                      </a:r>
                    </a:p>
                  </a:txBody>
                  <a:tcPr anchor="ctr"/>
                </a:tc>
                <a:tc>
                  <a:txBody>
                    <a:bodyPr/>
                    <a:lstStyle/>
                    <a:p>
                      <a:pPr algn="ctr"/>
                      <a:r>
                        <a:rPr kumimoji="1" lang="ja-JP" altLang="en-US" sz="1200" b="0" dirty="0"/>
                        <a:t>誰と</a:t>
                      </a:r>
                    </a:p>
                  </a:txBody>
                  <a:tcPr anchor="ctr"/>
                </a:tc>
                <a:tc>
                  <a:txBody>
                    <a:bodyPr/>
                    <a:lstStyle/>
                    <a:p>
                      <a:pPr algn="ctr"/>
                      <a:r>
                        <a:rPr kumimoji="1" lang="ja-JP" altLang="en-US" sz="1200" b="0" dirty="0"/>
                        <a:t>方法</a:t>
                      </a:r>
                    </a:p>
                  </a:txBody>
                  <a:tcPr anchor="ctr"/>
                </a:tc>
                <a:extLst>
                  <a:ext uri="{0D108BD9-81ED-4DB2-BD59-A6C34878D82A}">
                    <a16:rowId xmlns:a16="http://schemas.microsoft.com/office/drawing/2014/main" val="3976070493"/>
                  </a:ext>
                </a:extLst>
              </a:tr>
              <a:tr h="363195">
                <a:tc rowSpan="3">
                  <a:txBody>
                    <a:bodyPr/>
                    <a:lstStyle/>
                    <a:p>
                      <a:r>
                        <a:rPr kumimoji="1" lang="ja-JP" altLang="en-US" dirty="0"/>
                        <a:t>売上向上</a:t>
                      </a:r>
                    </a:p>
                  </a:txBody>
                  <a:tcPr/>
                </a:tc>
                <a:tc>
                  <a:txBody>
                    <a:bodyPr/>
                    <a:lstStyle/>
                    <a:p>
                      <a:r>
                        <a:rPr kumimoji="1" lang="ja-JP" altLang="en-US" sz="1000" dirty="0"/>
                        <a:t>商品開発</a:t>
                      </a:r>
                    </a:p>
                  </a:txBody>
                  <a:tcPr/>
                </a:tc>
                <a:tc>
                  <a:txBody>
                    <a:bodyPr/>
                    <a:lstStyle/>
                    <a:p>
                      <a:pPr algn="ctr"/>
                      <a:r>
                        <a:rPr kumimoji="1" lang="ja-JP" altLang="en-US" sz="1200" dirty="0"/>
                        <a:t>西川</a:t>
                      </a:r>
                    </a:p>
                  </a:txBody>
                  <a:tcPr anchor="ctr"/>
                </a:tc>
                <a:tc>
                  <a:txBody>
                    <a:bodyPr/>
                    <a:lstStyle/>
                    <a:p>
                      <a:pPr algn="ctr"/>
                      <a:r>
                        <a:rPr kumimoji="1" lang="ja-JP" altLang="en-US" sz="900" dirty="0"/>
                        <a:t>８月２５日</a:t>
                      </a:r>
                    </a:p>
                  </a:txBody>
                  <a:tcPr anchor="ctr"/>
                </a:tc>
                <a:tc>
                  <a:txBody>
                    <a:bodyPr/>
                    <a:lstStyle/>
                    <a:p>
                      <a:pPr algn="ctr"/>
                      <a:r>
                        <a:rPr kumimoji="1" lang="ja-JP" altLang="en-US" sz="1200" dirty="0"/>
                        <a:t>野島</a:t>
                      </a:r>
                    </a:p>
                  </a:txBody>
                  <a:tcPr anchor="ctr"/>
                </a:tc>
                <a:tc>
                  <a:txBody>
                    <a:bodyPr/>
                    <a:lstStyle/>
                    <a:p>
                      <a:pPr algn="ctr"/>
                      <a:r>
                        <a:rPr kumimoji="1" lang="ja-JP" altLang="en-US" sz="1200" dirty="0"/>
                        <a:t>～</a:t>
                      </a:r>
                    </a:p>
                  </a:txBody>
                  <a:tcPr anchor="ctr"/>
                </a:tc>
                <a:extLst>
                  <a:ext uri="{0D108BD9-81ED-4DB2-BD59-A6C34878D82A}">
                    <a16:rowId xmlns:a16="http://schemas.microsoft.com/office/drawing/2014/main" val="229312165"/>
                  </a:ext>
                </a:extLst>
              </a:tr>
              <a:tr h="363195">
                <a:tc vMerge="1">
                  <a:txBody>
                    <a:bodyPr/>
                    <a:lstStyle/>
                    <a:p>
                      <a:endParaRPr kumimoji="1" lang="ja-JP" altLang="en-US"/>
                    </a:p>
                  </a:txBody>
                  <a:tcPr/>
                </a:tc>
                <a:tc>
                  <a:txBody>
                    <a:bodyPr/>
                    <a:lstStyle/>
                    <a:p>
                      <a:r>
                        <a:rPr kumimoji="1" lang="ja-JP" altLang="en-US" sz="1000" dirty="0"/>
                        <a:t>見込み客</a:t>
                      </a:r>
                      <a:endParaRPr kumimoji="1" lang="en-US" altLang="ja-JP" sz="1000" dirty="0"/>
                    </a:p>
                    <a:p>
                      <a:r>
                        <a:rPr kumimoji="1" lang="ja-JP" altLang="en-US" sz="1000" dirty="0"/>
                        <a:t>増加</a:t>
                      </a:r>
                    </a:p>
                  </a:txBody>
                  <a:tcPr/>
                </a:tc>
                <a:tc>
                  <a:txBody>
                    <a:bodyPr/>
                    <a:lstStyle/>
                    <a:p>
                      <a:pPr algn="ctr"/>
                      <a:r>
                        <a:rPr kumimoji="1" lang="ja-JP" altLang="en-US" sz="1200" dirty="0"/>
                        <a:t>田中</a:t>
                      </a:r>
                    </a:p>
                  </a:txBody>
                  <a:tcPr anchor="ctr"/>
                </a:tc>
                <a:tc>
                  <a:txBody>
                    <a:bodyPr/>
                    <a:lstStyle/>
                    <a:p>
                      <a:pPr algn="ctr"/>
                      <a:r>
                        <a:rPr kumimoji="1" lang="en-US" altLang="ja-JP" sz="1000" dirty="0"/>
                        <a:t>10</a:t>
                      </a:r>
                      <a:r>
                        <a:rPr kumimoji="1" lang="ja-JP" altLang="en-US" sz="1000" dirty="0"/>
                        <a:t>月</a:t>
                      </a:r>
                      <a:r>
                        <a:rPr kumimoji="1" lang="en-US" altLang="ja-JP" sz="1000" dirty="0"/>
                        <a:t>8</a:t>
                      </a:r>
                      <a:r>
                        <a:rPr kumimoji="1" lang="ja-JP" altLang="en-US" sz="1000" dirty="0"/>
                        <a:t>日</a:t>
                      </a:r>
                    </a:p>
                  </a:txBody>
                  <a:tcPr anchor="ctr"/>
                </a:tc>
                <a:tc>
                  <a:txBody>
                    <a:bodyPr/>
                    <a:lstStyle/>
                    <a:p>
                      <a:pPr algn="ctr"/>
                      <a:r>
                        <a:rPr kumimoji="1" lang="ja-JP" altLang="en-US" sz="1200" dirty="0"/>
                        <a:t>飯島</a:t>
                      </a:r>
                    </a:p>
                  </a:txBody>
                  <a:tcPr anchor="ctr"/>
                </a:tc>
                <a:tc>
                  <a:txBody>
                    <a:bodyPr/>
                    <a:lstStyle/>
                    <a:p>
                      <a:pPr algn="ctr"/>
                      <a:r>
                        <a:rPr kumimoji="1" lang="ja-JP" altLang="en-US" sz="1200" dirty="0"/>
                        <a:t>～</a:t>
                      </a:r>
                    </a:p>
                  </a:txBody>
                  <a:tcPr anchor="ctr"/>
                </a:tc>
                <a:extLst>
                  <a:ext uri="{0D108BD9-81ED-4DB2-BD59-A6C34878D82A}">
                    <a16:rowId xmlns:a16="http://schemas.microsoft.com/office/drawing/2014/main" val="4197930247"/>
                  </a:ext>
                </a:extLst>
              </a:tr>
              <a:tr h="363195">
                <a:tc vMerge="1">
                  <a:txBody>
                    <a:bodyPr/>
                    <a:lstStyle/>
                    <a:p>
                      <a:endParaRPr kumimoji="1" lang="ja-JP" altLang="en-US"/>
                    </a:p>
                  </a:txBody>
                  <a:tcPr/>
                </a:tc>
                <a:tc>
                  <a:txBody>
                    <a:bodyPr/>
                    <a:lstStyle/>
                    <a:p>
                      <a:r>
                        <a:rPr kumimoji="1" lang="ja-JP" altLang="en-US" sz="1000" dirty="0"/>
                        <a:t>成約率ＵＰ</a:t>
                      </a:r>
                    </a:p>
                  </a:txBody>
                  <a:tcPr/>
                </a:tc>
                <a:tc>
                  <a:txBody>
                    <a:bodyPr/>
                    <a:lstStyle/>
                    <a:p>
                      <a:pPr algn="ctr"/>
                      <a:r>
                        <a:rPr kumimoji="1" lang="ja-JP" altLang="en-US" sz="1200" dirty="0"/>
                        <a:t>山田</a:t>
                      </a:r>
                    </a:p>
                  </a:txBody>
                  <a:tcPr anchor="ctr"/>
                </a:tc>
                <a:tc>
                  <a:txBody>
                    <a:bodyPr/>
                    <a:lstStyle/>
                    <a:p>
                      <a:pPr algn="ctr"/>
                      <a:r>
                        <a:rPr kumimoji="1" lang="en-US" altLang="ja-JP" sz="900" dirty="0"/>
                        <a:t>9</a:t>
                      </a:r>
                      <a:r>
                        <a:rPr kumimoji="1" lang="ja-JP" altLang="en-US" sz="900" dirty="0"/>
                        <a:t>月</a:t>
                      </a:r>
                      <a:r>
                        <a:rPr kumimoji="1" lang="en-US" altLang="ja-JP" sz="900" dirty="0"/>
                        <a:t>25</a:t>
                      </a:r>
                      <a:r>
                        <a:rPr kumimoji="1" lang="ja-JP" altLang="en-US" sz="900" dirty="0"/>
                        <a:t>日</a:t>
                      </a:r>
                    </a:p>
                  </a:txBody>
                  <a:tcPr anchor="ctr"/>
                </a:tc>
                <a:tc>
                  <a:txBody>
                    <a:bodyPr/>
                    <a:lstStyle/>
                    <a:p>
                      <a:pPr algn="ctr"/>
                      <a:r>
                        <a:rPr kumimoji="1" lang="ja-JP" altLang="en-US" sz="1200" dirty="0"/>
                        <a:t>篠崎</a:t>
                      </a:r>
                    </a:p>
                  </a:txBody>
                  <a:tcPr anchor="ctr"/>
                </a:tc>
                <a:tc>
                  <a:txBody>
                    <a:bodyPr/>
                    <a:lstStyle/>
                    <a:p>
                      <a:pPr algn="ctr"/>
                      <a:r>
                        <a:rPr kumimoji="1" lang="ja-JP" altLang="en-US" sz="1200" dirty="0"/>
                        <a:t>～</a:t>
                      </a:r>
                      <a:endParaRPr kumimoji="1" lang="en-US" altLang="ja-JP" sz="1200" dirty="0"/>
                    </a:p>
                  </a:txBody>
                  <a:tcPr anchor="ctr"/>
                </a:tc>
                <a:extLst>
                  <a:ext uri="{0D108BD9-81ED-4DB2-BD59-A6C34878D82A}">
                    <a16:rowId xmlns:a16="http://schemas.microsoft.com/office/drawing/2014/main" val="1094751956"/>
                  </a:ext>
                </a:extLst>
              </a:tr>
            </a:tbl>
          </a:graphicData>
        </a:graphic>
      </p:graphicFrame>
      <p:sp>
        <p:nvSpPr>
          <p:cNvPr id="9" name="矢印: 上下 8"/>
          <p:cNvSpPr/>
          <p:nvPr/>
        </p:nvSpPr>
        <p:spPr>
          <a:xfrm>
            <a:off x="4834136" y="3606852"/>
            <a:ext cx="511696" cy="952981"/>
          </a:xfrm>
          <a:prstGeom prst="up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5345832" y="3810932"/>
            <a:ext cx="3618656" cy="584775"/>
          </a:xfrm>
          <a:prstGeom prst="rect">
            <a:avLst/>
          </a:prstGeom>
          <a:noFill/>
        </p:spPr>
        <p:txBody>
          <a:bodyPr wrap="square" rtlCol="0">
            <a:spAutoFit/>
          </a:bodyPr>
          <a:lstStyle/>
          <a:p>
            <a:r>
              <a:rPr kumimoji="1" lang="ja-JP" altLang="en-US" sz="1600" dirty="0">
                <a:solidFill>
                  <a:srgbClr val="FF0000"/>
                </a:solidFill>
              </a:rPr>
              <a:t>必ず、対比</a:t>
            </a:r>
            <a:endParaRPr kumimoji="1" lang="en-US" altLang="ja-JP" sz="1600" dirty="0">
              <a:solidFill>
                <a:srgbClr val="FF0000"/>
              </a:solidFill>
            </a:endParaRPr>
          </a:p>
          <a:p>
            <a:r>
              <a:rPr kumimoji="1" lang="ja-JP" altLang="en-US" sz="1600" dirty="0">
                <a:solidFill>
                  <a:srgbClr val="FF0000"/>
                </a:solidFill>
              </a:rPr>
              <a:t>⇒未達成の場合はその原因を追究</a:t>
            </a:r>
          </a:p>
        </p:txBody>
      </p:sp>
      <p:sp>
        <p:nvSpPr>
          <p:cNvPr id="5" name="フッター プレースホルダー 4">
            <a:extLst>
              <a:ext uri="{FF2B5EF4-FFF2-40B4-BE49-F238E27FC236}">
                <a16:creationId xmlns:a16="http://schemas.microsoft.com/office/drawing/2014/main" id="{EEEC8422-47AE-497A-A202-8EE025C620C9}"/>
              </a:ext>
            </a:extLst>
          </p:cNvPr>
          <p:cNvSpPr>
            <a:spLocks noGrp="1"/>
          </p:cNvSpPr>
          <p:nvPr>
            <p:ph type="ftr" sz="quarter" idx="11"/>
          </p:nvPr>
        </p:nvSpPr>
        <p:spPr/>
        <p:txBody>
          <a:bodyPr/>
          <a:lstStyle/>
          <a:p>
            <a:pPr>
              <a:defRPr/>
            </a:pPr>
            <a:r>
              <a:rPr lang="en-US" altLang="ja-JP"/>
              <a:t>©</a:t>
            </a:r>
            <a:r>
              <a:rPr lang="ja-JP" altLang="en-US"/>
              <a:t>しのざき総研２０２０</a:t>
            </a:r>
            <a:endParaRPr lang="en-US" altLang="ja-JP" dirty="0"/>
          </a:p>
        </p:txBody>
      </p:sp>
    </p:spTree>
    <p:extLst>
      <p:ext uri="{BB962C8B-B14F-4D97-AF65-F5344CB8AC3E}">
        <p14:creationId xmlns:p14="http://schemas.microsoft.com/office/powerpoint/2010/main" val="13358557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p:bldLst>
  </p:timing>
</p:sld>
</file>

<file path=ppt/theme/theme1.xml><?xml version="1.0" encoding="utf-8"?>
<a:theme xmlns:a="http://schemas.openxmlformats.org/drawingml/2006/main" name="cool10-s-2">
  <a:themeElements>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ol10-s-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ol10-s-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ol10-s-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ol10-s-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ol10-s-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ol10-s-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ol10-s-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ol10-s-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ol10-s-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ol10-s-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ol10-s-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ol10-s-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ol10-s-2">
  <a:themeElements>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ol10-s-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ol10-s-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ol10-s-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ol10-s-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ol10-s-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ol10-s-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ol10-s-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ol10-s-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ol10-s-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ol10-s-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ol10-s-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ol10-s-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2936</TotalTime>
  <Words>20077</Words>
  <Application>Microsoft Office PowerPoint</Application>
  <PresentationFormat>画面に合わせる (4:3)</PresentationFormat>
  <Paragraphs>2892</Paragraphs>
  <Slides>100</Slides>
  <Notes>100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100</vt:i4>
      </vt:variant>
    </vt:vector>
  </HeadingPairs>
  <TitlesOfParts>
    <vt:vector size="109" baseType="lpstr">
      <vt:lpstr>ＭＳ Ｐゴシック</vt:lpstr>
      <vt:lpstr>ＭＳ ゴシック</vt:lpstr>
      <vt:lpstr>ヒラギノ角ゴ Pro W3</vt:lpstr>
      <vt:lpstr>游ゴシック</vt:lpstr>
      <vt:lpstr>游ゴシック</vt:lpstr>
      <vt:lpstr>Arial</vt:lpstr>
      <vt:lpstr>Wingdings</vt:lpstr>
      <vt:lpstr>cool10-s-2</vt:lpstr>
      <vt:lpstr>1_cool10-s-2</vt:lpstr>
      <vt:lpstr>【　 法人融資プロジェクトＸ・Ｙ・ＺのＺ　】</vt:lpstr>
      <vt:lpstr>【　目　次　】</vt:lpstr>
      <vt:lpstr>1-1．氷見野良三（ひみのりょうぞう）　金融庁長官</vt:lpstr>
      <vt:lpstr>1-2．新金融庁長官（氷見野良三さん）の考えは・・・</vt:lpstr>
      <vt:lpstr>1-3.マクロ・ストレステストについて</vt:lpstr>
      <vt:lpstr>1-4.シナリオについて</vt:lpstr>
      <vt:lpstr>1-5.前年比で貸出残高はどうなるか？</vt:lpstr>
      <vt:lpstr>1-6.金融機関の今後予想当期純利益（３年間の累計値＜2020～2022年度＞）</vt:lpstr>
      <vt:lpstr>1-7.2018年でも半分の地方銀行が赤字・・・</vt:lpstr>
      <vt:lpstr>1-8.自己資本比率（2022年度）とマクロ・ストレステストの結果</vt:lpstr>
      <vt:lpstr>1-9.業種別・企業規模別の売上と費用の想定</vt:lpstr>
      <vt:lpstr>1-10.手元資金の分布状況</vt:lpstr>
      <vt:lpstr>1-11.企業金融支援策による効果の勘案</vt:lpstr>
      <vt:lpstr>1-12.短期資金不足先割合</vt:lpstr>
      <vt:lpstr>1-13.まとめると・・・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5-1.貸借改善と損益改善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5-16.営業フローを構築している会社は少ない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7-1.販売費及び一般管理費について</vt:lpstr>
      <vt:lpstr>7-2.まずは、人件費から</vt:lpstr>
      <vt:lpstr>PowerPoint プレゼンテーション</vt:lpstr>
      <vt:lpstr>7-4.人件費全体像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9-1.営業外損益と特別損益について</vt:lpstr>
      <vt:lpstr>9-2.営業外損益と特別損益について</vt:lpstr>
      <vt:lpstr>9-3.法人税等について</vt:lpstr>
      <vt:lpstr>9-4.資金計画について</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法人融資プロジェクトＸ・Ｙ・ＺのＹ　】</dc:title>
  <dc:creator>西川 佳徳</dc:creator>
  <cp:lastModifiedBy>ZAIMU02</cp:lastModifiedBy>
  <cp:revision>174</cp:revision>
  <dcterms:created xsi:type="dcterms:W3CDTF">2020-08-22T01:39:19Z</dcterms:created>
  <dcterms:modified xsi:type="dcterms:W3CDTF">2020-12-11T02:49:53Z</dcterms:modified>
</cp:coreProperties>
</file>