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5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58.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9.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1"/>
    <p:sldMasterId id="2147484993" r:id="rId2"/>
  </p:sldMasterIdLst>
  <p:notesMasterIdLst>
    <p:notesMasterId r:id="rId65"/>
  </p:notesMasterIdLst>
  <p:handoutMasterIdLst>
    <p:handoutMasterId r:id="rId66"/>
  </p:handoutMasterIdLst>
  <p:sldIdLst>
    <p:sldId id="256" r:id="rId3"/>
    <p:sldId id="438" r:id="rId4"/>
    <p:sldId id="581" r:id="rId5"/>
    <p:sldId id="777" r:id="rId6"/>
    <p:sldId id="779" r:id="rId7"/>
    <p:sldId id="780" r:id="rId8"/>
    <p:sldId id="782" r:id="rId9"/>
    <p:sldId id="781" r:id="rId10"/>
    <p:sldId id="778" r:id="rId11"/>
    <p:sldId id="803" r:id="rId12"/>
    <p:sldId id="804" r:id="rId13"/>
    <p:sldId id="805" r:id="rId14"/>
    <p:sldId id="814" r:id="rId15"/>
    <p:sldId id="806" r:id="rId16"/>
    <p:sldId id="823" r:id="rId17"/>
    <p:sldId id="822" r:id="rId18"/>
    <p:sldId id="824" r:id="rId19"/>
    <p:sldId id="819" r:id="rId20"/>
    <p:sldId id="825" r:id="rId21"/>
    <p:sldId id="815" r:id="rId22"/>
    <p:sldId id="384" r:id="rId23"/>
    <p:sldId id="821" r:id="rId24"/>
    <p:sldId id="816" r:id="rId25"/>
    <p:sldId id="827" r:id="rId26"/>
    <p:sldId id="760" r:id="rId27"/>
    <p:sldId id="773" r:id="rId28"/>
    <p:sldId id="828" r:id="rId29"/>
    <p:sldId id="829" r:id="rId30"/>
    <p:sldId id="831" r:id="rId31"/>
    <p:sldId id="830" r:id="rId32"/>
    <p:sldId id="832" r:id="rId33"/>
    <p:sldId id="833" r:id="rId34"/>
    <p:sldId id="820" r:id="rId35"/>
    <p:sldId id="834" r:id="rId36"/>
    <p:sldId id="835" r:id="rId37"/>
    <p:sldId id="836" r:id="rId38"/>
    <p:sldId id="842" r:id="rId39"/>
    <p:sldId id="838" r:id="rId40"/>
    <p:sldId id="843" r:id="rId41"/>
    <p:sldId id="840" r:id="rId42"/>
    <p:sldId id="844" r:id="rId43"/>
    <p:sldId id="847" r:id="rId44"/>
    <p:sldId id="848" r:id="rId45"/>
    <p:sldId id="849" r:id="rId46"/>
    <p:sldId id="845" r:id="rId47"/>
    <p:sldId id="746" r:id="rId48"/>
    <p:sldId id="850" r:id="rId49"/>
    <p:sldId id="851" r:id="rId50"/>
    <p:sldId id="808" r:id="rId51"/>
    <p:sldId id="811" r:id="rId52"/>
    <p:sldId id="812" r:id="rId53"/>
    <p:sldId id="813" r:id="rId54"/>
    <p:sldId id="809" r:id="rId55"/>
    <p:sldId id="852" r:id="rId56"/>
    <p:sldId id="810" r:id="rId57"/>
    <p:sldId id="801" r:id="rId58"/>
    <p:sldId id="855" r:id="rId59"/>
    <p:sldId id="857" r:id="rId60"/>
    <p:sldId id="858" r:id="rId61"/>
    <p:sldId id="853" r:id="rId62"/>
    <p:sldId id="854" r:id="rId63"/>
    <p:sldId id="731" r:id="rId64"/>
  </p:sldIdLst>
  <p:sldSz cx="9144000" cy="6858000" type="screen4x3"/>
  <p:notesSz cx="6797675" cy="99266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佐藤 美和" initials="佐藤" lastIdx="1" clrIdx="0">
    <p:extLst>
      <p:ext uri="{19B8F6BF-5375-455C-9EA6-DF929625EA0E}">
        <p15:presenceInfo xmlns:p15="http://schemas.microsoft.com/office/powerpoint/2012/main" userId="2ddf1998903d417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8E0000"/>
    <a:srgbClr val="CC0000"/>
    <a:srgbClr val="A80000"/>
    <a:srgbClr val="6D0F0F"/>
    <a:srgbClr val="CCFFFF"/>
    <a:srgbClr val="66FFFF"/>
    <a:srgbClr val="F4D6AA"/>
    <a:srgbClr val="FF00FF"/>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94" autoAdjust="0"/>
    <p:restoredTop sz="70161" autoAdjust="0"/>
  </p:normalViewPr>
  <p:slideViewPr>
    <p:cSldViewPr>
      <p:cViewPr varScale="1">
        <p:scale>
          <a:sx n="54" d="100"/>
          <a:sy n="54" d="100"/>
        </p:scale>
        <p:origin x="1596" y="78"/>
      </p:cViewPr>
      <p:guideLst>
        <p:guide orient="horz" pos="2160"/>
        <p:guide pos="2880"/>
      </p:guideLst>
    </p:cSldViewPr>
  </p:slideViewPr>
  <p:outlineViewPr>
    <p:cViewPr>
      <p:scale>
        <a:sx n="33" d="100"/>
        <a:sy n="33" d="100"/>
      </p:scale>
      <p:origin x="0" y="-616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F24472-968F-4EA0-B43B-9A2C1988F7A0}"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kumimoji="1" lang="ja-JP" altLang="en-US"/>
        </a:p>
      </dgm:t>
    </dgm:pt>
    <dgm:pt modelId="{1E93B9B7-DF54-4FEA-9743-AD5603FAD7AD}">
      <dgm:prSet phldrT="[テキスト]"/>
      <dgm:spPr/>
      <dgm:t>
        <a:bodyPr vert="vert"/>
        <a:lstStyle/>
        <a:p>
          <a:r>
            <a:rPr kumimoji="1" lang="ja-JP" altLang="en-US" dirty="0"/>
            <a:t>お金が足りない</a:t>
          </a:r>
        </a:p>
      </dgm:t>
    </dgm:pt>
    <dgm:pt modelId="{14845A1A-CB0A-4401-ACD9-8CF090E2585F}" type="parTrans" cxnId="{D356999F-A6AB-4410-BFF3-648E81753663}">
      <dgm:prSet/>
      <dgm:spPr/>
      <dgm:t>
        <a:bodyPr/>
        <a:lstStyle/>
        <a:p>
          <a:endParaRPr kumimoji="1" lang="ja-JP" altLang="en-US"/>
        </a:p>
      </dgm:t>
    </dgm:pt>
    <dgm:pt modelId="{B5CA4264-C636-40DF-98F6-1BB80E52B78E}" type="sibTrans" cxnId="{D356999F-A6AB-4410-BFF3-648E81753663}">
      <dgm:prSet/>
      <dgm:spPr/>
      <dgm:t>
        <a:bodyPr/>
        <a:lstStyle/>
        <a:p>
          <a:endParaRPr kumimoji="1" lang="ja-JP" altLang="en-US"/>
        </a:p>
      </dgm:t>
    </dgm:pt>
    <dgm:pt modelId="{924339E2-C95B-453E-ABE3-72FD4F98D40E}">
      <dgm:prSet phldrT="[テキスト]"/>
      <dgm:spPr/>
      <dgm:t>
        <a:bodyPr/>
        <a:lstStyle/>
        <a:p>
          <a:r>
            <a:rPr kumimoji="1" lang="ja-JP" altLang="en-US" dirty="0"/>
            <a:t>回収と支払のサイトがズレ</a:t>
          </a:r>
          <a:r>
            <a:rPr kumimoji="1" lang="ja-JP" altLang="en-US" dirty="0" err="1"/>
            <a:t>て</a:t>
          </a:r>
          <a:r>
            <a:rPr kumimoji="1" lang="ja-JP" altLang="en-US" dirty="0"/>
            <a:t>いる</a:t>
          </a:r>
        </a:p>
      </dgm:t>
    </dgm:pt>
    <dgm:pt modelId="{6DE8E054-9235-46A9-A2AE-F1F586B18C1B}" type="parTrans" cxnId="{5154C9BC-4423-4202-83C4-3E2BF9E06E98}">
      <dgm:prSet/>
      <dgm:spPr/>
      <dgm:t>
        <a:bodyPr/>
        <a:lstStyle/>
        <a:p>
          <a:endParaRPr kumimoji="1" lang="ja-JP" altLang="en-US"/>
        </a:p>
      </dgm:t>
    </dgm:pt>
    <dgm:pt modelId="{59AF98C5-95FC-431C-9CDC-A1B01DC06519}" type="sibTrans" cxnId="{5154C9BC-4423-4202-83C4-3E2BF9E06E98}">
      <dgm:prSet/>
      <dgm:spPr/>
      <dgm:t>
        <a:bodyPr/>
        <a:lstStyle/>
        <a:p>
          <a:endParaRPr kumimoji="1" lang="ja-JP" altLang="en-US"/>
        </a:p>
      </dgm:t>
    </dgm:pt>
    <dgm:pt modelId="{CF5AA930-F97B-4B4E-A5A9-8F727C65896C}">
      <dgm:prSet phldrT="[テキスト]"/>
      <dgm:spPr/>
      <dgm:t>
        <a:bodyPr/>
        <a:lstStyle/>
        <a:p>
          <a:r>
            <a:rPr kumimoji="1" lang="ja-JP" altLang="en-US" dirty="0"/>
            <a:t>本業が赤字</a:t>
          </a:r>
        </a:p>
      </dgm:t>
    </dgm:pt>
    <dgm:pt modelId="{3F371607-FFCB-4C50-9436-B900DE53C017}" type="parTrans" cxnId="{FF3670E8-8A43-4914-8833-68F2A58FA509}">
      <dgm:prSet/>
      <dgm:spPr/>
      <dgm:t>
        <a:bodyPr/>
        <a:lstStyle/>
        <a:p>
          <a:endParaRPr kumimoji="1" lang="ja-JP" altLang="en-US"/>
        </a:p>
      </dgm:t>
    </dgm:pt>
    <dgm:pt modelId="{A0CEC9CB-81FD-40BE-81CA-7755566CA62C}" type="sibTrans" cxnId="{FF3670E8-8A43-4914-8833-68F2A58FA509}">
      <dgm:prSet/>
      <dgm:spPr/>
      <dgm:t>
        <a:bodyPr/>
        <a:lstStyle/>
        <a:p>
          <a:endParaRPr kumimoji="1" lang="ja-JP" altLang="en-US"/>
        </a:p>
      </dgm:t>
    </dgm:pt>
    <dgm:pt modelId="{5D556479-C4C2-42E6-BE9F-0F17E3654683}">
      <dgm:prSet phldrT="[テキスト]"/>
      <dgm:spPr/>
      <dgm:t>
        <a:bodyPr/>
        <a:lstStyle/>
        <a:p>
          <a:r>
            <a:rPr kumimoji="1" lang="ja-JP" altLang="en-US" dirty="0"/>
            <a:t>棚卸資産・固定資産等への支出</a:t>
          </a:r>
        </a:p>
      </dgm:t>
    </dgm:pt>
    <dgm:pt modelId="{AE5C0D1C-285F-43EB-A35C-53FD9716386D}" type="parTrans" cxnId="{90D70D13-DEA4-4BDE-A141-1DFBC819729D}">
      <dgm:prSet/>
      <dgm:spPr/>
      <dgm:t>
        <a:bodyPr/>
        <a:lstStyle/>
        <a:p>
          <a:endParaRPr kumimoji="1" lang="ja-JP" altLang="en-US"/>
        </a:p>
      </dgm:t>
    </dgm:pt>
    <dgm:pt modelId="{1D492034-F639-4648-B96F-DAC8517A3225}" type="sibTrans" cxnId="{90D70D13-DEA4-4BDE-A141-1DFBC819729D}">
      <dgm:prSet/>
      <dgm:spPr/>
      <dgm:t>
        <a:bodyPr/>
        <a:lstStyle/>
        <a:p>
          <a:endParaRPr kumimoji="1" lang="ja-JP" altLang="en-US"/>
        </a:p>
      </dgm:t>
    </dgm:pt>
    <dgm:pt modelId="{9D74CEAD-B1AC-4E11-8BFF-FF5D67B06A0B}">
      <dgm:prSet phldrT="[テキスト]"/>
      <dgm:spPr/>
      <dgm:t>
        <a:bodyPr/>
        <a:lstStyle/>
        <a:p>
          <a:r>
            <a:rPr kumimoji="1" lang="ja-JP" altLang="en-US" dirty="0"/>
            <a:t>借入金の返済が大きい</a:t>
          </a:r>
        </a:p>
      </dgm:t>
    </dgm:pt>
    <dgm:pt modelId="{DA84D678-9C07-44F2-944F-1593E0E7F5A8}" type="parTrans" cxnId="{342A963E-6549-484D-92D8-7DD258E53757}">
      <dgm:prSet/>
      <dgm:spPr/>
      <dgm:t>
        <a:bodyPr/>
        <a:lstStyle/>
        <a:p>
          <a:endParaRPr kumimoji="1" lang="ja-JP" altLang="en-US"/>
        </a:p>
      </dgm:t>
    </dgm:pt>
    <dgm:pt modelId="{A999EDF3-415D-47C4-B20B-39CAF691A98F}" type="sibTrans" cxnId="{342A963E-6549-484D-92D8-7DD258E53757}">
      <dgm:prSet/>
      <dgm:spPr/>
      <dgm:t>
        <a:bodyPr/>
        <a:lstStyle/>
        <a:p>
          <a:endParaRPr kumimoji="1" lang="ja-JP" altLang="en-US"/>
        </a:p>
      </dgm:t>
    </dgm:pt>
    <dgm:pt modelId="{333A3E87-3472-4E9F-B307-D7224FEBF85F}" type="pres">
      <dgm:prSet presAssocID="{01F24472-968F-4EA0-B43B-9A2C1988F7A0}" presName="Name0" presStyleCnt="0">
        <dgm:presLayoutVars>
          <dgm:chPref val="1"/>
          <dgm:dir/>
          <dgm:animOne val="branch"/>
          <dgm:animLvl val="lvl"/>
          <dgm:resizeHandles val="exact"/>
        </dgm:presLayoutVars>
      </dgm:prSet>
      <dgm:spPr/>
    </dgm:pt>
    <dgm:pt modelId="{D0B0A1B5-56D2-4848-B6BD-142786D4C819}" type="pres">
      <dgm:prSet presAssocID="{1E93B9B7-DF54-4FEA-9743-AD5603FAD7AD}" presName="root1" presStyleCnt="0"/>
      <dgm:spPr/>
    </dgm:pt>
    <dgm:pt modelId="{D9034800-84CC-41AD-884A-C89BA24CD467}" type="pres">
      <dgm:prSet presAssocID="{1E93B9B7-DF54-4FEA-9743-AD5603FAD7AD}" presName="LevelOneTextNode" presStyleLbl="node0" presStyleIdx="0" presStyleCnt="1">
        <dgm:presLayoutVars>
          <dgm:chPref val="3"/>
        </dgm:presLayoutVars>
      </dgm:prSet>
      <dgm:spPr/>
    </dgm:pt>
    <dgm:pt modelId="{E7C5085E-DE36-4149-BBD3-96EF73089438}" type="pres">
      <dgm:prSet presAssocID="{1E93B9B7-DF54-4FEA-9743-AD5603FAD7AD}" presName="level2hierChild" presStyleCnt="0"/>
      <dgm:spPr/>
    </dgm:pt>
    <dgm:pt modelId="{B8F8CD26-D0BC-4A05-835B-3B58A273B253}" type="pres">
      <dgm:prSet presAssocID="{6DE8E054-9235-46A9-A2AE-F1F586B18C1B}" presName="conn2-1" presStyleLbl="parChTrans1D2" presStyleIdx="0" presStyleCnt="4"/>
      <dgm:spPr/>
    </dgm:pt>
    <dgm:pt modelId="{79588510-DF79-4F1C-A770-8C8E816FB423}" type="pres">
      <dgm:prSet presAssocID="{6DE8E054-9235-46A9-A2AE-F1F586B18C1B}" presName="connTx" presStyleLbl="parChTrans1D2" presStyleIdx="0" presStyleCnt="4"/>
      <dgm:spPr/>
    </dgm:pt>
    <dgm:pt modelId="{552B7A55-B906-4D78-B841-6395E18DA86B}" type="pres">
      <dgm:prSet presAssocID="{924339E2-C95B-453E-ABE3-72FD4F98D40E}" presName="root2" presStyleCnt="0"/>
      <dgm:spPr/>
    </dgm:pt>
    <dgm:pt modelId="{E5B4FD28-EAA3-4A33-9435-D5636E0F7EC4}" type="pres">
      <dgm:prSet presAssocID="{924339E2-C95B-453E-ABE3-72FD4F98D40E}" presName="LevelTwoTextNode" presStyleLbl="node2" presStyleIdx="0" presStyleCnt="4" custScaleX="183680">
        <dgm:presLayoutVars>
          <dgm:chPref val="3"/>
        </dgm:presLayoutVars>
      </dgm:prSet>
      <dgm:spPr/>
    </dgm:pt>
    <dgm:pt modelId="{5BFCB9E1-288C-4D94-8A9C-4F928B901402}" type="pres">
      <dgm:prSet presAssocID="{924339E2-C95B-453E-ABE3-72FD4F98D40E}" presName="level3hierChild" presStyleCnt="0"/>
      <dgm:spPr/>
    </dgm:pt>
    <dgm:pt modelId="{2C36CB3C-BFD2-4B24-828A-A8F08820CDC2}" type="pres">
      <dgm:prSet presAssocID="{3F371607-FFCB-4C50-9436-B900DE53C017}" presName="conn2-1" presStyleLbl="parChTrans1D2" presStyleIdx="1" presStyleCnt="4"/>
      <dgm:spPr/>
    </dgm:pt>
    <dgm:pt modelId="{008283C6-2841-4942-977F-5D571A28FB55}" type="pres">
      <dgm:prSet presAssocID="{3F371607-FFCB-4C50-9436-B900DE53C017}" presName="connTx" presStyleLbl="parChTrans1D2" presStyleIdx="1" presStyleCnt="4"/>
      <dgm:spPr/>
    </dgm:pt>
    <dgm:pt modelId="{0088B83D-57C8-44CD-9ECC-11283FBA5EC2}" type="pres">
      <dgm:prSet presAssocID="{CF5AA930-F97B-4B4E-A5A9-8F727C65896C}" presName="root2" presStyleCnt="0"/>
      <dgm:spPr/>
    </dgm:pt>
    <dgm:pt modelId="{6529D452-5D8A-4B85-85B6-EBA214CB99FF}" type="pres">
      <dgm:prSet presAssocID="{CF5AA930-F97B-4B4E-A5A9-8F727C65896C}" presName="LevelTwoTextNode" presStyleLbl="node2" presStyleIdx="1" presStyleCnt="4" custScaleX="183680">
        <dgm:presLayoutVars>
          <dgm:chPref val="3"/>
        </dgm:presLayoutVars>
      </dgm:prSet>
      <dgm:spPr/>
    </dgm:pt>
    <dgm:pt modelId="{E5B028AC-ECBD-4A2F-8BEE-6074682547FF}" type="pres">
      <dgm:prSet presAssocID="{CF5AA930-F97B-4B4E-A5A9-8F727C65896C}" presName="level3hierChild" presStyleCnt="0"/>
      <dgm:spPr/>
    </dgm:pt>
    <dgm:pt modelId="{094D1D3C-A5DE-4AFC-8A74-1D5D54628558}" type="pres">
      <dgm:prSet presAssocID="{AE5C0D1C-285F-43EB-A35C-53FD9716386D}" presName="conn2-1" presStyleLbl="parChTrans1D2" presStyleIdx="2" presStyleCnt="4"/>
      <dgm:spPr/>
    </dgm:pt>
    <dgm:pt modelId="{DE55A803-84F8-4DEA-BEF7-9948583B06EF}" type="pres">
      <dgm:prSet presAssocID="{AE5C0D1C-285F-43EB-A35C-53FD9716386D}" presName="connTx" presStyleLbl="parChTrans1D2" presStyleIdx="2" presStyleCnt="4"/>
      <dgm:spPr/>
    </dgm:pt>
    <dgm:pt modelId="{B1D6C9AD-5532-43D0-B359-13B485A7BE3B}" type="pres">
      <dgm:prSet presAssocID="{5D556479-C4C2-42E6-BE9F-0F17E3654683}" presName="root2" presStyleCnt="0"/>
      <dgm:spPr/>
    </dgm:pt>
    <dgm:pt modelId="{23903BB4-EB36-4620-B5B4-BFAAA2DF5637}" type="pres">
      <dgm:prSet presAssocID="{5D556479-C4C2-42E6-BE9F-0F17E3654683}" presName="LevelTwoTextNode" presStyleLbl="node2" presStyleIdx="2" presStyleCnt="4" custScaleX="183680">
        <dgm:presLayoutVars>
          <dgm:chPref val="3"/>
        </dgm:presLayoutVars>
      </dgm:prSet>
      <dgm:spPr/>
    </dgm:pt>
    <dgm:pt modelId="{F9B9C0A9-3E59-454E-BE88-EAEEEFED6717}" type="pres">
      <dgm:prSet presAssocID="{5D556479-C4C2-42E6-BE9F-0F17E3654683}" presName="level3hierChild" presStyleCnt="0"/>
      <dgm:spPr/>
    </dgm:pt>
    <dgm:pt modelId="{6E990BB6-C9C2-4A08-B445-AEAA4B42EC5F}" type="pres">
      <dgm:prSet presAssocID="{DA84D678-9C07-44F2-944F-1593E0E7F5A8}" presName="conn2-1" presStyleLbl="parChTrans1D2" presStyleIdx="3" presStyleCnt="4"/>
      <dgm:spPr/>
    </dgm:pt>
    <dgm:pt modelId="{F1D16136-84DE-4AC2-94C1-42BE0C25A0F2}" type="pres">
      <dgm:prSet presAssocID="{DA84D678-9C07-44F2-944F-1593E0E7F5A8}" presName="connTx" presStyleLbl="parChTrans1D2" presStyleIdx="3" presStyleCnt="4"/>
      <dgm:spPr/>
    </dgm:pt>
    <dgm:pt modelId="{F0FD3F7F-081B-43B0-A9AF-6A2A41254CBB}" type="pres">
      <dgm:prSet presAssocID="{9D74CEAD-B1AC-4E11-8BFF-FF5D67B06A0B}" presName="root2" presStyleCnt="0"/>
      <dgm:spPr/>
    </dgm:pt>
    <dgm:pt modelId="{247DC256-744B-4C8C-A91F-5AA2499EBAC9}" type="pres">
      <dgm:prSet presAssocID="{9D74CEAD-B1AC-4E11-8BFF-FF5D67B06A0B}" presName="LevelTwoTextNode" presStyleLbl="node2" presStyleIdx="3" presStyleCnt="4" custScaleX="183571">
        <dgm:presLayoutVars>
          <dgm:chPref val="3"/>
        </dgm:presLayoutVars>
      </dgm:prSet>
      <dgm:spPr/>
    </dgm:pt>
    <dgm:pt modelId="{A4B11266-4885-4864-9344-9738567659A5}" type="pres">
      <dgm:prSet presAssocID="{9D74CEAD-B1AC-4E11-8BFF-FF5D67B06A0B}" presName="level3hierChild" presStyleCnt="0"/>
      <dgm:spPr/>
    </dgm:pt>
  </dgm:ptLst>
  <dgm:cxnLst>
    <dgm:cxn modelId="{AE49C101-391B-41EE-B53E-E718A96E5616}" type="presOf" srcId="{DA84D678-9C07-44F2-944F-1593E0E7F5A8}" destId="{F1D16136-84DE-4AC2-94C1-42BE0C25A0F2}" srcOrd="1" destOrd="0" presId="urn:microsoft.com/office/officeart/2008/layout/HorizontalMultiLevelHierarchy"/>
    <dgm:cxn modelId="{21EF8205-9E61-49B8-932B-6D78B9B7DBDC}" type="presOf" srcId="{6DE8E054-9235-46A9-A2AE-F1F586B18C1B}" destId="{B8F8CD26-D0BC-4A05-835B-3B58A273B253}" srcOrd="0" destOrd="0" presId="urn:microsoft.com/office/officeart/2008/layout/HorizontalMultiLevelHierarchy"/>
    <dgm:cxn modelId="{90D70D13-DEA4-4BDE-A141-1DFBC819729D}" srcId="{1E93B9B7-DF54-4FEA-9743-AD5603FAD7AD}" destId="{5D556479-C4C2-42E6-BE9F-0F17E3654683}" srcOrd="2" destOrd="0" parTransId="{AE5C0D1C-285F-43EB-A35C-53FD9716386D}" sibTransId="{1D492034-F639-4648-B96F-DAC8517A3225}"/>
    <dgm:cxn modelId="{07839515-7B3E-43A0-97AF-7B2B12C9DA03}" type="presOf" srcId="{AE5C0D1C-285F-43EB-A35C-53FD9716386D}" destId="{094D1D3C-A5DE-4AFC-8A74-1D5D54628558}" srcOrd="0" destOrd="0" presId="urn:microsoft.com/office/officeart/2008/layout/HorizontalMultiLevelHierarchy"/>
    <dgm:cxn modelId="{5D20043A-5006-4F4E-9D63-DDC9A01DC503}" type="presOf" srcId="{AE5C0D1C-285F-43EB-A35C-53FD9716386D}" destId="{DE55A803-84F8-4DEA-BEF7-9948583B06EF}" srcOrd="1" destOrd="0" presId="urn:microsoft.com/office/officeart/2008/layout/HorizontalMultiLevelHierarchy"/>
    <dgm:cxn modelId="{342A963E-6549-484D-92D8-7DD258E53757}" srcId="{1E93B9B7-DF54-4FEA-9743-AD5603FAD7AD}" destId="{9D74CEAD-B1AC-4E11-8BFF-FF5D67B06A0B}" srcOrd="3" destOrd="0" parTransId="{DA84D678-9C07-44F2-944F-1593E0E7F5A8}" sibTransId="{A999EDF3-415D-47C4-B20B-39CAF691A98F}"/>
    <dgm:cxn modelId="{15B6A15C-1CB0-4B63-B90B-63E99A92633F}" type="presOf" srcId="{924339E2-C95B-453E-ABE3-72FD4F98D40E}" destId="{E5B4FD28-EAA3-4A33-9435-D5636E0F7EC4}" srcOrd="0" destOrd="0" presId="urn:microsoft.com/office/officeart/2008/layout/HorizontalMultiLevelHierarchy"/>
    <dgm:cxn modelId="{646E434C-0F72-4F8A-9704-0F38BD29463D}" type="presOf" srcId="{3F371607-FFCB-4C50-9436-B900DE53C017}" destId="{2C36CB3C-BFD2-4B24-828A-A8F08820CDC2}" srcOrd="0" destOrd="0" presId="urn:microsoft.com/office/officeart/2008/layout/HorizontalMultiLevelHierarchy"/>
    <dgm:cxn modelId="{46ECFA72-C25D-417B-A23A-914828C4194A}" type="presOf" srcId="{DA84D678-9C07-44F2-944F-1593E0E7F5A8}" destId="{6E990BB6-C9C2-4A08-B445-AEAA4B42EC5F}" srcOrd="0" destOrd="0" presId="urn:microsoft.com/office/officeart/2008/layout/HorizontalMultiLevelHierarchy"/>
    <dgm:cxn modelId="{6F0AB655-CB14-439D-B3B2-817769C60007}" type="presOf" srcId="{9D74CEAD-B1AC-4E11-8BFF-FF5D67B06A0B}" destId="{247DC256-744B-4C8C-A91F-5AA2499EBAC9}" srcOrd="0" destOrd="0" presId="urn:microsoft.com/office/officeart/2008/layout/HorizontalMultiLevelHierarchy"/>
    <dgm:cxn modelId="{A6AFF655-F5D7-4DB1-915D-68ABAB324FCC}" type="presOf" srcId="{CF5AA930-F97B-4B4E-A5A9-8F727C65896C}" destId="{6529D452-5D8A-4B85-85B6-EBA214CB99FF}" srcOrd="0" destOrd="0" presId="urn:microsoft.com/office/officeart/2008/layout/HorizontalMultiLevelHierarchy"/>
    <dgm:cxn modelId="{426FFD7C-6167-4895-89F1-93957F841217}" type="presOf" srcId="{01F24472-968F-4EA0-B43B-9A2C1988F7A0}" destId="{333A3E87-3472-4E9F-B307-D7224FEBF85F}" srcOrd="0" destOrd="0" presId="urn:microsoft.com/office/officeart/2008/layout/HorizontalMultiLevelHierarchy"/>
    <dgm:cxn modelId="{4C8F037F-0F23-43BE-8363-C86829C39F06}" type="presOf" srcId="{6DE8E054-9235-46A9-A2AE-F1F586B18C1B}" destId="{79588510-DF79-4F1C-A770-8C8E816FB423}" srcOrd="1" destOrd="0" presId="urn:microsoft.com/office/officeart/2008/layout/HorizontalMultiLevelHierarchy"/>
    <dgm:cxn modelId="{754BA47F-2CF4-4947-9970-C2F1ACE01AB2}" type="presOf" srcId="{3F371607-FFCB-4C50-9436-B900DE53C017}" destId="{008283C6-2841-4942-977F-5D571A28FB55}" srcOrd="1" destOrd="0" presId="urn:microsoft.com/office/officeart/2008/layout/HorizontalMultiLevelHierarchy"/>
    <dgm:cxn modelId="{D356999F-A6AB-4410-BFF3-648E81753663}" srcId="{01F24472-968F-4EA0-B43B-9A2C1988F7A0}" destId="{1E93B9B7-DF54-4FEA-9743-AD5603FAD7AD}" srcOrd="0" destOrd="0" parTransId="{14845A1A-CB0A-4401-ACD9-8CF090E2585F}" sibTransId="{B5CA4264-C636-40DF-98F6-1BB80E52B78E}"/>
    <dgm:cxn modelId="{5154C9BC-4423-4202-83C4-3E2BF9E06E98}" srcId="{1E93B9B7-DF54-4FEA-9743-AD5603FAD7AD}" destId="{924339E2-C95B-453E-ABE3-72FD4F98D40E}" srcOrd="0" destOrd="0" parTransId="{6DE8E054-9235-46A9-A2AE-F1F586B18C1B}" sibTransId="{59AF98C5-95FC-431C-9CDC-A1B01DC06519}"/>
    <dgm:cxn modelId="{B9DC56BE-36BA-402E-AE4F-865A7CBB6495}" type="presOf" srcId="{1E93B9B7-DF54-4FEA-9743-AD5603FAD7AD}" destId="{D9034800-84CC-41AD-884A-C89BA24CD467}" srcOrd="0" destOrd="0" presId="urn:microsoft.com/office/officeart/2008/layout/HorizontalMultiLevelHierarchy"/>
    <dgm:cxn modelId="{3C52B7C3-E1B6-4D25-BF07-BFD1156B2BB9}" type="presOf" srcId="{5D556479-C4C2-42E6-BE9F-0F17E3654683}" destId="{23903BB4-EB36-4620-B5B4-BFAAA2DF5637}" srcOrd="0" destOrd="0" presId="urn:microsoft.com/office/officeart/2008/layout/HorizontalMultiLevelHierarchy"/>
    <dgm:cxn modelId="{FF3670E8-8A43-4914-8833-68F2A58FA509}" srcId="{1E93B9B7-DF54-4FEA-9743-AD5603FAD7AD}" destId="{CF5AA930-F97B-4B4E-A5A9-8F727C65896C}" srcOrd="1" destOrd="0" parTransId="{3F371607-FFCB-4C50-9436-B900DE53C017}" sibTransId="{A0CEC9CB-81FD-40BE-81CA-7755566CA62C}"/>
    <dgm:cxn modelId="{D73BA2D9-3E22-4386-9F37-EBCBFEEAF587}" type="presParOf" srcId="{333A3E87-3472-4E9F-B307-D7224FEBF85F}" destId="{D0B0A1B5-56D2-4848-B6BD-142786D4C819}" srcOrd="0" destOrd="0" presId="urn:microsoft.com/office/officeart/2008/layout/HorizontalMultiLevelHierarchy"/>
    <dgm:cxn modelId="{58AEAC73-2363-4D43-89BB-0EB8FB054CE0}" type="presParOf" srcId="{D0B0A1B5-56D2-4848-B6BD-142786D4C819}" destId="{D9034800-84CC-41AD-884A-C89BA24CD467}" srcOrd="0" destOrd="0" presId="urn:microsoft.com/office/officeart/2008/layout/HorizontalMultiLevelHierarchy"/>
    <dgm:cxn modelId="{A8CD46B3-5FC4-4199-BD31-6553D2E6D038}" type="presParOf" srcId="{D0B0A1B5-56D2-4848-B6BD-142786D4C819}" destId="{E7C5085E-DE36-4149-BBD3-96EF73089438}" srcOrd="1" destOrd="0" presId="urn:microsoft.com/office/officeart/2008/layout/HorizontalMultiLevelHierarchy"/>
    <dgm:cxn modelId="{3A625AB7-4F57-4EFD-9439-B7A92F5A3DDF}" type="presParOf" srcId="{E7C5085E-DE36-4149-BBD3-96EF73089438}" destId="{B8F8CD26-D0BC-4A05-835B-3B58A273B253}" srcOrd="0" destOrd="0" presId="urn:microsoft.com/office/officeart/2008/layout/HorizontalMultiLevelHierarchy"/>
    <dgm:cxn modelId="{03E66B53-4A91-4E71-8F96-80B294E5FC88}" type="presParOf" srcId="{B8F8CD26-D0BC-4A05-835B-3B58A273B253}" destId="{79588510-DF79-4F1C-A770-8C8E816FB423}" srcOrd="0" destOrd="0" presId="urn:microsoft.com/office/officeart/2008/layout/HorizontalMultiLevelHierarchy"/>
    <dgm:cxn modelId="{4A3B8A47-1FA0-4B28-B801-B22B831A081C}" type="presParOf" srcId="{E7C5085E-DE36-4149-BBD3-96EF73089438}" destId="{552B7A55-B906-4D78-B841-6395E18DA86B}" srcOrd="1" destOrd="0" presId="urn:microsoft.com/office/officeart/2008/layout/HorizontalMultiLevelHierarchy"/>
    <dgm:cxn modelId="{53ABF301-26F6-4AE1-ABAF-D5BD67FA6E74}" type="presParOf" srcId="{552B7A55-B906-4D78-B841-6395E18DA86B}" destId="{E5B4FD28-EAA3-4A33-9435-D5636E0F7EC4}" srcOrd="0" destOrd="0" presId="urn:microsoft.com/office/officeart/2008/layout/HorizontalMultiLevelHierarchy"/>
    <dgm:cxn modelId="{0514ED67-E595-48FA-A231-4D079F40D970}" type="presParOf" srcId="{552B7A55-B906-4D78-B841-6395E18DA86B}" destId="{5BFCB9E1-288C-4D94-8A9C-4F928B901402}" srcOrd="1" destOrd="0" presId="urn:microsoft.com/office/officeart/2008/layout/HorizontalMultiLevelHierarchy"/>
    <dgm:cxn modelId="{DC8067D7-F063-49F2-A9E6-E7F645551526}" type="presParOf" srcId="{E7C5085E-DE36-4149-BBD3-96EF73089438}" destId="{2C36CB3C-BFD2-4B24-828A-A8F08820CDC2}" srcOrd="2" destOrd="0" presId="urn:microsoft.com/office/officeart/2008/layout/HorizontalMultiLevelHierarchy"/>
    <dgm:cxn modelId="{8C13577C-D3F4-4398-AE3E-86B055DCD77B}" type="presParOf" srcId="{2C36CB3C-BFD2-4B24-828A-A8F08820CDC2}" destId="{008283C6-2841-4942-977F-5D571A28FB55}" srcOrd="0" destOrd="0" presId="urn:microsoft.com/office/officeart/2008/layout/HorizontalMultiLevelHierarchy"/>
    <dgm:cxn modelId="{58998089-746E-4CBC-97DC-425C6DE97951}" type="presParOf" srcId="{E7C5085E-DE36-4149-BBD3-96EF73089438}" destId="{0088B83D-57C8-44CD-9ECC-11283FBA5EC2}" srcOrd="3" destOrd="0" presId="urn:microsoft.com/office/officeart/2008/layout/HorizontalMultiLevelHierarchy"/>
    <dgm:cxn modelId="{0CAECEBB-9C5B-4AF7-A911-26FA26775304}" type="presParOf" srcId="{0088B83D-57C8-44CD-9ECC-11283FBA5EC2}" destId="{6529D452-5D8A-4B85-85B6-EBA214CB99FF}" srcOrd="0" destOrd="0" presId="urn:microsoft.com/office/officeart/2008/layout/HorizontalMultiLevelHierarchy"/>
    <dgm:cxn modelId="{CE8F7859-5E5B-45EA-99A4-E2EA76A9A714}" type="presParOf" srcId="{0088B83D-57C8-44CD-9ECC-11283FBA5EC2}" destId="{E5B028AC-ECBD-4A2F-8BEE-6074682547FF}" srcOrd="1" destOrd="0" presId="urn:microsoft.com/office/officeart/2008/layout/HorizontalMultiLevelHierarchy"/>
    <dgm:cxn modelId="{619DE86E-D17F-416C-AF08-A835D325DA91}" type="presParOf" srcId="{E7C5085E-DE36-4149-BBD3-96EF73089438}" destId="{094D1D3C-A5DE-4AFC-8A74-1D5D54628558}" srcOrd="4" destOrd="0" presId="urn:microsoft.com/office/officeart/2008/layout/HorizontalMultiLevelHierarchy"/>
    <dgm:cxn modelId="{C1784871-6352-4953-AFE3-2DEE564E9F3D}" type="presParOf" srcId="{094D1D3C-A5DE-4AFC-8A74-1D5D54628558}" destId="{DE55A803-84F8-4DEA-BEF7-9948583B06EF}" srcOrd="0" destOrd="0" presId="urn:microsoft.com/office/officeart/2008/layout/HorizontalMultiLevelHierarchy"/>
    <dgm:cxn modelId="{EE108300-27F0-4755-BFF1-98124B470628}" type="presParOf" srcId="{E7C5085E-DE36-4149-BBD3-96EF73089438}" destId="{B1D6C9AD-5532-43D0-B359-13B485A7BE3B}" srcOrd="5" destOrd="0" presId="urn:microsoft.com/office/officeart/2008/layout/HorizontalMultiLevelHierarchy"/>
    <dgm:cxn modelId="{75F64E5F-0CB7-43CD-8462-D68FD5F89D06}" type="presParOf" srcId="{B1D6C9AD-5532-43D0-B359-13B485A7BE3B}" destId="{23903BB4-EB36-4620-B5B4-BFAAA2DF5637}" srcOrd="0" destOrd="0" presId="urn:microsoft.com/office/officeart/2008/layout/HorizontalMultiLevelHierarchy"/>
    <dgm:cxn modelId="{BA9C04E9-7862-432D-900F-0078E2FFC306}" type="presParOf" srcId="{B1D6C9AD-5532-43D0-B359-13B485A7BE3B}" destId="{F9B9C0A9-3E59-454E-BE88-EAEEEFED6717}" srcOrd="1" destOrd="0" presId="urn:microsoft.com/office/officeart/2008/layout/HorizontalMultiLevelHierarchy"/>
    <dgm:cxn modelId="{E5CB9860-B9AD-410D-ADF2-43F0E8443C52}" type="presParOf" srcId="{E7C5085E-DE36-4149-BBD3-96EF73089438}" destId="{6E990BB6-C9C2-4A08-B445-AEAA4B42EC5F}" srcOrd="6" destOrd="0" presId="urn:microsoft.com/office/officeart/2008/layout/HorizontalMultiLevelHierarchy"/>
    <dgm:cxn modelId="{56F5709E-2BE2-4545-B9EF-ADD49A048AA1}" type="presParOf" srcId="{6E990BB6-C9C2-4A08-B445-AEAA4B42EC5F}" destId="{F1D16136-84DE-4AC2-94C1-42BE0C25A0F2}" srcOrd="0" destOrd="0" presId="urn:microsoft.com/office/officeart/2008/layout/HorizontalMultiLevelHierarchy"/>
    <dgm:cxn modelId="{FC64E485-DE0E-45CF-8F59-3CE6CA31D699}" type="presParOf" srcId="{E7C5085E-DE36-4149-BBD3-96EF73089438}" destId="{F0FD3F7F-081B-43B0-A9AF-6A2A41254CBB}" srcOrd="7" destOrd="0" presId="urn:microsoft.com/office/officeart/2008/layout/HorizontalMultiLevelHierarchy"/>
    <dgm:cxn modelId="{7E81CA83-6304-410F-9643-BC74658479FA}" type="presParOf" srcId="{F0FD3F7F-081B-43B0-A9AF-6A2A41254CBB}" destId="{247DC256-744B-4C8C-A91F-5AA2499EBAC9}" srcOrd="0" destOrd="0" presId="urn:microsoft.com/office/officeart/2008/layout/HorizontalMultiLevelHierarchy"/>
    <dgm:cxn modelId="{ADDCDD53-6D2F-4D4F-9288-72758EC67574}" type="presParOf" srcId="{F0FD3F7F-081B-43B0-A9AF-6A2A41254CBB}" destId="{A4B11266-4885-4864-9344-9738567659A5}"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99193DD-9D64-4C7D-8946-9D808DB20EF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4876F04-6C50-443F-8477-F3E8C199860B}">
      <dgm:prSet phldrT="[テキスト]"/>
      <dgm:spPr/>
      <dgm:t>
        <a:bodyPr/>
        <a:lstStyle/>
        <a:p>
          <a:r>
            <a:rPr kumimoji="1" lang="ja-JP" altLang="en-US" dirty="0"/>
            <a:t>１）資金の出入りが激しい</a:t>
          </a:r>
        </a:p>
      </dgm:t>
    </dgm:pt>
    <dgm:pt modelId="{BC442976-AF7A-44FF-90D4-E250A752A7FD}" type="parTrans" cxnId="{9F9E427A-70A8-46AE-AF5B-21F489041198}">
      <dgm:prSet/>
      <dgm:spPr/>
      <dgm:t>
        <a:bodyPr/>
        <a:lstStyle/>
        <a:p>
          <a:endParaRPr kumimoji="1" lang="ja-JP" altLang="en-US"/>
        </a:p>
      </dgm:t>
    </dgm:pt>
    <dgm:pt modelId="{C85080EA-7C3D-453F-9CEA-72899AB19ED2}" type="sibTrans" cxnId="{9F9E427A-70A8-46AE-AF5B-21F489041198}">
      <dgm:prSet/>
      <dgm:spPr/>
      <dgm:t>
        <a:bodyPr/>
        <a:lstStyle/>
        <a:p>
          <a:endParaRPr kumimoji="1" lang="ja-JP" altLang="en-US"/>
        </a:p>
      </dgm:t>
    </dgm:pt>
    <dgm:pt modelId="{F6AC048F-EFBF-49CE-8622-0C8AFF7A5BCE}">
      <dgm:prSet phldrT="[テキスト]"/>
      <dgm:spPr/>
      <dgm:t>
        <a:bodyPr/>
        <a:lstStyle/>
        <a:p>
          <a:r>
            <a:rPr kumimoji="1" lang="ja-JP" altLang="en-US" dirty="0"/>
            <a:t>２）在庫管理が重要</a:t>
          </a:r>
        </a:p>
      </dgm:t>
    </dgm:pt>
    <dgm:pt modelId="{19EDE405-5CF6-43DF-B3CB-D1ECFCE75F24}" type="parTrans" cxnId="{B28DB449-A43F-4C26-ACA5-FEF39A0F92DF}">
      <dgm:prSet/>
      <dgm:spPr/>
      <dgm:t>
        <a:bodyPr/>
        <a:lstStyle/>
        <a:p>
          <a:endParaRPr kumimoji="1" lang="ja-JP" altLang="en-US"/>
        </a:p>
      </dgm:t>
    </dgm:pt>
    <dgm:pt modelId="{4A6522FE-08A1-4B68-9DD6-D1F10FB3F781}" type="sibTrans" cxnId="{B28DB449-A43F-4C26-ACA5-FEF39A0F92DF}">
      <dgm:prSet/>
      <dgm:spPr/>
      <dgm:t>
        <a:bodyPr/>
        <a:lstStyle/>
        <a:p>
          <a:endParaRPr kumimoji="1" lang="ja-JP" altLang="en-US"/>
        </a:p>
      </dgm:t>
    </dgm:pt>
    <dgm:pt modelId="{9426097F-E0D8-49CD-A675-2F78FB0F4A05}">
      <dgm:prSet phldrT="[テキスト]"/>
      <dgm:spPr/>
      <dgm:t>
        <a:bodyPr/>
        <a:lstStyle/>
        <a:p>
          <a:r>
            <a:rPr kumimoji="1" lang="ja-JP" altLang="en-US" dirty="0"/>
            <a:t>３）金融機関の借入は仕入先行資金</a:t>
          </a:r>
        </a:p>
      </dgm:t>
    </dgm:pt>
    <dgm:pt modelId="{238D17BF-FC0E-4F66-8360-745F3D5A7798}" type="parTrans" cxnId="{D2B9DE4C-DD84-43B1-8012-75B170594772}">
      <dgm:prSet/>
      <dgm:spPr/>
      <dgm:t>
        <a:bodyPr/>
        <a:lstStyle/>
        <a:p>
          <a:endParaRPr kumimoji="1" lang="ja-JP" altLang="en-US"/>
        </a:p>
      </dgm:t>
    </dgm:pt>
    <dgm:pt modelId="{EFBDFC87-8479-4651-A53E-69175DEDAA67}" type="sibTrans" cxnId="{D2B9DE4C-DD84-43B1-8012-75B170594772}">
      <dgm:prSet/>
      <dgm:spPr/>
      <dgm:t>
        <a:bodyPr/>
        <a:lstStyle/>
        <a:p>
          <a:endParaRPr kumimoji="1" lang="ja-JP" altLang="en-US"/>
        </a:p>
      </dgm:t>
    </dgm:pt>
    <dgm:pt modelId="{F2CF8A11-69B6-4561-8B28-233EC4119D47}">
      <dgm:prSet/>
      <dgm:spPr/>
      <dgm:t>
        <a:bodyPr/>
        <a:lstStyle/>
        <a:p>
          <a:r>
            <a:rPr kumimoji="1" lang="ja-JP" altLang="en-US" dirty="0">
              <a:solidFill>
                <a:srgbClr val="FF0000"/>
              </a:solidFill>
            </a:rPr>
            <a:t>売上の前に仕入あり</a:t>
          </a:r>
          <a:r>
            <a:rPr kumimoji="1" lang="ja-JP" altLang="en-US" dirty="0">
              <a:solidFill>
                <a:schemeClr val="tx1"/>
              </a:solidFill>
            </a:rPr>
            <a:t>⇒商売の特性上、在庫保有が必要</a:t>
          </a:r>
        </a:p>
      </dgm:t>
    </dgm:pt>
    <dgm:pt modelId="{826D2B47-5B02-4BFE-959D-997AF8E69941}" type="parTrans" cxnId="{41E5DC51-78A9-4D38-A866-17C4C1B04D5F}">
      <dgm:prSet/>
      <dgm:spPr/>
      <dgm:t>
        <a:bodyPr/>
        <a:lstStyle/>
        <a:p>
          <a:endParaRPr kumimoji="1" lang="ja-JP" altLang="en-US"/>
        </a:p>
      </dgm:t>
    </dgm:pt>
    <dgm:pt modelId="{F530BD00-48A7-42F5-BE61-3EE415DA3555}" type="sibTrans" cxnId="{41E5DC51-78A9-4D38-A866-17C4C1B04D5F}">
      <dgm:prSet/>
      <dgm:spPr/>
      <dgm:t>
        <a:bodyPr/>
        <a:lstStyle/>
        <a:p>
          <a:endParaRPr kumimoji="1" lang="ja-JP" altLang="en-US"/>
        </a:p>
      </dgm:t>
    </dgm:pt>
    <dgm:pt modelId="{681277C6-059A-47CB-A998-3481465344ED}">
      <dgm:prSet/>
      <dgm:spPr/>
      <dgm:t>
        <a:bodyPr/>
        <a:lstStyle/>
        <a:p>
          <a:r>
            <a:rPr kumimoji="1" lang="ja-JP" altLang="en-US" dirty="0"/>
            <a:t>在庫回転率が落ちれば、資金繰りが一気に悪化</a:t>
          </a:r>
        </a:p>
      </dgm:t>
    </dgm:pt>
    <dgm:pt modelId="{165A1FD8-0839-497B-9C2C-7BAF54E4E0FE}" type="parTrans" cxnId="{F7DEC3F3-0E82-42F8-86E9-AD6A0F93B4A5}">
      <dgm:prSet/>
      <dgm:spPr/>
      <dgm:t>
        <a:bodyPr/>
        <a:lstStyle/>
        <a:p>
          <a:endParaRPr kumimoji="1" lang="ja-JP" altLang="en-US"/>
        </a:p>
      </dgm:t>
    </dgm:pt>
    <dgm:pt modelId="{DE3F631E-1E4D-4584-871D-5E1048F6555D}" type="sibTrans" cxnId="{F7DEC3F3-0E82-42F8-86E9-AD6A0F93B4A5}">
      <dgm:prSet/>
      <dgm:spPr/>
      <dgm:t>
        <a:bodyPr/>
        <a:lstStyle/>
        <a:p>
          <a:endParaRPr kumimoji="1" lang="ja-JP" altLang="en-US"/>
        </a:p>
      </dgm:t>
    </dgm:pt>
    <dgm:pt modelId="{F1654F26-4FD9-4B06-9542-2140B70E7F17}">
      <dgm:prSet custT="1"/>
      <dgm:spPr/>
      <dgm:t>
        <a:bodyPr/>
        <a:lstStyle/>
        <a:p>
          <a:r>
            <a:rPr kumimoji="1" lang="ja-JP" altLang="en-US" sz="2000" kern="1200" dirty="0">
              <a:solidFill>
                <a:srgbClr val="000000">
                  <a:hueOff val="0"/>
                  <a:satOff val="0"/>
                  <a:lumOff val="0"/>
                  <a:alphaOff val="0"/>
                </a:srgbClr>
              </a:solidFill>
              <a:latin typeface="Arial"/>
              <a:ea typeface="ＭＳ Ｐゴシック"/>
              <a:cs typeface="+mn-cs"/>
            </a:rPr>
            <a:t>金融機関の運転資金＝売掛債権＋棚卸資産－買掛債務と一致しないことがある</a:t>
          </a:r>
        </a:p>
      </dgm:t>
    </dgm:pt>
    <dgm:pt modelId="{5CC015A0-0CA3-48DC-A256-D1E229A48D32}" type="parTrans" cxnId="{7C66187B-215D-4E4B-AE83-DACFD8281EC1}">
      <dgm:prSet/>
      <dgm:spPr/>
      <dgm:t>
        <a:bodyPr/>
        <a:lstStyle/>
        <a:p>
          <a:endParaRPr kumimoji="1" lang="ja-JP" altLang="en-US"/>
        </a:p>
      </dgm:t>
    </dgm:pt>
    <dgm:pt modelId="{8D8EF43F-132D-473D-AC05-70FBA7B5B3DB}" type="sibTrans" cxnId="{7C66187B-215D-4E4B-AE83-DACFD8281EC1}">
      <dgm:prSet/>
      <dgm:spPr/>
      <dgm:t>
        <a:bodyPr/>
        <a:lstStyle/>
        <a:p>
          <a:endParaRPr kumimoji="1" lang="ja-JP" altLang="en-US"/>
        </a:p>
      </dgm:t>
    </dgm:pt>
    <dgm:pt modelId="{CDEB5A7B-B3A1-48FE-89F2-5980D2A6F3A3}">
      <dgm:prSet/>
      <dgm:spPr/>
      <dgm:t>
        <a:bodyPr/>
        <a:lstStyle/>
        <a:p>
          <a:r>
            <a:rPr kumimoji="1" lang="ja-JP" altLang="en-US" dirty="0">
              <a:solidFill>
                <a:schemeClr val="tx1"/>
              </a:solidFill>
            </a:rPr>
            <a:t>薄利多売⇒売上は大きいが利益は小さい</a:t>
          </a:r>
        </a:p>
      </dgm:t>
    </dgm:pt>
    <dgm:pt modelId="{47B41494-39DE-4B28-8C75-E9DE6A8349AE}" type="parTrans" cxnId="{29E15A6B-A7E4-4CBE-B059-62550635D138}">
      <dgm:prSet/>
      <dgm:spPr/>
      <dgm:t>
        <a:bodyPr/>
        <a:lstStyle/>
        <a:p>
          <a:endParaRPr kumimoji="1" lang="ja-JP" altLang="en-US"/>
        </a:p>
      </dgm:t>
    </dgm:pt>
    <dgm:pt modelId="{3A52A1CB-B350-46A4-B261-0AE6503EC2AF}" type="sibTrans" cxnId="{29E15A6B-A7E4-4CBE-B059-62550635D138}">
      <dgm:prSet/>
      <dgm:spPr/>
      <dgm:t>
        <a:bodyPr/>
        <a:lstStyle/>
        <a:p>
          <a:endParaRPr kumimoji="1" lang="ja-JP" altLang="en-US"/>
        </a:p>
      </dgm:t>
    </dgm:pt>
    <dgm:pt modelId="{62AA2E45-56A4-4A6A-8FFD-90E988121F7F}">
      <dgm:prSet/>
      <dgm:spPr/>
      <dgm:t>
        <a:bodyPr/>
        <a:lstStyle/>
        <a:p>
          <a:r>
            <a:rPr kumimoji="1" lang="ja-JP" altLang="en-US" dirty="0"/>
            <a:t>営業担当者に仕入を担当させない</a:t>
          </a:r>
        </a:p>
      </dgm:t>
    </dgm:pt>
    <dgm:pt modelId="{2837A77E-319E-4C41-B0BB-D48CFCFE3A57}" type="parTrans" cxnId="{8ADF0C68-FEDB-486A-815F-7B774C81338C}">
      <dgm:prSet/>
      <dgm:spPr/>
      <dgm:t>
        <a:bodyPr/>
        <a:lstStyle/>
        <a:p>
          <a:endParaRPr kumimoji="1" lang="ja-JP" altLang="en-US"/>
        </a:p>
      </dgm:t>
    </dgm:pt>
    <dgm:pt modelId="{7EC9B813-7D2D-43E8-AA3B-7E421AAAF5F6}" type="sibTrans" cxnId="{8ADF0C68-FEDB-486A-815F-7B774C81338C}">
      <dgm:prSet/>
      <dgm:spPr/>
      <dgm:t>
        <a:bodyPr/>
        <a:lstStyle/>
        <a:p>
          <a:endParaRPr kumimoji="1" lang="ja-JP" altLang="en-US"/>
        </a:p>
      </dgm:t>
    </dgm:pt>
    <dgm:pt modelId="{19146F42-4A72-4E8E-AA39-58062BD8C7A3}">
      <dgm:prSet custT="1"/>
      <dgm:spPr/>
      <dgm:t>
        <a:bodyPr/>
        <a:lstStyle/>
        <a:p>
          <a:r>
            <a:rPr kumimoji="1" lang="ja-JP" altLang="en-US" sz="2000" kern="1200" dirty="0">
              <a:solidFill>
                <a:srgbClr val="000000">
                  <a:hueOff val="0"/>
                  <a:satOff val="0"/>
                  <a:lumOff val="0"/>
                  <a:alphaOff val="0"/>
                </a:srgbClr>
              </a:solidFill>
              <a:latin typeface="Arial"/>
              <a:ea typeface="ＭＳ Ｐゴシック"/>
              <a:cs typeface="+mn-cs"/>
            </a:rPr>
            <a:t>現金回収なら</a:t>
          </a:r>
          <a:r>
            <a:rPr kumimoji="1" lang="en-US" altLang="ja-JP" sz="2000" kern="1200" dirty="0">
              <a:solidFill>
                <a:srgbClr val="000000">
                  <a:hueOff val="0"/>
                  <a:satOff val="0"/>
                  <a:lumOff val="0"/>
                  <a:alphaOff val="0"/>
                </a:srgbClr>
              </a:solidFill>
              <a:latin typeface="Arial"/>
              <a:ea typeface="ＭＳ Ｐゴシック"/>
              <a:cs typeface="+mn-cs"/>
            </a:rPr>
            <a:t>1</a:t>
          </a:r>
          <a:r>
            <a:rPr kumimoji="1" lang="ja-JP" altLang="en-US" sz="2000" kern="1200" dirty="0">
              <a:solidFill>
                <a:srgbClr val="000000">
                  <a:hueOff val="0"/>
                  <a:satOff val="0"/>
                  <a:lumOff val="0"/>
                  <a:alphaOff val="0"/>
                </a:srgbClr>
              </a:solidFill>
              <a:latin typeface="Arial"/>
              <a:ea typeface="ＭＳ Ｐゴシック"/>
              <a:cs typeface="+mn-cs"/>
            </a:rPr>
            <a:t>％値引＝金融機関の利息</a:t>
          </a:r>
          <a:r>
            <a:rPr kumimoji="1" lang="en-US" altLang="ja-JP" sz="2000" kern="1200" dirty="0">
              <a:solidFill>
                <a:srgbClr val="000000">
                  <a:hueOff val="0"/>
                  <a:satOff val="0"/>
                  <a:lumOff val="0"/>
                  <a:alphaOff val="0"/>
                </a:srgbClr>
              </a:solidFill>
              <a:latin typeface="Arial"/>
              <a:ea typeface="ＭＳ Ｐゴシック"/>
              <a:cs typeface="+mn-cs"/>
            </a:rPr>
            <a:t>1</a:t>
          </a:r>
          <a:r>
            <a:rPr kumimoji="1" lang="ja-JP" altLang="en-US" sz="2000" kern="1200" dirty="0">
              <a:solidFill>
                <a:srgbClr val="000000">
                  <a:hueOff val="0"/>
                  <a:satOff val="0"/>
                  <a:lumOff val="0"/>
                  <a:alphaOff val="0"/>
                </a:srgbClr>
              </a:solidFill>
              <a:latin typeface="Arial"/>
              <a:ea typeface="ＭＳ Ｐゴシック"/>
              <a:cs typeface="+mn-cs"/>
            </a:rPr>
            <a:t>％は同じ事</a:t>
          </a:r>
        </a:p>
      </dgm:t>
    </dgm:pt>
    <dgm:pt modelId="{61DAA565-B22C-4B5D-86D2-0D8DF755D58C}" type="parTrans" cxnId="{3AD24E18-BAE9-4092-91B8-D70E14EA0607}">
      <dgm:prSet/>
      <dgm:spPr/>
      <dgm:t>
        <a:bodyPr/>
        <a:lstStyle/>
        <a:p>
          <a:endParaRPr kumimoji="1" lang="ja-JP" altLang="en-US"/>
        </a:p>
      </dgm:t>
    </dgm:pt>
    <dgm:pt modelId="{3E4604F3-B536-49D8-B247-080777FB5DFF}" type="sibTrans" cxnId="{3AD24E18-BAE9-4092-91B8-D70E14EA0607}">
      <dgm:prSet/>
      <dgm:spPr/>
      <dgm:t>
        <a:bodyPr/>
        <a:lstStyle/>
        <a:p>
          <a:endParaRPr kumimoji="1" lang="ja-JP" altLang="en-US"/>
        </a:p>
      </dgm:t>
    </dgm:pt>
    <dgm:pt modelId="{C1013A11-83DA-40D7-AB04-376BBB10682D}">
      <dgm:prSet/>
      <dgm:spPr/>
      <dgm:t>
        <a:bodyPr/>
        <a:lstStyle/>
        <a:p>
          <a:r>
            <a:rPr kumimoji="1" lang="ja-JP" altLang="en-US" dirty="0"/>
            <a:t>棚卸を月次で行う</a:t>
          </a:r>
        </a:p>
      </dgm:t>
    </dgm:pt>
    <dgm:pt modelId="{19041548-77C1-4DE1-B4E7-60E4BDD7A12A}" type="parTrans" cxnId="{5D639755-375F-4F3C-9EA9-5493C38CD879}">
      <dgm:prSet/>
      <dgm:spPr/>
      <dgm:t>
        <a:bodyPr/>
        <a:lstStyle/>
        <a:p>
          <a:endParaRPr kumimoji="1" lang="ja-JP" altLang="en-US"/>
        </a:p>
      </dgm:t>
    </dgm:pt>
    <dgm:pt modelId="{6E31AFFA-69E2-412E-8A44-2DF6B0796EA6}" type="sibTrans" cxnId="{5D639755-375F-4F3C-9EA9-5493C38CD879}">
      <dgm:prSet/>
      <dgm:spPr/>
      <dgm:t>
        <a:bodyPr/>
        <a:lstStyle/>
        <a:p>
          <a:endParaRPr kumimoji="1" lang="ja-JP" altLang="en-US"/>
        </a:p>
      </dgm:t>
    </dgm:pt>
    <dgm:pt modelId="{258F34A8-51BE-478C-9586-14AD18E1DFBD}" type="pres">
      <dgm:prSet presAssocID="{399193DD-9D64-4C7D-8946-9D808DB20EF0}" presName="linear" presStyleCnt="0">
        <dgm:presLayoutVars>
          <dgm:dir/>
          <dgm:animLvl val="lvl"/>
          <dgm:resizeHandles val="exact"/>
        </dgm:presLayoutVars>
      </dgm:prSet>
      <dgm:spPr/>
    </dgm:pt>
    <dgm:pt modelId="{5B5C9020-627E-474D-8CF9-ED3C7ABCDAA7}" type="pres">
      <dgm:prSet presAssocID="{F4876F04-6C50-443F-8477-F3E8C199860B}" presName="parentLin" presStyleCnt="0"/>
      <dgm:spPr/>
    </dgm:pt>
    <dgm:pt modelId="{618C32E9-592E-426A-B40E-2843EB573F0A}" type="pres">
      <dgm:prSet presAssocID="{F4876F04-6C50-443F-8477-F3E8C199860B}" presName="parentLeftMargin" presStyleLbl="node1" presStyleIdx="0" presStyleCnt="3"/>
      <dgm:spPr/>
    </dgm:pt>
    <dgm:pt modelId="{907BA8A0-5470-4444-8C93-8D78931C562D}" type="pres">
      <dgm:prSet presAssocID="{F4876F04-6C50-443F-8477-F3E8C199860B}" presName="parentText" presStyleLbl="node1" presStyleIdx="0" presStyleCnt="3">
        <dgm:presLayoutVars>
          <dgm:chMax val="0"/>
          <dgm:bulletEnabled val="1"/>
        </dgm:presLayoutVars>
      </dgm:prSet>
      <dgm:spPr/>
    </dgm:pt>
    <dgm:pt modelId="{EE4AB2EC-60AD-4224-B944-BE55312C031F}" type="pres">
      <dgm:prSet presAssocID="{F4876F04-6C50-443F-8477-F3E8C199860B}" presName="negativeSpace" presStyleCnt="0"/>
      <dgm:spPr/>
    </dgm:pt>
    <dgm:pt modelId="{0832B177-3792-4AC0-8851-CBB861E6A529}" type="pres">
      <dgm:prSet presAssocID="{F4876F04-6C50-443F-8477-F3E8C199860B}" presName="childText" presStyleLbl="conFgAcc1" presStyleIdx="0" presStyleCnt="3">
        <dgm:presLayoutVars>
          <dgm:bulletEnabled val="1"/>
        </dgm:presLayoutVars>
      </dgm:prSet>
      <dgm:spPr/>
    </dgm:pt>
    <dgm:pt modelId="{A215D591-C83A-4C95-942E-2B0B5C6F0609}" type="pres">
      <dgm:prSet presAssocID="{C85080EA-7C3D-453F-9CEA-72899AB19ED2}" presName="spaceBetweenRectangles" presStyleCnt="0"/>
      <dgm:spPr/>
    </dgm:pt>
    <dgm:pt modelId="{E77AEB36-20BA-4263-B919-871C6A965923}" type="pres">
      <dgm:prSet presAssocID="{F6AC048F-EFBF-49CE-8622-0C8AFF7A5BCE}" presName="parentLin" presStyleCnt="0"/>
      <dgm:spPr/>
    </dgm:pt>
    <dgm:pt modelId="{A9BEA488-683E-41BF-9F72-A4E73AA601A9}" type="pres">
      <dgm:prSet presAssocID="{F6AC048F-EFBF-49CE-8622-0C8AFF7A5BCE}" presName="parentLeftMargin" presStyleLbl="node1" presStyleIdx="0" presStyleCnt="3"/>
      <dgm:spPr/>
    </dgm:pt>
    <dgm:pt modelId="{0A573680-E07A-4D7B-A010-76AEA7D37833}" type="pres">
      <dgm:prSet presAssocID="{F6AC048F-EFBF-49CE-8622-0C8AFF7A5BCE}" presName="parentText" presStyleLbl="node1" presStyleIdx="1" presStyleCnt="3">
        <dgm:presLayoutVars>
          <dgm:chMax val="0"/>
          <dgm:bulletEnabled val="1"/>
        </dgm:presLayoutVars>
      </dgm:prSet>
      <dgm:spPr/>
    </dgm:pt>
    <dgm:pt modelId="{EDA48AF3-164B-4FC0-8E4D-3EF9D987334D}" type="pres">
      <dgm:prSet presAssocID="{F6AC048F-EFBF-49CE-8622-0C8AFF7A5BCE}" presName="negativeSpace" presStyleCnt="0"/>
      <dgm:spPr/>
    </dgm:pt>
    <dgm:pt modelId="{99CB5A12-CD03-4B74-B393-BB0672CC3DF3}" type="pres">
      <dgm:prSet presAssocID="{F6AC048F-EFBF-49CE-8622-0C8AFF7A5BCE}" presName="childText" presStyleLbl="conFgAcc1" presStyleIdx="1" presStyleCnt="3">
        <dgm:presLayoutVars>
          <dgm:bulletEnabled val="1"/>
        </dgm:presLayoutVars>
      </dgm:prSet>
      <dgm:spPr/>
    </dgm:pt>
    <dgm:pt modelId="{5217364C-CF75-4982-AC7A-8BA89E4346BE}" type="pres">
      <dgm:prSet presAssocID="{4A6522FE-08A1-4B68-9DD6-D1F10FB3F781}" presName="spaceBetweenRectangles" presStyleCnt="0"/>
      <dgm:spPr/>
    </dgm:pt>
    <dgm:pt modelId="{AA3D0D2F-7C64-4F98-816A-0F4D4C03DF27}" type="pres">
      <dgm:prSet presAssocID="{9426097F-E0D8-49CD-A675-2F78FB0F4A05}" presName="parentLin" presStyleCnt="0"/>
      <dgm:spPr/>
    </dgm:pt>
    <dgm:pt modelId="{FBEC9519-BED6-4F4F-A1BE-05B06C9F952D}" type="pres">
      <dgm:prSet presAssocID="{9426097F-E0D8-49CD-A675-2F78FB0F4A05}" presName="parentLeftMargin" presStyleLbl="node1" presStyleIdx="1" presStyleCnt="3"/>
      <dgm:spPr/>
    </dgm:pt>
    <dgm:pt modelId="{EA5771FC-E99E-420E-BDE1-8D3A796C5CF9}" type="pres">
      <dgm:prSet presAssocID="{9426097F-E0D8-49CD-A675-2F78FB0F4A05}" presName="parentText" presStyleLbl="node1" presStyleIdx="2" presStyleCnt="3">
        <dgm:presLayoutVars>
          <dgm:chMax val="0"/>
          <dgm:bulletEnabled val="1"/>
        </dgm:presLayoutVars>
      </dgm:prSet>
      <dgm:spPr/>
    </dgm:pt>
    <dgm:pt modelId="{2787CCD1-81BA-4442-B3F1-77EEA7E1C604}" type="pres">
      <dgm:prSet presAssocID="{9426097F-E0D8-49CD-A675-2F78FB0F4A05}" presName="negativeSpace" presStyleCnt="0"/>
      <dgm:spPr/>
    </dgm:pt>
    <dgm:pt modelId="{6B2D6C8E-69D4-4FA4-AF11-81C46247E51A}" type="pres">
      <dgm:prSet presAssocID="{9426097F-E0D8-49CD-A675-2F78FB0F4A05}" presName="childText" presStyleLbl="conFgAcc1" presStyleIdx="2" presStyleCnt="3">
        <dgm:presLayoutVars>
          <dgm:bulletEnabled val="1"/>
        </dgm:presLayoutVars>
      </dgm:prSet>
      <dgm:spPr/>
    </dgm:pt>
  </dgm:ptLst>
  <dgm:cxnLst>
    <dgm:cxn modelId="{DD06C502-C685-45FD-A0FD-644C0D5A1066}" type="presOf" srcId="{F6AC048F-EFBF-49CE-8622-0C8AFF7A5BCE}" destId="{0A573680-E07A-4D7B-A010-76AEA7D37833}" srcOrd="1" destOrd="0" presId="urn:microsoft.com/office/officeart/2005/8/layout/list1"/>
    <dgm:cxn modelId="{3AD24E18-BAE9-4092-91B8-D70E14EA0607}" srcId="{9426097F-E0D8-49CD-A675-2F78FB0F4A05}" destId="{19146F42-4A72-4E8E-AA39-58062BD8C7A3}" srcOrd="1" destOrd="0" parTransId="{61DAA565-B22C-4B5D-86D2-0D8DF755D58C}" sibTransId="{3E4604F3-B536-49D8-B247-080777FB5DFF}"/>
    <dgm:cxn modelId="{16E8FB27-8908-45FD-9C98-E21E271B17A7}" type="presOf" srcId="{CDEB5A7B-B3A1-48FE-89F2-5980D2A6F3A3}" destId="{0832B177-3792-4AC0-8851-CBB861E6A529}" srcOrd="0" destOrd="1" presId="urn:microsoft.com/office/officeart/2005/8/layout/list1"/>
    <dgm:cxn modelId="{E6C7A733-D42F-4163-A27E-D1D37E091C9D}" type="presOf" srcId="{F6AC048F-EFBF-49CE-8622-0C8AFF7A5BCE}" destId="{A9BEA488-683E-41BF-9F72-A4E73AA601A9}" srcOrd="0" destOrd="0" presId="urn:microsoft.com/office/officeart/2005/8/layout/list1"/>
    <dgm:cxn modelId="{8182AB60-6C61-4B1A-A200-029E84390DD3}" type="presOf" srcId="{C1013A11-83DA-40D7-AB04-376BBB10682D}" destId="{99CB5A12-CD03-4B74-B393-BB0672CC3DF3}" srcOrd="0" destOrd="2" presId="urn:microsoft.com/office/officeart/2005/8/layout/list1"/>
    <dgm:cxn modelId="{8ADF0C68-FEDB-486A-815F-7B774C81338C}" srcId="{F6AC048F-EFBF-49CE-8622-0C8AFF7A5BCE}" destId="{62AA2E45-56A4-4A6A-8FFD-90E988121F7F}" srcOrd="1" destOrd="0" parTransId="{2837A77E-319E-4C41-B0BB-D48CFCFE3A57}" sibTransId="{7EC9B813-7D2D-43E8-AA3B-7E421AAAF5F6}"/>
    <dgm:cxn modelId="{B28DB449-A43F-4C26-ACA5-FEF39A0F92DF}" srcId="{399193DD-9D64-4C7D-8946-9D808DB20EF0}" destId="{F6AC048F-EFBF-49CE-8622-0C8AFF7A5BCE}" srcOrd="1" destOrd="0" parTransId="{19EDE405-5CF6-43DF-B3CB-D1ECFCE75F24}" sibTransId="{4A6522FE-08A1-4B68-9DD6-D1F10FB3F781}"/>
    <dgm:cxn modelId="{29E15A6B-A7E4-4CBE-B059-62550635D138}" srcId="{F4876F04-6C50-443F-8477-F3E8C199860B}" destId="{CDEB5A7B-B3A1-48FE-89F2-5980D2A6F3A3}" srcOrd="1" destOrd="0" parTransId="{47B41494-39DE-4B28-8C75-E9DE6A8349AE}" sibTransId="{3A52A1CB-B350-46A4-B261-0AE6503EC2AF}"/>
    <dgm:cxn modelId="{D2B9DE4C-DD84-43B1-8012-75B170594772}" srcId="{399193DD-9D64-4C7D-8946-9D808DB20EF0}" destId="{9426097F-E0D8-49CD-A675-2F78FB0F4A05}" srcOrd="2" destOrd="0" parTransId="{238D17BF-FC0E-4F66-8360-745F3D5A7798}" sibTransId="{EFBDFC87-8479-4651-A53E-69175DEDAA67}"/>
    <dgm:cxn modelId="{41E5DC51-78A9-4D38-A866-17C4C1B04D5F}" srcId="{F4876F04-6C50-443F-8477-F3E8C199860B}" destId="{F2CF8A11-69B6-4561-8B28-233EC4119D47}" srcOrd="0" destOrd="0" parTransId="{826D2B47-5B02-4BFE-959D-997AF8E69941}" sibTransId="{F530BD00-48A7-42F5-BE61-3EE415DA3555}"/>
    <dgm:cxn modelId="{5D639755-375F-4F3C-9EA9-5493C38CD879}" srcId="{F6AC048F-EFBF-49CE-8622-0C8AFF7A5BCE}" destId="{C1013A11-83DA-40D7-AB04-376BBB10682D}" srcOrd="2" destOrd="0" parTransId="{19041548-77C1-4DE1-B4E7-60E4BDD7A12A}" sibTransId="{6E31AFFA-69E2-412E-8A44-2DF6B0796EA6}"/>
    <dgm:cxn modelId="{9F9E427A-70A8-46AE-AF5B-21F489041198}" srcId="{399193DD-9D64-4C7D-8946-9D808DB20EF0}" destId="{F4876F04-6C50-443F-8477-F3E8C199860B}" srcOrd="0" destOrd="0" parTransId="{BC442976-AF7A-44FF-90D4-E250A752A7FD}" sibTransId="{C85080EA-7C3D-453F-9CEA-72899AB19ED2}"/>
    <dgm:cxn modelId="{7C66187B-215D-4E4B-AE83-DACFD8281EC1}" srcId="{9426097F-E0D8-49CD-A675-2F78FB0F4A05}" destId="{F1654F26-4FD9-4B06-9542-2140B70E7F17}" srcOrd="0" destOrd="0" parTransId="{5CC015A0-0CA3-48DC-A256-D1E229A48D32}" sibTransId="{8D8EF43F-132D-473D-AC05-70FBA7B5B3DB}"/>
    <dgm:cxn modelId="{9153A590-5572-453A-8415-E428D2370790}" type="presOf" srcId="{681277C6-059A-47CB-A998-3481465344ED}" destId="{99CB5A12-CD03-4B74-B393-BB0672CC3DF3}" srcOrd="0" destOrd="0" presId="urn:microsoft.com/office/officeart/2005/8/layout/list1"/>
    <dgm:cxn modelId="{46410EA4-E64C-4E92-A055-2023CCAB5D05}" type="presOf" srcId="{19146F42-4A72-4E8E-AA39-58062BD8C7A3}" destId="{6B2D6C8E-69D4-4FA4-AF11-81C46247E51A}" srcOrd="0" destOrd="1" presId="urn:microsoft.com/office/officeart/2005/8/layout/list1"/>
    <dgm:cxn modelId="{72BF11A5-7950-42BF-9066-E59BE182E31C}" type="presOf" srcId="{399193DD-9D64-4C7D-8946-9D808DB20EF0}" destId="{258F34A8-51BE-478C-9586-14AD18E1DFBD}" srcOrd="0" destOrd="0" presId="urn:microsoft.com/office/officeart/2005/8/layout/list1"/>
    <dgm:cxn modelId="{1929F0CA-D749-480E-8038-4198510A07E2}" type="presOf" srcId="{F2CF8A11-69B6-4561-8B28-233EC4119D47}" destId="{0832B177-3792-4AC0-8851-CBB861E6A529}" srcOrd="0" destOrd="0" presId="urn:microsoft.com/office/officeart/2005/8/layout/list1"/>
    <dgm:cxn modelId="{D3E163D3-5719-4DBC-900D-1222FC10B5F0}" type="presOf" srcId="{F4876F04-6C50-443F-8477-F3E8C199860B}" destId="{618C32E9-592E-426A-B40E-2843EB573F0A}" srcOrd="0" destOrd="0" presId="urn:microsoft.com/office/officeart/2005/8/layout/list1"/>
    <dgm:cxn modelId="{819191D6-E3F7-4F6D-9437-67DC0BA0FFF9}" type="presOf" srcId="{9426097F-E0D8-49CD-A675-2F78FB0F4A05}" destId="{FBEC9519-BED6-4F4F-A1BE-05B06C9F952D}" srcOrd="0" destOrd="0" presId="urn:microsoft.com/office/officeart/2005/8/layout/list1"/>
    <dgm:cxn modelId="{8C0B26E2-0299-4CF4-8742-3A3B02930B32}" type="presOf" srcId="{9426097F-E0D8-49CD-A675-2F78FB0F4A05}" destId="{EA5771FC-E99E-420E-BDE1-8D3A796C5CF9}" srcOrd="1" destOrd="0" presId="urn:microsoft.com/office/officeart/2005/8/layout/list1"/>
    <dgm:cxn modelId="{BF08E2F0-F18F-4CB7-A7BF-739260F48323}" type="presOf" srcId="{62AA2E45-56A4-4A6A-8FFD-90E988121F7F}" destId="{99CB5A12-CD03-4B74-B393-BB0672CC3DF3}" srcOrd="0" destOrd="1" presId="urn:microsoft.com/office/officeart/2005/8/layout/list1"/>
    <dgm:cxn modelId="{F7DEC3F3-0E82-42F8-86E9-AD6A0F93B4A5}" srcId="{F6AC048F-EFBF-49CE-8622-0C8AFF7A5BCE}" destId="{681277C6-059A-47CB-A998-3481465344ED}" srcOrd="0" destOrd="0" parTransId="{165A1FD8-0839-497B-9C2C-7BAF54E4E0FE}" sibTransId="{DE3F631E-1E4D-4584-871D-5E1048F6555D}"/>
    <dgm:cxn modelId="{496344F6-ED50-45F0-88E9-C95D41A8D0DE}" type="presOf" srcId="{F1654F26-4FD9-4B06-9542-2140B70E7F17}" destId="{6B2D6C8E-69D4-4FA4-AF11-81C46247E51A}" srcOrd="0" destOrd="0" presId="urn:microsoft.com/office/officeart/2005/8/layout/list1"/>
    <dgm:cxn modelId="{B5356AFC-7E37-485B-81E9-31C37C1D9B59}" type="presOf" srcId="{F4876F04-6C50-443F-8477-F3E8C199860B}" destId="{907BA8A0-5470-4444-8C93-8D78931C562D}" srcOrd="1" destOrd="0" presId="urn:microsoft.com/office/officeart/2005/8/layout/list1"/>
    <dgm:cxn modelId="{E4212DCA-DA28-4853-A42B-F2D8ABF761AF}" type="presParOf" srcId="{258F34A8-51BE-478C-9586-14AD18E1DFBD}" destId="{5B5C9020-627E-474D-8CF9-ED3C7ABCDAA7}" srcOrd="0" destOrd="0" presId="urn:microsoft.com/office/officeart/2005/8/layout/list1"/>
    <dgm:cxn modelId="{133BA34F-65EA-411D-A9EE-74C1C6DBF5FE}" type="presParOf" srcId="{5B5C9020-627E-474D-8CF9-ED3C7ABCDAA7}" destId="{618C32E9-592E-426A-B40E-2843EB573F0A}" srcOrd="0" destOrd="0" presId="urn:microsoft.com/office/officeart/2005/8/layout/list1"/>
    <dgm:cxn modelId="{E965298D-CB16-4282-943F-4789E1EE8A4D}" type="presParOf" srcId="{5B5C9020-627E-474D-8CF9-ED3C7ABCDAA7}" destId="{907BA8A0-5470-4444-8C93-8D78931C562D}" srcOrd="1" destOrd="0" presId="urn:microsoft.com/office/officeart/2005/8/layout/list1"/>
    <dgm:cxn modelId="{D3BC76F2-5AB4-4898-BC3E-3787D2903632}" type="presParOf" srcId="{258F34A8-51BE-478C-9586-14AD18E1DFBD}" destId="{EE4AB2EC-60AD-4224-B944-BE55312C031F}" srcOrd="1" destOrd="0" presId="urn:microsoft.com/office/officeart/2005/8/layout/list1"/>
    <dgm:cxn modelId="{0084F7C1-6AD1-465D-B025-29C6B19C2AAF}" type="presParOf" srcId="{258F34A8-51BE-478C-9586-14AD18E1DFBD}" destId="{0832B177-3792-4AC0-8851-CBB861E6A529}" srcOrd="2" destOrd="0" presId="urn:microsoft.com/office/officeart/2005/8/layout/list1"/>
    <dgm:cxn modelId="{F28571B3-8781-49FB-A452-7413E1F382FE}" type="presParOf" srcId="{258F34A8-51BE-478C-9586-14AD18E1DFBD}" destId="{A215D591-C83A-4C95-942E-2B0B5C6F0609}" srcOrd="3" destOrd="0" presId="urn:microsoft.com/office/officeart/2005/8/layout/list1"/>
    <dgm:cxn modelId="{B049ACAD-33DB-4575-9968-A6534B2A600E}" type="presParOf" srcId="{258F34A8-51BE-478C-9586-14AD18E1DFBD}" destId="{E77AEB36-20BA-4263-B919-871C6A965923}" srcOrd="4" destOrd="0" presId="urn:microsoft.com/office/officeart/2005/8/layout/list1"/>
    <dgm:cxn modelId="{28B5DA63-42A1-45E2-916C-328446D68730}" type="presParOf" srcId="{E77AEB36-20BA-4263-B919-871C6A965923}" destId="{A9BEA488-683E-41BF-9F72-A4E73AA601A9}" srcOrd="0" destOrd="0" presId="urn:microsoft.com/office/officeart/2005/8/layout/list1"/>
    <dgm:cxn modelId="{7E394CFD-860A-4B72-9864-F6B7459CA075}" type="presParOf" srcId="{E77AEB36-20BA-4263-B919-871C6A965923}" destId="{0A573680-E07A-4D7B-A010-76AEA7D37833}" srcOrd="1" destOrd="0" presId="urn:microsoft.com/office/officeart/2005/8/layout/list1"/>
    <dgm:cxn modelId="{3AA0B5EE-AA74-4DC2-AD7A-908052C4B966}" type="presParOf" srcId="{258F34A8-51BE-478C-9586-14AD18E1DFBD}" destId="{EDA48AF3-164B-4FC0-8E4D-3EF9D987334D}" srcOrd="5" destOrd="0" presId="urn:microsoft.com/office/officeart/2005/8/layout/list1"/>
    <dgm:cxn modelId="{0FDF882B-B2EB-4E95-8C50-B6D8105E056C}" type="presParOf" srcId="{258F34A8-51BE-478C-9586-14AD18E1DFBD}" destId="{99CB5A12-CD03-4B74-B393-BB0672CC3DF3}" srcOrd="6" destOrd="0" presId="urn:microsoft.com/office/officeart/2005/8/layout/list1"/>
    <dgm:cxn modelId="{8BD98385-7043-41CE-A2B3-C7FE21D57F05}" type="presParOf" srcId="{258F34A8-51BE-478C-9586-14AD18E1DFBD}" destId="{5217364C-CF75-4982-AC7A-8BA89E4346BE}" srcOrd="7" destOrd="0" presId="urn:microsoft.com/office/officeart/2005/8/layout/list1"/>
    <dgm:cxn modelId="{13EB6AD9-6B56-4DE2-A1C3-88DECE53DB58}" type="presParOf" srcId="{258F34A8-51BE-478C-9586-14AD18E1DFBD}" destId="{AA3D0D2F-7C64-4F98-816A-0F4D4C03DF27}" srcOrd="8" destOrd="0" presId="urn:microsoft.com/office/officeart/2005/8/layout/list1"/>
    <dgm:cxn modelId="{BBB8F619-0B3F-4026-AD4E-6AA9917AFC7C}" type="presParOf" srcId="{AA3D0D2F-7C64-4F98-816A-0F4D4C03DF27}" destId="{FBEC9519-BED6-4F4F-A1BE-05B06C9F952D}" srcOrd="0" destOrd="0" presId="urn:microsoft.com/office/officeart/2005/8/layout/list1"/>
    <dgm:cxn modelId="{6793149E-3A68-4225-9338-5B932437F627}" type="presParOf" srcId="{AA3D0D2F-7C64-4F98-816A-0F4D4C03DF27}" destId="{EA5771FC-E99E-420E-BDE1-8D3A796C5CF9}" srcOrd="1" destOrd="0" presId="urn:microsoft.com/office/officeart/2005/8/layout/list1"/>
    <dgm:cxn modelId="{355543BC-44A1-4A6A-856D-803CC3BE3DE0}" type="presParOf" srcId="{258F34A8-51BE-478C-9586-14AD18E1DFBD}" destId="{2787CCD1-81BA-4442-B3F1-77EEA7E1C604}" srcOrd="9" destOrd="0" presId="urn:microsoft.com/office/officeart/2005/8/layout/list1"/>
    <dgm:cxn modelId="{F4232526-E196-4EEC-81EF-013856BEFBEA}" type="presParOf" srcId="{258F34A8-51BE-478C-9586-14AD18E1DFBD}" destId="{6B2D6C8E-69D4-4FA4-AF11-81C46247E51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99193DD-9D64-4C7D-8946-9D808DB20EF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4876F04-6C50-443F-8477-F3E8C199860B}">
      <dgm:prSet phldrT="[テキスト]"/>
      <dgm:spPr/>
      <dgm:t>
        <a:bodyPr/>
        <a:lstStyle/>
        <a:p>
          <a:r>
            <a:rPr kumimoji="1" lang="ja-JP" altLang="en-US" dirty="0"/>
            <a:t>１）資金の流れは安定的</a:t>
          </a:r>
        </a:p>
      </dgm:t>
    </dgm:pt>
    <dgm:pt modelId="{BC442976-AF7A-44FF-90D4-E250A752A7FD}" type="parTrans" cxnId="{9F9E427A-70A8-46AE-AF5B-21F489041198}">
      <dgm:prSet/>
      <dgm:spPr/>
      <dgm:t>
        <a:bodyPr/>
        <a:lstStyle/>
        <a:p>
          <a:endParaRPr kumimoji="1" lang="ja-JP" altLang="en-US"/>
        </a:p>
      </dgm:t>
    </dgm:pt>
    <dgm:pt modelId="{C85080EA-7C3D-453F-9CEA-72899AB19ED2}" type="sibTrans" cxnId="{9F9E427A-70A8-46AE-AF5B-21F489041198}">
      <dgm:prSet/>
      <dgm:spPr/>
      <dgm:t>
        <a:bodyPr/>
        <a:lstStyle/>
        <a:p>
          <a:endParaRPr kumimoji="1" lang="ja-JP" altLang="en-US"/>
        </a:p>
      </dgm:t>
    </dgm:pt>
    <dgm:pt modelId="{F6AC048F-EFBF-49CE-8622-0C8AFF7A5BCE}">
      <dgm:prSet phldrT="[テキスト]"/>
      <dgm:spPr/>
      <dgm:t>
        <a:bodyPr/>
        <a:lstStyle/>
        <a:p>
          <a:r>
            <a:rPr kumimoji="1" lang="ja-JP" altLang="en-US" dirty="0"/>
            <a:t>２）変動製造原価の管理がキモ</a:t>
          </a:r>
        </a:p>
      </dgm:t>
    </dgm:pt>
    <dgm:pt modelId="{19EDE405-5CF6-43DF-B3CB-D1ECFCE75F24}" type="parTrans" cxnId="{B28DB449-A43F-4C26-ACA5-FEF39A0F92DF}">
      <dgm:prSet/>
      <dgm:spPr/>
      <dgm:t>
        <a:bodyPr/>
        <a:lstStyle/>
        <a:p>
          <a:endParaRPr kumimoji="1" lang="ja-JP" altLang="en-US"/>
        </a:p>
      </dgm:t>
    </dgm:pt>
    <dgm:pt modelId="{4A6522FE-08A1-4B68-9DD6-D1F10FB3F781}" type="sibTrans" cxnId="{B28DB449-A43F-4C26-ACA5-FEF39A0F92DF}">
      <dgm:prSet/>
      <dgm:spPr/>
      <dgm:t>
        <a:bodyPr/>
        <a:lstStyle/>
        <a:p>
          <a:endParaRPr kumimoji="1" lang="ja-JP" altLang="en-US"/>
        </a:p>
      </dgm:t>
    </dgm:pt>
    <dgm:pt modelId="{9426097F-E0D8-49CD-A675-2F78FB0F4A05}">
      <dgm:prSet phldrT="[テキスト]"/>
      <dgm:spPr/>
      <dgm:t>
        <a:bodyPr/>
        <a:lstStyle/>
        <a:p>
          <a:r>
            <a:rPr kumimoji="1" lang="ja-JP" altLang="en-US" dirty="0"/>
            <a:t>３）金融機関の借入は設備投資資金</a:t>
          </a:r>
        </a:p>
      </dgm:t>
    </dgm:pt>
    <dgm:pt modelId="{238D17BF-FC0E-4F66-8360-745F3D5A7798}" type="parTrans" cxnId="{D2B9DE4C-DD84-43B1-8012-75B170594772}">
      <dgm:prSet/>
      <dgm:spPr/>
      <dgm:t>
        <a:bodyPr/>
        <a:lstStyle/>
        <a:p>
          <a:endParaRPr kumimoji="1" lang="ja-JP" altLang="en-US"/>
        </a:p>
      </dgm:t>
    </dgm:pt>
    <dgm:pt modelId="{EFBDFC87-8479-4651-A53E-69175DEDAA67}" type="sibTrans" cxnId="{D2B9DE4C-DD84-43B1-8012-75B170594772}">
      <dgm:prSet/>
      <dgm:spPr/>
      <dgm:t>
        <a:bodyPr/>
        <a:lstStyle/>
        <a:p>
          <a:endParaRPr kumimoji="1" lang="ja-JP" altLang="en-US"/>
        </a:p>
      </dgm:t>
    </dgm:pt>
    <dgm:pt modelId="{F2CF8A11-69B6-4561-8B28-233EC4119D47}">
      <dgm:prSet/>
      <dgm:spPr/>
      <dgm:t>
        <a:bodyPr/>
        <a:lstStyle/>
        <a:p>
          <a:r>
            <a:rPr kumimoji="1" lang="ja-JP" altLang="en-US" dirty="0">
              <a:solidFill>
                <a:schemeClr val="tx1"/>
              </a:solidFill>
            </a:rPr>
            <a:t>製造業の多くがＢ</a:t>
          </a:r>
          <a:r>
            <a:rPr kumimoji="1" lang="en-US" altLang="ja-JP" dirty="0">
              <a:solidFill>
                <a:schemeClr val="tx1"/>
              </a:solidFill>
            </a:rPr>
            <a:t>to</a:t>
          </a:r>
          <a:r>
            <a:rPr kumimoji="1" lang="ja-JP" altLang="en-US" dirty="0">
              <a:solidFill>
                <a:schemeClr val="tx1"/>
              </a:solidFill>
            </a:rPr>
            <a:t>Ｂ⇒一旦取引を開始すると比較的長期安定的に継続する</a:t>
          </a:r>
        </a:p>
      </dgm:t>
    </dgm:pt>
    <dgm:pt modelId="{826D2B47-5B02-4BFE-959D-997AF8E69941}" type="parTrans" cxnId="{41E5DC51-78A9-4D38-A866-17C4C1B04D5F}">
      <dgm:prSet/>
      <dgm:spPr/>
      <dgm:t>
        <a:bodyPr/>
        <a:lstStyle/>
        <a:p>
          <a:endParaRPr kumimoji="1" lang="ja-JP" altLang="en-US"/>
        </a:p>
      </dgm:t>
    </dgm:pt>
    <dgm:pt modelId="{F530BD00-48A7-42F5-BE61-3EE415DA3555}" type="sibTrans" cxnId="{41E5DC51-78A9-4D38-A866-17C4C1B04D5F}">
      <dgm:prSet/>
      <dgm:spPr/>
      <dgm:t>
        <a:bodyPr/>
        <a:lstStyle/>
        <a:p>
          <a:endParaRPr kumimoji="1" lang="ja-JP" altLang="en-US"/>
        </a:p>
      </dgm:t>
    </dgm:pt>
    <dgm:pt modelId="{681277C6-059A-47CB-A998-3481465344ED}">
      <dgm:prSet/>
      <dgm:spPr/>
      <dgm:t>
        <a:bodyPr/>
        <a:lstStyle/>
        <a:p>
          <a:r>
            <a:rPr kumimoji="1" lang="ja-JP" altLang="en-US" dirty="0"/>
            <a:t>各製品ごとに原価管理を行う</a:t>
          </a:r>
        </a:p>
      </dgm:t>
    </dgm:pt>
    <dgm:pt modelId="{165A1FD8-0839-497B-9C2C-7BAF54E4E0FE}" type="parTrans" cxnId="{F7DEC3F3-0E82-42F8-86E9-AD6A0F93B4A5}">
      <dgm:prSet/>
      <dgm:spPr/>
      <dgm:t>
        <a:bodyPr/>
        <a:lstStyle/>
        <a:p>
          <a:endParaRPr kumimoji="1" lang="ja-JP" altLang="en-US"/>
        </a:p>
      </dgm:t>
    </dgm:pt>
    <dgm:pt modelId="{DE3F631E-1E4D-4584-871D-5E1048F6555D}" type="sibTrans" cxnId="{F7DEC3F3-0E82-42F8-86E9-AD6A0F93B4A5}">
      <dgm:prSet/>
      <dgm:spPr/>
      <dgm:t>
        <a:bodyPr/>
        <a:lstStyle/>
        <a:p>
          <a:endParaRPr kumimoji="1" lang="ja-JP" altLang="en-US"/>
        </a:p>
      </dgm:t>
    </dgm:pt>
    <dgm:pt modelId="{F1654F26-4FD9-4B06-9542-2140B70E7F17}">
      <dgm:prSet custT="1"/>
      <dgm:spPr/>
      <dgm:t>
        <a:bodyPr/>
        <a:lstStyle/>
        <a:p>
          <a:r>
            <a:rPr kumimoji="1" lang="ja-JP" altLang="en-US" sz="2000" kern="1200" dirty="0"/>
            <a:t>機械の減価償却期間＝借入金の返済期間になる様に融資を受ける</a:t>
          </a:r>
          <a:endParaRPr kumimoji="1" lang="ja-JP" altLang="en-US" sz="2000" kern="1200" dirty="0">
            <a:solidFill>
              <a:srgbClr val="000000">
                <a:hueOff val="0"/>
                <a:satOff val="0"/>
                <a:lumOff val="0"/>
                <a:alphaOff val="0"/>
              </a:srgbClr>
            </a:solidFill>
            <a:latin typeface="Arial"/>
            <a:ea typeface="ＭＳ Ｐゴシック"/>
            <a:cs typeface="+mn-cs"/>
          </a:endParaRPr>
        </a:p>
      </dgm:t>
    </dgm:pt>
    <dgm:pt modelId="{5CC015A0-0CA3-48DC-A256-D1E229A48D32}" type="parTrans" cxnId="{7C66187B-215D-4E4B-AE83-DACFD8281EC1}">
      <dgm:prSet/>
      <dgm:spPr/>
      <dgm:t>
        <a:bodyPr/>
        <a:lstStyle/>
        <a:p>
          <a:endParaRPr kumimoji="1" lang="ja-JP" altLang="en-US"/>
        </a:p>
      </dgm:t>
    </dgm:pt>
    <dgm:pt modelId="{8D8EF43F-132D-473D-AC05-70FBA7B5B3DB}" type="sibTrans" cxnId="{7C66187B-215D-4E4B-AE83-DACFD8281EC1}">
      <dgm:prSet/>
      <dgm:spPr/>
      <dgm:t>
        <a:bodyPr/>
        <a:lstStyle/>
        <a:p>
          <a:endParaRPr kumimoji="1" lang="ja-JP" altLang="en-US"/>
        </a:p>
      </dgm:t>
    </dgm:pt>
    <dgm:pt modelId="{DA2A9743-2426-4E93-8D40-D6A40D104234}">
      <dgm:prSet/>
      <dgm:spPr/>
      <dgm:t>
        <a:bodyPr/>
        <a:lstStyle/>
        <a:p>
          <a:r>
            <a:rPr kumimoji="1" lang="ja-JP" altLang="en-US" dirty="0">
              <a:solidFill>
                <a:schemeClr val="tx1"/>
              </a:solidFill>
            </a:rPr>
            <a:t>労働集約型産業であり、毎月の固定費は安定的に発生する</a:t>
          </a:r>
        </a:p>
      </dgm:t>
    </dgm:pt>
    <dgm:pt modelId="{887F8091-0E62-4570-9DDC-BD245F5AA810}" type="parTrans" cxnId="{885DB167-25A8-4BC4-9ACF-A5E186BEA98F}">
      <dgm:prSet/>
      <dgm:spPr/>
      <dgm:t>
        <a:bodyPr/>
        <a:lstStyle/>
        <a:p>
          <a:endParaRPr kumimoji="1" lang="ja-JP" altLang="en-US"/>
        </a:p>
      </dgm:t>
    </dgm:pt>
    <dgm:pt modelId="{82AF818C-D36B-44DD-A435-AA1DE0E33ADA}" type="sibTrans" cxnId="{885DB167-25A8-4BC4-9ACF-A5E186BEA98F}">
      <dgm:prSet/>
      <dgm:spPr/>
      <dgm:t>
        <a:bodyPr/>
        <a:lstStyle/>
        <a:p>
          <a:endParaRPr kumimoji="1" lang="ja-JP" altLang="en-US"/>
        </a:p>
      </dgm:t>
    </dgm:pt>
    <dgm:pt modelId="{DF94B2DC-EB1D-4E03-94F2-5F38715F4F4C}">
      <dgm:prSet/>
      <dgm:spPr/>
      <dgm:t>
        <a:bodyPr/>
        <a:lstStyle/>
        <a:p>
          <a:r>
            <a:rPr kumimoji="1" lang="ja-JP" altLang="en-US" dirty="0">
              <a:solidFill>
                <a:schemeClr val="tx1"/>
              </a:solidFill>
            </a:rPr>
            <a:t>売上代金の回収は、受取手形（でんさい）での代金回収も多い⇒受取手形の裏書、割引が多く行われる</a:t>
          </a:r>
        </a:p>
      </dgm:t>
    </dgm:pt>
    <dgm:pt modelId="{5D4675C7-2EFA-4863-AE15-A38B1CD50CAE}" type="parTrans" cxnId="{667DFB6C-4CFF-4B15-9724-B4CA5D1C955D}">
      <dgm:prSet/>
      <dgm:spPr/>
      <dgm:t>
        <a:bodyPr/>
        <a:lstStyle/>
        <a:p>
          <a:endParaRPr kumimoji="1" lang="ja-JP" altLang="en-US"/>
        </a:p>
      </dgm:t>
    </dgm:pt>
    <dgm:pt modelId="{68D3CC10-FB32-4642-BB8D-9A8572BFB75D}" type="sibTrans" cxnId="{667DFB6C-4CFF-4B15-9724-B4CA5D1C955D}">
      <dgm:prSet/>
      <dgm:spPr/>
      <dgm:t>
        <a:bodyPr/>
        <a:lstStyle/>
        <a:p>
          <a:endParaRPr kumimoji="1" lang="ja-JP" altLang="en-US"/>
        </a:p>
      </dgm:t>
    </dgm:pt>
    <dgm:pt modelId="{24A1AF24-F6FD-4E34-9E5D-3ED42AC84791}">
      <dgm:prSet/>
      <dgm:spPr/>
      <dgm:t>
        <a:bodyPr/>
        <a:lstStyle/>
        <a:p>
          <a:r>
            <a:rPr kumimoji="1" lang="ja-JP" altLang="en-US" dirty="0"/>
            <a:t>変動原価の低減を徹底的に行う</a:t>
          </a:r>
        </a:p>
      </dgm:t>
    </dgm:pt>
    <dgm:pt modelId="{51589FBE-FA76-4237-939E-66F703AAFCFE}" type="parTrans" cxnId="{800B89D2-C506-49EC-BD0F-CDAD0651A846}">
      <dgm:prSet/>
      <dgm:spPr/>
      <dgm:t>
        <a:bodyPr/>
        <a:lstStyle/>
        <a:p>
          <a:endParaRPr kumimoji="1" lang="ja-JP" altLang="en-US"/>
        </a:p>
      </dgm:t>
    </dgm:pt>
    <dgm:pt modelId="{28792AFE-5CCF-45F3-B641-A782ACD47D5B}" type="sibTrans" cxnId="{800B89D2-C506-49EC-BD0F-CDAD0651A846}">
      <dgm:prSet/>
      <dgm:spPr/>
      <dgm:t>
        <a:bodyPr/>
        <a:lstStyle/>
        <a:p>
          <a:endParaRPr kumimoji="1" lang="ja-JP" altLang="en-US"/>
        </a:p>
      </dgm:t>
    </dgm:pt>
    <dgm:pt modelId="{03DA0908-409E-49E5-B198-8866F13FA576}">
      <dgm:prSet/>
      <dgm:spPr/>
      <dgm:t>
        <a:bodyPr/>
        <a:lstStyle/>
        <a:p>
          <a:r>
            <a:rPr kumimoji="1" lang="ja-JP" altLang="en-US" dirty="0"/>
            <a:t>機械の故障、それに伴うケガのリスクが高いので、損害保険や生命保険は加入</a:t>
          </a:r>
        </a:p>
      </dgm:t>
    </dgm:pt>
    <dgm:pt modelId="{AD7D9036-3D69-41C6-812F-EC41D91D362D}" type="parTrans" cxnId="{4A19755B-9160-4F45-A530-86BED7C398EA}">
      <dgm:prSet/>
      <dgm:spPr/>
      <dgm:t>
        <a:bodyPr/>
        <a:lstStyle/>
        <a:p>
          <a:endParaRPr kumimoji="1" lang="ja-JP" altLang="en-US"/>
        </a:p>
      </dgm:t>
    </dgm:pt>
    <dgm:pt modelId="{0E093202-6A72-4F27-847F-30D3ED8DD1EC}" type="sibTrans" cxnId="{4A19755B-9160-4F45-A530-86BED7C398EA}">
      <dgm:prSet/>
      <dgm:spPr/>
      <dgm:t>
        <a:bodyPr/>
        <a:lstStyle/>
        <a:p>
          <a:endParaRPr kumimoji="1" lang="ja-JP" altLang="en-US"/>
        </a:p>
      </dgm:t>
    </dgm:pt>
    <dgm:pt modelId="{258F34A8-51BE-478C-9586-14AD18E1DFBD}" type="pres">
      <dgm:prSet presAssocID="{399193DD-9D64-4C7D-8946-9D808DB20EF0}" presName="linear" presStyleCnt="0">
        <dgm:presLayoutVars>
          <dgm:dir/>
          <dgm:animLvl val="lvl"/>
          <dgm:resizeHandles val="exact"/>
        </dgm:presLayoutVars>
      </dgm:prSet>
      <dgm:spPr/>
    </dgm:pt>
    <dgm:pt modelId="{5B5C9020-627E-474D-8CF9-ED3C7ABCDAA7}" type="pres">
      <dgm:prSet presAssocID="{F4876F04-6C50-443F-8477-F3E8C199860B}" presName="parentLin" presStyleCnt="0"/>
      <dgm:spPr/>
    </dgm:pt>
    <dgm:pt modelId="{618C32E9-592E-426A-B40E-2843EB573F0A}" type="pres">
      <dgm:prSet presAssocID="{F4876F04-6C50-443F-8477-F3E8C199860B}" presName="parentLeftMargin" presStyleLbl="node1" presStyleIdx="0" presStyleCnt="3"/>
      <dgm:spPr/>
    </dgm:pt>
    <dgm:pt modelId="{907BA8A0-5470-4444-8C93-8D78931C562D}" type="pres">
      <dgm:prSet presAssocID="{F4876F04-6C50-443F-8477-F3E8C199860B}" presName="parentText" presStyleLbl="node1" presStyleIdx="0" presStyleCnt="3">
        <dgm:presLayoutVars>
          <dgm:chMax val="0"/>
          <dgm:bulletEnabled val="1"/>
        </dgm:presLayoutVars>
      </dgm:prSet>
      <dgm:spPr/>
    </dgm:pt>
    <dgm:pt modelId="{EE4AB2EC-60AD-4224-B944-BE55312C031F}" type="pres">
      <dgm:prSet presAssocID="{F4876F04-6C50-443F-8477-F3E8C199860B}" presName="negativeSpace" presStyleCnt="0"/>
      <dgm:spPr/>
    </dgm:pt>
    <dgm:pt modelId="{0832B177-3792-4AC0-8851-CBB861E6A529}" type="pres">
      <dgm:prSet presAssocID="{F4876F04-6C50-443F-8477-F3E8C199860B}" presName="childText" presStyleLbl="conFgAcc1" presStyleIdx="0" presStyleCnt="3">
        <dgm:presLayoutVars>
          <dgm:bulletEnabled val="1"/>
        </dgm:presLayoutVars>
      </dgm:prSet>
      <dgm:spPr/>
    </dgm:pt>
    <dgm:pt modelId="{A215D591-C83A-4C95-942E-2B0B5C6F0609}" type="pres">
      <dgm:prSet presAssocID="{C85080EA-7C3D-453F-9CEA-72899AB19ED2}" presName="spaceBetweenRectangles" presStyleCnt="0"/>
      <dgm:spPr/>
    </dgm:pt>
    <dgm:pt modelId="{E77AEB36-20BA-4263-B919-871C6A965923}" type="pres">
      <dgm:prSet presAssocID="{F6AC048F-EFBF-49CE-8622-0C8AFF7A5BCE}" presName="parentLin" presStyleCnt="0"/>
      <dgm:spPr/>
    </dgm:pt>
    <dgm:pt modelId="{A9BEA488-683E-41BF-9F72-A4E73AA601A9}" type="pres">
      <dgm:prSet presAssocID="{F6AC048F-EFBF-49CE-8622-0C8AFF7A5BCE}" presName="parentLeftMargin" presStyleLbl="node1" presStyleIdx="0" presStyleCnt="3"/>
      <dgm:spPr/>
    </dgm:pt>
    <dgm:pt modelId="{0A573680-E07A-4D7B-A010-76AEA7D37833}" type="pres">
      <dgm:prSet presAssocID="{F6AC048F-EFBF-49CE-8622-0C8AFF7A5BCE}" presName="parentText" presStyleLbl="node1" presStyleIdx="1" presStyleCnt="3">
        <dgm:presLayoutVars>
          <dgm:chMax val="0"/>
          <dgm:bulletEnabled val="1"/>
        </dgm:presLayoutVars>
      </dgm:prSet>
      <dgm:spPr/>
    </dgm:pt>
    <dgm:pt modelId="{EDA48AF3-164B-4FC0-8E4D-3EF9D987334D}" type="pres">
      <dgm:prSet presAssocID="{F6AC048F-EFBF-49CE-8622-0C8AFF7A5BCE}" presName="negativeSpace" presStyleCnt="0"/>
      <dgm:spPr/>
    </dgm:pt>
    <dgm:pt modelId="{99CB5A12-CD03-4B74-B393-BB0672CC3DF3}" type="pres">
      <dgm:prSet presAssocID="{F6AC048F-EFBF-49CE-8622-0C8AFF7A5BCE}" presName="childText" presStyleLbl="conFgAcc1" presStyleIdx="1" presStyleCnt="3">
        <dgm:presLayoutVars>
          <dgm:bulletEnabled val="1"/>
        </dgm:presLayoutVars>
      </dgm:prSet>
      <dgm:spPr/>
    </dgm:pt>
    <dgm:pt modelId="{5217364C-CF75-4982-AC7A-8BA89E4346BE}" type="pres">
      <dgm:prSet presAssocID="{4A6522FE-08A1-4B68-9DD6-D1F10FB3F781}" presName="spaceBetweenRectangles" presStyleCnt="0"/>
      <dgm:spPr/>
    </dgm:pt>
    <dgm:pt modelId="{AA3D0D2F-7C64-4F98-816A-0F4D4C03DF27}" type="pres">
      <dgm:prSet presAssocID="{9426097F-E0D8-49CD-A675-2F78FB0F4A05}" presName="parentLin" presStyleCnt="0"/>
      <dgm:spPr/>
    </dgm:pt>
    <dgm:pt modelId="{FBEC9519-BED6-4F4F-A1BE-05B06C9F952D}" type="pres">
      <dgm:prSet presAssocID="{9426097F-E0D8-49CD-A675-2F78FB0F4A05}" presName="parentLeftMargin" presStyleLbl="node1" presStyleIdx="1" presStyleCnt="3"/>
      <dgm:spPr/>
    </dgm:pt>
    <dgm:pt modelId="{EA5771FC-E99E-420E-BDE1-8D3A796C5CF9}" type="pres">
      <dgm:prSet presAssocID="{9426097F-E0D8-49CD-A675-2F78FB0F4A05}" presName="parentText" presStyleLbl="node1" presStyleIdx="2" presStyleCnt="3">
        <dgm:presLayoutVars>
          <dgm:chMax val="0"/>
          <dgm:bulletEnabled val="1"/>
        </dgm:presLayoutVars>
      </dgm:prSet>
      <dgm:spPr/>
    </dgm:pt>
    <dgm:pt modelId="{2787CCD1-81BA-4442-B3F1-77EEA7E1C604}" type="pres">
      <dgm:prSet presAssocID="{9426097F-E0D8-49CD-A675-2F78FB0F4A05}" presName="negativeSpace" presStyleCnt="0"/>
      <dgm:spPr/>
    </dgm:pt>
    <dgm:pt modelId="{6B2D6C8E-69D4-4FA4-AF11-81C46247E51A}" type="pres">
      <dgm:prSet presAssocID="{9426097F-E0D8-49CD-A675-2F78FB0F4A05}" presName="childText" presStyleLbl="conFgAcc1" presStyleIdx="2" presStyleCnt="3">
        <dgm:presLayoutVars>
          <dgm:bulletEnabled val="1"/>
        </dgm:presLayoutVars>
      </dgm:prSet>
      <dgm:spPr/>
    </dgm:pt>
  </dgm:ptLst>
  <dgm:cxnLst>
    <dgm:cxn modelId="{DD06C502-C685-45FD-A0FD-644C0D5A1066}" type="presOf" srcId="{F6AC048F-EFBF-49CE-8622-0C8AFF7A5BCE}" destId="{0A573680-E07A-4D7B-A010-76AEA7D37833}" srcOrd="1" destOrd="0" presId="urn:microsoft.com/office/officeart/2005/8/layout/list1"/>
    <dgm:cxn modelId="{3A59DA2C-AF81-41F1-9B1C-C8D8A29142AF}" type="presOf" srcId="{24A1AF24-F6FD-4E34-9E5D-3ED42AC84791}" destId="{99CB5A12-CD03-4B74-B393-BB0672CC3DF3}" srcOrd="0" destOrd="1" presId="urn:microsoft.com/office/officeart/2005/8/layout/list1"/>
    <dgm:cxn modelId="{251E912F-794A-49AC-876E-41E9E33A4372}" type="presOf" srcId="{03DA0908-409E-49E5-B198-8866F13FA576}" destId="{99CB5A12-CD03-4B74-B393-BB0672CC3DF3}" srcOrd="0" destOrd="2" presId="urn:microsoft.com/office/officeart/2005/8/layout/list1"/>
    <dgm:cxn modelId="{E6C7A733-D42F-4163-A27E-D1D37E091C9D}" type="presOf" srcId="{F6AC048F-EFBF-49CE-8622-0C8AFF7A5BCE}" destId="{A9BEA488-683E-41BF-9F72-A4E73AA601A9}" srcOrd="0" destOrd="0" presId="urn:microsoft.com/office/officeart/2005/8/layout/list1"/>
    <dgm:cxn modelId="{FC23173A-2BDD-407D-BA56-2D2B999E2171}" type="presOf" srcId="{DA2A9743-2426-4E93-8D40-D6A40D104234}" destId="{0832B177-3792-4AC0-8851-CBB861E6A529}" srcOrd="0" destOrd="2" presId="urn:microsoft.com/office/officeart/2005/8/layout/list1"/>
    <dgm:cxn modelId="{4A19755B-9160-4F45-A530-86BED7C398EA}" srcId="{F6AC048F-EFBF-49CE-8622-0C8AFF7A5BCE}" destId="{03DA0908-409E-49E5-B198-8866F13FA576}" srcOrd="2" destOrd="0" parTransId="{AD7D9036-3D69-41C6-812F-EC41D91D362D}" sibTransId="{0E093202-6A72-4F27-847F-30D3ED8DD1EC}"/>
    <dgm:cxn modelId="{885DB167-25A8-4BC4-9ACF-A5E186BEA98F}" srcId="{F4876F04-6C50-443F-8477-F3E8C199860B}" destId="{DA2A9743-2426-4E93-8D40-D6A40D104234}" srcOrd="2" destOrd="0" parTransId="{887F8091-0E62-4570-9DDC-BD245F5AA810}" sibTransId="{82AF818C-D36B-44DD-A435-AA1DE0E33ADA}"/>
    <dgm:cxn modelId="{B28DB449-A43F-4C26-ACA5-FEF39A0F92DF}" srcId="{399193DD-9D64-4C7D-8946-9D808DB20EF0}" destId="{F6AC048F-EFBF-49CE-8622-0C8AFF7A5BCE}" srcOrd="1" destOrd="0" parTransId="{19EDE405-5CF6-43DF-B3CB-D1ECFCE75F24}" sibTransId="{4A6522FE-08A1-4B68-9DD6-D1F10FB3F781}"/>
    <dgm:cxn modelId="{D2B9DE4C-DD84-43B1-8012-75B170594772}" srcId="{399193DD-9D64-4C7D-8946-9D808DB20EF0}" destId="{9426097F-E0D8-49CD-A675-2F78FB0F4A05}" srcOrd="2" destOrd="0" parTransId="{238D17BF-FC0E-4F66-8360-745F3D5A7798}" sibTransId="{EFBDFC87-8479-4651-A53E-69175DEDAA67}"/>
    <dgm:cxn modelId="{667DFB6C-4CFF-4B15-9724-B4CA5D1C955D}" srcId="{F4876F04-6C50-443F-8477-F3E8C199860B}" destId="{DF94B2DC-EB1D-4E03-94F2-5F38715F4F4C}" srcOrd="1" destOrd="0" parTransId="{5D4675C7-2EFA-4863-AE15-A38B1CD50CAE}" sibTransId="{68D3CC10-FB32-4642-BB8D-9A8572BFB75D}"/>
    <dgm:cxn modelId="{41E5DC51-78A9-4D38-A866-17C4C1B04D5F}" srcId="{F4876F04-6C50-443F-8477-F3E8C199860B}" destId="{F2CF8A11-69B6-4561-8B28-233EC4119D47}" srcOrd="0" destOrd="0" parTransId="{826D2B47-5B02-4BFE-959D-997AF8E69941}" sibTransId="{F530BD00-48A7-42F5-BE61-3EE415DA3555}"/>
    <dgm:cxn modelId="{9F9E427A-70A8-46AE-AF5B-21F489041198}" srcId="{399193DD-9D64-4C7D-8946-9D808DB20EF0}" destId="{F4876F04-6C50-443F-8477-F3E8C199860B}" srcOrd="0" destOrd="0" parTransId="{BC442976-AF7A-44FF-90D4-E250A752A7FD}" sibTransId="{C85080EA-7C3D-453F-9CEA-72899AB19ED2}"/>
    <dgm:cxn modelId="{7C66187B-215D-4E4B-AE83-DACFD8281EC1}" srcId="{9426097F-E0D8-49CD-A675-2F78FB0F4A05}" destId="{F1654F26-4FD9-4B06-9542-2140B70E7F17}" srcOrd="0" destOrd="0" parTransId="{5CC015A0-0CA3-48DC-A256-D1E229A48D32}" sibTransId="{8D8EF43F-132D-473D-AC05-70FBA7B5B3DB}"/>
    <dgm:cxn modelId="{9153A590-5572-453A-8415-E428D2370790}" type="presOf" srcId="{681277C6-059A-47CB-A998-3481465344ED}" destId="{99CB5A12-CD03-4B74-B393-BB0672CC3DF3}" srcOrd="0" destOrd="0" presId="urn:microsoft.com/office/officeart/2005/8/layout/list1"/>
    <dgm:cxn modelId="{72BF11A5-7950-42BF-9066-E59BE182E31C}" type="presOf" srcId="{399193DD-9D64-4C7D-8946-9D808DB20EF0}" destId="{258F34A8-51BE-478C-9586-14AD18E1DFBD}" srcOrd="0" destOrd="0" presId="urn:microsoft.com/office/officeart/2005/8/layout/list1"/>
    <dgm:cxn modelId="{1929F0CA-D749-480E-8038-4198510A07E2}" type="presOf" srcId="{F2CF8A11-69B6-4561-8B28-233EC4119D47}" destId="{0832B177-3792-4AC0-8851-CBB861E6A529}" srcOrd="0" destOrd="0" presId="urn:microsoft.com/office/officeart/2005/8/layout/list1"/>
    <dgm:cxn modelId="{800B89D2-C506-49EC-BD0F-CDAD0651A846}" srcId="{F6AC048F-EFBF-49CE-8622-0C8AFF7A5BCE}" destId="{24A1AF24-F6FD-4E34-9E5D-3ED42AC84791}" srcOrd="1" destOrd="0" parTransId="{51589FBE-FA76-4237-939E-66F703AAFCFE}" sibTransId="{28792AFE-5CCF-45F3-B641-A782ACD47D5B}"/>
    <dgm:cxn modelId="{D3E163D3-5719-4DBC-900D-1222FC10B5F0}" type="presOf" srcId="{F4876F04-6C50-443F-8477-F3E8C199860B}" destId="{618C32E9-592E-426A-B40E-2843EB573F0A}" srcOrd="0" destOrd="0" presId="urn:microsoft.com/office/officeart/2005/8/layout/list1"/>
    <dgm:cxn modelId="{819191D6-E3F7-4F6D-9437-67DC0BA0FFF9}" type="presOf" srcId="{9426097F-E0D8-49CD-A675-2F78FB0F4A05}" destId="{FBEC9519-BED6-4F4F-A1BE-05B06C9F952D}" srcOrd="0" destOrd="0" presId="urn:microsoft.com/office/officeart/2005/8/layout/list1"/>
    <dgm:cxn modelId="{8C0B26E2-0299-4CF4-8742-3A3B02930B32}" type="presOf" srcId="{9426097F-E0D8-49CD-A675-2F78FB0F4A05}" destId="{EA5771FC-E99E-420E-BDE1-8D3A796C5CF9}" srcOrd="1" destOrd="0" presId="urn:microsoft.com/office/officeart/2005/8/layout/list1"/>
    <dgm:cxn modelId="{F09B35F2-6C6A-453D-9504-69715520DE00}" type="presOf" srcId="{DF94B2DC-EB1D-4E03-94F2-5F38715F4F4C}" destId="{0832B177-3792-4AC0-8851-CBB861E6A529}" srcOrd="0" destOrd="1" presId="urn:microsoft.com/office/officeart/2005/8/layout/list1"/>
    <dgm:cxn modelId="{F7DEC3F3-0E82-42F8-86E9-AD6A0F93B4A5}" srcId="{F6AC048F-EFBF-49CE-8622-0C8AFF7A5BCE}" destId="{681277C6-059A-47CB-A998-3481465344ED}" srcOrd="0" destOrd="0" parTransId="{165A1FD8-0839-497B-9C2C-7BAF54E4E0FE}" sibTransId="{DE3F631E-1E4D-4584-871D-5E1048F6555D}"/>
    <dgm:cxn modelId="{496344F6-ED50-45F0-88E9-C95D41A8D0DE}" type="presOf" srcId="{F1654F26-4FD9-4B06-9542-2140B70E7F17}" destId="{6B2D6C8E-69D4-4FA4-AF11-81C46247E51A}" srcOrd="0" destOrd="0" presId="urn:microsoft.com/office/officeart/2005/8/layout/list1"/>
    <dgm:cxn modelId="{B5356AFC-7E37-485B-81E9-31C37C1D9B59}" type="presOf" srcId="{F4876F04-6C50-443F-8477-F3E8C199860B}" destId="{907BA8A0-5470-4444-8C93-8D78931C562D}" srcOrd="1" destOrd="0" presId="urn:microsoft.com/office/officeart/2005/8/layout/list1"/>
    <dgm:cxn modelId="{E4212DCA-DA28-4853-A42B-F2D8ABF761AF}" type="presParOf" srcId="{258F34A8-51BE-478C-9586-14AD18E1DFBD}" destId="{5B5C9020-627E-474D-8CF9-ED3C7ABCDAA7}" srcOrd="0" destOrd="0" presId="urn:microsoft.com/office/officeart/2005/8/layout/list1"/>
    <dgm:cxn modelId="{133BA34F-65EA-411D-A9EE-74C1C6DBF5FE}" type="presParOf" srcId="{5B5C9020-627E-474D-8CF9-ED3C7ABCDAA7}" destId="{618C32E9-592E-426A-B40E-2843EB573F0A}" srcOrd="0" destOrd="0" presId="urn:microsoft.com/office/officeart/2005/8/layout/list1"/>
    <dgm:cxn modelId="{E965298D-CB16-4282-943F-4789E1EE8A4D}" type="presParOf" srcId="{5B5C9020-627E-474D-8CF9-ED3C7ABCDAA7}" destId="{907BA8A0-5470-4444-8C93-8D78931C562D}" srcOrd="1" destOrd="0" presId="urn:microsoft.com/office/officeart/2005/8/layout/list1"/>
    <dgm:cxn modelId="{D3BC76F2-5AB4-4898-BC3E-3787D2903632}" type="presParOf" srcId="{258F34A8-51BE-478C-9586-14AD18E1DFBD}" destId="{EE4AB2EC-60AD-4224-B944-BE55312C031F}" srcOrd="1" destOrd="0" presId="urn:microsoft.com/office/officeart/2005/8/layout/list1"/>
    <dgm:cxn modelId="{0084F7C1-6AD1-465D-B025-29C6B19C2AAF}" type="presParOf" srcId="{258F34A8-51BE-478C-9586-14AD18E1DFBD}" destId="{0832B177-3792-4AC0-8851-CBB861E6A529}" srcOrd="2" destOrd="0" presId="urn:microsoft.com/office/officeart/2005/8/layout/list1"/>
    <dgm:cxn modelId="{F28571B3-8781-49FB-A452-7413E1F382FE}" type="presParOf" srcId="{258F34A8-51BE-478C-9586-14AD18E1DFBD}" destId="{A215D591-C83A-4C95-942E-2B0B5C6F0609}" srcOrd="3" destOrd="0" presId="urn:microsoft.com/office/officeart/2005/8/layout/list1"/>
    <dgm:cxn modelId="{B049ACAD-33DB-4575-9968-A6534B2A600E}" type="presParOf" srcId="{258F34A8-51BE-478C-9586-14AD18E1DFBD}" destId="{E77AEB36-20BA-4263-B919-871C6A965923}" srcOrd="4" destOrd="0" presId="urn:microsoft.com/office/officeart/2005/8/layout/list1"/>
    <dgm:cxn modelId="{28B5DA63-42A1-45E2-916C-328446D68730}" type="presParOf" srcId="{E77AEB36-20BA-4263-B919-871C6A965923}" destId="{A9BEA488-683E-41BF-9F72-A4E73AA601A9}" srcOrd="0" destOrd="0" presId="urn:microsoft.com/office/officeart/2005/8/layout/list1"/>
    <dgm:cxn modelId="{7E394CFD-860A-4B72-9864-F6B7459CA075}" type="presParOf" srcId="{E77AEB36-20BA-4263-B919-871C6A965923}" destId="{0A573680-E07A-4D7B-A010-76AEA7D37833}" srcOrd="1" destOrd="0" presId="urn:microsoft.com/office/officeart/2005/8/layout/list1"/>
    <dgm:cxn modelId="{3AA0B5EE-AA74-4DC2-AD7A-908052C4B966}" type="presParOf" srcId="{258F34A8-51BE-478C-9586-14AD18E1DFBD}" destId="{EDA48AF3-164B-4FC0-8E4D-3EF9D987334D}" srcOrd="5" destOrd="0" presId="urn:microsoft.com/office/officeart/2005/8/layout/list1"/>
    <dgm:cxn modelId="{0FDF882B-B2EB-4E95-8C50-B6D8105E056C}" type="presParOf" srcId="{258F34A8-51BE-478C-9586-14AD18E1DFBD}" destId="{99CB5A12-CD03-4B74-B393-BB0672CC3DF3}" srcOrd="6" destOrd="0" presId="urn:microsoft.com/office/officeart/2005/8/layout/list1"/>
    <dgm:cxn modelId="{8BD98385-7043-41CE-A2B3-C7FE21D57F05}" type="presParOf" srcId="{258F34A8-51BE-478C-9586-14AD18E1DFBD}" destId="{5217364C-CF75-4982-AC7A-8BA89E4346BE}" srcOrd="7" destOrd="0" presId="urn:microsoft.com/office/officeart/2005/8/layout/list1"/>
    <dgm:cxn modelId="{13EB6AD9-6B56-4DE2-A1C3-88DECE53DB58}" type="presParOf" srcId="{258F34A8-51BE-478C-9586-14AD18E1DFBD}" destId="{AA3D0D2F-7C64-4F98-816A-0F4D4C03DF27}" srcOrd="8" destOrd="0" presId="urn:microsoft.com/office/officeart/2005/8/layout/list1"/>
    <dgm:cxn modelId="{BBB8F619-0B3F-4026-AD4E-6AA9917AFC7C}" type="presParOf" srcId="{AA3D0D2F-7C64-4F98-816A-0F4D4C03DF27}" destId="{FBEC9519-BED6-4F4F-A1BE-05B06C9F952D}" srcOrd="0" destOrd="0" presId="urn:microsoft.com/office/officeart/2005/8/layout/list1"/>
    <dgm:cxn modelId="{6793149E-3A68-4225-9338-5B932437F627}" type="presParOf" srcId="{AA3D0D2F-7C64-4F98-816A-0F4D4C03DF27}" destId="{EA5771FC-E99E-420E-BDE1-8D3A796C5CF9}" srcOrd="1" destOrd="0" presId="urn:microsoft.com/office/officeart/2005/8/layout/list1"/>
    <dgm:cxn modelId="{355543BC-44A1-4A6A-856D-803CC3BE3DE0}" type="presParOf" srcId="{258F34A8-51BE-478C-9586-14AD18E1DFBD}" destId="{2787CCD1-81BA-4442-B3F1-77EEA7E1C604}" srcOrd="9" destOrd="0" presId="urn:microsoft.com/office/officeart/2005/8/layout/list1"/>
    <dgm:cxn modelId="{F4232526-E196-4EEC-81EF-013856BEFBEA}" type="presParOf" srcId="{258F34A8-51BE-478C-9586-14AD18E1DFBD}" destId="{6B2D6C8E-69D4-4FA4-AF11-81C46247E51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99193DD-9D64-4C7D-8946-9D808DB20EF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4876F04-6C50-443F-8477-F3E8C199860B}">
      <dgm:prSet phldrT="[テキスト]"/>
      <dgm:spPr/>
      <dgm:t>
        <a:bodyPr/>
        <a:lstStyle/>
        <a:p>
          <a:r>
            <a:rPr kumimoji="1" lang="ja-JP" altLang="en-US" dirty="0"/>
            <a:t>１）工事ごとの資金管理が必要</a:t>
          </a:r>
        </a:p>
      </dgm:t>
    </dgm:pt>
    <dgm:pt modelId="{BC442976-AF7A-44FF-90D4-E250A752A7FD}" type="parTrans" cxnId="{9F9E427A-70A8-46AE-AF5B-21F489041198}">
      <dgm:prSet/>
      <dgm:spPr/>
      <dgm:t>
        <a:bodyPr/>
        <a:lstStyle/>
        <a:p>
          <a:endParaRPr kumimoji="1" lang="ja-JP" altLang="en-US"/>
        </a:p>
      </dgm:t>
    </dgm:pt>
    <dgm:pt modelId="{C85080EA-7C3D-453F-9CEA-72899AB19ED2}" type="sibTrans" cxnId="{9F9E427A-70A8-46AE-AF5B-21F489041198}">
      <dgm:prSet/>
      <dgm:spPr/>
      <dgm:t>
        <a:bodyPr/>
        <a:lstStyle/>
        <a:p>
          <a:endParaRPr kumimoji="1" lang="ja-JP" altLang="en-US"/>
        </a:p>
      </dgm:t>
    </dgm:pt>
    <dgm:pt modelId="{F6AC048F-EFBF-49CE-8622-0C8AFF7A5BCE}">
      <dgm:prSet phldrT="[テキスト]"/>
      <dgm:spPr/>
      <dgm:t>
        <a:bodyPr/>
        <a:lstStyle/>
        <a:p>
          <a:r>
            <a:rPr kumimoji="1" lang="ja-JP" altLang="en-US" dirty="0"/>
            <a:t>２）工事原価の管理</a:t>
          </a:r>
        </a:p>
      </dgm:t>
    </dgm:pt>
    <dgm:pt modelId="{19EDE405-5CF6-43DF-B3CB-D1ECFCE75F24}" type="parTrans" cxnId="{B28DB449-A43F-4C26-ACA5-FEF39A0F92DF}">
      <dgm:prSet/>
      <dgm:spPr/>
      <dgm:t>
        <a:bodyPr/>
        <a:lstStyle/>
        <a:p>
          <a:endParaRPr kumimoji="1" lang="ja-JP" altLang="en-US"/>
        </a:p>
      </dgm:t>
    </dgm:pt>
    <dgm:pt modelId="{4A6522FE-08A1-4B68-9DD6-D1F10FB3F781}" type="sibTrans" cxnId="{B28DB449-A43F-4C26-ACA5-FEF39A0F92DF}">
      <dgm:prSet/>
      <dgm:spPr/>
      <dgm:t>
        <a:bodyPr/>
        <a:lstStyle/>
        <a:p>
          <a:endParaRPr kumimoji="1" lang="ja-JP" altLang="en-US"/>
        </a:p>
      </dgm:t>
    </dgm:pt>
    <dgm:pt modelId="{9426097F-E0D8-49CD-A675-2F78FB0F4A05}">
      <dgm:prSet phldrT="[テキスト]"/>
      <dgm:spPr/>
      <dgm:t>
        <a:bodyPr/>
        <a:lstStyle/>
        <a:p>
          <a:r>
            <a:rPr kumimoji="1" lang="ja-JP" altLang="en-US" dirty="0"/>
            <a:t>３）金融機関の借入は工事引当借入</a:t>
          </a:r>
        </a:p>
      </dgm:t>
    </dgm:pt>
    <dgm:pt modelId="{238D17BF-FC0E-4F66-8360-745F3D5A7798}" type="parTrans" cxnId="{D2B9DE4C-DD84-43B1-8012-75B170594772}">
      <dgm:prSet/>
      <dgm:spPr/>
      <dgm:t>
        <a:bodyPr/>
        <a:lstStyle/>
        <a:p>
          <a:endParaRPr kumimoji="1" lang="ja-JP" altLang="en-US"/>
        </a:p>
      </dgm:t>
    </dgm:pt>
    <dgm:pt modelId="{EFBDFC87-8479-4651-A53E-69175DEDAA67}" type="sibTrans" cxnId="{D2B9DE4C-DD84-43B1-8012-75B170594772}">
      <dgm:prSet/>
      <dgm:spPr/>
      <dgm:t>
        <a:bodyPr/>
        <a:lstStyle/>
        <a:p>
          <a:endParaRPr kumimoji="1" lang="ja-JP" altLang="en-US"/>
        </a:p>
      </dgm:t>
    </dgm:pt>
    <dgm:pt modelId="{F2CF8A11-69B6-4561-8B28-233EC4119D47}">
      <dgm:prSet/>
      <dgm:spPr/>
      <dgm:t>
        <a:bodyPr/>
        <a:lstStyle/>
        <a:p>
          <a:r>
            <a:rPr kumimoji="1" lang="ja-JP" altLang="en-US" dirty="0">
              <a:solidFill>
                <a:schemeClr val="tx1"/>
              </a:solidFill>
            </a:rPr>
            <a:t>立替金が多額に発生する業種⇒工事台帳から資金繰り表の流れを作る</a:t>
          </a:r>
        </a:p>
      </dgm:t>
    </dgm:pt>
    <dgm:pt modelId="{826D2B47-5B02-4BFE-959D-997AF8E69941}" type="parTrans" cxnId="{41E5DC51-78A9-4D38-A866-17C4C1B04D5F}">
      <dgm:prSet/>
      <dgm:spPr/>
      <dgm:t>
        <a:bodyPr/>
        <a:lstStyle/>
        <a:p>
          <a:endParaRPr kumimoji="1" lang="ja-JP" altLang="en-US"/>
        </a:p>
      </dgm:t>
    </dgm:pt>
    <dgm:pt modelId="{F530BD00-48A7-42F5-BE61-3EE415DA3555}" type="sibTrans" cxnId="{41E5DC51-78A9-4D38-A866-17C4C1B04D5F}">
      <dgm:prSet/>
      <dgm:spPr/>
      <dgm:t>
        <a:bodyPr/>
        <a:lstStyle/>
        <a:p>
          <a:endParaRPr kumimoji="1" lang="ja-JP" altLang="en-US"/>
        </a:p>
      </dgm:t>
    </dgm:pt>
    <dgm:pt modelId="{681277C6-059A-47CB-A998-3481465344ED}">
      <dgm:prSet/>
      <dgm:spPr/>
      <dgm:t>
        <a:bodyPr/>
        <a:lstStyle/>
        <a:p>
          <a:r>
            <a:rPr kumimoji="1" lang="ja-JP" altLang="en-US" dirty="0"/>
            <a:t>自社の管理能力以上の工事を受注しない</a:t>
          </a:r>
        </a:p>
      </dgm:t>
    </dgm:pt>
    <dgm:pt modelId="{165A1FD8-0839-497B-9C2C-7BAF54E4E0FE}" type="parTrans" cxnId="{F7DEC3F3-0E82-42F8-86E9-AD6A0F93B4A5}">
      <dgm:prSet/>
      <dgm:spPr/>
      <dgm:t>
        <a:bodyPr/>
        <a:lstStyle/>
        <a:p>
          <a:endParaRPr kumimoji="1" lang="ja-JP" altLang="en-US"/>
        </a:p>
      </dgm:t>
    </dgm:pt>
    <dgm:pt modelId="{DE3F631E-1E4D-4584-871D-5E1048F6555D}" type="sibTrans" cxnId="{F7DEC3F3-0E82-42F8-86E9-AD6A0F93B4A5}">
      <dgm:prSet/>
      <dgm:spPr/>
      <dgm:t>
        <a:bodyPr/>
        <a:lstStyle/>
        <a:p>
          <a:endParaRPr kumimoji="1" lang="ja-JP" altLang="en-US"/>
        </a:p>
      </dgm:t>
    </dgm:pt>
    <dgm:pt modelId="{F1654F26-4FD9-4B06-9542-2140B70E7F17}">
      <dgm:prSet custT="1"/>
      <dgm:spPr/>
      <dgm:t>
        <a:bodyPr/>
        <a:lstStyle/>
        <a:p>
          <a:r>
            <a:rPr kumimoji="1" lang="ja-JP" altLang="en-US" sz="2100" kern="1200" dirty="0">
              <a:solidFill>
                <a:srgbClr val="000000">
                  <a:hueOff val="0"/>
                  <a:satOff val="0"/>
                  <a:lumOff val="0"/>
                  <a:alphaOff val="0"/>
                </a:srgbClr>
              </a:solidFill>
              <a:latin typeface="Arial"/>
              <a:ea typeface="ＭＳ Ｐゴシック"/>
              <a:cs typeface="+mn-cs"/>
            </a:rPr>
            <a:t>工事案件毎に立替資金を借入⇒入金があったら返済を繰り返す</a:t>
          </a:r>
        </a:p>
      </dgm:t>
    </dgm:pt>
    <dgm:pt modelId="{5CC015A0-0CA3-48DC-A256-D1E229A48D32}" type="parTrans" cxnId="{7C66187B-215D-4E4B-AE83-DACFD8281EC1}">
      <dgm:prSet/>
      <dgm:spPr/>
      <dgm:t>
        <a:bodyPr/>
        <a:lstStyle/>
        <a:p>
          <a:endParaRPr kumimoji="1" lang="ja-JP" altLang="en-US"/>
        </a:p>
      </dgm:t>
    </dgm:pt>
    <dgm:pt modelId="{8D8EF43F-132D-473D-AC05-70FBA7B5B3DB}" type="sibTrans" cxnId="{7C66187B-215D-4E4B-AE83-DACFD8281EC1}">
      <dgm:prSet/>
      <dgm:spPr/>
      <dgm:t>
        <a:bodyPr/>
        <a:lstStyle/>
        <a:p>
          <a:endParaRPr kumimoji="1" lang="ja-JP" altLang="en-US"/>
        </a:p>
      </dgm:t>
    </dgm:pt>
    <dgm:pt modelId="{E6341ECF-5D9A-4120-8DC9-BA675CE77B59}">
      <dgm:prSet/>
      <dgm:spPr/>
      <dgm:t>
        <a:bodyPr/>
        <a:lstStyle/>
        <a:p>
          <a:r>
            <a:rPr kumimoji="1" lang="ja-JP" altLang="en-US" dirty="0">
              <a:solidFill>
                <a:schemeClr val="tx1"/>
              </a:solidFill>
            </a:rPr>
            <a:t>毎月出来高で売掛金を回収する契約を！</a:t>
          </a:r>
        </a:p>
      </dgm:t>
    </dgm:pt>
    <dgm:pt modelId="{0AB2A5FF-AC21-4EFD-A59E-FEC7B984CCF4}" type="parTrans" cxnId="{38D9CD1D-0A6C-4338-96C2-97371C8491A6}">
      <dgm:prSet/>
      <dgm:spPr/>
      <dgm:t>
        <a:bodyPr/>
        <a:lstStyle/>
        <a:p>
          <a:endParaRPr kumimoji="1" lang="ja-JP" altLang="en-US"/>
        </a:p>
      </dgm:t>
    </dgm:pt>
    <dgm:pt modelId="{B09F3105-9DAB-4EEC-9EDF-89D2678BAA14}" type="sibTrans" cxnId="{38D9CD1D-0A6C-4338-96C2-97371C8491A6}">
      <dgm:prSet/>
      <dgm:spPr/>
      <dgm:t>
        <a:bodyPr/>
        <a:lstStyle/>
        <a:p>
          <a:endParaRPr kumimoji="1" lang="ja-JP" altLang="en-US"/>
        </a:p>
      </dgm:t>
    </dgm:pt>
    <dgm:pt modelId="{1E4F5706-EAC9-4EB7-BECC-6513CB59B912}">
      <dgm:prSet custT="1"/>
      <dgm:spPr/>
      <dgm:t>
        <a:bodyPr/>
        <a:lstStyle/>
        <a:p>
          <a:r>
            <a:rPr kumimoji="1" lang="ja-JP" altLang="en-US" sz="2100" kern="1200" dirty="0">
              <a:solidFill>
                <a:srgbClr val="000000">
                  <a:hueOff val="0"/>
                  <a:satOff val="0"/>
                  <a:lumOff val="0"/>
                  <a:alphaOff val="0"/>
                </a:srgbClr>
              </a:solidFill>
              <a:latin typeface="Arial"/>
              <a:ea typeface="ＭＳ Ｐゴシック"/>
              <a:cs typeface="+mn-cs"/>
            </a:rPr>
            <a:t>実務的には、当座貸越の設定も有効</a:t>
          </a:r>
        </a:p>
      </dgm:t>
    </dgm:pt>
    <dgm:pt modelId="{1469E74E-1574-41F2-A1DC-42F0AEE8B0DC}" type="parTrans" cxnId="{1804FCAE-2085-4A49-BDF2-CE56BC925FB3}">
      <dgm:prSet/>
      <dgm:spPr/>
      <dgm:t>
        <a:bodyPr/>
        <a:lstStyle/>
        <a:p>
          <a:endParaRPr kumimoji="1" lang="ja-JP" altLang="en-US"/>
        </a:p>
      </dgm:t>
    </dgm:pt>
    <dgm:pt modelId="{46C35C08-3326-4414-A0B8-F2DCA60FA6BA}" type="sibTrans" cxnId="{1804FCAE-2085-4A49-BDF2-CE56BC925FB3}">
      <dgm:prSet/>
      <dgm:spPr/>
      <dgm:t>
        <a:bodyPr/>
        <a:lstStyle/>
        <a:p>
          <a:endParaRPr kumimoji="1" lang="ja-JP" altLang="en-US"/>
        </a:p>
      </dgm:t>
    </dgm:pt>
    <dgm:pt modelId="{FD809A44-691F-427D-9303-6E9418B8846D}">
      <dgm:prSet/>
      <dgm:spPr/>
      <dgm:t>
        <a:bodyPr/>
        <a:lstStyle/>
        <a:p>
          <a:r>
            <a:rPr kumimoji="1" lang="ja-JP" altLang="en-US" dirty="0"/>
            <a:t>工期の長い工事を取らない</a:t>
          </a:r>
        </a:p>
      </dgm:t>
    </dgm:pt>
    <dgm:pt modelId="{3FB1FE95-CA69-41F9-8E41-FEC9D752378C}" type="parTrans" cxnId="{7ACF0AB9-B7E0-4DB6-A0A3-927991CE9B77}">
      <dgm:prSet/>
      <dgm:spPr/>
      <dgm:t>
        <a:bodyPr/>
        <a:lstStyle/>
        <a:p>
          <a:endParaRPr kumimoji="1" lang="ja-JP" altLang="en-US"/>
        </a:p>
      </dgm:t>
    </dgm:pt>
    <dgm:pt modelId="{2758081D-155D-4B5E-A3FF-2DBB39F0EF6C}" type="sibTrans" cxnId="{7ACF0AB9-B7E0-4DB6-A0A3-927991CE9B77}">
      <dgm:prSet/>
      <dgm:spPr/>
      <dgm:t>
        <a:bodyPr/>
        <a:lstStyle/>
        <a:p>
          <a:endParaRPr kumimoji="1" lang="ja-JP" altLang="en-US"/>
        </a:p>
      </dgm:t>
    </dgm:pt>
    <dgm:pt modelId="{258F34A8-51BE-478C-9586-14AD18E1DFBD}" type="pres">
      <dgm:prSet presAssocID="{399193DD-9D64-4C7D-8946-9D808DB20EF0}" presName="linear" presStyleCnt="0">
        <dgm:presLayoutVars>
          <dgm:dir/>
          <dgm:animLvl val="lvl"/>
          <dgm:resizeHandles val="exact"/>
        </dgm:presLayoutVars>
      </dgm:prSet>
      <dgm:spPr/>
    </dgm:pt>
    <dgm:pt modelId="{5B5C9020-627E-474D-8CF9-ED3C7ABCDAA7}" type="pres">
      <dgm:prSet presAssocID="{F4876F04-6C50-443F-8477-F3E8C199860B}" presName="parentLin" presStyleCnt="0"/>
      <dgm:spPr/>
    </dgm:pt>
    <dgm:pt modelId="{618C32E9-592E-426A-B40E-2843EB573F0A}" type="pres">
      <dgm:prSet presAssocID="{F4876F04-6C50-443F-8477-F3E8C199860B}" presName="parentLeftMargin" presStyleLbl="node1" presStyleIdx="0" presStyleCnt="3"/>
      <dgm:spPr/>
    </dgm:pt>
    <dgm:pt modelId="{907BA8A0-5470-4444-8C93-8D78931C562D}" type="pres">
      <dgm:prSet presAssocID="{F4876F04-6C50-443F-8477-F3E8C199860B}" presName="parentText" presStyleLbl="node1" presStyleIdx="0" presStyleCnt="3">
        <dgm:presLayoutVars>
          <dgm:chMax val="0"/>
          <dgm:bulletEnabled val="1"/>
        </dgm:presLayoutVars>
      </dgm:prSet>
      <dgm:spPr/>
    </dgm:pt>
    <dgm:pt modelId="{EE4AB2EC-60AD-4224-B944-BE55312C031F}" type="pres">
      <dgm:prSet presAssocID="{F4876F04-6C50-443F-8477-F3E8C199860B}" presName="negativeSpace" presStyleCnt="0"/>
      <dgm:spPr/>
    </dgm:pt>
    <dgm:pt modelId="{0832B177-3792-4AC0-8851-CBB861E6A529}" type="pres">
      <dgm:prSet presAssocID="{F4876F04-6C50-443F-8477-F3E8C199860B}" presName="childText" presStyleLbl="conFgAcc1" presStyleIdx="0" presStyleCnt="3">
        <dgm:presLayoutVars>
          <dgm:bulletEnabled val="1"/>
        </dgm:presLayoutVars>
      </dgm:prSet>
      <dgm:spPr/>
    </dgm:pt>
    <dgm:pt modelId="{A215D591-C83A-4C95-942E-2B0B5C6F0609}" type="pres">
      <dgm:prSet presAssocID="{C85080EA-7C3D-453F-9CEA-72899AB19ED2}" presName="spaceBetweenRectangles" presStyleCnt="0"/>
      <dgm:spPr/>
    </dgm:pt>
    <dgm:pt modelId="{E77AEB36-20BA-4263-B919-871C6A965923}" type="pres">
      <dgm:prSet presAssocID="{F6AC048F-EFBF-49CE-8622-0C8AFF7A5BCE}" presName="parentLin" presStyleCnt="0"/>
      <dgm:spPr/>
    </dgm:pt>
    <dgm:pt modelId="{A9BEA488-683E-41BF-9F72-A4E73AA601A9}" type="pres">
      <dgm:prSet presAssocID="{F6AC048F-EFBF-49CE-8622-0C8AFF7A5BCE}" presName="parentLeftMargin" presStyleLbl="node1" presStyleIdx="0" presStyleCnt="3"/>
      <dgm:spPr/>
    </dgm:pt>
    <dgm:pt modelId="{0A573680-E07A-4D7B-A010-76AEA7D37833}" type="pres">
      <dgm:prSet presAssocID="{F6AC048F-EFBF-49CE-8622-0C8AFF7A5BCE}" presName="parentText" presStyleLbl="node1" presStyleIdx="1" presStyleCnt="3">
        <dgm:presLayoutVars>
          <dgm:chMax val="0"/>
          <dgm:bulletEnabled val="1"/>
        </dgm:presLayoutVars>
      </dgm:prSet>
      <dgm:spPr/>
    </dgm:pt>
    <dgm:pt modelId="{EDA48AF3-164B-4FC0-8E4D-3EF9D987334D}" type="pres">
      <dgm:prSet presAssocID="{F6AC048F-EFBF-49CE-8622-0C8AFF7A5BCE}" presName="negativeSpace" presStyleCnt="0"/>
      <dgm:spPr/>
    </dgm:pt>
    <dgm:pt modelId="{99CB5A12-CD03-4B74-B393-BB0672CC3DF3}" type="pres">
      <dgm:prSet presAssocID="{F6AC048F-EFBF-49CE-8622-0C8AFF7A5BCE}" presName="childText" presStyleLbl="conFgAcc1" presStyleIdx="1" presStyleCnt="3">
        <dgm:presLayoutVars>
          <dgm:bulletEnabled val="1"/>
        </dgm:presLayoutVars>
      </dgm:prSet>
      <dgm:spPr/>
    </dgm:pt>
    <dgm:pt modelId="{5217364C-CF75-4982-AC7A-8BA89E4346BE}" type="pres">
      <dgm:prSet presAssocID="{4A6522FE-08A1-4B68-9DD6-D1F10FB3F781}" presName="spaceBetweenRectangles" presStyleCnt="0"/>
      <dgm:spPr/>
    </dgm:pt>
    <dgm:pt modelId="{AA3D0D2F-7C64-4F98-816A-0F4D4C03DF27}" type="pres">
      <dgm:prSet presAssocID="{9426097F-E0D8-49CD-A675-2F78FB0F4A05}" presName="parentLin" presStyleCnt="0"/>
      <dgm:spPr/>
    </dgm:pt>
    <dgm:pt modelId="{FBEC9519-BED6-4F4F-A1BE-05B06C9F952D}" type="pres">
      <dgm:prSet presAssocID="{9426097F-E0D8-49CD-A675-2F78FB0F4A05}" presName="parentLeftMargin" presStyleLbl="node1" presStyleIdx="1" presStyleCnt="3"/>
      <dgm:spPr/>
    </dgm:pt>
    <dgm:pt modelId="{EA5771FC-E99E-420E-BDE1-8D3A796C5CF9}" type="pres">
      <dgm:prSet presAssocID="{9426097F-E0D8-49CD-A675-2F78FB0F4A05}" presName="parentText" presStyleLbl="node1" presStyleIdx="2" presStyleCnt="3">
        <dgm:presLayoutVars>
          <dgm:chMax val="0"/>
          <dgm:bulletEnabled val="1"/>
        </dgm:presLayoutVars>
      </dgm:prSet>
      <dgm:spPr/>
    </dgm:pt>
    <dgm:pt modelId="{2787CCD1-81BA-4442-B3F1-77EEA7E1C604}" type="pres">
      <dgm:prSet presAssocID="{9426097F-E0D8-49CD-A675-2F78FB0F4A05}" presName="negativeSpace" presStyleCnt="0"/>
      <dgm:spPr/>
    </dgm:pt>
    <dgm:pt modelId="{6B2D6C8E-69D4-4FA4-AF11-81C46247E51A}" type="pres">
      <dgm:prSet presAssocID="{9426097F-E0D8-49CD-A675-2F78FB0F4A05}" presName="childText" presStyleLbl="conFgAcc1" presStyleIdx="2" presStyleCnt="3">
        <dgm:presLayoutVars>
          <dgm:bulletEnabled val="1"/>
        </dgm:presLayoutVars>
      </dgm:prSet>
      <dgm:spPr/>
    </dgm:pt>
  </dgm:ptLst>
  <dgm:cxnLst>
    <dgm:cxn modelId="{DD06C502-C685-45FD-A0FD-644C0D5A1066}" type="presOf" srcId="{F6AC048F-EFBF-49CE-8622-0C8AFF7A5BCE}" destId="{0A573680-E07A-4D7B-A010-76AEA7D37833}" srcOrd="1" destOrd="0" presId="urn:microsoft.com/office/officeart/2005/8/layout/list1"/>
    <dgm:cxn modelId="{E1B24903-7334-4B3C-B2EC-B7B5943F4FB9}" type="presOf" srcId="{FD809A44-691F-427D-9303-6E9418B8846D}" destId="{99CB5A12-CD03-4B74-B393-BB0672CC3DF3}" srcOrd="0" destOrd="1" presId="urn:microsoft.com/office/officeart/2005/8/layout/list1"/>
    <dgm:cxn modelId="{38D9CD1D-0A6C-4338-96C2-97371C8491A6}" srcId="{F4876F04-6C50-443F-8477-F3E8C199860B}" destId="{E6341ECF-5D9A-4120-8DC9-BA675CE77B59}" srcOrd="1" destOrd="0" parTransId="{0AB2A5FF-AC21-4EFD-A59E-FEC7B984CCF4}" sibTransId="{B09F3105-9DAB-4EEC-9EDF-89D2678BAA14}"/>
    <dgm:cxn modelId="{E6C7A733-D42F-4163-A27E-D1D37E091C9D}" type="presOf" srcId="{F6AC048F-EFBF-49CE-8622-0C8AFF7A5BCE}" destId="{A9BEA488-683E-41BF-9F72-A4E73AA601A9}" srcOrd="0" destOrd="0" presId="urn:microsoft.com/office/officeart/2005/8/layout/list1"/>
    <dgm:cxn modelId="{CB46B43A-049D-43C2-92AF-FD51E8976E5F}" type="presOf" srcId="{E6341ECF-5D9A-4120-8DC9-BA675CE77B59}" destId="{0832B177-3792-4AC0-8851-CBB861E6A529}" srcOrd="0" destOrd="1" presId="urn:microsoft.com/office/officeart/2005/8/layout/list1"/>
    <dgm:cxn modelId="{12462349-D077-4DCD-91DF-16A7DB0748E1}" type="presOf" srcId="{1E4F5706-EAC9-4EB7-BECC-6513CB59B912}" destId="{6B2D6C8E-69D4-4FA4-AF11-81C46247E51A}" srcOrd="0" destOrd="1" presId="urn:microsoft.com/office/officeart/2005/8/layout/list1"/>
    <dgm:cxn modelId="{B28DB449-A43F-4C26-ACA5-FEF39A0F92DF}" srcId="{399193DD-9D64-4C7D-8946-9D808DB20EF0}" destId="{F6AC048F-EFBF-49CE-8622-0C8AFF7A5BCE}" srcOrd="1" destOrd="0" parTransId="{19EDE405-5CF6-43DF-B3CB-D1ECFCE75F24}" sibTransId="{4A6522FE-08A1-4B68-9DD6-D1F10FB3F781}"/>
    <dgm:cxn modelId="{D2B9DE4C-DD84-43B1-8012-75B170594772}" srcId="{399193DD-9D64-4C7D-8946-9D808DB20EF0}" destId="{9426097F-E0D8-49CD-A675-2F78FB0F4A05}" srcOrd="2" destOrd="0" parTransId="{238D17BF-FC0E-4F66-8360-745F3D5A7798}" sibTransId="{EFBDFC87-8479-4651-A53E-69175DEDAA67}"/>
    <dgm:cxn modelId="{41E5DC51-78A9-4D38-A866-17C4C1B04D5F}" srcId="{F4876F04-6C50-443F-8477-F3E8C199860B}" destId="{F2CF8A11-69B6-4561-8B28-233EC4119D47}" srcOrd="0" destOrd="0" parTransId="{826D2B47-5B02-4BFE-959D-997AF8E69941}" sibTransId="{F530BD00-48A7-42F5-BE61-3EE415DA3555}"/>
    <dgm:cxn modelId="{9F9E427A-70A8-46AE-AF5B-21F489041198}" srcId="{399193DD-9D64-4C7D-8946-9D808DB20EF0}" destId="{F4876F04-6C50-443F-8477-F3E8C199860B}" srcOrd="0" destOrd="0" parTransId="{BC442976-AF7A-44FF-90D4-E250A752A7FD}" sibTransId="{C85080EA-7C3D-453F-9CEA-72899AB19ED2}"/>
    <dgm:cxn modelId="{7C66187B-215D-4E4B-AE83-DACFD8281EC1}" srcId="{9426097F-E0D8-49CD-A675-2F78FB0F4A05}" destId="{F1654F26-4FD9-4B06-9542-2140B70E7F17}" srcOrd="0" destOrd="0" parTransId="{5CC015A0-0CA3-48DC-A256-D1E229A48D32}" sibTransId="{8D8EF43F-132D-473D-AC05-70FBA7B5B3DB}"/>
    <dgm:cxn modelId="{9153A590-5572-453A-8415-E428D2370790}" type="presOf" srcId="{681277C6-059A-47CB-A998-3481465344ED}" destId="{99CB5A12-CD03-4B74-B393-BB0672CC3DF3}" srcOrd="0" destOrd="0" presId="urn:microsoft.com/office/officeart/2005/8/layout/list1"/>
    <dgm:cxn modelId="{72BF11A5-7950-42BF-9066-E59BE182E31C}" type="presOf" srcId="{399193DD-9D64-4C7D-8946-9D808DB20EF0}" destId="{258F34A8-51BE-478C-9586-14AD18E1DFBD}" srcOrd="0" destOrd="0" presId="urn:microsoft.com/office/officeart/2005/8/layout/list1"/>
    <dgm:cxn modelId="{1804FCAE-2085-4A49-BDF2-CE56BC925FB3}" srcId="{9426097F-E0D8-49CD-A675-2F78FB0F4A05}" destId="{1E4F5706-EAC9-4EB7-BECC-6513CB59B912}" srcOrd="1" destOrd="0" parTransId="{1469E74E-1574-41F2-A1DC-42F0AEE8B0DC}" sibTransId="{46C35C08-3326-4414-A0B8-F2DCA60FA6BA}"/>
    <dgm:cxn modelId="{7ACF0AB9-B7E0-4DB6-A0A3-927991CE9B77}" srcId="{F6AC048F-EFBF-49CE-8622-0C8AFF7A5BCE}" destId="{FD809A44-691F-427D-9303-6E9418B8846D}" srcOrd="1" destOrd="0" parTransId="{3FB1FE95-CA69-41F9-8E41-FEC9D752378C}" sibTransId="{2758081D-155D-4B5E-A3FF-2DBB39F0EF6C}"/>
    <dgm:cxn modelId="{1929F0CA-D749-480E-8038-4198510A07E2}" type="presOf" srcId="{F2CF8A11-69B6-4561-8B28-233EC4119D47}" destId="{0832B177-3792-4AC0-8851-CBB861E6A529}" srcOrd="0" destOrd="0" presId="urn:microsoft.com/office/officeart/2005/8/layout/list1"/>
    <dgm:cxn modelId="{D3E163D3-5719-4DBC-900D-1222FC10B5F0}" type="presOf" srcId="{F4876F04-6C50-443F-8477-F3E8C199860B}" destId="{618C32E9-592E-426A-B40E-2843EB573F0A}" srcOrd="0" destOrd="0" presId="urn:microsoft.com/office/officeart/2005/8/layout/list1"/>
    <dgm:cxn modelId="{819191D6-E3F7-4F6D-9437-67DC0BA0FFF9}" type="presOf" srcId="{9426097F-E0D8-49CD-A675-2F78FB0F4A05}" destId="{FBEC9519-BED6-4F4F-A1BE-05B06C9F952D}" srcOrd="0" destOrd="0" presId="urn:microsoft.com/office/officeart/2005/8/layout/list1"/>
    <dgm:cxn modelId="{8C0B26E2-0299-4CF4-8742-3A3B02930B32}" type="presOf" srcId="{9426097F-E0D8-49CD-A675-2F78FB0F4A05}" destId="{EA5771FC-E99E-420E-BDE1-8D3A796C5CF9}" srcOrd="1" destOrd="0" presId="urn:microsoft.com/office/officeart/2005/8/layout/list1"/>
    <dgm:cxn modelId="{F7DEC3F3-0E82-42F8-86E9-AD6A0F93B4A5}" srcId="{F6AC048F-EFBF-49CE-8622-0C8AFF7A5BCE}" destId="{681277C6-059A-47CB-A998-3481465344ED}" srcOrd="0" destOrd="0" parTransId="{165A1FD8-0839-497B-9C2C-7BAF54E4E0FE}" sibTransId="{DE3F631E-1E4D-4584-871D-5E1048F6555D}"/>
    <dgm:cxn modelId="{496344F6-ED50-45F0-88E9-C95D41A8D0DE}" type="presOf" srcId="{F1654F26-4FD9-4B06-9542-2140B70E7F17}" destId="{6B2D6C8E-69D4-4FA4-AF11-81C46247E51A}" srcOrd="0" destOrd="0" presId="urn:microsoft.com/office/officeart/2005/8/layout/list1"/>
    <dgm:cxn modelId="{B5356AFC-7E37-485B-81E9-31C37C1D9B59}" type="presOf" srcId="{F4876F04-6C50-443F-8477-F3E8C199860B}" destId="{907BA8A0-5470-4444-8C93-8D78931C562D}" srcOrd="1" destOrd="0" presId="urn:microsoft.com/office/officeart/2005/8/layout/list1"/>
    <dgm:cxn modelId="{E4212DCA-DA28-4853-A42B-F2D8ABF761AF}" type="presParOf" srcId="{258F34A8-51BE-478C-9586-14AD18E1DFBD}" destId="{5B5C9020-627E-474D-8CF9-ED3C7ABCDAA7}" srcOrd="0" destOrd="0" presId="urn:microsoft.com/office/officeart/2005/8/layout/list1"/>
    <dgm:cxn modelId="{133BA34F-65EA-411D-A9EE-74C1C6DBF5FE}" type="presParOf" srcId="{5B5C9020-627E-474D-8CF9-ED3C7ABCDAA7}" destId="{618C32E9-592E-426A-B40E-2843EB573F0A}" srcOrd="0" destOrd="0" presId="urn:microsoft.com/office/officeart/2005/8/layout/list1"/>
    <dgm:cxn modelId="{E965298D-CB16-4282-943F-4789E1EE8A4D}" type="presParOf" srcId="{5B5C9020-627E-474D-8CF9-ED3C7ABCDAA7}" destId="{907BA8A0-5470-4444-8C93-8D78931C562D}" srcOrd="1" destOrd="0" presId="urn:microsoft.com/office/officeart/2005/8/layout/list1"/>
    <dgm:cxn modelId="{D3BC76F2-5AB4-4898-BC3E-3787D2903632}" type="presParOf" srcId="{258F34A8-51BE-478C-9586-14AD18E1DFBD}" destId="{EE4AB2EC-60AD-4224-B944-BE55312C031F}" srcOrd="1" destOrd="0" presId="urn:microsoft.com/office/officeart/2005/8/layout/list1"/>
    <dgm:cxn modelId="{0084F7C1-6AD1-465D-B025-29C6B19C2AAF}" type="presParOf" srcId="{258F34A8-51BE-478C-9586-14AD18E1DFBD}" destId="{0832B177-3792-4AC0-8851-CBB861E6A529}" srcOrd="2" destOrd="0" presId="urn:microsoft.com/office/officeart/2005/8/layout/list1"/>
    <dgm:cxn modelId="{F28571B3-8781-49FB-A452-7413E1F382FE}" type="presParOf" srcId="{258F34A8-51BE-478C-9586-14AD18E1DFBD}" destId="{A215D591-C83A-4C95-942E-2B0B5C6F0609}" srcOrd="3" destOrd="0" presId="urn:microsoft.com/office/officeart/2005/8/layout/list1"/>
    <dgm:cxn modelId="{B049ACAD-33DB-4575-9968-A6534B2A600E}" type="presParOf" srcId="{258F34A8-51BE-478C-9586-14AD18E1DFBD}" destId="{E77AEB36-20BA-4263-B919-871C6A965923}" srcOrd="4" destOrd="0" presId="urn:microsoft.com/office/officeart/2005/8/layout/list1"/>
    <dgm:cxn modelId="{28B5DA63-42A1-45E2-916C-328446D68730}" type="presParOf" srcId="{E77AEB36-20BA-4263-B919-871C6A965923}" destId="{A9BEA488-683E-41BF-9F72-A4E73AA601A9}" srcOrd="0" destOrd="0" presId="urn:microsoft.com/office/officeart/2005/8/layout/list1"/>
    <dgm:cxn modelId="{7E394CFD-860A-4B72-9864-F6B7459CA075}" type="presParOf" srcId="{E77AEB36-20BA-4263-B919-871C6A965923}" destId="{0A573680-E07A-4D7B-A010-76AEA7D37833}" srcOrd="1" destOrd="0" presId="urn:microsoft.com/office/officeart/2005/8/layout/list1"/>
    <dgm:cxn modelId="{3AA0B5EE-AA74-4DC2-AD7A-908052C4B966}" type="presParOf" srcId="{258F34A8-51BE-478C-9586-14AD18E1DFBD}" destId="{EDA48AF3-164B-4FC0-8E4D-3EF9D987334D}" srcOrd="5" destOrd="0" presId="urn:microsoft.com/office/officeart/2005/8/layout/list1"/>
    <dgm:cxn modelId="{0FDF882B-B2EB-4E95-8C50-B6D8105E056C}" type="presParOf" srcId="{258F34A8-51BE-478C-9586-14AD18E1DFBD}" destId="{99CB5A12-CD03-4B74-B393-BB0672CC3DF3}" srcOrd="6" destOrd="0" presId="urn:microsoft.com/office/officeart/2005/8/layout/list1"/>
    <dgm:cxn modelId="{8BD98385-7043-41CE-A2B3-C7FE21D57F05}" type="presParOf" srcId="{258F34A8-51BE-478C-9586-14AD18E1DFBD}" destId="{5217364C-CF75-4982-AC7A-8BA89E4346BE}" srcOrd="7" destOrd="0" presId="urn:microsoft.com/office/officeart/2005/8/layout/list1"/>
    <dgm:cxn modelId="{13EB6AD9-6B56-4DE2-A1C3-88DECE53DB58}" type="presParOf" srcId="{258F34A8-51BE-478C-9586-14AD18E1DFBD}" destId="{AA3D0D2F-7C64-4F98-816A-0F4D4C03DF27}" srcOrd="8" destOrd="0" presId="urn:microsoft.com/office/officeart/2005/8/layout/list1"/>
    <dgm:cxn modelId="{BBB8F619-0B3F-4026-AD4E-6AA9917AFC7C}" type="presParOf" srcId="{AA3D0D2F-7C64-4F98-816A-0F4D4C03DF27}" destId="{FBEC9519-BED6-4F4F-A1BE-05B06C9F952D}" srcOrd="0" destOrd="0" presId="urn:microsoft.com/office/officeart/2005/8/layout/list1"/>
    <dgm:cxn modelId="{6793149E-3A68-4225-9338-5B932437F627}" type="presParOf" srcId="{AA3D0D2F-7C64-4F98-816A-0F4D4C03DF27}" destId="{EA5771FC-E99E-420E-BDE1-8D3A796C5CF9}" srcOrd="1" destOrd="0" presId="urn:microsoft.com/office/officeart/2005/8/layout/list1"/>
    <dgm:cxn modelId="{355543BC-44A1-4A6A-856D-803CC3BE3DE0}" type="presParOf" srcId="{258F34A8-51BE-478C-9586-14AD18E1DFBD}" destId="{2787CCD1-81BA-4442-B3F1-77EEA7E1C604}" srcOrd="9" destOrd="0" presId="urn:microsoft.com/office/officeart/2005/8/layout/list1"/>
    <dgm:cxn modelId="{F4232526-E196-4EEC-81EF-013856BEFBEA}" type="presParOf" srcId="{258F34A8-51BE-478C-9586-14AD18E1DFBD}" destId="{6B2D6C8E-69D4-4FA4-AF11-81C46247E51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B05E600-B19C-48EE-BCBD-1A8E7FE8A01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1A87DCE6-243B-4D39-9ABF-0D23885D9B78}">
      <dgm:prSet phldrT="[テキスト]"/>
      <dgm:spPr/>
      <dgm:t>
        <a:bodyPr/>
        <a:lstStyle/>
        <a:p>
          <a:r>
            <a:rPr kumimoji="1" lang="ja-JP" altLang="en-US" dirty="0"/>
            <a:t>２）売掛金をお金に換える</a:t>
          </a:r>
        </a:p>
      </dgm:t>
    </dgm:pt>
    <dgm:pt modelId="{17DAA3BB-4E44-4225-B547-89C924B9B37B}" type="parTrans" cxnId="{85F3CAC1-9005-46A9-8536-B66093BBE48C}">
      <dgm:prSet/>
      <dgm:spPr/>
      <dgm:t>
        <a:bodyPr/>
        <a:lstStyle/>
        <a:p>
          <a:endParaRPr kumimoji="1" lang="ja-JP" altLang="en-US"/>
        </a:p>
      </dgm:t>
    </dgm:pt>
    <dgm:pt modelId="{E5047DB0-CB6D-4D28-B15E-3B46505B5FC2}" type="sibTrans" cxnId="{85F3CAC1-9005-46A9-8536-B66093BBE48C}">
      <dgm:prSet/>
      <dgm:spPr/>
      <dgm:t>
        <a:bodyPr/>
        <a:lstStyle/>
        <a:p>
          <a:endParaRPr kumimoji="1" lang="ja-JP" altLang="en-US"/>
        </a:p>
      </dgm:t>
    </dgm:pt>
    <dgm:pt modelId="{4D5A2A36-772B-46F0-B306-7A19062FEA19}">
      <dgm:prSet phldrT="[テキスト]"/>
      <dgm:spPr/>
      <dgm:t>
        <a:bodyPr/>
        <a:lstStyle/>
        <a:p>
          <a:r>
            <a:rPr kumimoji="1" lang="ja-JP" altLang="en-US" dirty="0"/>
            <a:t>３）在庫の換金</a:t>
          </a:r>
        </a:p>
      </dgm:t>
    </dgm:pt>
    <dgm:pt modelId="{E8480B0C-A58C-4768-9C2B-357CB75F4A2A}" type="parTrans" cxnId="{6101C3EB-5D5C-4304-BFC2-E4FA9A5A1F12}">
      <dgm:prSet/>
      <dgm:spPr/>
      <dgm:t>
        <a:bodyPr/>
        <a:lstStyle/>
        <a:p>
          <a:endParaRPr kumimoji="1" lang="ja-JP" altLang="en-US"/>
        </a:p>
      </dgm:t>
    </dgm:pt>
    <dgm:pt modelId="{88015341-6A8C-4FD8-ACC7-675CA3B063B6}" type="sibTrans" cxnId="{6101C3EB-5D5C-4304-BFC2-E4FA9A5A1F12}">
      <dgm:prSet/>
      <dgm:spPr/>
      <dgm:t>
        <a:bodyPr/>
        <a:lstStyle/>
        <a:p>
          <a:endParaRPr kumimoji="1" lang="ja-JP" altLang="en-US"/>
        </a:p>
      </dgm:t>
    </dgm:pt>
    <dgm:pt modelId="{9EF3D115-721F-463D-A79F-D49DAB513085}">
      <dgm:prSet phldrT="[テキスト]"/>
      <dgm:spPr/>
      <dgm:t>
        <a:bodyPr/>
        <a:lstStyle/>
        <a:p>
          <a:r>
            <a:rPr kumimoji="1" lang="ja-JP" altLang="en-US" dirty="0"/>
            <a:t>４）遊休不動産の売却</a:t>
          </a:r>
        </a:p>
      </dgm:t>
    </dgm:pt>
    <dgm:pt modelId="{59393894-1B80-44ED-9273-6DCD762A6FA6}" type="parTrans" cxnId="{758C93EA-B61E-4C26-9E43-0BFBDE79AE0D}">
      <dgm:prSet/>
      <dgm:spPr/>
      <dgm:t>
        <a:bodyPr/>
        <a:lstStyle/>
        <a:p>
          <a:endParaRPr kumimoji="1" lang="ja-JP" altLang="en-US"/>
        </a:p>
      </dgm:t>
    </dgm:pt>
    <dgm:pt modelId="{5A6804DD-562A-4176-B608-7C7EA47E8905}" type="sibTrans" cxnId="{758C93EA-B61E-4C26-9E43-0BFBDE79AE0D}">
      <dgm:prSet/>
      <dgm:spPr/>
      <dgm:t>
        <a:bodyPr/>
        <a:lstStyle/>
        <a:p>
          <a:endParaRPr kumimoji="1" lang="ja-JP" altLang="en-US"/>
        </a:p>
      </dgm:t>
    </dgm:pt>
    <dgm:pt modelId="{3E22805B-1DF7-4074-AEB4-DFB72557AA83}">
      <dgm:prSet/>
      <dgm:spPr/>
      <dgm:t>
        <a:bodyPr/>
        <a:lstStyle/>
        <a:p>
          <a:r>
            <a:rPr kumimoji="1" lang="ja-JP" altLang="en-US" dirty="0"/>
            <a:t>「見切り千両」で見えないコストも削減</a:t>
          </a:r>
        </a:p>
      </dgm:t>
    </dgm:pt>
    <dgm:pt modelId="{DE5FF126-832C-45D5-9FC2-5E18C1FB07D1}" type="parTrans" cxnId="{112DC210-BCD8-4694-AB3A-178DCFD9335D}">
      <dgm:prSet/>
      <dgm:spPr/>
      <dgm:t>
        <a:bodyPr/>
        <a:lstStyle/>
        <a:p>
          <a:endParaRPr kumimoji="1" lang="ja-JP" altLang="en-US"/>
        </a:p>
      </dgm:t>
    </dgm:pt>
    <dgm:pt modelId="{AB86EE45-E24F-49EE-8BEF-96759E574DB5}" type="sibTrans" cxnId="{112DC210-BCD8-4694-AB3A-178DCFD9335D}">
      <dgm:prSet/>
      <dgm:spPr/>
      <dgm:t>
        <a:bodyPr/>
        <a:lstStyle/>
        <a:p>
          <a:endParaRPr kumimoji="1" lang="ja-JP" altLang="en-US"/>
        </a:p>
      </dgm:t>
    </dgm:pt>
    <dgm:pt modelId="{C7635E18-4EC3-4ACA-8C1D-B4DFEC310264}">
      <dgm:prSet/>
      <dgm:spPr/>
      <dgm:t>
        <a:bodyPr/>
        <a:lstStyle/>
        <a:p>
          <a:r>
            <a:rPr kumimoji="1" lang="ja-JP" altLang="en-US" dirty="0"/>
            <a:t>販売して自社で保管するパターンもある（保管料はもらう）</a:t>
          </a:r>
        </a:p>
      </dgm:t>
    </dgm:pt>
    <dgm:pt modelId="{3B50B11D-FAEA-44DB-80D8-265A67657534}" type="parTrans" cxnId="{5D0410FC-D4CF-4B84-89A0-E3EDD66DEEAF}">
      <dgm:prSet/>
      <dgm:spPr/>
      <dgm:t>
        <a:bodyPr/>
        <a:lstStyle/>
        <a:p>
          <a:endParaRPr kumimoji="1" lang="ja-JP" altLang="en-US"/>
        </a:p>
      </dgm:t>
    </dgm:pt>
    <dgm:pt modelId="{88A711D0-094D-45DE-863F-B00E7D6E2AA0}" type="sibTrans" cxnId="{5D0410FC-D4CF-4B84-89A0-E3EDD66DEEAF}">
      <dgm:prSet/>
      <dgm:spPr/>
      <dgm:t>
        <a:bodyPr/>
        <a:lstStyle/>
        <a:p>
          <a:endParaRPr kumimoji="1" lang="ja-JP" altLang="en-US"/>
        </a:p>
      </dgm:t>
    </dgm:pt>
    <dgm:pt modelId="{3CA636A3-1577-40FB-AE9A-C52BB6031EB9}">
      <dgm:prSet/>
      <dgm:spPr/>
      <dgm:t>
        <a:bodyPr/>
        <a:lstStyle/>
        <a:p>
          <a:r>
            <a:rPr kumimoji="1" lang="ja-JP" altLang="en-US" dirty="0"/>
            <a:t>売掛債権担保融資⇒時間がかかるので、間に合わないかも・・・</a:t>
          </a:r>
        </a:p>
      </dgm:t>
    </dgm:pt>
    <dgm:pt modelId="{18824DAF-4A46-44E6-9201-1F345A4C3958}" type="parTrans" cxnId="{50E530DC-8039-44B0-92E7-A38198146978}">
      <dgm:prSet/>
      <dgm:spPr/>
      <dgm:t>
        <a:bodyPr/>
        <a:lstStyle/>
        <a:p>
          <a:endParaRPr kumimoji="1" lang="ja-JP" altLang="en-US"/>
        </a:p>
      </dgm:t>
    </dgm:pt>
    <dgm:pt modelId="{A2AE19C9-5DB3-4C88-BD10-8816D4DB041E}" type="sibTrans" cxnId="{50E530DC-8039-44B0-92E7-A38198146978}">
      <dgm:prSet/>
      <dgm:spPr/>
      <dgm:t>
        <a:bodyPr/>
        <a:lstStyle/>
        <a:p>
          <a:endParaRPr kumimoji="1" lang="ja-JP" altLang="en-US"/>
        </a:p>
      </dgm:t>
    </dgm:pt>
    <dgm:pt modelId="{32136025-D72F-4985-A749-261A5F67E585}">
      <dgm:prSet/>
      <dgm:spPr/>
      <dgm:t>
        <a:bodyPr/>
        <a:lstStyle/>
        <a:p>
          <a:r>
            <a:rPr kumimoji="1" lang="ja-JP" altLang="en-US" dirty="0"/>
            <a:t>収益を生まない固定資産は売却</a:t>
          </a:r>
        </a:p>
      </dgm:t>
    </dgm:pt>
    <dgm:pt modelId="{B19B43BF-2A27-426F-B2C0-A3F882AC5CB7}" type="parTrans" cxnId="{F929DE72-792B-4361-8061-5F41AB5AC29A}">
      <dgm:prSet/>
      <dgm:spPr/>
      <dgm:t>
        <a:bodyPr/>
        <a:lstStyle/>
        <a:p>
          <a:endParaRPr kumimoji="1" lang="ja-JP" altLang="en-US"/>
        </a:p>
      </dgm:t>
    </dgm:pt>
    <dgm:pt modelId="{194C203B-682F-46A3-80E9-C3E7EDB9729E}" type="sibTrans" cxnId="{F929DE72-792B-4361-8061-5F41AB5AC29A}">
      <dgm:prSet/>
      <dgm:spPr/>
      <dgm:t>
        <a:bodyPr/>
        <a:lstStyle/>
        <a:p>
          <a:endParaRPr kumimoji="1" lang="ja-JP" altLang="en-US"/>
        </a:p>
      </dgm:t>
    </dgm:pt>
    <dgm:pt modelId="{77CED93F-1934-4C5F-B74D-75FFAB3014C5}">
      <dgm:prSet phldrT="[テキスト]"/>
      <dgm:spPr/>
      <dgm:t>
        <a:bodyPr/>
        <a:lstStyle/>
        <a:p>
          <a:r>
            <a:rPr kumimoji="1" lang="ja-JP" altLang="en-US" dirty="0"/>
            <a:t>１）街の金融屋さんでの手形割引</a:t>
          </a:r>
        </a:p>
      </dgm:t>
    </dgm:pt>
    <dgm:pt modelId="{0BAFCDDA-6B43-4173-B893-383ABA2FF61E}" type="parTrans" cxnId="{7D6994B4-FF0B-42F6-8550-5E5875D01658}">
      <dgm:prSet/>
      <dgm:spPr/>
      <dgm:t>
        <a:bodyPr/>
        <a:lstStyle/>
        <a:p>
          <a:endParaRPr kumimoji="1" lang="ja-JP" altLang="en-US"/>
        </a:p>
      </dgm:t>
    </dgm:pt>
    <dgm:pt modelId="{E46C99FA-1CDE-4BC7-B392-E8E3FB77BB81}" type="sibTrans" cxnId="{7D6994B4-FF0B-42F6-8550-5E5875D01658}">
      <dgm:prSet/>
      <dgm:spPr/>
      <dgm:t>
        <a:bodyPr/>
        <a:lstStyle/>
        <a:p>
          <a:endParaRPr kumimoji="1" lang="ja-JP" altLang="en-US"/>
        </a:p>
      </dgm:t>
    </dgm:pt>
    <dgm:pt modelId="{4A87069F-8F25-4F16-928E-926B196117EC}">
      <dgm:prSet phldrT="[テキスト]"/>
      <dgm:spPr/>
      <dgm:t>
        <a:bodyPr/>
        <a:lstStyle/>
        <a:p>
          <a:r>
            <a:rPr kumimoji="1" lang="ja-JP" altLang="en-US" dirty="0"/>
            <a:t>資金繰りが圧迫してくると金融機関も手形割引をしてくれない事もある</a:t>
          </a:r>
        </a:p>
      </dgm:t>
    </dgm:pt>
    <dgm:pt modelId="{58725AE1-55DC-47C6-905B-145B4EDF7672}" type="parTrans" cxnId="{542A87D1-8866-4109-B80A-78454BC6B127}">
      <dgm:prSet/>
      <dgm:spPr/>
      <dgm:t>
        <a:bodyPr/>
        <a:lstStyle/>
        <a:p>
          <a:endParaRPr kumimoji="1" lang="ja-JP" altLang="en-US"/>
        </a:p>
      </dgm:t>
    </dgm:pt>
    <dgm:pt modelId="{CB5E34E5-8980-4767-9BFB-1C11DD82AB54}" type="sibTrans" cxnId="{542A87D1-8866-4109-B80A-78454BC6B127}">
      <dgm:prSet/>
      <dgm:spPr/>
      <dgm:t>
        <a:bodyPr/>
        <a:lstStyle/>
        <a:p>
          <a:endParaRPr kumimoji="1" lang="ja-JP" altLang="en-US"/>
        </a:p>
      </dgm:t>
    </dgm:pt>
    <dgm:pt modelId="{645C4FB3-DFCC-4A8E-A1AE-CED636672018}">
      <dgm:prSet/>
      <dgm:spPr/>
      <dgm:t>
        <a:bodyPr/>
        <a:lstStyle/>
        <a:p>
          <a:r>
            <a:rPr kumimoji="1" lang="ja-JP" altLang="en-US" dirty="0"/>
            <a:t>得意先を回って前集金⇒意外と効果あり</a:t>
          </a:r>
        </a:p>
      </dgm:t>
    </dgm:pt>
    <dgm:pt modelId="{6E3F702C-9B6E-4FF8-8C70-A1A22B80B660}" type="parTrans" cxnId="{80553930-783C-4FF8-8AD1-0D43CB00AB79}">
      <dgm:prSet/>
      <dgm:spPr/>
    </dgm:pt>
    <dgm:pt modelId="{207E6E59-9DBC-41CA-A5B9-6F419D1E300E}" type="sibTrans" cxnId="{80553930-783C-4FF8-8AD1-0D43CB00AB79}">
      <dgm:prSet/>
      <dgm:spPr/>
    </dgm:pt>
    <dgm:pt modelId="{338F10A8-14D8-47D2-844A-A5CC9FA628B9}">
      <dgm:prSet/>
      <dgm:spPr/>
      <dgm:t>
        <a:bodyPr/>
        <a:lstStyle/>
        <a:p>
          <a:r>
            <a:rPr kumimoji="1" lang="ja-JP" altLang="en-US" dirty="0"/>
            <a:t>動産担保融資⇒時間がかかるので、間に合わないかも・・・</a:t>
          </a:r>
        </a:p>
      </dgm:t>
    </dgm:pt>
    <dgm:pt modelId="{82DBDE9A-7E28-4E51-9BA7-BF73B518B43E}" type="parTrans" cxnId="{CB09E7BC-0617-4BCA-A421-2A7776F008B7}">
      <dgm:prSet/>
      <dgm:spPr/>
    </dgm:pt>
    <dgm:pt modelId="{BA2EFB0D-6A7A-4222-8C4E-3D2FA12957A4}" type="sibTrans" cxnId="{CB09E7BC-0617-4BCA-A421-2A7776F008B7}">
      <dgm:prSet/>
      <dgm:spPr/>
    </dgm:pt>
    <dgm:pt modelId="{A317DFC5-07F9-4085-AC9E-15326816140D}" type="pres">
      <dgm:prSet presAssocID="{6B05E600-B19C-48EE-BCBD-1A8E7FE8A019}" presName="linear" presStyleCnt="0">
        <dgm:presLayoutVars>
          <dgm:dir/>
          <dgm:animLvl val="lvl"/>
          <dgm:resizeHandles val="exact"/>
        </dgm:presLayoutVars>
      </dgm:prSet>
      <dgm:spPr/>
    </dgm:pt>
    <dgm:pt modelId="{F1E33514-B6EC-4C1B-8D70-10D3D70D39B0}" type="pres">
      <dgm:prSet presAssocID="{77CED93F-1934-4C5F-B74D-75FFAB3014C5}" presName="parentLin" presStyleCnt="0"/>
      <dgm:spPr/>
    </dgm:pt>
    <dgm:pt modelId="{61BA3E01-38E3-4107-A507-819AE93D1F85}" type="pres">
      <dgm:prSet presAssocID="{77CED93F-1934-4C5F-B74D-75FFAB3014C5}" presName="parentLeftMargin" presStyleLbl="node1" presStyleIdx="0" presStyleCnt="4"/>
      <dgm:spPr/>
    </dgm:pt>
    <dgm:pt modelId="{87834A62-2970-4082-80DE-9DE4D2F35390}" type="pres">
      <dgm:prSet presAssocID="{77CED93F-1934-4C5F-B74D-75FFAB3014C5}" presName="parentText" presStyleLbl="node1" presStyleIdx="0" presStyleCnt="4">
        <dgm:presLayoutVars>
          <dgm:chMax val="0"/>
          <dgm:bulletEnabled val="1"/>
        </dgm:presLayoutVars>
      </dgm:prSet>
      <dgm:spPr/>
    </dgm:pt>
    <dgm:pt modelId="{4F79BB9A-88AD-4BD5-91D9-E82AD8E85B31}" type="pres">
      <dgm:prSet presAssocID="{77CED93F-1934-4C5F-B74D-75FFAB3014C5}" presName="negativeSpace" presStyleCnt="0"/>
      <dgm:spPr/>
    </dgm:pt>
    <dgm:pt modelId="{9311E873-D6B8-4DC0-9747-1C0141ABE7DD}" type="pres">
      <dgm:prSet presAssocID="{77CED93F-1934-4C5F-B74D-75FFAB3014C5}" presName="childText" presStyleLbl="conFgAcc1" presStyleIdx="0" presStyleCnt="4">
        <dgm:presLayoutVars>
          <dgm:bulletEnabled val="1"/>
        </dgm:presLayoutVars>
      </dgm:prSet>
      <dgm:spPr/>
    </dgm:pt>
    <dgm:pt modelId="{36B45B8B-50B6-4004-A820-40DAE904A393}" type="pres">
      <dgm:prSet presAssocID="{E46C99FA-1CDE-4BC7-B392-E8E3FB77BB81}" presName="spaceBetweenRectangles" presStyleCnt="0"/>
      <dgm:spPr/>
    </dgm:pt>
    <dgm:pt modelId="{2E352FEA-4245-4087-9850-470C45A0BBF1}" type="pres">
      <dgm:prSet presAssocID="{1A87DCE6-243B-4D39-9ABF-0D23885D9B78}" presName="parentLin" presStyleCnt="0"/>
      <dgm:spPr/>
    </dgm:pt>
    <dgm:pt modelId="{19B95D11-B38F-4B62-8823-C1608A6F42CE}" type="pres">
      <dgm:prSet presAssocID="{1A87DCE6-243B-4D39-9ABF-0D23885D9B78}" presName="parentLeftMargin" presStyleLbl="node1" presStyleIdx="0" presStyleCnt="4"/>
      <dgm:spPr/>
    </dgm:pt>
    <dgm:pt modelId="{141488E4-86CB-4399-8128-1AA6237B7644}" type="pres">
      <dgm:prSet presAssocID="{1A87DCE6-243B-4D39-9ABF-0D23885D9B78}" presName="parentText" presStyleLbl="node1" presStyleIdx="1" presStyleCnt="4">
        <dgm:presLayoutVars>
          <dgm:chMax val="0"/>
          <dgm:bulletEnabled val="1"/>
        </dgm:presLayoutVars>
      </dgm:prSet>
      <dgm:spPr/>
    </dgm:pt>
    <dgm:pt modelId="{3399CB4C-B4AD-49AD-965C-CB4354D22E0D}" type="pres">
      <dgm:prSet presAssocID="{1A87DCE6-243B-4D39-9ABF-0D23885D9B78}" presName="negativeSpace" presStyleCnt="0"/>
      <dgm:spPr/>
    </dgm:pt>
    <dgm:pt modelId="{19A483DA-7B00-463F-BA8C-820C76FF683B}" type="pres">
      <dgm:prSet presAssocID="{1A87DCE6-243B-4D39-9ABF-0D23885D9B78}" presName="childText" presStyleLbl="conFgAcc1" presStyleIdx="1" presStyleCnt="4">
        <dgm:presLayoutVars>
          <dgm:bulletEnabled val="1"/>
        </dgm:presLayoutVars>
      </dgm:prSet>
      <dgm:spPr/>
    </dgm:pt>
    <dgm:pt modelId="{E3C3A536-3E1C-4415-B236-5BC0C01B300B}" type="pres">
      <dgm:prSet presAssocID="{E5047DB0-CB6D-4D28-B15E-3B46505B5FC2}" presName="spaceBetweenRectangles" presStyleCnt="0"/>
      <dgm:spPr/>
    </dgm:pt>
    <dgm:pt modelId="{622EE5BF-2803-4E4F-82C5-FAEC67F9337C}" type="pres">
      <dgm:prSet presAssocID="{4D5A2A36-772B-46F0-B306-7A19062FEA19}" presName="parentLin" presStyleCnt="0"/>
      <dgm:spPr/>
    </dgm:pt>
    <dgm:pt modelId="{BF6F6E52-0CDC-4D4B-BC74-5611D00D91D0}" type="pres">
      <dgm:prSet presAssocID="{4D5A2A36-772B-46F0-B306-7A19062FEA19}" presName="parentLeftMargin" presStyleLbl="node1" presStyleIdx="1" presStyleCnt="4"/>
      <dgm:spPr/>
    </dgm:pt>
    <dgm:pt modelId="{CA5B97F4-88DF-48A1-86F5-FC0994E5A886}" type="pres">
      <dgm:prSet presAssocID="{4D5A2A36-772B-46F0-B306-7A19062FEA19}" presName="parentText" presStyleLbl="node1" presStyleIdx="2" presStyleCnt="4">
        <dgm:presLayoutVars>
          <dgm:chMax val="0"/>
          <dgm:bulletEnabled val="1"/>
        </dgm:presLayoutVars>
      </dgm:prSet>
      <dgm:spPr/>
    </dgm:pt>
    <dgm:pt modelId="{9E90D8E0-65AB-4743-9B7C-DD6D6F9B5C52}" type="pres">
      <dgm:prSet presAssocID="{4D5A2A36-772B-46F0-B306-7A19062FEA19}" presName="negativeSpace" presStyleCnt="0"/>
      <dgm:spPr/>
    </dgm:pt>
    <dgm:pt modelId="{F2C4B50D-42A4-459A-8FFF-9DCFECD40D54}" type="pres">
      <dgm:prSet presAssocID="{4D5A2A36-772B-46F0-B306-7A19062FEA19}" presName="childText" presStyleLbl="conFgAcc1" presStyleIdx="2" presStyleCnt="4">
        <dgm:presLayoutVars>
          <dgm:bulletEnabled val="1"/>
        </dgm:presLayoutVars>
      </dgm:prSet>
      <dgm:spPr/>
    </dgm:pt>
    <dgm:pt modelId="{EEC63CEA-8B30-4C82-B356-7935188AD420}" type="pres">
      <dgm:prSet presAssocID="{88015341-6A8C-4FD8-ACC7-675CA3B063B6}" presName="spaceBetweenRectangles" presStyleCnt="0"/>
      <dgm:spPr/>
    </dgm:pt>
    <dgm:pt modelId="{1F30B97C-7B5B-48AA-97D9-7D35AFEBE003}" type="pres">
      <dgm:prSet presAssocID="{9EF3D115-721F-463D-A79F-D49DAB513085}" presName="parentLin" presStyleCnt="0"/>
      <dgm:spPr/>
    </dgm:pt>
    <dgm:pt modelId="{BE315C3D-1F15-4131-89A9-8B970D36BEC5}" type="pres">
      <dgm:prSet presAssocID="{9EF3D115-721F-463D-A79F-D49DAB513085}" presName="parentLeftMargin" presStyleLbl="node1" presStyleIdx="2" presStyleCnt="4"/>
      <dgm:spPr/>
    </dgm:pt>
    <dgm:pt modelId="{05C663FB-9167-49CE-AFA8-1E7655B99D28}" type="pres">
      <dgm:prSet presAssocID="{9EF3D115-721F-463D-A79F-D49DAB513085}" presName="parentText" presStyleLbl="node1" presStyleIdx="3" presStyleCnt="4">
        <dgm:presLayoutVars>
          <dgm:chMax val="0"/>
          <dgm:bulletEnabled val="1"/>
        </dgm:presLayoutVars>
      </dgm:prSet>
      <dgm:spPr/>
    </dgm:pt>
    <dgm:pt modelId="{A76510A5-692F-4AB2-922B-A9BEBD59E93D}" type="pres">
      <dgm:prSet presAssocID="{9EF3D115-721F-463D-A79F-D49DAB513085}" presName="negativeSpace" presStyleCnt="0"/>
      <dgm:spPr/>
    </dgm:pt>
    <dgm:pt modelId="{0E1946B5-047D-42B0-B5B2-DAB60C8E490D}" type="pres">
      <dgm:prSet presAssocID="{9EF3D115-721F-463D-A79F-D49DAB513085}" presName="childText" presStyleLbl="conFgAcc1" presStyleIdx="3" presStyleCnt="4">
        <dgm:presLayoutVars>
          <dgm:bulletEnabled val="1"/>
        </dgm:presLayoutVars>
      </dgm:prSet>
      <dgm:spPr/>
    </dgm:pt>
  </dgm:ptLst>
  <dgm:cxnLst>
    <dgm:cxn modelId="{477AF602-358D-4E7E-AD34-AB760269700F}" type="presOf" srcId="{645C4FB3-DFCC-4A8E-A1AE-CED636672018}" destId="{19A483DA-7B00-463F-BA8C-820C76FF683B}" srcOrd="0" destOrd="1" presId="urn:microsoft.com/office/officeart/2005/8/layout/list1"/>
    <dgm:cxn modelId="{112DC210-BCD8-4694-AB3A-178DCFD9335D}" srcId="{4D5A2A36-772B-46F0-B306-7A19062FEA19}" destId="{3E22805B-1DF7-4074-AEB4-DFB72557AA83}" srcOrd="0" destOrd="0" parTransId="{DE5FF126-832C-45D5-9FC2-5E18C1FB07D1}" sibTransId="{AB86EE45-E24F-49EE-8BEF-96759E574DB5}"/>
    <dgm:cxn modelId="{45D29024-4502-489B-8F6D-A0DF8F104CBE}" type="presOf" srcId="{77CED93F-1934-4C5F-B74D-75FFAB3014C5}" destId="{87834A62-2970-4082-80DE-9DE4D2F35390}" srcOrd="1" destOrd="0" presId="urn:microsoft.com/office/officeart/2005/8/layout/list1"/>
    <dgm:cxn modelId="{96C2312E-3C87-4A5C-BA8E-AA3E7F7CCC13}" type="presOf" srcId="{32136025-D72F-4985-A749-261A5F67E585}" destId="{0E1946B5-047D-42B0-B5B2-DAB60C8E490D}" srcOrd="0" destOrd="0" presId="urn:microsoft.com/office/officeart/2005/8/layout/list1"/>
    <dgm:cxn modelId="{80553930-783C-4FF8-8AD1-0D43CB00AB79}" srcId="{1A87DCE6-243B-4D39-9ABF-0D23885D9B78}" destId="{645C4FB3-DFCC-4A8E-A1AE-CED636672018}" srcOrd="1" destOrd="0" parTransId="{6E3F702C-9B6E-4FF8-8C70-A1A22B80B660}" sibTransId="{207E6E59-9DBC-41CA-A5B9-6F419D1E300E}"/>
    <dgm:cxn modelId="{9859DA39-5789-469C-96E5-5E5FE03116FF}" type="presOf" srcId="{6B05E600-B19C-48EE-BCBD-1A8E7FE8A019}" destId="{A317DFC5-07F9-4085-AC9E-15326816140D}" srcOrd="0" destOrd="0" presId="urn:microsoft.com/office/officeart/2005/8/layout/list1"/>
    <dgm:cxn modelId="{A0F2EE64-6B80-4025-B1B9-B4EDE6F61B63}" type="presOf" srcId="{4D5A2A36-772B-46F0-B306-7A19062FEA19}" destId="{BF6F6E52-0CDC-4D4B-BC74-5611D00D91D0}" srcOrd="0" destOrd="0" presId="urn:microsoft.com/office/officeart/2005/8/layout/list1"/>
    <dgm:cxn modelId="{75342669-C1C5-4C3D-9113-4622E53F9FEF}" type="presOf" srcId="{1A87DCE6-243B-4D39-9ABF-0D23885D9B78}" destId="{19B95D11-B38F-4B62-8823-C1608A6F42CE}" srcOrd="0" destOrd="0" presId="urn:microsoft.com/office/officeart/2005/8/layout/list1"/>
    <dgm:cxn modelId="{F929DE72-792B-4361-8061-5F41AB5AC29A}" srcId="{9EF3D115-721F-463D-A79F-D49DAB513085}" destId="{32136025-D72F-4985-A749-261A5F67E585}" srcOrd="0" destOrd="0" parTransId="{B19B43BF-2A27-426F-B2C0-A3F882AC5CB7}" sibTransId="{194C203B-682F-46A3-80E9-C3E7EDB9729E}"/>
    <dgm:cxn modelId="{F3C0BE85-3CA3-4191-850C-A843C77235E3}" type="presOf" srcId="{9EF3D115-721F-463D-A79F-D49DAB513085}" destId="{BE315C3D-1F15-4131-89A9-8B970D36BEC5}" srcOrd="0" destOrd="0" presId="urn:microsoft.com/office/officeart/2005/8/layout/list1"/>
    <dgm:cxn modelId="{261B978C-FF00-4990-B6E3-AA781736CBCC}" type="presOf" srcId="{4A87069F-8F25-4F16-928E-926B196117EC}" destId="{9311E873-D6B8-4DC0-9747-1C0141ABE7DD}" srcOrd="0" destOrd="0" presId="urn:microsoft.com/office/officeart/2005/8/layout/list1"/>
    <dgm:cxn modelId="{4A85769A-2B72-4185-9B10-217703BD2A59}" type="presOf" srcId="{3E22805B-1DF7-4074-AEB4-DFB72557AA83}" destId="{F2C4B50D-42A4-459A-8FFF-9DCFECD40D54}" srcOrd="0" destOrd="0" presId="urn:microsoft.com/office/officeart/2005/8/layout/list1"/>
    <dgm:cxn modelId="{0A654FA4-AEC0-4943-8B86-4853320D069D}" type="presOf" srcId="{3CA636A3-1577-40FB-AE9A-C52BB6031EB9}" destId="{19A483DA-7B00-463F-BA8C-820C76FF683B}" srcOrd="0" destOrd="0" presId="urn:microsoft.com/office/officeart/2005/8/layout/list1"/>
    <dgm:cxn modelId="{3FEBA0AD-E75E-4A61-B653-CD306B72D3A3}" type="presOf" srcId="{338F10A8-14D8-47D2-844A-A5CC9FA628B9}" destId="{F2C4B50D-42A4-459A-8FFF-9DCFECD40D54}" srcOrd="0" destOrd="2" presId="urn:microsoft.com/office/officeart/2005/8/layout/list1"/>
    <dgm:cxn modelId="{7D6994B4-FF0B-42F6-8550-5E5875D01658}" srcId="{6B05E600-B19C-48EE-BCBD-1A8E7FE8A019}" destId="{77CED93F-1934-4C5F-B74D-75FFAB3014C5}" srcOrd="0" destOrd="0" parTransId="{0BAFCDDA-6B43-4173-B893-383ABA2FF61E}" sibTransId="{E46C99FA-1CDE-4BC7-B392-E8E3FB77BB81}"/>
    <dgm:cxn modelId="{2E25A4B6-2602-4F60-BC1B-9C93E9E42622}" type="presOf" srcId="{4D5A2A36-772B-46F0-B306-7A19062FEA19}" destId="{CA5B97F4-88DF-48A1-86F5-FC0994E5A886}" srcOrd="1" destOrd="0" presId="urn:microsoft.com/office/officeart/2005/8/layout/list1"/>
    <dgm:cxn modelId="{CB09E7BC-0617-4BCA-A421-2A7776F008B7}" srcId="{4D5A2A36-772B-46F0-B306-7A19062FEA19}" destId="{338F10A8-14D8-47D2-844A-A5CC9FA628B9}" srcOrd="2" destOrd="0" parTransId="{82DBDE9A-7E28-4E51-9BA7-BF73B518B43E}" sibTransId="{BA2EFB0D-6A7A-4222-8C4E-3D2FA12957A4}"/>
    <dgm:cxn modelId="{85F3CAC1-9005-46A9-8536-B66093BBE48C}" srcId="{6B05E600-B19C-48EE-BCBD-1A8E7FE8A019}" destId="{1A87DCE6-243B-4D39-9ABF-0D23885D9B78}" srcOrd="1" destOrd="0" parTransId="{17DAA3BB-4E44-4225-B547-89C924B9B37B}" sibTransId="{E5047DB0-CB6D-4D28-B15E-3B46505B5FC2}"/>
    <dgm:cxn modelId="{078C58C9-5E26-4DDB-83E0-F63446E16A54}" type="presOf" srcId="{1A87DCE6-243B-4D39-9ABF-0D23885D9B78}" destId="{141488E4-86CB-4399-8128-1AA6237B7644}" srcOrd="1" destOrd="0" presId="urn:microsoft.com/office/officeart/2005/8/layout/list1"/>
    <dgm:cxn modelId="{43613BD1-5AEA-4DD6-B876-04C925B3FA4F}" type="presOf" srcId="{9EF3D115-721F-463D-A79F-D49DAB513085}" destId="{05C663FB-9167-49CE-AFA8-1E7655B99D28}" srcOrd="1" destOrd="0" presId="urn:microsoft.com/office/officeart/2005/8/layout/list1"/>
    <dgm:cxn modelId="{542A87D1-8866-4109-B80A-78454BC6B127}" srcId="{77CED93F-1934-4C5F-B74D-75FFAB3014C5}" destId="{4A87069F-8F25-4F16-928E-926B196117EC}" srcOrd="0" destOrd="0" parTransId="{58725AE1-55DC-47C6-905B-145B4EDF7672}" sibTransId="{CB5E34E5-8980-4767-9BFB-1C11DD82AB54}"/>
    <dgm:cxn modelId="{50E530DC-8039-44B0-92E7-A38198146978}" srcId="{1A87DCE6-243B-4D39-9ABF-0D23885D9B78}" destId="{3CA636A3-1577-40FB-AE9A-C52BB6031EB9}" srcOrd="0" destOrd="0" parTransId="{18824DAF-4A46-44E6-9201-1F345A4C3958}" sibTransId="{A2AE19C9-5DB3-4C88-BD10-8816D4DB041E}"/>
    <dgm:cxn modelId="{758C93EA-B61E-4C26-9E43-0BFBDE79AE0D}" srcId="{6B05E600-B19C-48EE-BCBD-1A8E7FE8A019}" destId="{9EF3D115-721F-463D-A79F-D49DAB513085}" srcOrd="3" destOrd="0" parTransId="{59393894-1B80-44ED-9273-6DCD762A6FA6}" sibTransId="{5A6804DD-562A-4176-B608-7C7EA47E8905}"/>
    <dgm:cxn modelId="{6101C3EB-5D5C-4304-BFC2-E4FA9A5A1F12}" srcId="{6B05E600-B19C-48EE-BCBD-1A8E7FE8A019}" destId="{4D5A2A36-772B-46F0-B306-7A19062FEA19}" srcOrd="2" destOrd="0" parTransId="{E8480B0C-A58C-4768-9C2B-357CB75F4A2A}" sibTransId="{88015341-6A8C-4FD8-ACC7-675CA3B063B6}"/>
    <dgm:cxn modelId="{682003EC-69E8-445E-BF3C-A0B94ABC6D71}" type="presOf" srcId="{C7635E18-4EC3-4ACA-8C1D-B4DFEC310264}" destId="{F2C4B50D-42A4-459A-8FFF-9DCFECD40D54}" srcOrd="0" destOrd="1" presId="urn:microsoft.com/office/officeart/2005/8/layout/list1"/>
    <dgm:cxn modelId="{E81D69F6-649E-490D-9097-FEC284EB7171}" type="presOf" srcId="{77CED93F-1934-4C5F-B74D-75FFAB3014C5}" destId="{61BA3E01-38E3-4107-A507-819AE93D1F85}" srcOrd="0" destOrd="0" presId="urn:microsoft.com/office/officeart/2005/8/layout/list1"/>
    <dgm:cxn modelId="{5D0410FC-D4CF-4B84-89A0-E3EDD66DEEAF}" srcId="{4D5A2A36-772B-46F0-B306-7A19062FEA19}" destId="{C7635E18-4EC3-4ACA-8C1D-B4DFEC310264}" srcOrd="1" destOrd="0" parTransId="{3B50B11D-FAEA-44DB-80D8-265A67657534}" sibTransId="{88A711D0-094D-45DE-863F-B00E7D6E2AA0}"/>
    <dgm:cxn modelId="{6C646953-0A53-4B71-AE24-20AA49814FC3}" type="presParOf" srcId="{A317DFC5-07F9-4085-AC9E-15326816140D}" destId="{F1E33514-B6EC-4C1B-8D70-10D3D70D39B0}" srcOrd="0" destOrd="0" presId="urn:microsoft.com/office/officeart/2005/8/layout/list1"/>
    <dgm:cxn modelId="{CCF93629-F4F2-471D-9E63-2CAA862683F1}" type="presParOf" srcId="{F1E33514-B6EC-4C1B-8D70-10D3D70D39B0}" destId="{61BA3E01-38E3-4107-A507-819AE93D1F85}" srcOrd="0" destOrd="0" presId="urn:microsoft.com/office/officeart/2005/8/layout/list1"/>
    <dgm:cxn modelId="{244D5ACC-115D-45D2-B71F-60D840E76753}" type="presParOf" srcId="{F1E33514-B6EC-4C1B-8D70-10D3D70D39B0}" destId="{87834A62-2970-4082-80DE-9DE4D2F35390}" srcOrd="1" destOrd="0" presId="urn:microsoft.com/office/officeart/2005/8/layout/list1"/>
    <dgm:cxn modelId="{B1E02441-52D5-423D-A47E-AF760EA66C4D}" type="presParOf" srcId="{A317DFC5-07F9-4085-AC9E-15326816140D}" destId="{4F79BB9A-88AD-4BD5-91D9-E82AD8E85B31}" srcOrd="1" destOrd="0" presId="urn:microsoft.com/office/officeart/2005/8/layout/list1"/>
    <dgm:cxn modelId="{56E0B7DF-C9D6-4E1F-8E6D-89F28802F8FF}" type="presParOf" srcId="{A317DFC5-07F9-4085-AC9E-15326816140D}" destId="{9311E873-D6B8-4DC0-9747-1C0141ABE7DD}" srcOrd="2" destOrd="0" presId="urn:microsoft.com/office/officeart/2005/8/layout/list1"/>
    <dgm:cxn modelId="{42242BAE-2020-4C6F-AE44-308F0C58164C}" type="presParOf" srcId="{A317DFC5-07F9-4085-AC9E-15326816140D}" destId="{36B45B8B-50B6-4004-A820-40DAE904A393}" srcOrd="3" destOrd="0" presId="urn:microsoft.com/office/officeart/2005/8/layout/list1"/>
    <dgm:cxn modelId="{55BEE3E3-4253-461A-A6F8-50094731C7A6}" type="presParOf" srcId="{A317DFC5-07F9-4085-AC9E-15326816140D}" destId="{2E352FEA-4245-4087-9850-470C45A0BBF1}" srcOrd="4" destOrd="0" presId="urn:microsoft.com/office/officeart/2005/8/layout/list1"/>
    <dgm:cxn modelId="{0B20BFB1-B152-4A7A-B7D2-027A560AE105}" type="presParOf" srcId="{2E352FEA-4245-4087-9850-470C45A0BBF1}" destId="{19B95D11-B38F-4B62-8823-C1608A6F42CE}" srcOrd="0" destOrd="0" presId="urn:microsoft.com/office/officeart/2005/8/layout/list1"/>
    <dgm:cxn modelId="{CFCB92D7-DC2F-4086-BCFE-D07DD2A0BE97}" type="presParOf" srcId="{2E352FEA-4245-4087-9850-470C45A0BBF1}" destId="{141488E4-86CB-4399-8128-1AA6237B7644}" srcOrd="1" destOrd="0" presId="urn:microsoft.com/office/officeart/2005/8/layout/list1"/>
    <dgm:cxn modelId="{20BE39B9-4036-401F-B34B-F7F55D5A4125}" type="presParOf" srcId="{A317DFC5-07F9-4085-AC9E-15326816140D}" destId="{3399CB4C-B4AD-49AD-965C-CB4354D22E0D}" srcOrd="5" destOrd="0" presId="urn:microsoft.com/office/officeart/2005/8/layout/list1"/>
    <dgm:cxn modelId="{5764028B-E131-4228-89F0-CA437893A5D1}" type="presParOf" srcId="{A317DFC5-07F9-4085-AC9E-15326816140D}" destId="{19A483DA-7B00-463F-BA8C-820C76FF683B}" srcOrd="6" destOrd="0" presId="urn:microsoft.com/office/officeart/2005/8/layout/list1"/>
    <dgm:cxn modelId="{0082D563-8B66-460D-9A13-C232EBD51455}" type="presParOf" srcId="{A317DFC5-07F9-4085-AC9E-15326816140D}" destId="{E3C3A536-3E1C-4415-B236-5BC0C01B300B}" srcOrd="7" destOrd="0" presId="urn:microsoft.com/office/officeart/2005/8/layout/list1"/>
    <dgm:cxn modelId="{C6F64A7E-E3CF-4B70-AF68-4A1A2D23365F}" type="presParOf" srcId="{A317DFC5-07F9-4085-AC9E-15326816140D}" destId="{622EE5BF-2803-4E4F-82C5-FAEC67F9337C}" srcOrd="8" destOrd="0" presId="urn:microsoft.com/office/officeart/2005/8/layout/list1"/>
    <dgm:cxn modelId="{6B7A198E-9D16-40B8-B0D6-8D27FDD82B03}" type="presParOf" srcId="{622EE5BF-2803-4E4F-82C5-FAEC67F9337C}" destId="{BF6F6E52-0CDC-4D4B-BC74-5611D00D91D0}" srcOrd="0" destOrd="0" presId="urn:microsoft.com/office/officeart/2005/8/layout/list1"/>
    <dgm:cxn modelId="{76E6E3B9-07CB-4813-BD65-EADA14B5D24D}" type="presParOf" srcId="{622EE5BF-2803-4E4F-82C5-FAEC67F9337C}" destId="{CA5B97F4-88DF-48A1-86F5-FC0994E5A886}" srcOrd="1" destOrd="0" presId="urn:microsoft.com/office/officeart/2005/8/layout/list1"/>
    <dgm:cxn modelId="{CDE1752A-6F82-4236-B4B1-AD5F2E977D03}" type="presParOf" srcId="{A317DFC5-07F9-4085-AC9E-15326816140D}" destId="{9E90D8E0-65AB-4743-9B7C-DD6D6F9B5C52}" srcOrd="9" destOrd="0" presId="urn:microsoft.com/office/officeart/2005/8/layout/list1"/>
    <dgm:cxn modelId="{86722807-D664-4000-B179-A1E38A18FD0D}" type="presParOf" srcId="{A317DFC5-07F9-4085-AC9E-15326816140D}" destId="{F2C4B50D-42A4-459A-8FFF-9DCFECD40D54}" srcOrd="10" destOrd="0" presId="urn:microsoft.com/office/officeart/2005/8/layout/list1"/>
    <dgm:cxn modelId="{E2EE9783-A89D-4D1D-9AC5-9A1CB4B5BA5D}" type="presParOf" srcId="{A317DFC5-07F9-4085-AC9E-15326816140D}" destId="{EEC63CEA-8B30-4C82-B356-7935188AD420}" srcOrd="11" destOrd="0" presId="urn:microsoft.com/office/officeart/2005/8/layout/list1"/>
    <dgm:cxn modelId="{34B8C6DF-7B6A-421B-A9F1-CD88E192B137}" type="presParOf" srcId="{A317DFC5-07F9-4085-AC9E-15326816140D}" destId="{1F30B97C-7B5B-48AA-97D9-7D35AFEBE003}" srcOrd="12" destOrd="0" presId="urn:microsoft.com/office/officeart/2005/8/layout/list1"/>
    <dgm:cxn modelId="{49EE8015-C98F-4F01-A1F0-4C21F223328B}" type="presParOf" srcId="{1F30B97C-7B5B-48AA-97D9-7D35AFEBE003}" destId="{BE315C3D-1F15-4131-89A9-8B970D36BEC5}" srcOrd="0" destOrd="0" presId="urn:microsoft.com/office/officeart/2005/8/layout/list1"/>
    <dgm:cxn modelId="{25788522-10E7-48B8-944C-D8A7A46C8D7D}" type="presParOf" srcId="{1F30B97C-7B5B-48AA-97D9-7D35AFEBE003}" destId="{05C663FB-9167-49CE-AFA8-1E7655B99D28}" srcOrd="1" destOrd="0" presId="urn:microsoft.com/office/officeart/2005/8/layout/list1"/>
    <dgm:cxn modelId="{0EF434E7-EFB1-41D8-B50E-C8ADB6898295}" type="presParOf" srcId="{A317DFC5-07F9-4085-AC9E-15326816140D}" destId="{A76510A5-692F-4AB2-922B-A9BEBD59E93D}" srcOrd="13" destOrd="0" presId="urn:microsoft.com/office/officeart/2005/8/layout/list1"/>
    <dgm:cxn modelId="{BCFC62B4-D2BC-4BBF-8330-608835DCF61B}" type="presParOf" srcId="{A317DFC5-07F9-4085-AC9E-15326816140D}" destId="{0E1946B5-047D-42B0-B5B2-DAB60C8E490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B05E600-B19C-48EE-BCBD-1A8E7FE8A01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1A87DCE6-243B-4D39-9ABF-0D23885D9B78}">
      <dgm:prSet phldrT="[テキスト]"/>
      <dgm:spPr/>
      <dgm:t>
        <a:bodyPr/>
        <a:lstStyle/>
        <a:p>
          <a:r>
            <a:rPr kumimoji="1" lang="ja-JP" altLang="en-US" dirty="0"/>
            <a:t>６）従業員持株会の売却</a:t>
          </a:r>
        </a:p>
      </dgm:t>
    </dgm:pt>
    <dgm:pt modelId="{17DAA3BB-4E44-4225-B547-89C924B9B37B}" type="parTrans" cxnId="{85F3CAC1-9005-46A9-8536-B66093BBE48C}">
      <dgm:prSet/>
      <dgm:spPr/>
      <dgm:t>
        <a:bodyPr/>
        <a:lstStyle/>
        <a:p>
          <a:endParaRPr kumimoji="1" lang="ja-JP" altLang="en-US"/>
        </a:p>
      </dgm:t>
    </dgm:pt>
    <dgm:pt modelId="{E5047DB0-CB6D-4D28-B15E-3B46505B5FC2}" type="sibTrans" cxnId="{85F3CAC1-9005-46A9-8536-B66093BBE48C}">
      <dgm:prSet/>
      <dgm:spPr/>
      <dgm:t>
        <a:bodyPr/>
        <a:lstStyle/>
        <a:p>
          <a:endParaRPr kumimoji="1" lang="ja-JP" altLang="en-US"/>
        </a:p>
      </dgm:t>
    </dgm:pt>
    <dgm:pt modelId="{4D5A2A36-772B-46F0-B306-7A19062FEA19}">
      <dgm:prSet phldrT="[テキスト]"/>
      <dgm:spPr/>
      <dgm:t>
        <a:bodyPr/>
        <a:lstStyle/>
        <a:p>
          <a:r>
            <a:rPr kumimoji="1" lang="ja-JP" altLang="en-US" dirty="0"/>
            <a:t>７）支払手形ジャンプ</a:t>
          </a:r>
        </a:p>
      </dgm:t>
    </dgm:pt>
    <dgm:pt modelId="{E8480B0C-A58C-4768-9C2B-357CB75F4A2A}" type="parTrans" cxnId="{6101C3EB-5D5C-4304-BFC2-E4FA9A5A1F12}">
      <dgm:prSet/>
      <dgm:spPr/>
      <dgm:t>
        <a:bodyPr/>
        <a:lstStyle/>
        <a:p>
          <a:endParaRPr kumimoji="1" lang="ja-JP" altLang="en-US"/>
        </a:p>
      </dgm:t>
    </dgm:pt>
    <dgm:pt modelId="{88015341-6A8C-4FD8-ACC7-675CA3B063B6}" type="sibTrans" cxnId="{6101C3EB-5D5C-4304-BFC2-E4FA9A5A1F12}">
      <dgm:prSet/>
      <dgm:spPr/>
      <dgm:t>
        <a:bodyPr/>
        <a:lstStyle/>
        <a:p>
          <a:endParaRPr kumimoji="1" lang="ja-JP" altLang="en-US"/>
        </a:p>
      </dgm:t>
    </dgm:pt>
    <dgm:pt modelId="{9EF3D115-721F-463D-A79F-D49DAB513085}">
      <dgm:prSet phldrT="[テキスト]"/>
      <dgm:spPr/>
      <dgm:t>
        <a:bodyPr/>
        <a:lstStyle/>
        <a:p>
          <a:r>
            <a:rPr kumimoji="1" lang="ja-JP" altLang="en-US" dirty="0"/>
            <a:t>８）買掛金延滞交渉</a:t>
          </a:r>
        </a:p>
      </dgm:t>
    </dgm:pt>
    <dgm:pt modelId="{59393894-1B80-44ED-9273-6DCD762A6FA6}" type="parTrans" cxnId="{758C93EA-B61E-4C26-9E43-0BFBDE79AE0D}">
      <dgm:prSet/>
      <dgm:spPr/>
      <dgm:t>
        <a:bodyPr/>
        <a:lstStyle/>
        <a:p>
          <a:endParaRPr kumimoji="1" lang="ja-JP" altLang="en-US"/>
        </a:p>
      </dgm:t>
    </dgm:pt>
    <dgm:pt modelId="{5A6804DD-562A-4176-B608-7C7EA47E8905}" type="sibTrans" cxnId="{758C93EA-B61E-4C26-9E43-0BFBDE79AE0D}">
      <dgm:prSet/>
      <dgm:spPr/>
      <dgm:t>
        <a:bodyPr/>
        <a:lstStyle/>
        <a:p>
          <a:endParaRPr kumimoji="1" lang="ja-JP" altLang="en-US"/>
        </a:p>
      </dgm:t>
    </dgm:pt>
    <dgm:pt modelId="{3E22805B-1DF7-4074-AEB4-DFB72557AA83}">
      <dgm:prSet/>
      <dgm:spPr/>
      <dgm:t>
        <a:bodyPr/>
        <a:lstStyle/>
        <a:p>
          <a:r>
            <a:rPr kumimoji="1" lang="ja-JP" altLang="en-US" dirty="0"/>
            <a:t>ジャンプの成功は、相手先を見極めるところから</a:t>
          </a:r>
        </a:p>
      </dgm:t>
    </dgm:pt>
    <dgm:pt modelId="{DE5FF126-832C-45D5-9FC2-5E18C1FB07D1}" type="parTrans" cxnId="{112DC210-BCD8-4694-AB3A-178DCFD9335D}">
      <dgm:prSet/>
      <dgm:spPr/>
      <dgm:t>
        <a:bodyPr/>
        <a:lstStyle/>
        <a:p>
          <a:endParaRPr kumimoji="1" lang="ja-JP" altLang="en-US"/>
        </a:p>
      </dgm:t>
    </dgm:pt>
    <dgm:pt modelId="{AB86EE45-E24F-49EE-8BEF-96759E574DB5}" type="sibTrans" cxnId="{112DC210-BCD8-4694-AB3A-178DCFD9335D}">
      <dgm:prSet/>
      <dgm:spPr/>
      <dgm:t>
        <a:bodyPr/>
        <a:lstStyle/>
        <a:p>
          <a:endParaRPr kumimoji="1" lang="ja-JP" altLang="en-US"/>
        </a:p>
      </dgm:t>
    </dgm:pt>
    <dgm:pt modelId="{C7635E18-4EC3-4ACA-8C1D-B4DFEC310264}">
      <dgm:prSet/>
      <dgm:spPr/>
      <dgm:t>
        <a:bodyPr/>
        <a:lstStyle/>
        <a:p>
          <a:r>
            <a:rPr kumimoji="1" lang="ja-JP" altLang="en-US" dirty="0"/>
            <a:t>ジャンプ先には全ての資金繰り情報を開示しよう！</a:t>
          </a:r>
        </a:p>
      </dgm:t>
    </dgm:pt>
    <dgm:pt modelId="{3B50B11D-FAEA-44DB-80D8-265A67657534}" type="parTrans" cxnId="{5D0410FC-D4CF-4B84-89A0-E3EDD66DEEAF}">
      <dgm:prSet/>
      <dgm:spPr/>
      <dgm:t>
        <a:bodyPr/>
        <a:lstStyle/>
        <a:p>
          <a:endParaRPr kumimoji="1" lang="ja-JP" altLang="en-US"/>
        </a:p>
      </dgm:t>
    </dgm:pt>
    <dgm:pt modelId="{88A711D0-094D-45DE-863F-B00E7D6E2AA0}" type="sibTrans" cxnId="{5D0410FC-D4CF-4B84-89A0-E3EDD66DEEAF}">
      <dgm:prSet/>
      <dgm:spPr/>
      <dgm:t>
        <a:bodyPr/>
        <a:lstStyle/>
        <a:p>
          <a:endParaRPr kumimoji="1" lang="ja-JP" altLang="en-US"/>
        </a:p>
      </dgm:t>
    </dgm:pt>
    <dgm:pt modelId="{3CA636A3-1577-40FB-AE9A-C52BB6031EB9}">
      <dgm:prSet/>
      <dgm:spPr/>
      <dgm:t>
        <a:bodyPr/>
        <a:lstStyle/>
        <a:p>
          <a:r>
            <a:rPr kumimoji="1" lang="ja-JP" altLang="en-US" dirty="0"/>
            <a:t>「取引の兼合いで持株会の株式は売却できない！」という経営者は多いが・・・</a:t>
          </a:r>
        </a:p>
      </dgm:t>
    </dgm:pt>
    <dgm:pt modelId="{18824DAF-4A46-44E6-9201-1F345A4C3958}" type="parTrans" cxnId="{50E530DC-8039-44B0-92E7-A38198146978}">
      <dgm:prSet/>
      <dgm:spPr/>
      <dgm:t>
        <a:bodyPr/>
        <a:lstStyle/>
        <a:p>
          <a:endParaRPr kumimoji="1" lang="ja-JP" altLang="en-US"/>
        </a:p>
      </dgm:t>
    </dgm:pt>
    <dgm:pt modelId="{A2AE19C9-5DB3-4C88-BD10-8816D4DB041E}" type="sibTrans" cxnId="{50E530DC-8039-44B0-92E7-A38198146978}">
      <dgm:prSet/>
      <dgm:spPr/>
      <dgm:t>
        <a:bodyPr/>
        <a:lstStyle/>
        <a:p>
          <a:endParaRPr kumimoji="1" lang="ja-JP" altLang="en-US"/>
        </a:p>
      </dgm:t>
    </dgm:pt>
    <dgm:pt modelId="{32136025-D72F-4985-A749-261A5F67E585}">
      <dgm:prSet/>
      <dgm:spPr/>
      <dgm:t>
        <a:bodyPr/>
        <a:lstStyle/>
        <a:p>
          <a:r>
            <a:rPr kumimoji="1" lang="ja-JP" altLang="en-US" dirty="0"/>
            <a:t>先方の支払が労務費の場合、延滞交渉は難しい</a:t>
          </a:r>
        </a:p>
      </dgm:t>
    </dgm:pt>
    <dgm:pt modelId="{B19B43BF-2A27-426F-B2C0-A3F882AC5CB7}" type="parTrans" cxnId="{F929DE72-792B-4361-8061-5F41AB5AC29A}">
      <dgm:prSet/>
      <dgm:spPr/>
      <dgm:t>
        <a:bodyPr/>
        <a:lstStyle/>
        <a:p>
          <a:endParaRPr kumimoji="1" lang="ja-JP" altLang="en-US"/>
        </a:p>
      </dgm:t>
    </dgm:pt>
    <dgm:pt modelId="{194C203B-682F-46A3-80E9-C3E7EDB9729E}" type="sibTrans" cxnId="{F929DE72-792B-4361-8061-5F41AB5AC29A}">
      <dgm:prSet/>
      <dgm:spPr/>
      <dgm:t>
        <a:bodyPr/>
        <a:lstStyle/>
        <a:p>
          <a:endParaRPr kumimoji="1" lang="ja-JP" altLang="en-US"/>
        </a:p>
      </dgm:t>
    </dgm:pt>
    <dgm:pt modelId="{77CED93F-1934-4C5F-B74D-75FFAB3014C5}">
      <dgm:prSet phldrT="[テキスト]"/>
      <dgm:spPr/>
      <dgm:t>
        <a:bodyPr/>
        <a:lstStyle/>
        <a:p>
          <a:r>
            <a:rPr kumimoji="1" lang="ja-JP" altLang="en-US" dirty="0"/>
            <a:t>５）保険の見直し・経営者貸付</a:t>
          </a:r>
        </a:p>
      </dgm:t>
    </dgm:pt>
    <dgm:pt modelId="{0BAFCDDA-6B43-4173-B893-383ABA2FF61E}" type="parTrans" cxnId="{7D6994B4-FF0B-42F6-8550-5E5875D01658}">
      <dgm:prSet/>
      <dgm:spPr/>
      <dgm:t>
        <a:bodyPr/>
        <a:lstStyle/>
        <a:p>
          <a:endParaRPr kumimoji="1" lang="ja-JP" altLang="en-US"/>
        </a:p>
      </dgm:t>
    </dgm:pt>
    <dgm:pt modelId="{E46C99FA-1CDE-4BC7-B392-E8E3FB77BB81}" type="sibTrans" cxnId="{7D6994B4-FF0B-42F6-8550-5E5875D01658}">
      <dgm:prSet/>
      <dgm:spPr/>
      <dgm:t>
        <a:bodyPr/>
        <a:lstStyle/>
        <a:p>
          <a:endParaRPr kumimoji="1" lang="ja-JP" altLang="en-US"/>
        </a:p>
      </dgm:t>
    </dgm:pt>
    <dgm:pt modelId="{4A87069F-8F25-4F16-928E-926B196117EC}">
      <dgm:prSet phldrT="[テキスト]"/>
      <dgm:spPr/>
      <dgm:t>
        <a:bodyPr/>
        <a:lstStyle/>
        <a:p>
          <a:r>
            <a:rPr kumimoji="1" lang="ja-JP" altLang="en-US" dirty="0"/>
            <a:t>必要保障額を確認、確保した上で、保険料の削減が図れないか？確認</a:t>
          </a:r>
        </a:p>
      </dgm:t>
    </dgm:pt>
    <dgm:pt modelId="{58725AE1-55DC-47C6-905B-145B4EDF7672}" type="parTrans" cxnId="{542A87D1-8866-4109-B80A-78454BC6B127}">
      <dgm:prSet/>
      <dgm:spPr/>
      <dgm:t>
        <a:bodyPr/>
        <a:lstStyle/>
        <a:p>
          <a:endParaRPr kumimoji="1" lang="ja-JP" altLang="en-US"/>
        </a:p>
      </dgm:t>
    </dgm:pt>
    <dgm:pt modelId="{CB5E34E5-8980-4767-9BFB-1C11DD82AB54}" type="sibTrans" cxnId="{542A87D1-8866-4109-B80A-78454BC6B127}">
      <dgm:prSet/>
      <dgm:spPr/>
      <dgm:t>
        <a:bodyPr/>
        <a:lstStyle/>
        <a:p>
          <a:endParaRPr kumimoji="1" lang="ja-JP" altLang="en-US"/>
        </a:p>
      </dgm:t>
    </dgm:pt>
    <dgm:pt modelId="{A317DFC5-07F9-4085-AC9E-15326816140D}" type="pres">
      <dgm:prSet presAssocID="{6B05E600-B19C-48EE-BCBD-1A8E7FE8A019}" presName="linear" presStyleCnt="0">
        <dgm:presLayoutVars>
          <dgm:dir/>
          <dgm:animLvl val="lvl"/>
          <dgm:resizeHandles val="exact"/>
        </dgm:presLayoutVars>
      </dgm:prSet>
      <dgm:spPr/>
    </dgm:pt>
    <dgm:pt modelId="{F1E33514-B6EC-4C1B-8D70-10D3D70D39B0}" type="pres">
      <dgm:prSet presAssocID="{77CED93F-1934-4C5F-B74D-75FFAB3014C5}" presName="parentLin" presStyleCnt="0"/>
      <dgm:spPr/>
    </dgm:pt>
    <dgm:pt modelId="{61BA3E01-38E3-4107-A507-819AE93D1F85}" type="pres">
      <dgm:prSet presAssocID="{77CED93F-1934-4C5F-B74D-75FFAB3014C5}" presName="parentLeftMargin" presStyleLbl="node1" presStyleIdx="0" presStyleCnt="4"/>
      <dgm:spPr/>
    </dgm:pt>
    <dgm:pt modelId="{87834A62-2970-4082-80DE-9DE4D2F35390}" type="pres">
      <dgm:prSet presAssocID="{77CED93F-1934-4C5F-B74D-75FFAB3014C5}" presName="parentText" presStyleLbl="node1" presStyleIdx="0" presStyleCnt="4">
        <dgm:presLayoutVars>
          <dgm:chMax val="0"/>
          <dgm:bulletEnabled val="1"/>
        </dgm:presLayoutVars>
      </dgm:prSet>
      <dgm:spPr/>
    </dgm:pt>
    <dgm:pt modelId="{4F79BB9A-88AD-4BD5-91D9-E82AD8E85B31}" type="pres">
      <dgm:prSet presAssocID="{77CED93F-1934-4C5F-B74D-75FFAB3014C5}" presName="negativeSpace" presStyleCnt="0"/>
      <dgm:spPr/>
    </dgm:pt>
    <dgm:pt modelId="{9311E873-D6B8-4DC0-9747-1C0141ABE7DD}" type="pres">
      <dgm:prSet presAssocID="{77CED93F-1934-4C5F-B74D-75FFAB3014C5}" presName="childText" presStyleLbl="conFgAcc1" presStyleIdx="0" presStyleCnt="4">
        <dgm:presLayoutVars>
          <dgm:bulletEnabled val="1"/>
        </dgm:presLayoutVars>
      </dgm:prSet>
      <dgm:spPr/>
    </dgm:pt>
    <dgm:pt modelId="{36B45B8B-50B6-4004-A820-40DAE904A393}" type="pres">
      <dgm:prSet presAssocID="{E46C99FA-1CDE-4BC7-B392-E8E3FB77BB81}" presName="spaceBetweenRectangles" presStyleCnt="0"/>
      <dgm:spPr/>
    </dgm:pt>
    <dgm:pt modelId="{2E352FEA-4245-4087-9850-470C45A0BBF1}" type="pres">
      <dgm:prSet presAssocID="{1A87DCE6-243B-4D39-9ABF-0D23885D9B78}" presName="parentLin" presStyleCnt="0"/>
      <dgm:spPr/>
    </dgm:pt>
    <dgm:pt modelId="{19B95D11-B38F-4B62-8823-C1608A6F42CE}" type="pres">
      <dgm:prSet presAssocID="{1A87DCE6-243B-4D39-9ABF-0D23885D9B78}" presName="parentLeftMargin" presStyleLbl="node1" presStyleIdx="0" presStyleCnt="4"/>
      <dgm:spPr/>
    </dgm:pt>
    <dgm:pt modelId="{141488E4-86CB-4399-8128-1AA6237B7644}" type="pres">
      <dgm:prSet presAssocID="{1A87DCE6-243B-4D39-9ABF-0D23885D9B78}" presName="parentText" presStyleLbl="node1" presStyleIdx="1" presStyleCnt="4">
        <dgm:presLayoutVars>
          <dgm:chMax val="0"/>
          <dgm:bulletEnabled val="1"/>
        </dgm:presLayoutVars>
      </dgm:prSet>
      <dgm:spPr/>
    </dgm:pt>
    <dgm:pt modelId="{3399CB4C-B4AD-49AD-965C-CB4354D22E0D}" type="pres">
      <dgm:prSet presAssocID="{1A87DCE6-243B-4D39-9ABF-0D23885D9B78}" presName="negativeSpace" presStyleCnt="0"/>
      <dgm:spPr/>
    </dgm:pt>
    <dgm:pt modelId="{19A483DA-7B00-463F-BA8C-820C76FF683B}" type="pres">
      <dgm:prSet presAssocID="{1A87DCE6-243B-4D39-9ABF-0D23885D9B78}" presName="childText" presStyleLbl="conFgAcc1" presStyleIdx="1" presStyleCnt="4">
        <dgm:presLayoutVars>
          <dgm:bulletEnabled val="1"/>
        </dgm:presLayoutVars>
      </dgm:prSet>
      <dgm:spPr/>
    </dgm:pt>
    <dgm:pt modelId="{E3C3A536-3E1C-4415-B236-5BC0C01B300B}" type="pres">
      <dgm:prSet presAssocID="{E5047DB0-CB6D-4D28-B15E-3B46505B5FC2}" presName="spaceBetweenRectangles" presStyleCnt="0"/>
      <dgm:spPr/>
    </dgm:pt>
    <dgm:pt modelId="{622EE5BF-2803-4E4F-82C5-FAEC67F9337C}" type="pres">
      <dgm:prSet presAssocID="{4D5A2A36-772B-46F0-B306-7A19062FEA19}" presName="parentLin" presStyleCnt="0"/>
      <dgm:spPr/>
    </dgm:pt>
    <dgm:pt modelId="{BF6F6E52-0CDC-4D4B-BC74-5611D00D91D0}" type="pres">
      <dgm:prSet presAssocID="{4D5A2A36-772B-46F0-B306-7A19062FEA19}" presName="parentLeftMargin" presStyleLbl="node1" presStyleIdx="1" presStyleCnt="4"/>
      <dgm:spPr/>
    </dgm:pt>
    <dgm:pt modelId="{CA5B97F4-88DF-48A1-86F5-FC0994E5A886}" type="pres">
      <dgm:prSet presAssocID="{4D5A2A36-772B-46F0-B306-7A19062FEA19}" presName="parentText" presStyleLbl="node1" presStyleIdx="2" presStyleCnt="4">
        <dgm:presLayoutVars>
          <dgm:chMax val="0"/>
          <dgm:bulletEnabled val="1"/>
        </dgm:presLayoutVars>
      </dgm:prSet>
      <dgm:spPr/>
    </dgm:pt>
    <dgm:pt modelId="{9E90D8E0-65AB-4743-9B7C-DD6D6F9B5C52}" type="pres">
      <dgm:prSet presAssocID="{4D5A2A36-772B-46F0-B306-7A19062FEA19}" presName="negativeSpace" presStyleCnt="0"/>
      <dgm:spPr/>
    </dgm:pt>
    <dgm:pt modelId="{F2C4B50D-42A4-459A-8FFF-9DCFECD40D54}" type="pres">
      <dgm:prSet presAssocID="{4D5A2A36-772B-46F0-B306-7A19062FEA19}" presName="childText" presStyleLbl="conFgAcc1" presStyleIdx="2" presStyleCnt="4">
        <dgm:presLayoutVars>
          <dgm:bulletEnabled val="1"/>
        </dgm:presLayoutVars>
      </dgm:prSet>
      <dgm:spPr/>
    </dgm:pt>
    <dgm:pt modelId="{EEC63CEA-8B30-4C82-B356-7935188AD420}" type="pres">
      <dgm:prSet presAssocID="{88015341-6A8C-4FD8-ACC7-675CA3B063B6}" presName="spaceBetweenRectangles" presStyleCnt="0"/>
      <dgm:spPr/>
    </dgm:pt>
    <dgm:pt modelId="{1F30B97C-7B5B-48AA-97D9-7D35AFEBE003}" type="pres">
      <dgm:prSet presAssocID="{9EF3D115-721F-463D-A79F-D49DAB513085}" presName="parentLin" presStyleCnt="0"/>
      <dgm:spPr/>
    </dgm:pt>
    <dgm:pt modelId="{BE315C3D-1F15-4131-89A9-8B970D36BEC5}" type="pres">
      <dgm:prSet presAssocID="{9EF3D115-721F-463D-A79F-D49DAB513085}" presName="parentLeftMargin" presStyleLbl="node1" presStyleIdx="2" presStyleCnt="4"/>
      <dgm:spPr/>
    </dgm:pt>
    <dgm:pt modelId="{05C663FB-9167-49CE-AFA8-1E7655B99D28}" type="pres">
      <dgm:prSet presAssocID="{9EF3D115-721F-463D-A79F-D49DAB513085}" presName="parentText" presStyleLbl="node1" presStyleIdx="3" presStyleCnt="4">
        <dgm:presLayoutVars>
          <dgm:chMax val="0"/>
          <dgm:bulletEnabled val="1"/>
        </dgm:presLayoutVars>
      </dgm:prSet>
      <dgm:spPr/>
    </dgm:pt>
    <dgm:pt modelId="{A76510A5-692F-4AB2-922B-A9BEBD59E93D}" type="pres">
      <dgm:prSet presAssocID="{9EF3D115-721F-463D-A79F-D49DAB513085}" presName="negativeSpace" presStyleCnt="0"/>
      <dgm:spPr/>
    </dgm:pt>
    <dgm:pt modelId="{0E1946B5-047D-42B0-B5B2-DAB60C8E490D}" type="pres">
      <dgm:prSet presAssocID="{9EF3D115-721F-463D-A79F-D49DAB513085}" presName="childText" presStyleLbl="conFgAcc1" presStyleIdx="3" presStyleCnt="4">
        <dgm:presLayoutVars>
          <dgm:bulletEnabled val="1"/>
        </dgm:presLayoutVars>
      </dgm:prSet>
      <dgm:spPr/>
    </dgm:pt>
  </dgm:ptLst>
  <dgm:cxnLst>
    <dgm:cxn modelId="{112DC210-BCD8-4694-AB3A-178DCFD9335D}" srcId="{4D5A2A36-772B-46F0-B306-7A19062FEA19}" destId="{3E22805B-1DF7-4074-AEB4-DFB72557AA83}" srcOrd="0" destOrd="0" parTransId="{DE5FF126-832C-45D5-9FC2-5E18C1FB07D1}" sibTransId="{AB86EE45-E24F-49EE-8BEF-96759E574DB5}"/>
    <dgm:cxn modelId="{45D29024-4502-489B-8F6D-A0DF8F104CBE}" type="presOf" srcId="{77CED93F-1934-4C5F-B74D-75FFAB3014C5}" destId="{87834A62-2970-4082-80DE-9DE4D2F35390}" srcOrd="1" destOrd="0" presId="urn:microsoft.com/office/officeart/2005/8/layout/list1"/>
    <dgm:cxn modelId="{96C2312E-3C87-4A5C-BA8E-AA3E7F7CCC13}" type="presOf" srcId="{32136025-D72F-4985-A749-261A5F67E585}" destId="{0E1946B5-047D-42B0-B5B2-DAB60C8E490D}" srcOrd="0" destOrd="0" presId="urn:microsoft.com/office/officeart/2005/8/layout/list1"/>
    <dgm:cxn modelId="{9859DA39-5789-469C-96E5-5E5FE03116FF}" type="presOf" srcId="{6B05E600-B19C-48EE-BCBD-1A8E7FE8A019}" destId="{A317DFC5-07F9-4085-AC9E-15326816140D}" srcOrd="0" destOrd="0" presId="urn:microsoft.com/office/officeart/2005/8/layout/list1"/>
    <dgm:cxn modelId="{A0F2EE64-6B80-4025-B1B9-B4EDE6F61B63}" type="presOf" srcId="{4D5A2A36-772B-46F0-B306-7A19062FEA19}" destId="{BF6F6E52-0CDC-4D4B-BC74-5611D00D91D0}" srcOrd="0" destOrd="0" presId="urn:microsoft.com/office/officeart/2005/8/layout/list1"/>
    <dgm:cxn modelId="{75342669-C1C5-4C3D-9113-4622E53F9FEF}" type="presOf" srcId="{1A87DCE6-243B-4D39-9ABF-0D23885D9B78}" destId="{19B95D11-B38F-4B62-8823-C1608A6F42CE}" srcOrd="0" destOrd="0" presId="urn:microsoft.com/office/officeart/2005/8/layout/list1"/>
    <dgm:cxn modelId="{F929DE72-792B-4361-8061-5F41AB5AC29A}" srcId="{9EF3D115-721F-463D-A79F-D49DAB513085}" destId="{32136025-D72F-4985-A749-261A5F67E585}" srcOrd="0" destOrd="0" parTransId="{B19B43BF-2A27-426F-B2C0-A3F882AC5CB7}" sibTransId="{194C203B-682F-46A3-80E9-C3E7EDB9729E}"/>
    <dgm:cxn modelId="{F3C0BE85-3CA3-4191-850C-A843C77235E3}" type="presOf" srcId="{9EF3D115-721F-463D-A79F-D49DAB513085}" destId="{BE315C3D-1F15-4131-89A9-8B970D36BEC5}" srcOrd="0" destOrd="0" presId="urn:microsoft.com/office/officeart/2005/8/layout/list1"/>
    <dgm:cxn modelId="{261B978C-FF00-4990-B6E3-AA781736CBCC}" type="presOf" srcId="{4A87069F-8F25-4F16-928E-926B196117EC}" destId="{9311E873-D6B8-4DC0-9747-1C0141ABE7DD}" srcOrd="0" destOrd="0" presId="urn:microsoft.com/office/officeart/2005/8/layout/list1"/>
    <dgm:cxn modelId="{4A85769A-2B72-4185-9B10-217703BD2A59}" type="presOf" srcId="{3E22805B-1DF7-4074-AEB4-DFB72557AA83}" destId="{F2C4B50D-42A4-459A-8FFF-9DCFECD40D54}" srcOrd="0" destOrd="0" presId="urn:microsoft.com/office/officeart/2005/8/layout/list1"/>
    <dgm:cxn modelId="{0A654FA4-AEC0-4943-8B86-4853320D069D}" type="presOf" srcId="{3CA636A3-1577-40FB-AE9A-C52BB6031EB9}" destId="{19A483DA-7B00-463F-BA8C-820C76FF683B}" srcOrd="0" destOrd="0" presId="urn:microsoft.com/office/officeart/2005/8/layout/list1"/>
    <dgm:cxn modelId="{7D6994B4-FF0B-42F6-8550-5E5875D01658}" srcId="{6B05E600-B19C-48EE-BCBD-1A8E7FE8A019}" destId="{77CED93F-1934-4C5F-B74D-75FFAB3014C5}" srcOrd="0" destOrd="0" parTransId="{0BAFCDDA-6B43-4173-B893-383ABA2FF61E}" sibTransId="{E46C99FA-1CDE-4BC7-B392-E8E3FB77BB81}"/>
    <dgm:cxn modelId="{2E25A4B6-2602-4F60-BC1B-9C93E9E42622}" type="presOf" srcId="{4D5A2A36-772B-46F0-B306-7A19062FEA19}" destId="{CA5B97F4-88DF-48A1-86F5-FC0994E5A886}" srcOrd="1" destOrd="0" presId="urn:microsoft.com/office/officeart/2005/8/layout/list1"/>
    <dgm:cxn modelId="{85F3CAC1-9005-46A9-8536-B66093BBE48C}" srcId="{6B05E600-B19C-48EE-BCBD-1A8E7FE8A019}" destId="{1A87DCE6-243B-4D39-9ABF-0D23885D9B78}" srcOrd="1" destOrd="0" parTransId="{17DAA3BB-4E44-4225-B547-89C924B9B37B}" sibTransId="{E5047DB0-CB6D-4D28-B15E-3B46505B5FC2}"/>
    <dgm:cxn modelId="{078C58C9-5E26-4DDB-83E0-F63446E16A54}" type="presOf" srcId="{1A87DCE6-243B-4D39-9ABF-0D23885D9B78}" destId="{141488E4-86CB-4399-8128-1AA6237B7644}" srcOrd="1" destOrd="0" presId="urn:microsoft.com/office/officeart/2005/8/layout/list1"/>
    <dgm:cxn modelId="{43613BD1-5AEA-4DD6-B876-04C925B3FA4F}" type="presOf" srcId="{9EF3D115-721F-463D-A79F-D49DAB513085}" destId="{05C663FB-9167-49CE-AFA8-1E7655B99D28}" srcOrd="1" destOrd="0" presId="urn:microsoft.com/office/officeart/2005/8/layout/list1"/>
    <dgm:cxn modelId="{542A87D1-8866-4109-B80A-78454BC6B127}" srcId="{77CED93F-1934-4C5F-B74D-75FFAB3014C5}" destId="{4A87069F-8F25-4F16-928E-926B196117EC}" srcOrd="0" destOrd="0" parTransId="{58725AE1-55DC-47C6-905B-145B4EDF7672}" sibTransId="{CB5E34E5-8980-4767-9BFB-1C11DD82AB54}"/>
    <dgm:cxn modelId="{50E530DC-8039-44B0-92E7-A38198146978}" srcId="{1A87DCE6-243B-4D39-9ABF-0D23885D9B78}" destId="{3CA636A3-1577-40FB-AE9A-C52BB6031EB9}" srcOrd="0" destOrd="0" parTransId="{18824DAF-4A46-44E6-9201-1F345A4C3958}" sibTransId="{A2AE19C9-5DB3-4C88-BD10-8816D4DB041E}"/>
    <dgm:cxn modelId="{758C93EA-B61E-4C26-9E43-0BFBDE79AE0D}" srcId="{6B05E600-B19C-48EE-BCBD-1A8E7FE8A019}" destId="{9EF3D115-721F-463D-A79F-D49DAB513085}" srcOrd="3" destOrd="0" parTransId="{59393894-1B80-44ED-9273-6DCD762A6FA6}" sibTransId="{5A6804DD-562A-4176-B608-7C7EA47E8905}"/>
    <dgm:cxn modelId="{6101C3EB-5D5C-4304-BFC2-E4FA9A5A1F12}" srcId="{6B05E600-B19C-48EE-BCBD-1A8E7FE8A019}" destId="{4D5A2A36-772B-46F0-B306-7A19062FEA19}" srcOrd="2" destOrd="0" parTransId="{E8480B0C-A58C-4768-9C2B-357CB75F4A2A}" sibTransId="{88015341-6A8C-4FD8-ACC7-675CA3B063B6}"/>
    <dgm:cxn modelId="{682003EC-69E8-445E-BF3C-A0B94ABC6D71}" type="presOf" srcId="{C7635E18-4EC3-4ACA-8C1D-B4DFEC310264}" destId="{F2C4B50D-42A4-459A-8FFF-9DCFECD40D54}" srcOrd="0" destOrd="1" presId="urn:microsoft.com/office/officeart/2005/8/layout/list1"/>
    <dgm:cxn modelId="{E81D69F6-649E-490D-9097-FEC284EB7171}" type="presOf" srcId="{77CED93F-1934-4C5F-B74D-75FFAB3014C5}" destId="{61BA3E01-38E3-4107-A507-819AE93D1F85}" srcOrd="0" destOrd="0" presId="urn:microsoft.com/office/officeart/2005/8/layout/list1"/>
    <dgm:cxn modelId="{5D0410FC-D4CF-4B84-89A0-E3EDD66DEEAF}" srcId="{4D5A2A36-772B-46F0-B306-7A19062FEA19}" destId="{C7635E18-4EC3-4ACA-8C1D-B4DFEC310264}" srcOrd="1" destOrd="0" parTransId="{3B50B11D-FAEA-44DB-80D8-265A67657534}" sibTransId="{88A711D0-094D-45DE-863F-B00E7D6E2AA0}"/>
    <dgm:cxn modelId="{6C646953-0A53-4B71-AE24-20AA49814FC3}" type="presParOf" srcId="{A317DFC5-07F9-4085-AC9E-15326816140D}" destId="{F1E33514-B6EC-4C1B-8D70-10D3D70D39B0}" srcOrd="0" destOrd="0" presId="urn:microsoft.com/office/officeart/2005/8/layout/list1"/>
    <dgm:cxn modelId="{CCF93629-F4F2-471D-9E63-2CAA862683F1}" type="presParOf" srcId="{F1E33514-B6EC-4C1B-8D70-10D3D70D39B0}" destId="{61BA3E01-38E3-4107-A507-819AE93D1F85}" srcOrd="0" destOrd="0" presId="urn:microsoft.com/office/officeart/2005/8/layout/list1"/>
    <dgm:cxn modelId="{244D5ACC-115D-45D2-B71F-60D840E76753}" type="presParOf" srcId="{F1E33514-B6EC-4C1B-8D70-10D3D70D39B0}" destId="{87834A62-2970-4082-80DE-9DE4D2F35390}" srcOrd="1" destOrd="0" presId="urn:microsoft.com/office/officeart/2005/8/layout/list1"/>
    <dgm:cxn modelId="{B1E02441-52D5-423D-A47E-AF760EA66C4D}" type="presParOf" srcId="{A317DFC5-07F9-4085-AC9E-15326816140D}" destId="{4F79BB9A-88AD-4BD5-91D9-E82AD8E85B31}" srcOrd="1" destOrd="0" presId="urn:microsoft.com/office/officeart/2005/8/layout/list1"/>
    <dgm:cxn modelId="{56E0B7DF-C9D6-4E1F-8E6D-89F28802F8FF}" type="presParOf" srcId="{A317DFC5-07F9-4085-AC9E-15326816140D}" destId="{9311E873-D6B8-4DC0-9747-1C0141ABE7DD}" srcOrd="2" destOrd="0" presId="urn:microsoft.com/office/officeart/2005/8/layout/list1"/>
    <dgm:cxn modelId="{42242BAE-2020-4C6F-AE44-308F0C58164C}" type="presParOf" srcId="{A317DFC5-07F9-4085-AC9E-15326816140D}" destId="{36B45B8B-50B6-4004-A820-40DAE904A393}" srcOrd="3" destOrd="0" presId="urn:microsoft.com/office/officeart/2005/8/layout/list1"/>
    <dgm:cxn modelId="{55BEE3E3-4253-461A-A6F8-50094731C7A6}" type="presParOf" srcId="{A317DFC5-07F9-4085-AC9E-15326816140D}" destId="{2E352FEA-4245-4087-9850-470C45A0BBF1}" srcOrd="4" destOrd="0" presId="urn:microsoft.com/office/officeart/2005/8/layout/list1"/>
    <dgm:cxn modelId="{0B20BFB1-B152-4A7A-B7D2-027A560AE105}" type="presParOf" srcId="{2E352FEA-4245-4087-9850-470C45A0BBF1}" destId="{19B95D11-B38F-4B62-8823-C1608A6F42CE}" srcOrd="0" destOrd="0" presId="urn:microsoft.com/office/officeart/2005/8/layout/list1"/>
    <dgm:cxn modelId="{CFCB92D7-DC2F-4086-BCFE-D07DD2A0BE97}" type="presParOf" srcId="{2E352FEA-4245-4087-9850-470C45A0BBF1}" destId="{141488E4-86CB-4399-8128-1AA6237B7644}" srcOrd="1" destOrd="0" presId="urn:microsoft.com/office/officeart/2005/8/layout/list1"/>
    <dgm:cxn modelId="{20BE39B9-4036-401F-B34B-F7F55D5A4125}" type="presParOf" srcId="{A317DFC5-07F9-4085-AC9E-15326816140D}" destId="{3399CB4C-B4AD-49AD-965C-CB4354D22E0D}" srcOrd="5" destOrd="0" presId="urn:microsoft.com/office/officeart/2005/8/layout/list1"/>
    <dgm:cxn modelId="{5764028B-E131-4228-89F0-CA437893A5D1}" type="presParOf" srcId="{A317DFC5-07F9-4085-AC9E-15326816140D}" destId="{19A483DA-7B00-463F-BA8C-820C76FF683B}" srcOrd="6" destOrd="0" presId="urn:microsoft.com/office/officeart/2005/8/layout/list1"/>
    <dgm:cxn modelId="{0082D563-8B66-460D-9A13-C232EBD51455}" type="presParOf" srcId="{A317DFC5-07F9-4085-AC9E-15326816140D}" destId="{E3C3A536-3E1C-4415-B236-5BC0C01B300B}" srcOrd="7" destOrd="0" presId="urn:microsoft.com/office/officeart/2005/8/layout/list1"/>
    <dgm:cxn modelId="{C6F64A7E-E3CF-4B70-AF68-4A1A2D23365F}" type="presParOf" srcId="{A317DFC5-07F9-4085-AC9E-15326816140D}" destId="{622EE5BF-2803-4E4F-82C5-FAEC67F9337C}" srcOrd="8" destOrd="0" presId="urn:microsoft.com/office/officeart/2005/8/layout/list1"/>
    <dgm:cxn modelId="{6B7A198E-9D16-40B8-B0D6-8D27FDD82B03}" type="presParOf" srcId="{622EE5BF-2803-4E4F-82C5-FAEC67F9337C}" destId="{BF6F6E52-0CDC-4D4B-BC74-5611D00D91D0}" srcOrd="0" destOrd="0" presId="urn:microsoft.com/office/officeart/2005/8/layout/list1"/>
    <dgm:cxn modelId="{76E6E3B9-07CB-4813-BD65-EADA14B5D24D}" type="presParOf" srcId="{622EE5BF-2803-4E4F-82C5-FAEC67F9337C}" destId="{CA5B97F4-88DF-48A1-86F5-FC0994E5A886}" srcOrd="1" destOrd="0" presId="urn:microsoft.com/office/officeart/2005/8/layout/list1"/>
    <dgm:cxn modelId="{CDE1752A-6F82-4236-B4B1-AD5F2E977D03}" type="presParOf" srcId="{A317DFC5-07F9-4085-AC9E-15326816140D}" destId="{9E90D8E0-65AB-4743-9B7C-DD6D6F9B5C52}" srcOrd="9" destOrd="0" presId="urn:microsoft.com/office/officeart/2005/8/layout/list1"/>
    <dgm:cxn modelId="{86722807-D664-4000-B179-A1E38A18FD0D}" type="presParOf" srcId="{A317DFC5-07F9-4085-AC9E-15326816140D}" destId="{F2C4B50D-42A4-459A-8FFF-9DCFECD40D54}" srcOrd="10" destOrd="0" presId="urn:microsoft.com/office/officeart/2005/8/layout/list1"/>
    <dgm:cxn modelId="{E2EE9783-A89D-4D1D-9AC5-9A1CB4B5BA5D}" type="presParOf" srcId="{A317DFC5-07F9-4085-AC9E-15326816140D}" destId="{EEC63CEA-8B30-4C82-B356-7935188AD420}" srcOrd="11" destOrd="0" presId="urn:microsoft.com/office/officeart/2005/8/layout/list1"/>
    <dgm:cxn modelId="{34B8C6DF-7B6A-421B-A9F1-CD88E192B137}" type="presParOf" srcId="{A317DFC5-07F9-4085-AC9E-15326816140D}" destId="{1F30B97C-7B5B-48AA-97D9-7D35AFEBE003}" srcOrd="12" destOrd="0" presId="urn:microsoft.com/office/officeart/2005/8/layout/list1"/>
    <dgm:cxn modelId="{49EE8015-C98F-4F01-A1F0-4C21F223328B}" type="presParOf" srcId="{1F30B97C-7B5B-48AA-97D9-7D35AFEBE003}" destId="{BE315C3D-1F15-4131-89A9-8B970D36BEC5}" srcOrd="0" destOrd="0" presId="urn:microsoft.com/office/officeart/2005/8/layout/list1"/>
    <dgm:cxn modelId="{25788522-10E7-48B8-944C-D8A7A46C8D7D}" type="presParOf" srcId="{1F30B97C-7B5B-48AA-97D9-7D35AFEBE003}" destId="{05C663FB-9167-49CE-AFA8-1E7655B99D28}" srcOrd="1" destOrd="0" presId="urn:microsoft.com/office/officeart/2005/8/layout/list1"/>
    <dgm:cxn modelId="{0EF434E7-EFB1-41D8-B50E-C8ADB6898295}" type="presParOf" srcId="{A317DFC5-07F9-4085-AC9E-15326816140D}" destId="{A76510A5-692F-4AB2-922B-A9BEBD59E93D}" srcOrd="13" destOrd="0" presId="urn:microsoft.com/office/officeart/2005/8/layout/list1"/>
    <dgm:cxn modelId="{BCFC62B4-D2BC-4BBF-8330-608835DCF61B}" type="presParOf" srcId="{A317DFC5-07F9-4085-AC9E-15326816140D}" destId="{0E1946B5-047D-42B0-B5B2-DAB60C8E490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B05E600-B19C-48EE-BCBD-1A8E7FE8A01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1A87DCE6-243B-4D39-9ABF-0D23885D9B78}">
      <dgm:prSet phldrT="[テキスト]"/>
      <dgm:spPr/>
      <dgm:t>
        <a:bodyPr/>
        <a:lstStyle/>
        <a:p>
          <a:r>
            <a:rPr kumimoji="1" lang="en-US" altLang="ja-JP" dirty="0"/>
            <a:t>10</a:t>
          </a:r>
          <a:r>
            <a:rPr kumimoji="1" lang="ja-JP" altLang="en-US" dirty="0"/>
            <a:t>）法人税、消費税の延滞</a:t>
          </a:r>
        </a:p>
      </dgm:t>
    </dgm:pt>
    <dgm:pt modelId="{17DAA3BB-4E44-4225-B547-89C924B9B37B}" type="parTrans" cxnId="{85F3CAC1-9005-46A9-8536-B66093BBE48C}">
      <dgm:prSet/>
      <dgm:spPr/>
      <dgm:t>
        <a:bodyPr/>
        <a:lstStyle/>
        <a:p>
          <a:endParaRPr kumimoji="1" lang="ja-JP" altLang="en-US"/>
        </a:p>
      </dgm:t>
    </dgm:pt>
    <dgm:pt modelId="{E5047DB0-CB6D-4D28-B15E-3B46505B5FC2}" type="sibTrans" cxnId="{85F3CAC1-9005-46A9-8536-B66093BBE48C}">
      <dgm:prSet/>
      <dgm:spPr/>
      <dgm:t>
        <a:bodyPr/>
        <a:lstStyle/>
        <a:p>
          <a:endParaRPr kumimoji="1" lang="ja-JP" altLang="en-US"/>
        </a:p>
      </dgm:t>
    </dgm:pt>
    <dgm:pt modelId="{4D5A2A36-772B-46F0-B306-7A19062FEA19}">
      <dgm:prSet phldrT="[テキスト]"/>
      <dgm:spPr/>
      <dgm:t>
        <a:bodyPr/>
        <a:lstStyle/>
        <a:p>
          <a:r>
            <a:rPr kumimoji="1" lang="en-US" altLang="ja-JP" dirty="0"/>
            <a:t>12</a:t>
          </a:r>
          <a:r>
            <a:rPr kumimoji="1" lang="ja-JP" altLang="en-US" dirty="0"/>
            <a:t>）金融機関への返済条件の変更（リスケ）</a:t>
          </a:r>
        </a:p>
      </dgm:t>
    </dgm:pt>
    <dgm:pt modelId="{E8480B0C-A58C-4768-9C2B-357CB75F4A2A}" type="parTrans" cxnId="{6101C3EB-5D5C-4304-BFC2-E4FA9A5A1F12}">
      <dgm:prSet/>
      <dgm:spPr/>
      <dgm:t>
        <a:bodyPr/>
        <a:lstStyle/>
        <a:p>
          <a:endParaRPr kumimoji="1" lang="ja-JP" altLang="en-US"/>
        </a:p>
      </dgm:t>
    </dgm:pt>
    <dgm:pt modelId="{88015341-6A8C-4FD8-ACC7-675CA3B063B6}" type="sibTrans" cxnId="{6101C3EB-5D5C-4304-BFC2-E4FA9A5A1F12}">
      <dgm:prSet/>
      <dgm:spPr/>
      <dgm:t>
        <a:bodyPr/>
        <a:lstStyle/>
        <a:p>
          <a:endParaRPr kumimoji="1" lang="ja-JP" altLang="en-US"/>
        </a:p>
      </dgm:t>
    </dgm:pt>
    <dgm:pt modelId="{9EF3D115-721F-463D-A79F-D49DAB513085}">
      <dgm:prSet phldrT="[テキスト]"/>
      <dgm:spPr/>
      <dgm:t>
        <a:bodyPr/>
        <a:lstStyle/>
        <a:p>
          <a:r>
            <a:rPr kumimoji="1" lang="en-US" altLang="ja-JP" dirty="0"/>
            <a:t>13</a:t>
          </a:r>
          <a:r>
            <a:rPr kumimoji="1" lang="ja-JP" altLang="en-US" dirty="0"/>
            <a:t>）増資</a:t>
          </a:r>
        </a:p>
      </dgm:t>
    </dgm:pt>
    <dgm:pt modelId="{59393894-1B80-44ED-9273-6DCD762A6FA6}" type="parTrans" cxnId="{758C93EA-B61E-4C26-9E43-0BFBDE79AE0D}">
      <dgm:prSet/>
      <dgm:spPr/>
      <dgm:t>
        <a:bodyPr/>
        <a:lstStyle/>
        <a:p>
          <a:endParaRPr kumimoji="1" lang="ja-JP" altLang="en-US"/>
        </a:p>
      </dgm:t>
    </dgm:pt>
    <dgm:pt modelId="{5A6804DD-562A-4176-B608-7C7EA47E8905}" type="sibTrans" cxnId="{758C93EA-B61E-4C26-9E43-0BFBDE79AE0D}">
      <dgm:prSet/>
      <dgm:spPr/>
      <dgm:t>
        <a:bodyPr/>
        <a:lstStyle/>
        <a:p>
          <a:endParaRPr kumimoji="1" lang="ja-JP" altLang="en-US"/>
        </a:p>
      </dgm:t>
    </dgm:pt>
    <dgm:pt modelId="{3E22805B-1DF7-4074-AEB4-DFB72557AA83}">
      <dgm:prSet/>
      <dgm:spPr/>
      <dgm:t>
        <a:bodyPr/>
        <a:lstStyle/>
        <a:p>
          <a:r>
            <a:rPr kumimoji="1" lang="ja-JP" altLang="en-US" dirty="0"/>
            <a:t>比較的、容易に応じてくれる（次頁参照）</a:t>
          </a:r>
        </a:p>
      </dgm:t>
    </dgm:pt>
    <dgm:pt modelId="{DE5FF126-832C-45D5-9FC2-5E18C1FB07D1}" type="parTrans" cxnId="{112DC210-BCD8-4694-AB3A-178DCFD9335D}">
      <dgm:prSet/>
      <dgm:spPr/>
      <dgm:t>
        <a:bodyPr/>
        <a:lstStyle/>
        <a:p>
          <a:endParaRPr kumimoji="1" lang="ja-JP" altLang="en-US"/>
        </a:p>
      </dgm:t>
    </dgm:pt>
    <dgm:pt modelId="{AB86EE45-E24F-49EE-8BEF-96759E574DB5}" type="sibTrans" cxnId="{112DC210-BCD8-4694-AB3A-178DCFD9335D}">
      <dgm:prSet/>
      <dgm:spPr/>
      <dgm:t>
        <a:bodyPr/>
        <a:lstStyle/>
        <a:p>
          <a:endParaRPr kumimoji="1" lang="ja-JP" altLang="en-US"/>
        </a:p>
      </dgm:t>
    </dgm:pt>
    <dgm:pt modelId="{3CA636A3-1577-40FB-AE9A-C52BB6031EB9}">
      <dgm:prSet/>
      <dgm:spPr/>
      <dgm:t>
        <a:bodyPr/>
        <a:lstStyle/>
        <a:p>
          <a:r>
            <a:rPr kumimoji="1" lang="ja-JP" altLang="en-US" dirty="0"/>
            <a:t>分割払いに応じてくれる⇒消費税は次の中間納付期限までが原則</a:t>
          </a:r>
        </a:p>
      </dgm:t>
    </dgm:pt>
    <dgm:pt modelId="{18824DAF-4A46-44E6-9201-1F345A4C3958}" type="parTrans" cxnId="{50E530DC-8039-44B0-92E7-A38198146978}">
      <dgm:prSet/>
      <dgm:spPr/>
      <dgm:t>
        <a:bodyPr/>
        <a:lstStyle/>
        <a:p>
          <a:endParaRPr kumimoji="1" lang="ja-JP" altLang="en-US"/>
        </a:p>
      </dgm:t>
    </dgm:pt>
    <dgm:pt modelId="{A2AE19C9-5DB3-4C88-BD10-8816D4DB041E}" type="sibTrans" cxnId="{50E530DC-8039-44B0-92E7-A38198146978}">
      <dgm:prSet/>
      <dgm:spPr/>
      <dgm:t>
        <a:bodyPr/>
        <a:lstStyle/>
        <a:p>
          <a:endParaRPr kumimoji="1" lang="ja-JP" altLang="en-US"/>
        </a:p>
      </dgm:t>
    </dgm:pt>
    <dgm:pt modelId="{32136025-D72F-4985-A749-261A5F67E585}">
      <dgm:prSet/>
      <dgm:spPr/>
      <dgm:t>
        <a:bodyPr/>
        <a:lstStyle/>
        <a:p>
          <a:r>
            <a:rPr kumimoji="1" lang="ja-JP" altLang="en-US" dirty="0"/>
            <a:t>売上先に尋ねてみると意外と可能性が高い</a:t>
          </a:r>
        </a:p>
      </dgm:t>
    </dgm:pt>
    <dgm:pt modelId="{B19B43BF-2A27-426F-B2C0-A3F882AC5CB7}" type="parTrans" cxnId="{F929DE72-792B-4361-8061-5F41AB5AC29A}">
      <dgm:prSet/>
      <dgm:spPr/>
      <dgm:t>
        <a:bodyPr/>
        <a:lstStyle/>
        <a:p>
          <a:endParaRPr kumimoji="1" lang="ja-JP" altLang="en-US"/>
        </a:p>
      </dgm:t>
    </dgm:pt>
    <dgm:pt modelId="{194C203B-682F-46A3-80E9-C3E7EDB9729E}" type="sibTrans" cxnId="{F929DE72-792B-4361-8061-5F41AB5AC29A}">
      <dgm:prSet/>
      <dgm:spPr/>
      <dgm:t>
        <a:bodyPr/>
        <a:lstStyle/>
        <a:p>
          <a:endParaRPr kumimoji="1" lang="ja-JP" altLang="en-US"/>
        </a:p>
      </dgm:t>
    </dgm:pt>
    <dgm:pt modelId="{77CED93F-1934-4C5F-B74D-75FFAB3014C5}">
      <dgm:prSet phldrT="[テキスト]"/>
      <dgm:spPr/>
      <dgm:t>
        <a:bodyPr/>
        <a:lstStyle/>
        <a:p>
          <a:r>
            <a:rPr kumimoji="1" lang="ja-JP" altLang="en-US" dirty="0"/>
            <a:t>９）社会保険の延滞</a:t>
          </a:r>
        </a:p>
      </dgm:t>
    </dgm:pt>
    <dgm:pt modelId="{0BAFCDDA-6B43-4173-B893-383ABA2FF61E}" type="parTrans" cxnId="{7D6994B4-FF0B-42F6-8550-5E5875D01658}">
      <dgm:prSet/>
      <dgm:spPr/>
      <dgm:t>
        <a:bodyPr/>
        <a:lstStyle/>
        <a:p>
          <a:endParaRPr kumimoji="1" lang="ja-JP" altLang="en-US"/>
        </a:p>
      </dgm:t>
    </dgm:pt>
    <dgm:pt modelId="{E46C99FA-1CDE-4BC7-B392-E8E3FB77BB81}" type="sibTrans" cxnId="{7D6994B4-FF0B-42F6-8550-5E5875D01658}">
      <dgm:prSet/>
      <dgm:spPr/>
      <dgm:t>
        <a:bodyPr/>
        <a:lstStyle/>
        <a:p>
          <a:endParaRPr kumimoji="1" lang="ja-JP" altLang="en-US"/>
        </a:p>
      </dgm:t>
    </dgm:pt>
    <dgm:pt modelId="{4A87069F-8F25-4F16-928E-926B196117EC}">
      <dgm:prSet phldrT="[テキスト]"/>
      <dgm:spPr/>
      <dgm:t>
        <a:bodyPr/>
        <a:lstStyle/>
        <a:p>
          <a:r>
            <a:rPr kumimoji="1" lang="ja-JP" altLang="en-US" dirty="0"/>
            <a:t>日本年金機構の延滞金利率⇒納期限～３ヶ月＝</a:t>
          </a:r>
          <a:r>
            <a:rPr kumimoji="1" lang="en-US" altLang="ja-JP" dirty="0"/>
            <a:t>2.5</a:t>
          </a:r>
          <a:r>
            <a:rPr kumimoji="1" lang="ja-JP" altLang="en-US" dirty="0"/>
            <a:t>％、</a:t>
          </a:r>
          <a:r>
            <a:rPr kumimoji="1" lang="en-US" altLang="ja-JP" dirty="0"/>
            <a:t>3</a:t>
          </a:r>
          <a:r>
            <a:rPr kumimoji="1" lang="ja-JP" altLang="en-US" dirty="0"/>
            <a:t>ヶ月以上＝</a:t>
          </a:r>
          <a:r>
            <a:rPr kumimoji="1" lang="en-US" altLang="ja-JP" dirty="0"/>
            <a:t>8.8</a:t>
          </a:r>
          <a:r>
            <a:rPr kumimoji="1" lang="ja-JP" altLang="en-US" dirty="0"/>
            <a:t>％（今は、コロナ禍の影響を受けて、一定の要件の場合免除）</a:t>
          </a:r>
        </a:p>
      </dgm:t>
    </dgm:pt>
    <dgm:pt modelId="{58725AE1-55DC-47C6-905B-145B4EDF7672}" type="parTrans" cxnId="{542A87D1-8866-4109-B80A-78454BC6B127}">
      <dgm:prSet/>
      <dgm:spPr/>
      <dgm:t>
        <a:bodyPr/>
        <a:lstStyle/>
        <a:p>
          <a:endParaRPr kumimoji="1" lang="ja-JP" altLang="en-US"/>
        </a:p>
      </dgm:t>
    </dgm:pt>
    <dgm:pt modelId="{CB5E34E5-8980-4767-9BFB-1C11DD82AB54}" type="sibTrans" cxnId="{542A87D1-8866-4109-B80A-78454BC6B127}">
      <dgm:prSet/>
      <dgm:spPr/>
      <dgm:t>
        <a:bodyPr/>
        <a:lstStyle/>
        <a:p>
          <a:endParaRPr kumimoji="1" lang="ja-JP" altLang="en-US"/>
        </a:p>
      </dgm:t>
    </dgm:pt>
    <dgm:pt modelId="{286CC779-866D-45A0-BBAD-584EA4D29EA5}">
      <dgm:prSet phldrT="[テキスト]"/>
      <dgm:spPr/>
      <dgm:t>
        <a:bodyPr/>
        <a:lstStyle/>
        <a:p>
          <a:r>
            <a:rPr kumimoji="1" lang="ja-JP" altLang="en-US" dirty="0"/>
            <a:t>事務所によって異なるが、国税と同じく</a:t>
          </a:r>
          <a:r>
            <a:rPr kumimoji="1" lang="en-US" altLang="ja-JP" dirty="0"/>
            <a:t>1,000</a:t>
          </a:r>
          <a:r>
            <a:rPr kumimoji="1" lang="ja-JP" altLang="en-US" dirty="0"/>
            <a:t>万円が一つの基準になっている</a:t>
          </a:r>
        </a:p>
      </dgm:t>
    </dgm:pt>
    <dgm:pt modelId="{1434DADA-589D-440B-BFF6-A62C2E6C5EAC}" type="parTrans" cxnId="{478DE764-9C4D-43A5-B1FB-6E06A6C5A877}">
      <dgm:prSet/>
      <dgm:spPr/>
      <dgm:t>
        <a:bodyPr/>
        <a:lstStyle/>
        <a:p>
          <a:endParaRPr kumimoji="1" lang="ja-JP" altLang="en-US"/>
        </a:p>
      </dgm:t>
    </dgm:pt>
    <dgm:pt modelId="{1C9196D3-6C87-4D08-8E5C-977703106467}" type="sibTrans" cxnId="{478DE764-9C4D-43A5-B1FB-6E06A6C5A877}">
      <dgm:prSet/>
      <dgm:spPr/>
      <dgm:t>
        <a:bodyPr/>
        <a:lstStyle/>
        <a:p>
          <a:endParaRPr kumimoji="1" lang="ja-JP" altLang="en-US"/>
        </a:p>
      </dgm:t>
    </dgm:pt>
    <dgm:pt modelId="{6741A550-74F4-4782-92A7-A3F6F41739BA}">
      <dgm:prSet/>
      <dgm:spPr/>
      <dgm:t>
        <a:bodyPr/>
        <a:lstStyle/>
        <a:p>
          <a:r>
            <a:rPr kumimoji="1" lang="ja-JP" altLang="en-US" dirty="0"/>
            <a:t>延滞額が</a:t>
          </a:r>
          <a:r>
            <a:rPr kumimoji="1" lang="en-US" altLang="ja-JP" dirty="0"/>
            <a:t>1,000</a:t>
          </a:r>
          <a:r>
            <a:rPr kumimoji="1" lang="ja-JP" altLang="en-US" dirty="0"/>
            <a:t>万円を超えると、対応が、本局の特別徴収課に移管される事が多い</a:t>
          </a:r>
        </a:p>
      </dgm:t>
    </dgm:pt>
    <dgm:pt modelId="{4FD5AD64-52A0-413C-982D-515CD5AD6E7D}" type="parTrans" cxnId="{98546531-2795-4C56-8045-C30D906D0FBD}">
      <dgm:prSet/>
      <dgm:spPr/>
      <dgm:t>
        <a:bodyPr/>
        <a:lstStyle/>
        <a:p>
          <a:endParaRPr kumimoji="1" lang="ja-JP" altLang="en-US"/>
        </a:p>
      </dgm:t>
    </dgm:pt>
    <dgm:pt modelId="{2353F56C-A4A2-4B7D-9AED-C2C4845584C4}" type="sibTrans" cxnId="{98546531-2795-4C56-8045-C30D906D0FBD}">
      <dgm:prSet/>
      <dgm:spPr/>
      <dgm:t>
        <a:bodyPr/>
        <a:lstStyle/>
        <a:p>
          <a:endParaRPr kumimoji="1" lang="ja-JP" altLang="en-US"/>
        </a:p>
      </dgm:t>
    </dgm:pt>
    <dgm:pt modelId="{63D0CFD1-6869-47D2-A932-A1BB292FE280}">
      <dgm:prSet/>
      <dgm:spPr/>
      <dgm:t>
        <a:bodyPr/>
        <a:lstStyle/>
        <a:p>
          <a:r>
            <a:rPr kumimoji="1" lang="ja-JP" altLang="en-US" dirty="0"/>
            <a:t>出口を見据えたリスケにしないと、永遠に正常化出来ない可能性がある</a:t>
          </a:r>
        </a:p>
      </dgm:t>
    </dgm:pt>
    <dgm:pt modelId="{BAE8FFC4-9E21-4A2E-A798-5998A5E202BD}" type="parTrans" cxnId="{89794D33-CA6F-4253-B3FF-E269A1DFAFEF}">
      <dgm:prSet/>
      <dgm:spPr/>
      <dgm:t>
        <a:bodyPr/>
        <a:lstStyle/>
        <a:p>
          <a:endParaRPr kumimoji="1" lang="ja-JP" altLang="en-US"/>
        </a:p>
      </dgm:t>
    </dgm:pt>
    <dgm:pt modelId="{A87E3E53-68C4-47B3-A938-E488BD8C317C}" type="sibTrans" cxnId="{89794D33-CA6F-4253-B3FF-E269A1DFAFEF}">
      <dgm:prSet/>
      <dgm:spPr/>
      <dgm:t>
        <a:bodyPr/>
        <a:lstStyle/>
        <a:p>
          <a:endParaRPr kumimoji="1" lang="ja-JP" altLang="en-US"/>
        </a:p>
      </dgm:t>
    </dgm:pt>
    <dgm:pt modelId="{4C205BEE-7113-4A3D-ABB6-7B1B1BA39F74}">
      <dgm:prSet/>
      <dgm:spPr/>
      <dgm:t>
        <a:bodyPr/>
        <a:lstStyle/>
        <a:p>
          <a:r>
            <a:rPr kumimoji="1" lang="ja-JP" altLang="en-US" dirty="0"/>
            <a:t>エステの前受金の様に代金を先にもらう仕組みに換える</a:t>
          </a:r>
        </a:p>
      </dgm:t>
    </dgm:pt>
    <dgm:pt modelId="{58CE59EE-E02E-4265-ABB3-EA8A76DC493F}" type="parTrans" cxnId="{8A8DA0F2-B83B-4FF0-89E3-A6118F62F36C}">
      <dgm:prSet/>
      <dgm:spPr/>
      <dgm:t>
        <a:bodyPr/>
        <a:lstStyle/>
        <a:p>
          <a:endParaRPr kumimoji="1" lang="ja-JP" altLang="en-US"/>
        </a:p>
      </dgm:t>
    </dgm:pt>
    <dgm:pt modelId="{0679E710-EF8B-4342-8B8B-47721BB79949}" type="sibTrans" cxnId="{8A8DA0F2-B83B-4FF0-89E3-A6118F62F36C}">
      <dgm:prSet/>
      <dgm:spPr/>
      <dgm:t>
        <a:bodyPr/>
        <a:lstStyle/>
        <a:p>
          <a:endParaRPr kumimoji="1" lang="ja-JP" altLang="en-US"/>
        </a:p>
      </dgm:t>
    </dgm:pt>
    <dgm:pt modelId="{66923B43-756A-4845-B2F4-DDA9426333B0}">
      <dgm:prSet/>
      <dgm:spPr/>
      <dgm:t>
        <a:bodyPr/>
        <a:lstStyle/>
        <a:p>
          <a:r>
            <a:rPr kumimoji="1" lang="en-US" altLang="ja-JP" dirty="0"/>
            <a:t>11</a:t>
          </a:r>
          <a:r>
            <a:rPr kumimoji="1" lang="ja-JP" altLang="en-US" dirty="0"/>
            <a:t>）前受金サービスの提供開始</a:t>
          </a:r>
        </a:p>
      </dgm:t>
    </dgm:pt>
    <dgm:pt modelId="{1E31DD20-E444-4582-AA34-3CC728956A37}" type="parTrans" cxnId="{EDC154C1-0D5A-4413-88DC-7EBEEE29DDFD}">
      <dgm:prSet/>
      <dgm:spPr/>
      <dgm:t>
        <a:bodyPr/>
        <a:lstStyle/>
        <a:p>
          <a:endParaRPr kumimoji="1" lang="ja-JP" altLang="en-US"/>
        </a:p>
      </dgm:t>
    </dgm:pt>
    <dgm:pt modelId="{6E4C5DBF-919C-43CF-B6CB-4CF823EAA183}" type="sibTrans" cxnId="{EDC154C1-0D5A-4413-88DC-7EBEEE29DDFD}">
      <dgm:prSet/>
      <dgm:spPr/>
      <dgm:t>
        <a:bodyPr/>
        <a:lstStyle/>
        <a:p>
          <a:endParaRPr kumimoji="1" lang="ja-JP" altLang="en-US"/>
        </a:p>
      </dgm:t>
    </dgm:pt>
    <dgm:pt modelId="{A317DFC5-07F9-4085-AC9E-15326816140D}" type="pres">
      <dgm:prSet presAssocID="{6B05E600-B19C-48EE-BCBD-1A8E7FE8A019}" presName="linear" presStyleCnt="0">
        <dgm:presLayoutVars>
          <dgm:dir/>
          <dgm:animLvl val="lvl"/>
          <dgm:resizeHandles val="exact"/>
        </dgm:presLayoutVars>
      </dgm:prSet>
      <dgm:spPr/>
    </dgm:pt>
    <dgm:pt modelId="{F1E33514-B6EC-4C1B-8D70-10D3D70D39B0}" type="pres">
      <dgm:prSet presAssocID="{77CED93F-1934-4C5F-B74D-75FFAB3014C5}" presName="parentLin" presStyleCnt="0"/>
      <dgm:spPr/>
    </dgm:pt>
    <dgm:pt modelId="{61BA3E01-38E3-4107-A507-819AE93D1F85}" type="pres">
      <dgm:prSet presAssocID="{77CED93F-1934-4C5F-B74D-75FFAB3014C5}" presName="parentLeftMargin" presStyleLbl="node1" presStyleIdx="0" presStyleCnt="5"/>
      <dgm:spPr/>
    </dgm:pt>
    <dgm:pt modelId="{87834A62-2970-4082-80DE-9DE4D2F35390}" type="pres">
      <dgm:prSet presAssocID="{77CED93F-1934-4C5F-B74D-75FFAB3014C5}" presName="parentText" presStyleLbl="node1" presStyleIdx="0" presStyleCnt="5">
        <dgm:presLayoutVars>
          <dgm:chMax val="0"/>
          <dgm:bulletEnabled val="1"/>
        </dgm:presLayoutVars>
      </dgm:prSet>
      <dgm:spPr/>
    </dgm:pt>
    <dgm:pt modelId="{4F79BB9A-88AD-4BD5-91D9-E82AD8E85B31}" type="pres">
      <dgm:prSet presAssocID="{77CED93F-1934-4C5F-B74D-75FFAB3014C5}" presName="negativeSpace" presStyleCnt="0"/>
      <dgm:spPr/>
    </dgm:pt>
    <dgm:pt modelId="{9311E873-D6B8-4DC0-9747-1C0141ABE7DD}" type="pres">
      <dgm:prSet presAssocID="{77CED93F-1934-4C5F-B74D-75FFAB3014C5}" presName="childText" presStyleLbl="conFgAcc1" presStyleIdx="0" presStyleCnt="5">
        <dgm:presLayoutVars>
          <dgm:bulletEnabled val="1"/>
        </dgm:presLayoutVars>
      </dgm:prSet>
      <dgm:spPr/>
    </dgm:pt>
    <dgm:pt modelId="{36B45B8B-50B6-4004-A820-40DAE904A393}" type="pres">
      <dgm:prSet presAssocID="{E46C99FA-1CDE-4BC7-B392-E8E3FB77BB81}" presName="spaceBetweenRectangles" presStyleCnt="0"/>
      <dgm:spPr/>
    </dgm:pt>
    <dgm:pt modelId="{2E352FEA-4245-4087-9850-470C45A0BBF1}" type="pres">
      <dgm:prSet presAssocID="{1A87DCE6-243B-4D39-9ABF-0D23885D9B78}" presName="parentLin" presStyleCnt="0"/>
      <dgm:spPr/>
    </dgm:pt>
    <dgm:pt modelId="{19B95D11-B38F-4B62-8823-C1608A6F42CE}" type="pres">
      <dgm:prSet presAssocID="{1A87DCE6-243B-4D39-9ABF-0D23885D9B78}" presName="parentLeftMargin" presStyleLbl="node1" presStyleIdx="0" presStyleCnt="5"/>
      <dgm:spPr/>
    </dgm:pt>
    <dgm:pt modelId="{141488E4-86CB-4399-8128-1AA6237B7644}" type="pres">
      <dgm:prSet presAssocID="{1A87DCE6-243B-4D39-9ABF-0D23885D9B78}" presName="parentText" presStyleLbl="node1" presStyleIdx="1" presStyleCnt="5">
        <dgm:presLayoutVars>
          <dgm:chMax val="0"/>
          <dgm:bulletEnabled val="1"/>
        </dgm:presLayoutVars>
      </dgm:prSet>
      <dgm:spPr/>
    </dgm:pt>
    <dgm:pt modelId="{3399CB4C-B4AD-49AD-965C-CB4354D22E0D}" type="pres">
      <dgm:prSet presAssocID="{1A87DCE6-243B-4D39-9ABF-0D23885D9B78}" presName="negativeSpace" presStyleCnt="0"/>
      <dgm:spPr/>
    </dgm:pt>
    <dgm:pt modelId="{19A483DA-7B00-463F-BA8C-820C76FF683B}" type="pres">
      <dgm:prSet presAssocID="{1A87DCE6-243B-4D39-9ABF-0D23885D9B78}" presName="childText" presStyleLbl="conFgAcc1" presStyleIdx="1" presStyleCnt="5">
        <dgm:presLayoutVars>
          <dgm:bulletEnabled val="1"/>
        </dgm:presLayoutVars>
      </dgm:prSet>
      <dgm:spPr/>
    </dgm:pt>
    <dgm:pt modelId="{E3C3A536-3E1C-4415-B236-5BC0C01B300B}" type="pres">
      <dgm:prSet presAssocID="{E5047DB0-CB6D-4D28-B15E-3B46505B5FC2}" presName="spaceBetweenRectangles" presStyleCnt="0"/>
      <dgm:spPr/>
    </dgm:pt>
    <dgm:pt modelId="{26300BE6-34F3-4440-A181-529A09F279FE}" type="pres">
      <dgm:prSet presAssocID="{66923B43-756A-4845-B2F4-DDA9426333B0}" presName="parentLin" presStyleCnt="0"/>
      <dgm:spPr/>
    </dgm:pt>
    <dgm:pt modelId="{9E7D5302-CFB0-487B-96B6-90D799D53BBC}" type="pres">
      <dgm:prSet presAssocID="{66923B43-756A-4845-B2F4-DDA9426333B0}" presName="parentLeftMargin" presStyleLbl="node1" presStyleIdx="1" presStyleCnt="5"/>
      <dgm:spPr/>
    </dgm:pt>
    <dgm:pt modelId="{0CD887E1-96CB-4D43-A325-7485B3FEE000}" type="pres">
      <dgm:prSet presAssocID="{66923B43-756A-4845-B2F4-DDA9426333B0}" presName="parentText" presStyleLbl="node1" presStyleIdx="2" presStyleCnt="5">
        <dgm:presLayoutVars>
          <dgm:chMax val="0"/>
          <dgm:bulletEnabled val="1"/>
        </dgm:presLayoutVars>
      </dgm:prSet>
      <dgm:spPr/>
    </dgm:pt>
    <dgm:pt modelId="{756524B3-568B-4BB5-8AEE-AE455196CA5A}" type="pres">
      <dgm:prSet presAssocID="{66923B43-756A-4845-B2F4-DDA9426333B0}" presName="negativeSpace" presStyleCnt="0"/>
      <dgm:spPr/>
    </dgm:pt>
    <dgm:pt modelId="{0ADB95D0-78A4-4597-96AE-854540D8C6F0}" type="pres">
      <dgm:prSet presAssocID="{66923B43-756A-4845-B2F4-DDA9426333B0}" presName="childText" presStyleLbl="conFgAcc1" presStyleIdx="2" presStyleCnt="5">
        <dgm:presLayoutVars>
          <dgm:bulletEnabled val="1"/>
        </dgm:presLayoutVars>
      </dgm:prSet>
      <dgm:spPr/>
    </dgm:pt>
    <dgm:pt modelId="{156BC79C-8E87-48F4-A348-2825973EDF9A}" type="pres">
      <dgm:prSet presAssocID="{6E4C5DBF-919C-43CF-B6CB-4CF823EAA183}" presName="spaceBetweenRectangles" presStyleCnt="0"/>
      <dgm:spPr/>
    </dgm:pt>
    <dgm:pt modelId="{622EE5BF-2803-4E4F-82C5-FAEC67F9337C}" type="pres">
      <dgm:prSet presAssocID="{4D5A2A36-772B-46F0-B306-7A19062FEA19}" presName="parentLin" presStyleCnt="0"/>
      <dgm:spPr/>
    </dgm:pt>
    <dgm:pt modelId="{BF6F6E52-0CDC-4D4B-BC74-5611D00D91D0}" type="pres">
      <dgm:prSet presAssocID="{4D5A2A36-772B-46F0-B306-7A19062FEA19}" presName="parentLeftMargin" presStyleLbl="node1" presStyleIdx="2" presStyleCnt="5"/>
      <dgm:spPr/>
    </dgm:pt>
    <dgm:pt modelId="{CA5B97F4-88DF-48A1-86F5-FC0994E5A886}" type="pres">
      <dgm:prSet presAssocID="{4D5A2A36-772B-46F0-B306-7A19062FEA19}" presName="parentText" presStyleLbl="node1" presStyleIdx="3" presStyleCnt="5">
        <dgm:presLayoutVars>
          <dgm:chMax val="0"/>
          <dgm:bulletEnabled val="1"/>
        </dgm:presLayoutVars>
      </dgm:prSet>
      <dgm:spPr/>
    </dgm:pt>
    <dgm:pt modelId="{9E90D8E0-65AB-4743-9B7C-DD6D6F9B5C52}" type="pres">
      <dgm:prSet presAssocID="{4D5A2A36-772B-46F0-B306-7A19062FEA19}" presName="negativeSpace" presStyleCnt="0"/>
      <dgm:spPr/>
    </dgm:pt>
    <dgm:pt modelId="{F2C4B50D-42A4-459A-8FFF-9DCFECD40D54}" type="pres">
      <dgm:prSet presAssocID="{4D5A2A36-772B-46F0-B306-7A19062FEA19}" presName="childText" presStyleLbl="conFgAcc1" presStyleIdx="3" presStyleCnt="5">
        <dgm:presLayoutVars>
          <dgm:bulletEnabled val="1"/>
        </dgm:presLayoutVars>
      </dgm:prSet>
      <dgm:spPr/>
    </dgm:pt>
    <dgm:pt modelId="{EEC63CEA-8B30-4C82-B356-7935188AD420}" type="pres">
      <dgm:prSet presAssocID="{88015341-6A8C-4FD8-ACC7-675CA3B063B6}" presName="spaceBetweenRectangles" presStyleCnt="0"/>
      <dgm:spPr/>
    </dgm:pt>
    <dgm:pt modelId="{1F30B97C-7B5B-48AA-97D9-7D35AFEBE003}" type="pres">
      <dgm:prSet presAssocID="{9EF3D115-721F-463D-A79F-D49DAB513085}" presName="parentLin" presStyleCnt="0"/>
      <dgm:spPr/>
    </dgm:pt>
    <dgm:pt modelId="{BE315C3D-1F15-4131-89A9-8B970D36BEC5}" type="pres">
      <dgm:prSet presAssocID="{9EF3D115-721F-463D-A79F-D49DAB513085}" presName="parentLeftMargin" presStyleLbl="node1" presStyleIdx="3" presStyleCnt="5"/>
      <dgm:spPr/>
    </dgm:pt>
    <dgm:pt modelId="{05C663FB-9167-49CE-AFA8-1E7655B99D28}" type="pres">
      <dgm:prSet presAssocID="{9EF3D115-721F-463D-A79F-D49DAB513085}" presName="parentText" presStyleLbl="node1" presStyleIdx="4" presStyleCnt="5">
        <dgm:presLayoutVars>
          <dgm:chMax val="0"/>
          <dgm:bulletEnabled val="1"/>
        </dgm:presLayoutVars>
      </dgm:prSet>
      <dgm:spPr/>
    </dgm:pt>
    <dgm:pt modelId="{A76510A5-692F-4AB2-922B-A9BEBD59E93D}" type="pres">
      <dgm:prSet presAssocID="{9EF3D115-721F-463D-A79F-D49DAB513085}" presName="negativeSpace" presStyleCnt="0"/>
      <dgm:spPr/>
    </dgm:pt>
    <dgm:pt modelId="{0E1946B5-047D-42B0-B5B2-DAB60C8E490D}" type="pres">
      <dgm:prSet presAssocID="{9EF3D115-721F-463D-A79F-D49DAB513085}" presName="childText" presStyleLbl="conFgAcc1" presStyleIdx="4" presStyleCnt="5">
        <dgm:presLayoutVars>
          <dgm:bulletEnabled val="1"/>
        </dgm:presLayoutVars>
      </dgm:prSet>
      <dgm:spPr/>
    </dgm:pt>
  </dgm:ptLst>
  <dgm:cxnLst>
    <dgm:cxn modelId="{66B7FB0C-EDFD-4E8C-89C2-50AECFB4AC02}" type="presOf" srcId="{286CC779-866D-45A0-BBAD-584EA4D29EA5}" destId="{9311E873-D6B8-4DC0-9747-1C0141ABE7DD}" srcOrd="0" destOrd="1" presId="urn:microsoft.com/office/officeart/2005/8/layout/list1"/>
    <dgm:cxn modelId="{112DC210-BCD8-4694-AB3A-178DCFD9335D}" srcId="{4D5A2A36-772B-46F0-B306-7A19062FEA19}" destId="{3E22805B-1DF7-4074-AEB4-DFB72557AA83}" srcOrd="0" destOrd="0" parTransId="{DE5FF126-832C-45D5-9FC2-5E18C1FB07D1}" sibTransId="{AB86EE45-E24F-49EE-8BEF-96759E574DB5}"/>
    <dgm:cxn modelId="{45D29024-4502-489B-8F6D-A0DF8F104CBE}" type="presOf" srcId="{77CED93F-1934-4C5F-B74D-75FFAB3014C5}" destId="{87834A62-2970-4082-80DE-9DE4D2F35390}" srcOrd="1" destOrd="0" presId="urn:microsoft.com/office/officeart/2005/8/layout/list1"/>
    <dgm:cxn modelId="{96C2312E-3C87-4A5C-BA8E-AA3E7F7CCC13}" type="presOf" srcId="{32136025-D72F-4985-A749-261A5F67E585}" destId="{0E1946B5-047D-42B0-B5B2-DAB60C8E490D}" srcOrd="0" destOrd="0" presId="urn:microsoft.com/office/officeart/2005/8/layout/list1"/>
    <dgm:cxn modelId="{98546531-2795-4C56-8045-C30D906D0FBD}" srcId="{1A87DCE6-243B-4D39-9ABF-0D23885D9B78}" destId="{6741A550-74F4-4782-92A7-A3F6F41739BA}" srcOrd="1" destOrd="0" parTransId="{4FD5AD64-52A0-413C-982D-515CD5AD6E7D}" sibTransId="{2353F56C-A4A2-4B7D-9AED-C2C4845584C4}"/>
    <dgm:cxn modelId="{89794D33-CA6F-4253-B3FF-E269A1DFAFEF}" srcId="{4D5A2A36-772B-46F0-B306-7A19062FEA19}" destId="{63D0CFD1-6869-47D2-A932-A1BB292FE280}" srcOrd="1" destOrd="0" parTransId="{BAE8FFC4-9E21-4A2E-A798-5998A5E202BD}" sibTransId="{A87E3E53-68C4-47B3-A938-E488BD8C317C}"/>
    <dgm:cxn modelId="{9859DA39-5789-469C-96E5-5E5FE03116FF}" type="presOf" srcId="{6B05E600-B19C-48EE-BCBD-1A8E7FE8A019}" destId="{A317DFC5-07F9-4085-AC9E-15326816140D}" srcOrd="0" destOrd="0" presId="urn:microsoft.com/office/officeart/2005/8/layout/list1"/>
    <dgm:cxn modelId="{478DE764-9C4D-43A5-B1FB-6E06A6C5A877}" srcId="{77CED93F-1934-4C5F-B74D-75FFAB3014C5}" destId="{286CC779-866D-45A0-BBAD-584EA4D29EA5}" srcOrd="1" destOrd="0" parTransId="{1434DADA-589D-440B-BFF6-A62C2E6C5EAC}" sibTransId="{1C9196D3-6C87-4D08-8E5C-977703106467}"/>
    <dgm:cxn modelId="{A0F2EE64-6B80-4025-B1B9-B4EDE6F61B63}" type="presOf" srcId="{4D5A2A36-772B-46F0-B306-7A19062FEA19}" destId="{BF6F6E52-0CDC-4D4B-BC74-5611D00D91D0}" srcOrd="0" destOrd="0" presId="urn:microsoft.com/office/officeart/2005/8/layout/list1"/>
    <dgm:cxn modelId="{0711CC66-78E0-4BC8-80B6-42DE7B7015D7}" type="presOf" srcId="{66923B43-756A-4845-B2F4-DDA9426333B0}" destId="{0CD887E1-96CB-4D43-A325-7485B3FEE000}" srcOrd="1" destOrd="0" presId="urn:microsoft.com/office/officeart/2005/8/layout/list1"/>
    <dgm:cxn modelId="{75342669-C1C5-4C3D-9113-4622E53F9FEF}" type="presOf" srcId="{1A87DCE6-243B-4D39-9ABF-0D23885D9B78}" destId="{19B95D11-B38F-4B62-8823-C1608A6F42CE}" srcOrd="0" destOrd="0" presId="urn:microsoft.com/office/officeart/2005/8/layout/list1"/>
    <dgm:cxn modelId="{F929DE72-792B-4361-8061-5F41AB5AC29A}" srcId="{9EF3D115-721F-463D-A79F-D49DAB513085}" destId="{32136025-D72F-4985-A749-261A5F67E585}" srcOrd="0" destOrd="0" parTransId="{B19B43BF-2A27-426F-B2C0-A3F882AC5CB7}" sibTransId="{194C203B-682F-46A3-80E9-C3E7EDB9729E}"/>
    <dgm:cxn modelId="{F3C0BE85-3CA3-4191-850C-A843C77235E3}" type="presOf" srcId="{9EF3D115-721F-463D-A79F-D49DAB513085}" destId="{BE315C3D-1F15-4131-89A9-8B970D36BEC5}" srcOrd="0" destOrd="0" presId="urn:microsoft.com/office/officeart/2005/8/layout/list1"/>
    <dgm:cxn modelId="{261B978C-FF00-4990-B6E3-AA781736CBCC}" type="presOf" srcId="{4A87069F-8F25-4F16-928E-926B196117EC}" destId="{9311E873-D6B8-4DC0-9747-1C0141ABE7DD}" srcOrd="0" destOrd="0" presId="urn:microsoft.com/office/officeart/2005/8/layout/list1"/>
    <dgm:cxn modelId="{046A3D8E-8E17-4A78-AEE0-ABA654A91848}" type="presOf" srcId="{66923B43-756A-4845-B2F4-DDA9426333B0}" destId="{9E7D5302-CFB0-487B-96B6-90D799D53BBC}" srcOrd="0" destOrd="0" presId="urn:microsoft.com/office/officeart/2005/8/layout/list1"/>
    <dgm:cxn modelId="{9CE13095-91D0-4ED9-B154-C126FF48D56C}" type="presOf" srcId="{6741A550-74F4-4782-92A7-A3F6F41739BA}" destId="{19A483DA-7B00-463F-BA8C-820C76FF683B}" srcOrd="0" destOrd="1" presId="urn:microsoft.com/office/officeart/2005/8/layout/list1"/>
    <dgm:cxn modelId="{4A85769A-2B72-4185-9B10-217703BD2A59}" type="presOf" srcId="{3E22805B-1DF7-4074-AEB4-DFB72557AA83}" destId="{F2C4B50D-42A4-459A-8FFF-9DCFECD40D54}" srcOrd="0" destOrd="0" presId="urn:microsoft.com/office/officeart/2005/8/layout/list1"/>
    <dgm:cxn modelId="{0A654FA4-AEC0-4943-8B86-4853320D069D}" type="presOf" srcId="{3CA636A3-1577-40FB-AE9A-C52BB6031EB9}" destId="{19A483DA-7B00-463F-BA8C-820C76FF683B}" srcOrd="0" destOrd="0" presId="urn:microsoft.com/office/officeart/2005/8/layout/list1"/>
    <dgm:cxn modelId="{7D6994B4-FF0B-42F6-8550-5E5875D01658}" srcId="{6B05E600-B19C-48EE-BCBD-1A8E7FE8A019}" destId="{77CED93F-1934-4C5F-B74D-75FFAB3014C5}" srcOrd="0" destOrd="0" parTransId="{0BAFCDDA-6B43-4173-B893-383ABA2FF61E}" sibTransId="{E46C99FA-1CDE-4BC7-B392-E8E3FB77BB81}"/>
    <dgm:cxn modelId="{2E25A4B6-2602-4F60-BC1B-9C93E9E42622}" type="presOf" srcId="{4D5A2A36-772B-46F0-B306-7A19062FEA19}" destId="{CA5B97F4-88DF-48A1-86F5-FC0994E5A886}" srcOrd="1" destOrd="0" presId="urn:microsoft.com/office/officeart/2005/8/layout/list1"/>
    <dgm:cxn modelId="{EDC154C1-0D5A-4413-88DC-7EBEEE29DDFD}" srcId="{6B05E600-B19C-48EE-BCBD-1A8E7FE8A019}" destId="{66923B43-756A-4845-B2F4-DDA9426333B0}" srcOrd="2" destOrd="0" parTransId="{1E31DD20-E444-4582-AA34-3CC728956A37}" sibTransId="{6E4C5DBF-919C-43CF-B6CB-4CF823EAA183}"/>
    <dgm:cxn modelId="{85F3CAC1-9005-46A9-8536-B66093BBE48C}" srcId="{6B05E600-B19C-48EE-BCBD-1A8E7FE8A019}" destId="{1A87DCE6-243B-4D39-9ABF-0D23885D9B78}" srcOrd="1" destOrd="0" parTransId="{17DAA3BB-4E44-4225-B547-89C924B9B37B}" sibTransId="{E5047DB0-CB6D-4D28-B15E-3B46505B5FC2}"/>
    <dgm:cxn modelId="{078C58C9-5E26-4DDB-83E0-F63446E16A54}" type="presOf" srcId="{1A87DCE6-243B-4D39-9ABF-0D23885D9B78}" destId="{141488E4-86CB-4399-8128-1AA6237B7644}" srcOrd="1" destOrd="0" presId="urn:microsoft.com/office/officeart/2005/8/layout/list1"/>
    <dgm:cxn modelId="{F318F2D0-1905-4561-8F16-411C5253BABD}" type="presOf" srcId="{4C205BEE-7113-4A3D-ABB6-7B1B1BA39F74}" destId="{0ADB95D0-78A4-4597-96AE-854540D8C6F0}" srcOrd="0" destOrd="0" presId="urn:microsoft.com/office/officeart/2005/8/layout/list1"/>
    <dgm:cxn modelId="{43613BD1-5AEA-4DD6-B876-04C925B3FA4F}" type="presOf" srcId="{9EF3D115-721F-463D-A79F-D49DAB513085}" destId="{05C663FB-9167-49CE-AFA8-1E7655B99D28}" srcOrd="1" destOrd="0" presId="urn:microsoft.com/office/officeart/2005/8/layout/list1"/>
    <dgm:cxn modelId="{542A87D1-8866-4109-B80A-78454BC6B127}" srcId="{77CED93F-1934-4C5F-B74D-75FFAB3014C5}" destId="{4A87069F-8F25-4F16-928E-926B196117EC}" srcOrd="0" destOrd="0" parTransId="{58725AE1-55DC-47C6-905B-145B4EDF7672}" sibTransId="{CB5E34E5-8980-4767-9BFB-1C11DD82AB54}"/>
    <dgm:cxn modelId="{50E530DC-8039-44B0-92E7-A38198146978}" srcId="{1A87DCE6-243B-4D39-9ABF-0D23885D9B78}" destId="{3CA636A3-1577-40FB-AE9A-C52BB6031EB9}" srcOrd="0" destOrd="0" parTransId="{18824DAF-4A46-44E6-9201-1F345A4C3958}" sibTransId="{A2AE19C9-5DB3-4C88-BD10-8816D4DB041E}"/>
    <dgm:cxn modelId="{758C93EA-B61E-4C26-9E43-0BFBDE79AE0D}" srcId="{6B05E600-B19C-48EE-BCBD-1A8E7FE8A019}" destId="{9EF3D115-721F-463D-A79F-D49DAB513085}" srcOrd="4" destOrd="0" parTransId="{59393894-1B80-44ED-9273-6DCD762A6FA6}" sibTransId="{5A6804DD-562A-4176-B608-7C7EA47E8905}"/>
    <dgm:cxn modelId="{6101C3EB-5D5C-4304-BFC2-E4FA9A5A1F12}" srcId="{6B05E600-B19C-48EE-BCBD-1A8E7FE8A019}" destId="{4D5A2A36-772B-46F0-B306-7A19062FEA19}" srcOrd="3" destOrd="0" parTransId="{E8480B0C-A58C-4768-9C2B-357CB75F4A2A}" sibTransId="{88015341-6A8C-4FD8-ACC7-675CA3B063B6}"/>
    <dgm:cxn modelId="{7A08C1F0-C820-47FE-8D08-B33AA9417289}" type="presOf" srcId="{63D0CFD1-6869-47D2-A932-A1BB292FE280}" destId="{F2C4B50D-42A4-459A-8FFF-9DCFECD40D54}" srcOrd="0" destOrd="1" presId="urn:microsoft.com/office/officeart/2005/8/layout/list1"/>
    <dgm:cxn modelId="{8A8DA0F2-B83B-4FF0-89E3-A6118F62F36C}" srcId="{66923B43-756A-4845-B2F4-DDA9426333B0}" destId="{4C205BEE-7113-4A3D-ABB6-7B1B1BA39F74}" srcOrd="0" destOrd="0" parTransId="{58CE59EE-E02E-4265-ABB3-EA8A76DC493F}" sibTransId="{0679E710-EF8B-4342-8B8B-47721BB79949}"/>
    <dgm:cxn modelId="{E81D69F6-649E-490D-9097-FEC284EB7171}" type="presOf" srcId="{77CED93F-1934-4C5F-B74D-75FFAB3014C5}" destId="{61BA3E01-38E3-4107-A507-819AE93D1F85}" srcOrd="0" destOrd="0" presId="urn:microsoft.com/office/officeart/2005/8/layout/list1"/>
    <dgm:cxn modelId="{6C646953-0A53-4B71-AE24-20AA49814FC3}" type="presParOf" srcId="{A317DFC5-07F9-4085-AC9E-15326816140D}" destId="{F1E33514-B6EC-4C1B-8D70-10D3D70D39B0}" srcOrd="0" destOrd="0" presId="urn:microsoft.com/office/officeart/2005/8/layout/list1"/>
    <dgm:cxn modelId="{CCF93629-F4F2-471D-9E63-2CAA862683F1}" type="presParOf" srcId="{F1E33514-B6EC-4C1B-8D70-10D3D70D39B0}" destId="{61BA3E01-38E3-4107-A507-819AE93D1F85}" srcOrd="0" destOrd="0" presId="urn:microsoft.com/office/officeart/2005/8/layout/list1"/>
    <dgm:cxn modelId="{244D5ACC-115D-45D2-B71F-60D840E76753}" type="presParOf" srcId="{F1E33514-B6EC-4C1B-8D70-10D3D70D39B0}" destId="{87834A62-2970-4082-80DE-9DE4D2F35390}" srcOrd="1" destOrd="0" presId="urn:microsoft.com/office/officeart/2005/8/layout/list1"/>
    <dgm:cxn modelId="{B1E02441-52D5-423D-A47E-AF760EA66C4D}" type="presParOf" srcId="{A317DFC5-07F9-4085-AC9E-15326816140D}" destId="{4F79BB9A-88AD-4BD5-91D9-E82AD8E85B31}" srcOrd="1" destOrd="0" presId="urn:microsoft.com/office/officeart/2005/8/layout/list1"/>
    <dgm:cxn modelId="{56E0B7DF-C9D6-4E1F-8E6D-89F28802F8FF}" type="presParOf" srcId="{A317DFC5-07F9-4085-AC9E-15326816140D}" destId="{9311E873-D6B8-4DC0-9747-1C0141ABE7DD}" srcOrd="2" destOrd="0" presId="urn:microsoft.com/office/officeart/2005/8/layout/list1"/>
    <dgm:cxn modelId="{42242BAE-2020-4C6F-AE44-308F0C58164C}" type="presParOf" srcId="{A317DFC5-07F9-4085-AC9E-15326816140D}" destId="{36B45B8B-50B6-4004-A820-40DAE904A393}" srcOrd="3" destOrd="0" presId="urn:microsoft.com/office/officeart/2005/8/layout/list1"/>
    <dgm:cxn modelId="{55BEE3E3-4253-461A-A6F8-50094731C7A6}" type="presParOf" srcId="{A317DFC5-07F9-4085-AC9E-15326816140D}" destId="{2E352FEA-4245-4087-9850-470C45A0BBF1}" srcOrd="4" destOrd="0" presId="urn:microsoft.com/office/officeart/2005/8/layout/list1"/>
    <dgm:cxn modelId="{0B20BFB1-B152-4A7A-B7D2-027A560AE105}" type="presParOf" srcId="{2E352FEA-4245-4087-9850-470C45A0BBF1}" destId="{19B95D11-B38F-4B62-8823-C1608A6F42CE}" srcOrd="0" destOrd="0" presId="urn:microsoft.com/office/officeart/2005/8/layout/list1"/>
    <dgm:cxn modelId="{CFCB92D7-DC2F-4086-BCFE-D07DD2A0BE97}" type="presParOf" srcId="{2E352FEA-4245-4087-9850-470C45A0BBF1}" destId="{141488E4-86CB-4399-8128-1AA6237B7644}" srcOrd="1" destOrd="0" presId="urn:microsoft.com/office/officeart/2005/8/layout/list1"/>
    <dgm:cxn modelId="{20BE39B9-4036-401F-B34B-F7F55D5A4125}" type="presParOf" srcId="{A317DFC5-07F9-4085-AC9E-15326816140D}" destId="{3399CB4C-B4AD-49AD-965C-CB4354D22E0D}" srcOrd="5" destOrd="0" presId="urn:microsoft.com/office/officeart/2005/8/layout/list1"/>
    <dgm:cxn modelId="{5764028B-E131-4228-89F0-CA437893A5D1}" type="presParOf" srcId="{A317DFC5-07F9-4085-AC9E-15326816140D}" destId="{19A483DA-7B00-463F-BA8C-820C76FF683B}" srcOrd="6" destOrd="0" presId="urn:microsoft.com/office/officeart/2005/8/layout/list1"/>
    <dgm:cxn modelId="{0082D563-8B66-460D-9A13-C232EBD51455}" type="presParOf" srcId="{A317DFC5-07F9-4085-AC9E-15326816140D}" destId="{E3C3A536-3E1C-4415-B236-5BC0C01B300B}" srcOrd="7" destOrd="0" presId="urn:microsoft.com/office/officeart/2005/8/layout/list1"/>
    <dgm:cxn modelId="{3320A301-7DA0-4068-B92B-862758BF9319}" type="presParOf" srcId="{A317DFC5-07F9-4085-AC9E-15326816140D}" destId="{26300BE6-34F3-4440-A181-529A09F279FE}" srcOrd="8" destOrd="0" presId="urn:microsoft.com/office/officeart/2005/8/layout/list1"/>
    <dgm:cxn modelId="{20E7F905-E538-4CFA-B4AE-1814FEE3A2D2}" type="presParOf" srcId="{26300BE6-34F3-4440-A181-529A09F279FE}" destId="{9E7D5302-CFB0-487B-96B6-90D799D53BBC}" srcOrd="0" destOrd="0" presId="urn:microsoft.com/office/officeart/2005/8/layout/list1"/>
    <dgm:cxn modelId="{9E031EF9-467C-4FF0-B05D-E9580FBFE0E6}" type="presParOf" srcId="{26300BE6-34F3-4440-A181-529A09F279FE}" destId="{0CD887E1-96CB-4D43-A325-7485B3FEE000}" srcOrd="1" destOrd="0" presId="urn:microsoft.com/office/officeart/2005/8/layout/list1"/>
    <dgm:cxn modelId="{C9E0735A-8090-4D42-8F9E-A72C46BF6580}" type="presParOf" srcId="{A317DFC5-07F9-4085-AC9E-15326816140D}" destId="{756524B3-568B-4BB5-8AEE-AE455196CA5A}" srcOrd="9" destOrd="0" presId="urn:microsoft.com/office/officeart/2005/8/layout/list1"/>
    <dgm:cxn modelId="{2C4C8A04-850F-452A-83AC-ADD47AEC4A42}" type="presParOf" srcId="{A317DFC5-07F9-4085-AC9E-15326816140D}" destId="{0ADB95D0-78A4-4597-96AE-854540D8C6F0}" srcOrd="10" destOrd="0" presId="urn:microsoft.com/office/officeart/2005/8/layout/list1"/>
    <dgm:cxn modelId="{D9BDF1FA-2A01-405D-9DFB-3FC8AE8260B3}" type="presParOf" srcId="{A317DFC5-07F9-4085-AC9E-15326816140D}" destId="{156BC79C-8E87-48F4-A348-2825973EDF9A}" srcOrd="11" destOrd="0" presId="urn:microsoft.com/office/officeart/2005/8/layout/list1"/>
    <dgm:cxn modelId="{C6F64A7E-E3CF-4B70-AF68-4A1A2D23365F}" type="presParOf" srcId="{A317DFC5-07F9-4085-AC9E-15326816140D}" destId="{622EE5BF-2803-4E4F-82C5-FAEC67F9337C}" srcOrd="12" destOrd="0" presId="urn:microsoft.com/office/officeart/2005/8/layout/list1"/>
    <dgm:cxn modelId="{6B7A198E-9D16-40B8-B0D6-8D27FDD82B03}" type="presParOf" srcId="{622EE5BF-2803-4E4F-82C5-FAEC67F9337C}" destId="{BF6F6E52-0CDC-4D4B-BC74-5611D00D91D0}" srcOrd="0" destOrd="0" presId="urn:microsoft.com/office/officeart/2005/8/layout/list1"/>
    <dgm:cxn modelId="{76E6E3B9-07CB-4813-BD65-EADA14B5D24D}" type="presParOf" srcId="{622EE5BF-2803-4E4F-82C5-FAEC67F9337C}" destId="{CA5B97F4-88DF-48A1-86F5-FC0994E5A886}" srcOrd="1" destOrd="0" presId="urn:microsoft.com/office/officeart/2005/8/layout/list1"/>
    <dgm:cxn modelId="{CDE1752A-6F82-4236-B4B1-AD5F2E977D03}" type="presParOf" srcId="{A317DFC5-07F9-4085-AC9E-15326816140D}" destId="{9E90D8E0-65AB-4743-9B7C-DD6D6F9B5C52}" srcOrd="13" destOrd="0" presId="urn:microsoft.com/office/officeart/2005/8/layout/list1"/>
    <dgm:cxn modelId="{86722807-D664-4000-B179-A1E38A18FD0D}" type="presParOf" srcId="{A317DFC5-07F9-4085-AC9E-15326816140D}" destId="{F2C4B50D-42A4-459A-8FFF-9DCFECD40D54}" srcOrd="14" destOrd="0" presId="urn:microsoft.com/office/officeart/2005/8/layout/list1"/>
    <dgm:cxn modelId="{E2EE9783-A89D-4D1D-9AC5-9A1CB4B5BA5D}" type="presParOf" srcId="{A317DFC5-07F9-4085-AC9E-15326816140D}" destId="{EEC63CEA-8B30-4C82-B356-7935188AD420}" srcOrd="15" destOrd="0" presId="urn:microsoft.com/office/officeart/2005/8/layout/list1"/>
    <dgm:cxn modelId="{34B8C6DF-7B6A-421B-A9F1-CD88E192B137}" type="presParOf" srcId="{A317DFC5-07F9-4085-AC9E-15326816140D}" destId="{1F30B97C-7B5B-48AA-97D9-7D35AFEBE003}" srcOrd="16" destOrd="0" presId="urn:microsoft.com/office/officeart/2005/8/layout/list1"/>
    <dgm:cxn modelId="{49EE8015-C98F-4F01-A1F0-4C21F223328B}" type="presParOf" srcId="{1F30B97C-7B5B-48AA-97D9-7D35AFEBE003}" destId="{BE315C3D-1F15-4131-89A9-8B970D36BEC5}" srcOrd="0" destOrd="0" presId="urn:microsoft.com/office/officeart/2005/8/layout/list1"/>
    <dgm:cxn modelId="{25788522-10E7-48B8-944C-D8A7A46C8D7D}" type="presParOf" srcId="{1F30B97C-7B5B-48AA-97D9-7D35AFEBE003}" destId="{05C663FB-9167-49CE-AFA8-1E7655B99D28}" srcOrd="1" destOrd="0" presId="urn:microsoft.com/office/officeart/2005/8/layout/list1"/>
    <dgm:cxn modelId="{0EF434E7-EFB1-41D8-B50E-C8ADB6898295}" type="presParOf" srcId="{A317DFC5-07F9-4085-AC9E-15326816140D}" destId="{A76510A5-692F-4AB2-922B-A9BEBD59E93D}" srcOrd="17" destOrd="0" presId="urn:microsoft.com/office/officeart/2005/8/layout/list1"/>
    <dgm:cxn modelId="{BCFC62B4-D2BC-4BBF-8330-608835DCF61B}" type="presParOf" srcId="{A317DFC5-07F9-4085-AC9E-15326816140D}" destId="{0E1946B5-047D-42B0-B5B2-DAB60C8E490D}"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DA5317D-CD1B-4CFD-AAB3-CA8D70A70130}" type="doc">
      <dgm:prSet loTypeId="urn:microsoft.com/office/officeart/2005/8/layout/hierarchy2" loCatId="hierarchy" qsTypeId="urn:microsoft.com/office/officeart/2005/8/quickstyle/simple3" qsCatId="simple" csTypeId="urn:microsoft.com/office/officeart/2005/8/colors/accent1_5" csCatId="accent1" phldr="1"/>
      <dgm:spPr/>
      <dgm:t>
        <a:bodyPr/>
        <a:lstStyle/>
        <a:p>
          <a:endParaRPr kumimoji="1" lang="ja-JP" altLang="en-US"/>
        </a:p>
      </dgm:t>
    </dgm:pt>
    <dgm:pt modelId="{C8FA932D-822D-4041-B8EC-D258EB3D2C23}">
      <dgm:prSet phldrT="[テキスト]" custT="1"/>
      <dgm:spPr/>
      <dgm:t>
        <a:bodyPr/>
        <a:lstStyle/>
        <a:p>
          <a:r>
            <a:rPr kumimoji="1" lang="ja-JP" altLang="en-US" sz="2000" dirty="0"/>
            <a:t>金融機関対応</a:t>
          </a:r>
        </a:p>
      </dgm:t>
    </dgm:pt>
    <dgm:pt modelId="{15E752F0-0B43-4210-8F0D-8BB648310299}" type="parTrans" cxnId="{6A9DF325-D008-4FAA-8139-375FEB82468D}">
      <dgm:prSet/>
      <dgm:spPr/>
      <dgm:t>
        <a:bodyPr/>
        <a:lstStyle/>
        <a:p>
          <a:endParaRPr kumimoji="1" lang="ja-JP" altLang="en-US"/>
        </a:p>
      </dgm:t>
    </dgm:pt>
    <dgm:pt modelId="{8D58001C-57B7-4ABF-9EBF-D7622039C7F6}" type="sibTrans" cxnId="{6A9DF325-D008-4FAA-8139-375FEB82468D}">
      <dgm:prSet/>
      <dgm:spPr/>
      <dgm:t>
        <a:bodyPr/>
        <a:lstStyle/>
        <a:p>
          <a:endParaRPr kumimoji="1" lang="ja-JP" altLang="en-US"/>
        </a:p>
      </dgm:t>
    </dgm:pt>
    <dgm:pt modelId="{D5493453-0AB4-4B26-B4BD-F334151CFC6D}">
      <dgm:prSet phldrT="[テキスト]" custT="1"/>
      <dgm:spPr/>
      <dgm:t>
        <a:bodyPr/>
        <a:lstStyle/>
        <a:p>
          <a:r>
            <a:rPr kumimoji="1" lang="ja-JP" altLang="en-US" sz="2000" dirty="0"/>
            <a:t>資金</a:t>
          </a:r>
          <a:endParaRPr kumimoji="1" lang="en-US" altLang="ja-JP" sz="2000" dirty="0"/>
        </a:p>
        <a:p>
          <a:r>
            <a:rPr kumimoji="1" lang="ja-JP" altLang="en-US" sz="2000" dirty="0"/>
            <a:t>調達</a:t>
          </a:r>
        </a:p>
      </dgm:t>
    </dgm:pt>
    <dgm:pt modelId="{A2A09C23-788A-4ECA-8E04-231390F888E0}" type="parTrans" cxnId="{A7A35AB9-CC24-4CC0-A251-FAB329F6997F}">
      <dgm:prSet/>
      <dgm:spPr/>
      <dgm:t>
        <a:bodyPr/>
        <a:lstStyle/>
        <a:p>
          <a:endParaRPr kumimoji="1" lang="ja-JP" altLang="en-US"/>
        </a:p>
      </dgm:t>
    </dgm:pt>
    <dgm:pt modelId="{7E01078E-515F-406C-BA6B-D98831E728DD}" type="sibTrans" cxnId="{A7A35AB9-CC24-4CC0-A251-FAB329F6997F}">
      <dgm:prSet/>
      <dgm:spPr/>
      <dgm:t>
        <a:bodyPr/>
        <a:lstStyle/>
        <a:p>
          <a:endParaRPr kumimoji="1" lang="ja-JP" altLang="en-US"/>
        </a:p>
      </dgm:t>
    </dgm:pt>
    <dgm:pt modelId="{B9EBEAD6-986F-448B-B909-A9E267C9013A}">
      <dgm:prSet phldrT="[テキスト]" custT="1"/>
      <dgm:spPr/>
      <dgm:t>
        <a:bodyPr/>
        <a:lstStyle/>
        <a:p>
          <a:r>
            <a:rPr kumimoji="1" lang="ja-JP" altLang="en-US" sz="2000" dirty="0"/>
            <a:t>保証協会付融資</a:t>
          </a:r>
        </a:p>
      </dgm:t>
    </dgm:pt>
    <dgm:pt modelId="{E2B75474-F530-4634-8975-816A07B42975}" type="parTrans" cxnId="{84ECE666-1826-462F-BF89-5BEB7B98B7AC}">
      <dgm:prSet/>
      <dgm:spPr/>
      <dgm:t>
        <a:bodyPr/>
        <a:lstStyle/>
        <a:p>
          <a:endParaRPr kumimoji="1" lang="ja-JP" altLang="en-US"/>
        </a:p>
      </dgm:t>
    </dgm:pt>
    <dgm:pt modelId="{1D380E00-7059-433F-9186-915BC6F7C80D}" type="sibTrans" cxnId="{84ECE666-1826-462F-BF89-5BEB7B98B7AC}">
      <dgm:prSet/>
      <dgm:spPr/>
      <dgm:t>
        <a:bodyPr/>
        <a:lstStyle/>
        <a:p>
          <a:endParaRPr kumimoji="1" lang="ja-JP" altLang="en-US"/>
        </a:p>
      </dgm:t>
    </dgm:pt>
    <dgm:pt modelId="{A1DC1F51-94A0-481F-8993-A0D72A50097F}">
      <dgm:prSet phldrT="[テキスト]" custT="1"/>
      <dgm:spPr/>
      <dgm:t>
        <a:bodyPr/>
        <a:lstStyle/>
        <a:p>
          <a:r>
            <a:rPr kumimoji="1" lang="ja-JP" altLang="en-US" sz="2000" dirty="0"/>
            <a:t>プロパー</a:t>
          </a:r>
        </a:p>
      </dgm:t>
    </dgm:pt>
    <dgm:pt modelId="{2D1548D9-50D0-4E44-8A98-3CF3E1A96822}" type="parTrans" cxnId="{A3CD6887-46E6-4F3D-A5C3-F89E31C7E050}">
      <dgm:prSet/>
      <dgm:spPr/>
      <dgm:t>
        <a:bodyPr/>
        <a:lstStyle/>
        <a:p>
          <a:endParaRPr kumimoji="1" lang="ja-JP" altLang="en-US"/>
        </a:p>
      </dgm:t>
    </dgm:pt>
    <dgm:pt modelId="{06C247AF-034B-4FEB-8100-BF0D262DE5A1}" type="sibTrans" cxnId="{A3CD6887-46E6-4F3D-A5C3-F89E31C7E050}">
      <dgm:prSet/>
      <dgm:spPr/>
      <dgm:t>
        <a:bodyPr/>
        <a:lstStyle/>
        <a:p>
          <a:endParaRPr kumimoji="1" lang="ja-JP" altLang="en-US"/>
        </a:p>
      </dgm:t>
    </dgm:pt>
    <dgm:pt modelId="{9C516338-4817-4DDC-85A3-DA79005F86C1}">
      <dgm:prSet phldrT="[テキスト]" custT="1"/>
      <dgm:spPr/>
      <dgm:t>
        <a:bodyPr/>
        <a:lstStyle/>
        <a:p>
          <a:r>
            <a:rPr kumimoji="1" lang="ja-JP" altLang="en-US" sz="2000" dirty="0"/>
            <a:t>返済</a:t>
          </a:r>
          <a:endParaRPr kumimoji="1" lang="en-US" altLang="ja-JP" sz="2000" dirty="0"/>
        </a:p>
        <a:p>
          <a:r>
            <a:rPr kumimoji="1" lang="ja-JP" altLang="en-US" sz="2000" dirty="0"/>
            <a:t>止める</a:t>
          </a:r>
        </a:p>
      </dgm:t>
    </dgm:pt>
    <dgm:pt modelId="{C0DF8488-31F4-44C4-BF41-BD69B37F0ED4}" type="parTrans" cxnId="{CCA96696-D6D4-4F7B-909F-E0839B444AA9}">
      <dgm:prSet/>
      <dgm:spPr/>
      <dgm:t>
        <a:bodyPr/>
        <a:lstStyle/>
        <a:p>
          <a:endParaRPr kumimoji="1" lang="ja-JP" altLang="en-US"/>
        </a:p>
      </dgm:t>
    </dgm:pt>
    <dgm:pt modelId="{CFB0273A-362D-4119-8B13-0503C51144D5}" type="sibTrans" cxnId="{CCA96696-D6D4-4F7B-909F-E0839B444AA9}">
      <dgm:prSet/>
      <dgm:spPr/>
      <dgm:t>
        <a:bodyPr/>
        <a:lstStyle/>
        <a:p>
          <a:endParaRPr kumimoji="1" lang="ja-JP" altLang="en-US"/>
        </a:p>
      </dgm:t>
    </dgm:pt>
    <dgm:pt modelId="{BB805155-B3A1-4CB6-AF6C-B819A62B87FC}">
      <dgm:prSet phldrT="[テキスト]" custT="1"/>
      <dgm:spPr/>
      <dgm:t>
        <a:bodyPr/>
        <a:lstStyle/>
        <a:p>
          <a:r>
            <a:rPr kumimoji="1" lang="ja-JP" altLang="en-US" sz="2000" dirty="0"/>
            <a:t>リスケ</a:t>
          </a:r>
        </a:p>
      </dgm:t>
    </dgm:pt>
    <dgm:pt modelId="{6E592617-F595-41D9-B3B7-6FB4108F7A11}" type="parTrans" cxnId="{1AD84B6F-B333-4800-B54D-76B2D1C28C02}">
      <dgm:prSet/>
      <dgm:spPr/>
      <dgm:t>
        <a:bodyPr/>
        <a:lstStyle/>
        <a:p>
          <a:endParaRPr kumimoji="1" lang="ja-JP" altLang="en-US"/>
        </a:p>
      </dgm:t>
    </dgm:pt>
    <dgm:pt modelId="{BF1BADBA-070C-46C2-BB71-D3632D527EF2}" type="sibTrans" cxnId="{1AD84B6F-B333-4800-B54D-76B2D1C28C02}">
      <dgm:prSet/>
      <dgm:spPr/>
      <dgm:t>
        <a:bodyPr/>
        <a:lstStyle/>
        <a:p>
          <a:endParaRPr kumimoji="1" lang="ja-JP" altLang="en-US"/>
        </a:p>
      </dgm:t>
    </dgm:pt>
    <dgm:pt modelId="{F50EFE89-1DD3-4A50-A78E-D69461B0B641}">
      <dgm:prSet phldrT="[テキスト]" custT="1"/>
      <dgm:spPr/>
      <dgm:t>
        <a:bodyPr/>
        <a:lstStyle/>
        <a:p>
          <a:r>
            <a:rPr kumimoji="1" lang="ja-JP" altLang="en-US" sz="1800" dirty="0"/>
            <a:t>日本政策金融公庫</a:t>
          </a:r>
        </a:p>
      </dgm:t>
    </dgm:pt>
    <dgm:pt modelId="{4DA2BFA7-97C0-4AB5-9FE0-FA6ABEC341B5}" type="parTrans" cxnId="{29A13E6C-3C9D-40CE-8CBF-C734350E0136}">
      <dgm:prSet/>
      <dgm:spPr/>
      <dgm:t>
        <a:bodyPr/>
        <a:lstStyle/>
        <a:p>
          <a:endParaRPr kumimoji="1" lang="ja-JP" altLang="en-US"/>
        </a:p>
      </dgm:t>
    </dgm:pt>
    <dgm:pt modelId="{72B2C2B8-2B50-4CA1-A778-EEE5FEB48CEC}" type="sibTrans" cxnId="{29A13E6C-3C9D-40CE-8CBF-C734350E0136}">
      <dgm:prSet/>
      <dgm:spPr/>
      <dgm:t>
        <a:bodyPr/>
        <a:lstStyle/>
        <a:p>
          <a:endParaRPr kumimoji="1" lang="ja-JP" altLang="en-US"/>
        </a:p>
      </dgm:t>
    </dgm:pt>
    <dgm:pt modelId="{3965A338-F71D-4F85-8372-5669A4E413ED}">
      <dgm:prSet phldrT="[テキスト]" custT="1"/>
      <dgm:spPr/>
      <dgm:t>
        <a:bodyPr/>
        <a:lstStyle/>
        <a:p>
          <a:r>
            <a:rPr kumimoji="1" lang="ja-JP" altLang="en-US" sz="2000" dirty="0"/>
            <a:t>代位弁済</a:t>
          </a:r>
        </a:p>
      </dgm:t>
    </dgm:pt>
    <dgm:pt modelId="{6094511A-053B-4E1A-AA2E-D82CCE6B5B8A}" type="parTrans" cxnId="{55B43B12-20B6-49CC-A249-6BFA86AD246D}">
      <dgm:prSet/>
      <dgm:spPr/>
      <dgm:t>
        <a:bodyPr/>
        <a:lstStyle/>
        <a:p>
          <a:endParaRPr kumimoji="1" lang="ja-JP" altLang="en-US"/>
        </a:p>
      </dgm:t>
    </dgm:pt>
    <dgm:pt modelId="{D7D0FD17-F6D4-4238-8982-70EFCBB45516}" type="sibTrans" cxnId="{55B43B12-20B6-49CC-A249-6BFA86AD246D}">
      <dgm:prSet/>
      <dgm:spPr/>
      <dgm:t>
        <a:bodyPr/>
        <a:lstStyle/>
        <a:p>
          <a:endParaRPr kumimoji="1" lang="ja-JP" altLang="en-US"/>
        </a:p>
      </dgm:t>
    </dgm:pt>
    <dgm:pt modelId="{07646196-D0CF-47CD-B232-ADD2E13EEDBA}">
      <dgm:prSet phldrT="[テキスト]" custT="1"/>
      <dgm:spPr/>
      <dgm:t>
        <a:bodyPr/>
        <a:lstStyle/>
        <a:p>
          <a:r>
            <a:rPr kumimoji="1" lang="ja-JP" altLang="en-US" sz="2000" dirty="0"/>
            <a:t>サービサー</a:t>
          </a:r>
        </a:p>
      </dgm:t>
    </dgm:pt>
    <dgm:pt modelId="{4FDB1959-74A9-4DED-A367-6F63FD945BDD}" type="parTrans" cxnId="{2172D284-0A5D-46E6-A823-BF276EB205B8}">
      <dgm:prSet/>
      <dgm:spPr/>
      <dgm:t>
        <a:bodyPr/>
        <a:lstStyle/>
        <a:p>
          <a:endParaRPr kumimoji="1" lang="ja-JP" altLang="en-US"/>
        </a:p>
      </dgm:t>
    </dgm:pt>
    <dgm:pt modelId="{A246C028-08FF-4122-A629-F4F404CBB685}" type="sibTrans" cxnId="{2172D284-0A5D-46E6-A823-BF276EB205B8}">
      <dgm:prSet/>
      <dgm:spPr/>
      <dgm:t>
        <a:bodyPr/>
        <a:lstStyle/>
        <a:p>
          <a:endParaRPr kumimoji="1" lang="ja-JP" altLang="en-US"/>
        </a:p>
      </dgm:t>
    </dgm:pt>
    <dgm:pt modelId="{A4776946-B14B-4708-99BC-6DA78F2D06B5}" type="pres">
      <dgm:prSet presAssocID="{1DA5317D-CD1B-4CFD-AAB3-CA8D70A70130}" presName="diagram" presStyleCnt="0">
        <dgm:presLayoutVars>
          <dgm:chPref val="1"/>
          <dgm:dir/>
          <dgm:animOne val="branch"/>
          <dgm:animLvl val="lvl"/>
          <dgm:resizeHandles val="exact"/>
        </dgm:presLayoutVars>
      </dgm:prSet>
      <dgm:spPr/>
    </dgm:pt>
    <dgm:pt modelId="{CF89CA9C-7186-4E61-A9FD-44D1B8085D4D}" type="pres">
      <dgm:prSet presAssocID="{C8FA932D-822D-4041-B8EC-D258EB3D2C23}" presName="root1" presStyleCnt="0"/>
      <dgm:spPr/>
    </dgm:pt>
    <dgm:pt modelId="{F12B941C-98FE-4FFB-96DD-78EAB0DC746B}" type="pres">
      <dgm:prSet presAssocID="{C8FA932D-822D-4041-B8EC-D258EB3D2C23}" presName="LevelOneTextNode" presStyleLbl="node0" presStyleIdx="0" presStyleCnt="1" custScaleX="69306" custLinFactX="-96495" custLinFactNeighborX="-100000" custLinFactNeighborY="12743">
        <dgm:presLayoutVars>
          <dgm:chPref val="3"/>
        </dgm:presLayoutVars>
      </dgm:prSet>
      <dgm:spPr/>
    </dgm:pt>
    <dgm:pt modelId="{AF19B066-AD80-49A4-9592-79593F5BF25A}" type="pres">
      <dgm:prSet presAssocID="{C8FA932D-822D-4041-B8EC-D258EB3D2C23}" presName="level2hierChild" presStyleCnt="0"/>
      <dgm:spPr/>
    </dgm:pt>
    <dgm:pt modelId="{6AD8EA35-0F37-4748-9A40-C696A59EA695}" type="pres">
      <dgm:prSet presAssocID="{A2A09C23-788A-4ECA-8E04-231390F888E0}" presName="conn2-1" presStyleLbl="parChTrans1D2" presStyleIdx="0" presStyleCnt="2"/>
      <dgm:spPr/>
    </dgm:pt>
    <dgm:pt modelId="{A19F2E7C-90C7-4E71-8B7D-A47FE5B86D51}" type="pres">
      <dgm:prSet presAssocID="{A2A09C23-788A-4ECA-8E04-231390F888E0}" presName="connTx" presStyleLbl="parChTrans1D2" presStyleIdx="0" presStyleCnt="2"/>
      <dgm:spPr/>
    </dgm:pt>
    <dgm:pt modelId="{A2BA176B-67CB-478D-ADA0-4EBB5578F725}" type="pres">
      <dgm:prSet presAssocID="{D5493453-0AB4-4B26-B4BD-F334151CFC6D}" presName="root2" presStyleCnt="0"/>
      <dgm:spPr/>
    </dgm:pt>
    <dgm:pt modelId="{030FFA4A-D2A3-4245-B10A-AF328F27DD73}" type="pres">
      <dgm:prSet presAssocID="{D5493453-0AB4-4B26-B4BD-F334151CFC6D}" presName="LevelTwoTextNode" presStyleLbl="node2" presStyleIdx="0" presStyleCnt="2" custScaleX="65937" custScaleY="134401" custLinFactNeighborX="-85356" custLinFactNeighborY="11952">
        <dgm:presLayoutVars>
          <dgm:chPref val="3"/>
        </dgm:presLayoutVars>
      </dgm:prSet>
      <dgm:spPr/>
    </dgm:pt>
    <dgm:pt modelId="{54745461-8816-4CDB-B33A-D067641A6009}" type="pres">
      <dgm:prSet presAssocID="{D5493453-0AB4-4B26-B4BD-F334151CFC6D}" presName="level3hierChild" presStyleCnt="0"/>
      <dgm:spPr/>
    </dgm:pt>
    <dgm:pt modelId="{FB39A672-B7A6-4815-9AE7-128E8F205847}" type="pres">
      <dgm:prSet presAssocID="{E2B75474-F530-4634-8975-816A07B42975}" presName="conn2-1" presStyleLbl="parChTrans1D3" presStyleIdx="0" presStyleCnt="6"/>
      <dgm:spPr/>
    </dgm:pt>
    <dgm:pt modelId="{ABCD7415-1356-4613-8990-6874995D5A78}" type="pres">
      <dgm:prSet presAssocID="{E2B75474-F530-4634-8975-816A07B42975}" presName="connTx" presStyleLbl="parChTrans1D3" presStyleIdx="0" presStyleCnt="6"/>
      <dgm:spPr/>
    </dgm:pt>
    <dgm:pt modelId="{839DF9C8-9610-4EE8-AEAD-2DED57E9D7B3}" type="pres">
      <dgm:prSet presAssocID="{B9EBEAD6-986F-448B-B909-A9E267C9013A}" presName="root2" presStyleCnt="0"/>
      <dgm:spPr/>
    </dgm:pt>
    <dgm:pt modelId="{EF40FEE0-BD57-43D6-9840-D3D221E02BC0}" type="pres">
      <dgm:prSet presAssocID="{B9EBEAD6-986F-448B-B909-A9E267C9013A}" presName="LevelTwoTextNode" presStyleLbl="node3" presStyleIdx="0" presStyleCnt="6" custScaleX="132779" custLinFactNeighborX="-76569" custLinFactNeighborY="5059">
        <dgm:presLayoutVars>
          <dgm:chPref val="3"/>
        </dgm:presLayoutVars>
      </dgm:prSet>
      <dgm:spPr/>
    </dgm:pt>
    <dgm:pt modelId="{30B579D0-55BB-4E58-ABE0-4512C38592AA}" type="pres">
      <dgm:prSet presAssocID="{B9EBEAD6-986F-448B-B909-A9E267C9013A}" presName="level3hierChild" presStyleCnt="0"/>
      <dgm:spPr/>
    </dgm:pt>
    <dgm:pt modelId="{B16486FC-7C52-491E-AFC8-0B16EE438F55}" type="pres">
      <dgm:prSet presAssocID="{2D1548D9-50D0-4E44-8A98-3CF3E1A96822}" presName="conn2-1" presStyleLbl="parChTrans1D3" presStyleIdx="1" presStyleCnt="6"/>
      <dgm:spPr/>
    </dgm:pt>
    <dgm:pt modelId="{F5DDEA2A-0D8D-4334-8298-DBDB4C581D5A}" type="pres">
      <dgm:prSet presAssocID="{2D1548D9-50D0-4E44-8A98-3CF3E1A96822}" presName="connTx" presStyleLbl="parChTrans1D3" presStyleIdx="1" presStyleCnt="6"/>
      <dgm:spPr/>
    </dgm:pt>
    <dgm:pt modelId="{5000DA8C-D3B5-43B7-9BB4-BA39ECBDA05B}" type="pres">
      <dgm:prSet presAssocID="{A1DC1F51-94A0-481F-8993-A0D72A50097F}" presName="root2" presStyleCnt="0"/>
      <dgm:spPr/>
    </dgm:pt>
    <dgm:pt modelId="{34870316-7404-4A53-BF19-F77E687A6EEB}" type="pres">
      <dgm:prSet presAssocID="{A1DC1F51-94A0-481F-8993-A0D72A50097F}" presName="LevelTwoTextNode" presStyleLbl="node3" presStyleIdx="1" presStyleCnt="6" custScaleX="132779" custLinFactNeighborX="-76569" custLinFactNeighborY="5059">
        <dgm:presLayoutVars>
          <dgm:chPref val="3"/>
        </dgm:presLayoutVars>
      </dgm:prSet>
      <dgm:spPr/>
    </dgm:pt>
    <dgm:pt modelId="{45064EE2-8594-48D6-9EE8-31FBDAA21586}" type="pres">
      <dgm:prSet presAssocID="{A1DC1F51-94A0-481F-8993-A0D72A50097F}" presName="level3hierChild" presStyleCnt="0"/>
      <dgm:spPr/>
    </dgm:pt>
    <dgm:pt modelId="{CB5E619A-9A1F-445B-A47F-1F1CA5BA5391}" type="pres">
      <dgm:prSet presAssocID="{4DA2BFA7-97C0-4AB5-9FE0-FA6ABEC341B5}" presName="conn2-1" presStyleLbl="parChTrans1D3" presStyleIdx="2" presStyleCnt="6"/>
      <dgm:spPr/>
    </dgm:pt>
    <dgm:pt modelId="{1FEE3EB8-3714-4F37-A68F-183F6C2DBEFA}" type="pres">
      <dgm:prSet presAssocID="{4DA2BFA7-97C0-4AB5-9FE0-FA6ABEC341B5}" presName="connTx" presStyleLbl="parChTrans1D3" presStyleIdx="2" presStyleCnt="6"/>
      <dgm:spPr/>
    </dgm:pt>
    <dgm:pt modelId="{75707C5F-1A23-46DE-A935-5D8A2BBF865D}" type="pres">
      <dgm:prSet presAssocID="{F50EFE89-1DD3-4A50-A78E-D69461B0B641}" presName="root2" presStyleCnt="0"/>
      <dgm:spPr/>
    </dgm:pt>
    <dgm:pt modelId="{591988EC-A898-4885-AD44-BB6A49412B7B}" type="pres">
      <dgm:prSet presAssocID="{F50EFE89-1DD3-4A50-A78E-D69461B0B641}" presName="LevelTwoTextNode" presStyleLbl="node3" presStyleIdx="2" presStyleCnt="6" custScaleX="132779" custLinFactNeighborX="-76569" custLinFactNeighborY="5059">
        <dgm:presLayoutVars>
          <dgm:chPref val="3"/>
        </dgm:presLayoutVars>
      </dgm:prSet>
      <dgm:spPr/>
    </dgm:pt>
    <dgm:pt modelId="{E20CE9C6-A3DD-40FB-9200-BCF8F2BC7E38}" type="pres">
      <dgm:prSet presAssocID="{F50EFE89-1DD3-4A50-A78E-D69461B0B641}" presName="level3hierChild" presStyleCnt="0"/>
      <dgm:spPr/>
    </dgm:pt>
    <dgm:pt modelId="{B281BD38-FFA4-44F6-BE2D-C5535C1D3FF8}" type="pres">
      <dgm:prSet presAssocID="{C0DF8488-31F4-44C4-BF41-BD69B37F0ED4}" presName="conn2-1" presStyleLbl="parChTrans1D2" presStyleIdx="1" presStyleCnt="2"/>
      <dgm:spPr/>
    </dgm:pt>
    <dgm:pt modelId="{846B645A-662A-40C7-AB80-29B543ED86BF}" type="pres">
      <dgm:prSet presAssocID="{C0DF8488-31F4-44C4-BF41-BD69B37F0ED4}" presName="connTx" presStyleLbl="parChTrans1D2" presStyleIdx="1" presStyleCnt="2"/>
      <dgm:spPr/>
    </dgm:pt>
    <dgm:pt modelId="{58700151-EC91-44FF-BEDF-DBD56C153569}" type="pres">
      <dgm:prSet presAssocID="{9C516338-4817-4DDC-85A3-DA79005F86C1}" presName="root2" presStyleCnt="0"/>
      <dgm:spPr/>
    </dgm:pt>
    <dgm:pt modelId="{EB42BD1C-1E2C-45FF-B521-424AEDD14214}" type="pres">
      <dgm:prSet presAssocID="{9C516338-4817-4DDC-85A3-DA79005F86C1}" presName="LevelTwoTextNode" presStyleLbl="node2" presStyleIdx="1" presStyleCnt="2" custScaleX="65937" custScaleY="129694" custLinFactNeighborX="-85356" custLinFactNeighborY="11952">
        <dgm:presLayoutVars>
          <dgm:chPref val="3"/>
        </dgm:presLayoutVars>
      </dgm:prSet>
      <dgm:spPr/>
    </dgm:pt>
    <dgm:pt modelId="{2B00754F-54EF-4B61-8EF9-49CFD348FF9E}" type="pres">
      <dgm:prSet presAssocID="{9C516338-4817-4DDC-85A3-DA79005F86C1}" presName="level3hierChild" presStyleCnt="0"/>
      <dgm:spPr/>
    </dgm:pt>
    <dgm:pt modelId="{DC525F73-257E-41B4-A79A-DC33B65D046B}" type="pres">
      <dgm:prSet presAssocID="{6E592617-F595-41D9-B3B7-6FB4108F7A11}" presName="conn2-1" presStyleLbl="parChTrans1D3" presStyleIdx="3" presStyleCnt="6"/>
      <dgm:spPr/>
    </dgm:pt>
    <dgm:pt modelId="{EB623195-32FD-4E28-BB09-DD530601B349}" type="pres">
      <dgm:prSet presAssocID="{6E592617-F595-41D9-B3B7-6FB4108F7A11}" presName="connTx" presStyleLbl="parChTrans1D3" presStyleIdx="3" presStyleCnt="6"/>
      <dgm:spPr/>
    </dgm:pt>
    <dgm:pt modelId="{CFA1B104-EE03-4B12-B54B-8E729074810E}" type="pres">
      <dgm:prSet presAssocID="{BB805155-B3A1-4CB6-AF6C-B819A62B87FC}" presName="root2" presStyleCnt="0"/>
      <dgm:spPr/>
    </dgm:pt>
    <dgm:pt modelId="{2BE3273E-15E5-48D3-935D-A71A3A9573B5}" type="pres">
      <dgm:prSet presAssocID="{BB805155-B3A1-4CB6-AF6C-B819A62B87FC}" presName="LevelTwoTextNode" presStyleLbl="node3" presStyleIdx="3" presStyleCnt="6" custScaleX="132779" custLinFactNeighborX="-76569" custLinFactNeighborY="5059">
        <dgm:presLayoutVars>
          <dgm:chPref val="3"/>
        </dgm:presLayoutVars>
      </dgm:prSet>
      <dgm:spPr/>
    </dgm:pt>
    <dgm:pt modelId="{BF3A6C1B-1E17-49AD-AE32-79A497E13C54}" type="pres">
      <dgm:prSet presAssocID="{BB805155-B3A1-4CB6-AF6C-B819A62B87FC}" presName="level3hierChild" presStyleCnt="0"/>
      <dgm:spPr/>
    </dgm:pt>
    <dgm:pt modelId="{7F047AF5-C045-46A8-8AA3-A7820F7F9479}" type="pres">
      <dgm:prSet presAssocID="{6094511A-053B-4E1A-AA2E-D82CCE6B5B8A}" presName="conn2-1" presStyleLbl="parChTrans1D3" presStyleIdx="4" presStyleCnt="6"/>
      <dgm:spPr/>
    </dgm:pt>
    <dgm:pt modelId="{170757E4-E805-4AC3-99E7-A5699912BE86}" type="pres">
      <dgm:prSet presAssocID="{6094511A-053B-4E1A-AA2E-D82CCE6B5B8A}" presName="connTx" presStyleLbl="parChTrans1D3" presStyleIdx="4" presStyleCnt="6"/>
      <dgm:spPr/>
    </dgm:pt>
    <dgm:pt modelId="{E625B557-2F7D-4EA4-8B75-2883E87C0B49}" type="pres">
      <dgm:prSet presAssocID="{3965A338-F71D-4F85-8372-5669A4E413ED}" presName="root2" presStyleCnt="0"/>
      <dgm:spPr/>
    </dgm:pt>
    <dgm:pt modelId="{0EDD6B79-3AFF-4DBB-A81B-D5D5E4293D26}" type="pres">
      <dgm:prSet presAssocID="{3965A338-F71D-4F85-8372-5669A4E413ED}" presName="LevelTwoTextNode" presStyleLbl="node3" presStyleIdx="4" presStyleCnt="6" custScaleX="132779" custLinFactNeighborX="-76569" custLinFactNeighborY="1283">
        <dgm:presLayoutVars>
          <dgm:chPref val="3"/>
        </dgm:presLayoutVars>
      </dgm:prSet>
      <dgm:spPr/>
    </dgm:pt>
    <dgm:pt modelId="{FFC69022-1CB0-4F23-9570-AAA615CF67EB}" type="pres">
      <dgm:prSet presAssocID="{3965A338-F71D-4F85-8372-5669A4E413ED}" presName="level3hierChild" presStyleCnt="0"/>
      <dgm:spPr/>
    </dgm:pt>
    <dgm:pt modelId="{36FD1A48-5E45-4559-B190-15CBD6689131}" type="pres">
      <dgm:prSet presAssocID="{4FDB1959-74A9-4DED-A367-6F63FD945BDD}" presName="conn2-1" presStyleLbl="parChTrans1D3" presStyleIdx="5" presStyleCnt="6"/>
      <dgm:spPr/>
    </dgm:pt>
    <dgm:pt modelId="{E33F3A64-E75F-4960-A72D-018EB5B5887B}" type="pres">
      <dgm:prSet presAssocID="{4FDB1959-74A9-4DED-A367-6F63FD945BDD}" presName="connTx" presStyleLbl="parChTrans1D3" presStyleIdx="5" presStyleCnt="6"/>
      <dgm:spPr/>
    </dgm:pt>
    <dgm:pt modelId="{4791E71B-FB0F-41ED-9D0E-EB1FDB4C7044}" type="pres">
      <dgm:prSet presAssocID="{07646196-D0CF-47CD-B232-ADD2E13EEDBA}" presName="root2" presStyleCnt="0"/>
      <dgm:spPr/>
    </dgm:pt>
    <dgm:pt modelId="{296DC20E-3594-4B09-B332-2D8242EC35D4}" type="pres">
      <dgm:prSet presAssocID="{07646196-D0CF-47CD-B232-ADD2E13EEDBA}" presName="LevelTwoTextNode" presStyleLbl="node3" presStyleIdx="5" presStyleCnt="6" custScaleX="132779" custLinFactNeighborX="-74892" custLinFactNeighborY="-770">
        <dgm:presLayoutVars>
          <dgm:chPref val="3"/>
        </dgm:presLayoutVars>
      </dgm:prSet>
      <dgm:spPr/>
    </dgm:pt>
    <dgm:pt modelId="{F82B7689-680B-433E-9AB9-0C41DE529D19}" type="pres">
      <dgm:prSet presAssocID="{07646196-D0CF-47CD-B232-ADD2E13EEDBA}" presName="level3hierChild" presStyleCnt="0"/>
      <dgm:spPr/>
    </dgm:pt>
  </dgm:ptLst>
  <dgm:cxnLst>
    <dgm:cxn modelId="{D9030307-4BAF-4681-9925-C1C4F10AA2C5}" type="presOf" srcId="{4DA2BFA7-97C0-4AB5-9FE0-FA6ABEC341B5}" destId="{1FEE3EB8-3714-4F37-A68F-183F6C2DBEFA}" srcOrd="1" destOrd="0" presId="urn:microsoft.com/office/officeart/2005/8/layout/hierarchy2"/>
    <dgm:cxn modelId="{96BD8E0E-DD19-4F48-BF6B-3FA5C18ACD95}" type="presOf" srcId="{E2B75474-F530-4634-8975-816A07B42975}" destId="{ABCD7415-1356-4613-8990-6874995D5A78}" srcOrd="1" destOrd="0" presId="urn:microsoft.com/office/officeart/2005/8/layout/hierarchy2"/>
    <dgm:cxn modelId="{55B43B12-20B6-49CC-A249-6BFA86AD246D}" srcId="{9C516338-4817-4DDC-85A3-DA79005F86C1}" destId="{3965A338-F71D-4F85-8372-5669A4E413ED}" srcOrd="1" destOrd="0" parTransId="{6094511A-053B-4E1A-AA2E-D82CCE6B5B8A}" sibTransId="{D7D0FD17-F6D4-4238-8982-70EFCBB45516}"/>
    <dgm:cxn modelId="{4171B513-EA24-4D1D-BE97-24E2733D5AD4}" type="presOf" srcId="{6094511A-053B-4E1A-AA2E-D82CCE6B5B8A}" destId="{170757E4-E805-4AC3-99E7-A5699912BE86}" srcOrd="1" destOrd="0" presId="urn:microsoft.com/office/officeart/2005/8/layout/hierarchy2"/>
    <dgm:cxn modelId="{D25BBC1B-AAD3-48A7-8E91-3CED259D0E4E}" type="presOf" srcId="{9C516338-4817-4DDC-85A3-DA79005F86C1}" destId="{EB42BD1C-1E2C-45FF-B521-424AEDD14214}" srcOrd="0" destOrd="0" presId="urn:microsoft.com/office/officeart/2005/8/layout/hierarchy2"/>
    <dgm:cxn modelId="{6A9DF325-D008-4FAA-8139-375FEB82468D}" srcId="{1DA5317D-CD1B-4CFD-AAB3-CA8D70A70130}" destId="{C8FA932D-822D-4041-B8EC-D258EB3D2C23}" srcOrd="0" destOrd="0" parTransId="{15E752F0-0B43-4210-8F0D-8BB648310299}" sibTransId="{8D58001C-57B7-4ABF-9EBF-D7622039C7F6}"/>
    <dgm:cxn modelId="{E6D9C327-8EC6-465C-94D6-7E129658B8A4}" type="presOf" srcId="{6094511A-053B-4E1A-AA2E-D82CCE6B5B8A}" destId="{7F047AF5-C045-46A8-8AA3-A7820F7F9479}" srcOrd="0" destOrd="0" presId="urn:microsoft.com/office/officeart/2005/8/layout/hierarchy2"/>
    <dgm:cxn modelId="{928B9035-03B3-41D0-957E-553A52C6A313}" type="presOf" srcId="{2D1548D9-50D0-4E44-8A98-3CF3E1A96822}" destId="{B16486FC-7C52-491E-AFC8-0B16EE438F55}" srcOrd="0" destOrd="0" presId="urn:microsoft.com/office/officeart/2005/8/layout/hierarchy2"/>
    <dgm:cxn modelId="{77D9275E-63A7-4863-BB11-F2DF892D5534}" type="presOf" srcId="{A2A09C23-788A-4ECA-8E04-231390F888E0}" destId="{A19F2E7C-90C7-4E71-8B7D-A47FE5B86D51}" srcOrd="1" destOrd="0" presId="urn:microsoft.com/office/officeart/2005/8/layout/hierarchy2"/>
    <dgm:cxn modelId="{84ECE666-1826-462F-BF89-5BEB7B98B7AC}" srcId="{D5493453-0AB4-4B26-B4BD-F334151CFC6D}" destId="{B9EBEAD6-986F-448B-B909-A9E267C9013A}" srcOrd="0" destOrd="0" parTransId="{E2B75474-F530-4634-8975-816A07B42975}" sibTransId="{1D380E00-7059-433F-9186-915BC6F7C80D}"/>
    <dgm:cxn modelId="{5C636567-2777-4E81-B362-F4BC12B3D2F8}" type="presOf" srcId="{C8FA932D-822D-4041-B8EC-D258EB3D2C23}" destId="{F12B941C-98FE-4FFB-96DD-78EAB0DC746B}" srcOrd="0" destOrd="0" presId="urn:microsoft.com/office/officeart/2005/8/layout/hierarchy2"/>
    <dgm:cxn modelId="{29A13E6C-3C9D-40CE-8CBF-C734350E0136}" srcId="{D5493453-0AB4-4B26-B4BD-F334151CFC6D}" destId="{F50EFE89-1DD3-4A50-A78E-D69461B0B641}" srcOrd="2" destOrd="0" parTransId="{4DA2BFA7-97C0-4AB5-9FE0-FA6ABEC341B5}" sibTransId="{72B2C2B8-2B50-4CA1-A778-EEE5FEB48CEC}"/>
    <dgm:cxn modelId="{29C6044F-1F8A-4644-9FEF-3E139C5D4066}" type="presOf" srcId="{E2B75474-F530-4634-8975-816A07B42975}" destId="{FB39A672-B7A6-4815-9AE7-128E8F205847}" srcOrd="0" destOrd="0" presId="urn:microsoft.com/office/officeart/2005/8/layout/hierarchy2"/>
    <dgm:cxn modelId="{1AD84B6F-B333-4800-B54D-76B2D1C28C02}" srcId="{9C516338-4817-4DDC-85A3-DA79005F86C1}" destId="{BB805155-B3A1-4CB6-AF6C-B819A62B87FC}" srcOrd="0" destOrd="0" parTransId="{6E592617-F595-41D9-B3B7-6FB4108F7A11}" sibTransId="{BF1BADBA-070C-46C2-BB71-D3632D527EF2}"/>
    <dgm:cxn modelId="{B3013050-044E-46FB-BA2C-5AB1D3433057}" type="presOf" srcId="{C0DF8488-31F4-44C4-BF41-BD69B37F0ED4}" destId="{B281BD38-FFA4-44F6-BE2D-C5535C1D3FF8}" srcOrd="0" destOrd="0" presId="urn:microsoft.com/office/officeart/2005/8/layout/hierarchy2"/>
    <dgm:cxn modelId="{C2B8A473-301E-4C83-8D6F-16E06CCA38D0}" type="presOf" srcId="{2D1548D9-50D0-4E44-8A98-3CF3E1A96822}" destId="{F5DDEA2A-0D8D-4334-8298-DBDB4C581D5A}" srcOrd="1" destOrd="0" presId="urn:microsoft.com/office/officeart/2005/8/layout/hierarchy2"/>
    <dgm:cxn modelId="{572B1877-A6A6-47D5-9A06-7CA97B9BC25C}" type="presOf" srcId="{6E592617-F595-41D9-B3B7-6FB4108F7A11}" destId="{DC525F73-257E-41B4-A79A-DC33B65D046B}" srcOrd="0" destOrd="0" presId="urn:microsoft.com/office/officeart/2005/8/layout/hierarchy2"/>
    <dgm:cxn modelId="{1DB31B77-C4A9-4554-95A0-3B6967165D16}" type="presOf" srcId="{F50EFE89-1DD3-4A50-A78E-D69461B0B641}" destId="{591988EC-A898-4885-AD44-BB6A49412B7B}" srcOrd="0" destOrd="0" presId="urn:microsoft.com/office/officeart/2005/8/layout/hierarchy2"/>
    <dgm:cxn modelId="{D4AC1D7D-9A81-4932-A547-ED0E10A1E55B}" type="presOf" srcId="{A1DC1F51-94A0-481F-8993-A0D72A50097F}" destId="{34870316-7404-4A53-BF19-F77E687A6EEB}" srcOrd="0" destOrd="0" presId="urn:microsoft.com/office/officeart/2005/8/layout/hierarchy2"/>
    <dgm:cxn modelId="{2172D284-0A5D-46E6-A823-BF276EB205B8}" srcId="{9C516338-4817-4DDC-85A3-DA79005F86C1}" destId="{07646196-D0CF-47CD-B232-ADD2E13EEDBA}" srcOrd="2" destOrd="0" parTransId="{4FDB1959-74A9-4DED-A367-6F63FD945BDD}" sibTransId="{A246C028-08FF-4122-A629-F4F404CBB685}"/>
    <dgm:cxn modelId="{A3CD6887-46E6-4F3D-A5C3-F89E31C7E050}" srcId="{D5493453-0AB4-4B26-B4BD-F334151CFC6D}" destId="{A1DC1F51-94A0-481F-8993-A0D72A50097F}" srcOrd="1" destOrd="0" parTransId="{2D1548D9-50D0-4E44-8A98-3CF3E1A96822}" sibTransId="{06C247AF-034B-4FEB-8100-BF0D262DE5A1}"/>
    <dgm:cxn modelId="{BAD18187-6447-41F3-9297-151E1257888F}" type="presOf" srcId="{A2A09C23-788A-4ECA-8E04-231390F888E0}" destId="{6AD8EA35-0F37-4748-9A40-C696A59EA695}" srcOrd="0" destOrd="0" presId="urn:microsoft.com/office/officeart/2005/8/layout/hierarchy2"/>
    <dgm:cxn modelId="{9A722593-7F42-49BD-AD1B-56ACE1E7D343}" type="presOf" srcId="{6E592617-F595-41D9-B3B7-6FB4108F7A11}" destId="{EB623195-32FD-4E28-BB09-DD530601B349}" srcOrd="1" destOrd="0" presId="urn:microsoft.com/office/officeart/2005/8/layout/hierarchy2"/>
    <dgm:cxn modelId="{CCA96696-D6D4-4F7B-909F-E0839B444AA9}" srcId="{C8FA932D-822D-4041-B8EC-D258EB3D2C23}" destId="{9C516338-4817-4DDC-85A3-DA79005F86C1}" srcOrd="1" destOrd="0" parTransId="{C0DF8488-31F4-44C4-BF41-BD69B37F0ED4}" sibTransId="{CFB0273A-362D-4119-8B13-0503C51144D5}"/>
    <dgm:cxn modelId="{4F23429F-3378-49BF-88A3-925417308AC4}" type="presOf" srcId="{1DA5317D-CD1B-4CFD-AAB3-CA8D70A70130}" destId="{A4776946-B14B-4708-99BC-6DA78F2D06B5}" srcOrd="0" destOrd="0" presId="urn:microsoft.com/office/officeart/2005/8/layout/hierarchy2"/>
    <dgm:cxn modelId="{863C93A2-8691-45DD-981A-D314D7063F05}" type="presOf" srcId="{3965A338-F71D-4F85-8372-5669A4E413ED}" destId="{0EDD6B79-3AFF-4DBB-A81B-D5D5E4293D26}" srcOrd="0" destOrd="0" presId="urn:microsoft.com/office/officeart/2005/8/layout/hierarchy2"/>
    <dgm:cxn modelId="{4FF354AB-A03D-42F3-9009-F3ED8BA68B07}" type="presOf" srcId="{4FDB1959-74A9-4DED-A367-6F63FD945BDD}" destId="{36FD1A48-5E45-4559-B190-15CBD6689131}" srcOrd="0" destOrd="0" presId="urn:microsoft.com/office/officeart/2005/8/layout/hierarchy2"/>
    <dgm:cxn modelId="{21F7A1AD-EAD5-4105-A6A7-938206707AC7}" type="presOf" srcId="{4FDB1959-74A9-4DED-A367-6F63FD945BDD}" destId="{E33F3A64-E75F-4960-A72D-018EB5B5887B}" srcOrd="1" destOrd="0" presId="urn:microsoft.com/office/officeart/2005/8/layout/hierarchy2"/>
    <dgm:cxn modelId="{CC3C57B0-29DB-4719-A8AA-AB6915C394B0}" type="presOf" srcId="{C0DF8488-31F4-44C4-BF41-BD69B37F0ED4}" destId="{846B645A-662A-40C7-AB80-29B543ED86BF}" srcOrd="1" destOrd="0" presId="urn:microsoft.com/office/officeart/2005/8/layout/hierarchy2"/>
    <dgm:cxn modelId="{A7A35AB9-CC24-4CC0-A251-FAB329F6997F}" srcId="{C8FA932D-822D-4041-B8EC-D258EB3D2C23}" destId="{D5493453-0AB4-4B26-B4BD-F334151CFC6D}" srcOrd="0" destOrd="0" parTransId="{A2A09C23-788A-4ECA-8E04-231390F888E0}" sibTransId="{7E01078E-515F-406C-BA6B-D98831E728DD}"/>
    <dgm:cxn modelId="{810642CA-D07A-4436-80C6-E35CFE0284DC}" type="presOf" srcId="{4DA2BFA7-97C0-4AB5-9FE0-FA6ABEC341B5}" destId="{CB5E619A-9A1F-445B-A47F-1F1CA5BA5391}" srcOrd="0" destOrd="0" presId="urn:microsoft.com/office/officeart/2005/8/layout/hierarchy2"/>
    <dgm:cxn modelId="{2E2EB5CC-F0C2-4139-9240-9D0FA3F82482}" type="presOf" srcId="{D5493453-0AB4-4B26-B4BD-F334151CFC6D}" destId="{030FFA4A-D2A3-4245-B10A-AF328F27DD73}" srcOrd="0" destOrd="0" presId="urn:microsoft.com/office/officeart/2005/8/layout/hierarchy2"/>
    <dgm:cxn modelId="{D977B9E7-F542-46FB-98B5-BAB267E4C784}" type="presOf" srcId="{BB805155-B3A1-4CB6-AF6C-B819A62B87FC}" destId="{2BE3273E-15E5-48D3-935D-A71A3A9573B5}" srcOrd="0" destOrd="0" presId="urn:microsoft.com/office/officeart/2005/8/layout/hierarchy2"/>
    <dgm:cxn modelId="{B98D1EED-A3BB-467B-B566-F870156573C3}" type="presOf" srcId="{07646196-D0CF-47CD-B232-ADD2E13EEDBA}" destId="{296DC20E-3594-4B09-B332-2D8242EC35D4}" srcOrd="0" destOrd="0" presId="urn:microsoft.com/office/officeart/2005/8/layout/hierarchy2"/>
    <dgm:cxn modelId="{8CA4C7F4-C6B8-4B85-AF36-9C35A97621DC}" type="presOf" srcId="{B9EBEAD6-986F-448B-B909-A9E267C9013A}" destId="{EF40FEE0-BD57-43D6-9840-D3D221E02BC0}" srcOrd="0" destOrd="0" presId="urn:microsoft.com/office/officeart/2005/8/layout/hierarchy2"/>
    <dgm:cxn modelId="{688BDB34-53BB-4B9F-9823-36A0499F90B1}" type="presParOf" srcId="{A4776946-B14B-4708-99BC-6DA78F2D06B5}" destId="{CF89CA9C-7186-4E61-A9FD-44D1B8085D4D}" srcOrd="0" destOrd="0" presId="urn:microsoft.com/office/officeart/2005/8/layout/hierarchy2"/>
    <dgm:cxn modelId="{F71B1499-DDB9-4995-9334-0CD245F5F005}" type="presParOf" srcId="{CF89CA9C-7186-4E61-A9FD-44D1B8085D4D}" destId="{F12B941C-98FE-4FFB-96DD-78EAB0DC746B}" srcOrd="0" destOrd="0" presId="urn:microsoft.com/office/officeart/2005/8/layout/hierarchy2"/>
    <dgm:cxn modelId="{CABC81DB-BC8C-4076-AED3-B46112CC5D9A}" type="presParOf" srcId="{CF89CA9C-7186-4E61-A9FD-44D1B8085D4D}" destId="{AF19B066-AD80-49A4-9592-79593F5BF25A}" srcOrd="1" destOrd="0" presId="urn:microsoft.com/office/officeart/2005/8/layout/hierarchy2"/>
    <dgm:cxn modelId="{9C8DC225-1140-4A03-A258-06BC482F27F3}" type="presParOf" srcId="{AF19B066-AD80-49A4-9592-79593F5BF25A}" destId="{6AD8EA35-0F37-4748-9A40-C696A59EA695}" srcOrd="0" destOrd="0" presId="urn:microsoft.com/office/officeart/2005/8/layout/hierarchy2"/>
    <dgm:cxn modelId="{8BEDB8E2-8EA5-4FC4-9E64-365A9BE859B3}" type="presParOf" srcId="{6AD8EA35-0F37-4748-9A40-C696A59EA695}" destId="{A19F2E7C-90C7-4E71-8B7D-A47FE5B86D51}" srcOrd="0" destOrd="0" presId="urn:microsoft.com/office/officeart/2005/8/layout/hierarchy2"/>
    <dgm:cxn modelId="{673735EA-6016-46DA-9087-45DFE12DBBF2}" type="presParOf" srcId="{AF19B066-AD80-49A4-9592-79593F5BF25A}" destId="{A2BA176B-67CB-478D-ADA0-4EBB5578F725}" srcOrd="1" destOrd="0" presId="urn:microsoft.com/office/officeart/2005/8/layout/hierarchy2"/>
    <dgm:cxn modelId="{56CF3641-293E-4877-B795-92626CE51CD4}" type="presParOf" srcId="{A2BA176B-67CB-478D-ADA0-4EBB5578F725}" destId="{030FFA4A-D2A3-4245-B10A-AF328F27DD73}" srcOrd="0" destOrd="0" presId="urn:microsoft.com/office/officeart/2005/8/layout/hierarchy2"/>
    <dgm:cxn modelId="{49411CC2-6340-4C93-8031-9E49AA7C7EDB}" type="presParOf" srcId="{A2BA176B-67CB-478D-ADA0-4EBB5578F725}" destId="{54745461-8816-4CDB-B33A-D067641A6009}" srcOrd="1" destOrd="0" presId="urn:microsoft.com/office/officeart/2005/8/layout/hierarchy2"/>
    <dgm:cxn modelId="{71BCBF4A-C810-4FDF-9E55-ECD963B4530C}" type="presParOf" srcId="{54745461-8816-4CDB-B33A-D067641A6009}" destId="{FB39A672-B7A6-4815-9AE7-128E8F205847}" srcOrd="0" destOrd="0" presId="urn:microsoft.com/office/officeart/2005/8/layout/hierarchy2"/>
    <dgm:cxn modelId="{ABE5402B-A661-4AF2-9600-C3A8C561A399}" type="presParOf" srcId="{FB39A672-B7A6-4815-9AE7-128E8F205847}" destId="{ABCD7415-1356-4613-8990-6874995D5A78}" srcOrd="0" destOrd="0" presId="urn:microsoft.com/office/officeart/2005/8/layout/hierarchy2"/>
    <dgm:cxn modelId="{8609BDBD-EDE4-46DD-80CB-A1AB3F935AA2}" type="presParOf" srcId="{54745461-8816-4CDB-B33A-D067641A6009}" destId="{839DF9C8-9610-4EE8-AEAD-2DED57E9D7B3}" srcOrd="1" destOrd="0" presId="urn:microsoft.com/office/officeart/2005/8/layout/hierarchy2"/>
    <dgm:cxn modelId="{1CA45B04-7B4C-459E-B7E3-64A620C918FC}" type="presParOf" srcId="{839DF9C8-9610-4EE8-AEAD-2DED57E9D7B3}" destId="{EF40FEE0-BD57-43D6-9840-D3D221E02BC0}" srcOrd="0" destOrd="0" presId="urn:microsoft.com/office/officeart/2005/8/layout/hierarchy2"/>
    <dgm:cxn modelId="{4B5FFE23-CAAD-44E4-9643-B536E7CFA022}" type="presParOf" srcId="{839DF9C8-9610-4EE8-AEAD-2DED57E9D7B3}" destId="{30B579D0-55BB-4E58-ABE0-4512C38592AA}" srcOrd="1" destOrd="0" presId="urn:microsoft.com/office/officeart/2005/8/layout/hierarchy2"/>
    <dgm:cxn modelId="{075C56B9-6498-42C7-8264-3322395FDA7F}" type="presParOf" srcId="{54745461-8816-4CDB-B33A-D067641A6009}" destId="{B16486FC-7C52-491E-AFC8-0B16EE438F55}" srcOrd="2" destOrd="0" presId="urn:microsoft.com/office/officeart/2005/8/layout/hierarchy2"/>
    <dgm:cxn modelId="{9BF6BBBB-DF21-4739-80D1-930BC5773B88}" type="presParOf" srcId="{B16486FC-7C52-491E-AFC8-0B16EE438F55}" destId="{F5DDEA2A-0D8D-4334-8298-DBDB4C581D5A}" srcOrd="0" destOrd="0" presId="urn:microsoft.com/office/officeart/2005/8/layout/hierarchy2"/>
    <dgm:cxn modelId="{EFD295B0-D490-4C8A-897E-CABE4D3292BF}" type="presParOf" srcId="{54745461-8816-4CDB-B33A-D067641A6009}" destId="{5000DA8C-D3B5-43B7-9BB4-BA39ECBDA05B}" srcOrd="3" destOrd="0" presId="urn:microsoft.com/office/officeart/2005/8/layout/hierarchy2"/>
    <dgm:cxn modelId="{CF42601F-E687-4FB7-BF57-110F57E1024B}" type="presParOf" srcId="{5000DA8C-D3B5-43B7-9BB4-BA39ECBDA05B}" destId="{34870316-7404-4A53-BF19-F77E687A6EEB}" srcOrd="0" destOrd="0" presId="urn:microsoft.com/office/officeart/2005/8/layout/hierarchy2"/>
    <dgm:cxn modelId="{51390DF8-ABC8-45EA-8784-F344F78DC96E}" type="presParOf" srcId="{5000DA8C-D3B5-43B7-9BB4-BA39ECBDA05B}" destId="{45064EE2-8594-48D6-9EE8-31FBDAA21586}" srcOrd="1" destOrd="0" presId="urn:microsoft.com/office/officeart/2005/8/layout/hierarchy2"/>
    <dgm:cxn modelId="{EAA843ED-688E-4162-856D-40EF8F8CC3B8}" type="presParOf" srcId="{54745461-8816-4CDB-B33A-D067641A6009}" destId="{CB5E619A-9A1F-445B-A47F-1F1CA5BA5391}" srcOrd="4" destOrd="0" presId="urn:microsoft.com/office/officeart/2005/8/layout/hierarchy2"/>
    <dgm:cxn modelId="{305FDB5D-3BE6-442E-BC84-CF7C5046D9E1}" type="presParOf" srcId="{CB5E619A-9A1F-445B-A47F-1F1CA5BA5391}" destId="{1FEE3EB8-3714-4F37-A68F-183F6C2DBEFA}" srcOrd="0" destOrd="0" presId="urn:microsoft.com/office/officeart/2005/8/layout/hierarchy2"/>
    <dgm:cxn modelId="{BB6758E0-4962-445C-AC04-44F61D467492}" type="presParOf" srcId="{54745461-8816-4CDB-B33A-D067641A6009}" destId="{75707C5F-1A23-46DE-A935-5D8A2BBF865D}" srcOrd="5" destOrd="0" presId="urn:microsoft.com/office/officeart/2005/8/layout/hierarchy2"/>
    <dgm:cxn modelId="{E9722DC1-A453-4FD6-A6FE-0E2A194F0977}" type="presParOf" srcId="{75707C5F-1A23-46DE-A935-5D8A2BBF865D}" destId="{591988EC-A898-4885-AD44-BB6A49412B7B}" srcOrd="0" destOrd="0" presId="urn:microsoft.com/office/officeart/2005/8/layout/hierarchy2"/>
    <dgm:cxn modelId="{72AE5BD9-9B36-4BDE-ABC7-23BB7E4FFF64}" type="presParOf" srcId="{75707C5F-1A23-46DE-A935-5D8A2BBF865D}" destId="{E20CE9C6-A3DD-40FB-9200-BCF8F2BC7E38}" srcOrd="1" destOrd="0" presId="urn:microsoft.com/office/officeart/2005/8/layout/hierarchy2"/>
    <dgm:cxn modelId="{F04B944E-C99F-4DAE-BF48-9384A7964E65}" type="presParOf" srcId="{AF19B066-AD80-49A4-9592-79593F5BF25A}" destId="{B281BD38-FFA4-44F6-BE2D-C5535C1D3FF8}" srcOrd="2" destOrd="0" presId="urn:microsoft.com/office/officeart/2005/8/layout/hierarchy2"/>
    <dgm:cxn modelId="{A3C1E1C7-BEAD-4BF5-AEFC-93EB164E8FE8}" type="presParOf" srcId="{B281BD38-FFA4-44F6-BE2D-C5535C1D3FF8}" destId="{846B645A-662A-40C7-AB80-29B543ED86BF}" srcOrd="0" destOrd="0" presId="urn:microsoft.com/office/officeart/2005/8/layout/hierarchy2"/>
    <dgm:cxn modelId="{ED9871AF-B69C-4681-BE04-33BF362EE96D}" type="presParOf" srcId="{AF19B066-AD80-49A4-9592-79593F5BF25A}" destId="{58700151-EC91-44FF-BEDF-DBD56C153569}" srcOrd="3" destOrd="0" presId="urn:microsoft.com/office/officeart/2005/8/layout/hierarchy2"/>
    <dgm:cxn modelId="{3F117A83-0C0E-46FE-ACA1-72102BD75734}" type="presParOf" srcId="{58700151-EC91-44FF-BEDF-DBD56C153569}" destId="{EB42BD1C-1E2C-45FF-B521-424AEDD14214}" srcOrd="0" destOrd="0" presId="urn:microsoft.com/office/officeart/2005/8/layout/hierarchy2"/>
    <dgm:cxn modelId="{27E3B9C0-C4ED-4F1E-B328-720E1F7E66BD}" type="presParOf" srcId="{58700151-EC91-44FF-BEDF-DBD56C153569}" destId="{2B00754F-54EF-4B61-8EF9-49CFD348FF9E}" srcOrd="1" destOrd="0" presId="urn:microsoft.com/office/officeart/2005/8/layout/hierarchy2"/>
    <dgm:cxn modelId="{5C2B03D8-97C5-4A13-9C36-845D68B016EB}" type="presParOf" srcId="{2B00754F-54EF-4B61-8EF9-49CFD348FF9E}" destId="{DC525F73-257E-41B4-A79A-DC33B65D046B}" srcOrd="0" destOrd="0" presId="urn:microsoft.com/office/officeart/2005/8/layout/hierarchy2"/>
    <dgm:cxn modelId="{66DDCB77-7FEE-42F8-848F-A0DF16C93AF8}" type="presParOf" srcId="{DC525F73-257E-41B4-A79A-DC33B65D046B}" destId="{EB623195-32FD-4E28-BB09-DD530601B349}" srcOrd="0" destOrd="0" presId="urn:microsoft.com/office/officeart/2005/8/layout/hierarchy2"/>
    <dgm:cxn modelId="{DD168168-51CB-4284-B98F-8C1B81A5A097}" type="presParOf" srcId="{2B00754F-54EF-4B61-8EF9-49CFD348FF9E}" destId="{CFA1B104-EE03-4B12-B54B-8E729074810E}" srcOrd="1" destOrd="0" presId="urn:microsoft.com/office/officeart/2005/8/layout/hierarchy2"/>
    <dgm:cxn modelId="{E070EE10-A062-4A65-9B26-1C87E7C7ED40}" type="presParOf" srcId="{CFA1B104-EE03-4B12-B54B-8E729074810E}" destId="{2BE3273E-15E5-48D3-935D-A71A3A9573B5}" srcOrd="0" destOrd="0" presId="urn:microsoft.com/office/officeart/2005/8/layout/hierarchy2"/>
    <dgm:cxn modelId="{ABFC0FB1-C3A9-4F69-862F-3E6290C4EF2E}" type="presParOf" srcId="{CFA1B104-EE03-4B12-B54B-8E729074810E}" destId="{BF3A6C1B-1E17-49AD-AE32-79A497E13C54}" srcOrd="1" destOrd="0" presId="urn:microsoft.com/office/officeart/2005/8/layout/hierarchy2"/>
    <dgm:cxn modelId="{2D612CE3-21CE-4775-806A-5C59403609AA}" type="presParOf" srcId="{2B00754F-54EF-4B61-8EF9-49CFD348FF9E}" destId="{7F047AF5-C045-46A8-8AA3-A7820F7F9479}" srcOrd="2" destOrd="0" presId="urn:microsoft.com/office/officeart/2005/8/layout/hierarchy2"/>
    <dgm:cxn modelId="{CB63094C-040F-47F7-843B-F02200B8FBFF}" type="presParOf" srcId="{7F047AF5-C045-46A8-8AA3-A7820F7F9479}" destId="{170757E4-E805-4AC3-99E7-A5699912BE86}" srcOrd="0" destOrd="0" presId="urn:microsoft.com/office/officeart/2005/8/layout/hierarchy2"/>
    <dgm:cxn modelId="{C3F87513-2BAA-4B00-B366-0D31B989938D}" type="presParOf" srcId="{2B00754F-54EF-4B61-8EF9-49CFD348FF9E}" destId="{E625B557-2F7D-4EA4-8B75-2883E87C0B49}" srcOrd="3" destOrd="0" presId="urn:microsoft.com/office/officeart/2005/8/layout/hierarchy2"/>
    <dgm:cxn modelId="{593B0A35-6057-4B86-9600-BDDD22FD6E5E}" type="presParOf" srcId="{E625B557-2F7D-4EA4-8B75-2883E87C0B49}" destId="{0EDD6B79-3AFF-4DBB-A81B-D5D5E4293D26}" srcOrd="0" destOrd="0" presId="urn:microsoft.com/office/officeart/2005/8/layout/hierarchy2"/>
    <dgm:cxn modelId="{1636B0D8-536F-4FEA-BF15-F05C4435109A}" type="presParOf" srcId="{E625B557-2F7D-4EA4-8B75-2883E87C0B49}" destId="{FFC69022-1CB0-4F23-9570-AAA615CF67EB}" srcOrd="1" destOrd="0" presId="urn:microsoft.com/office/officeart/2005/8/layout/hierarchy2"/>
    <dgm:cxn modelId="{2D9DE1C1-10DD-41C3-B867-572E6CAB3D8F}" type="presParOf" srcId="{2B00754F-54EF-4B61-8EF9-49CFD348FF9E}" destId="{36FD1A48-5E45-4559-B190-15CBD6689131}" srcOrd="4" destOrd="0" presId="urn:microsoft.com/office/officeart/2005/8/layout/hierarchy2"/>
    <dgm:cxn modelId="{E18DC11E-FC4C-469B-A237-AE66CC86CB45}" type="presParOf" srcId="{36FD1A48-5E45-4559-B190-15CBD6689131}" destId="{E33F3A64-E75F-4960-A72D-018EB5B5887B}" srcOrd="0" destOrd="0" presId="urn:microsoft.com/office/officeart/2005/8/layout/hierarchy2"/>
    <dgm:cxn modelId="{B58725AA-3384-4D82-B307-08F4BCBADE58}" type="presParOf" srcId="{2B00754F-54EF-4B61-8EF9-49CFD348FF9E}" destId="{4791E71B-FB0F-41ED-9D0E-EB1FDB4C7044}" srcOrd="5" destOrd="0" presId="urn:microsoft.com/office/officeart/2005/8/layout/hierarchy2"/>
    <dgm:cxn modelId="{19EB5CC9-DE61-465F-97E1-C2EE50ECCA49}" type="presParOf" srcId="{4791E71B-FB0F-41ED-9D0E-EB1FDB4C7044}" destId="{296DC20E-3594-4B09-B332-2D8242EC35D4}" srcOrd="0" destOrd="0" presId="urn:microsoft.com/office/officeart/2005/8/layout/hierarchy2"/>
    <dgm:cxn modelId="{E55CC04E-4091-44A6-911A-5AFE4BF92AD7}" type="presParOf" srcId="{4791E71B-FB0F-41ED-9D0E-EB1FDB4C7044}" destId="{F82B7689-680B-433E-9AB9-0C41DE529D1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09469D-1953-4DE2-81BE-2D54E3C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7A5768A6-A87B-4DEF-8F6A-289CF8C35F31}">
      <dgm:prSet phldrT="[テキスト]"/>
      <dgm:spPr/>
      <dgm:t>
        <a:bodyPr/>
        <a:lstStyle/>
        <a:p>
          <a:r>
            <a:rPr kumimoji="1" lang="ja-JP" altLang="en-US" dirty="0"/>
            <a:t>１）前月繰越残高、月末繰越残高</a:t>
          </a:r>
        </a:p>
      </dgm:t>
    </dgm:pt>
    <dgm:pt modelId="{1B74BCFF-5920-434B-A527-018C4B3B9836}" type="parTrans" cxnId="{E0D13DC5-D42C-4D8F-920E-964B8618DA0D}">
      <dgm:prSet/>
      <dgm:spPr/>
      <dgm:t>
        <a:bodyPr/>
        <a:lstStyle/>
        <a:p>
          <a:endParaRPr kumimoji="1" lang="ja-JP" altLang="en-US"/>
        </a:p>
      </dgm:t>
    </dgm:pt>
    <dgm:pt modelId="{A468CDFB-261E-43DA-AEB7-640956AF3943}" type="sibTrans" cxnId="{E0D13DC5-D42C-4D8F-920E-964B8618DA0D}">
      <dgm:prSet/>
      <dgm:spPr/>
      <dgm:t>
        <a:bodyPr/>
        <a:lstStyle/>
        <a:p>
          <a:endParaRPr kumimoji="1" lang="ja-JP" altLang="en-US"/>
        </a:p>
      </dgm:t>
    </dgm:pt>
    <dgm:pt modelId="{6BD869EC-20EA-4D0A-ADFD-EED5C1264BE6}">
      <dgm:prSet phldrT="[テキスト]"/>
      <dgm:spPr/>
      <dgm:t>
        <a:bodyPr/>
        <a:lstStyle/>
        <a:p>
          <a:r>
            <a:rPr kumimoji="1" lang="ja-JP" altLang="en-US" dirty="0"/>
            <a:t>２）経常収入</a:t>
          </a:r>
        </a:p>
      </dgm:t>
    </dgm:pt>
    <dgm:pt modelId="{24A76DE3-BF28-4D8C-B796-A6CE1D6E781E}" type="parTrans" cxnId="{A6E5657B-8BE9-4CCE-BDE4-6C1928D89F88}">
      <dgm:prSet/>
      <dgm:spPr/>
      <dgm:t>
        <a:bodyPr/>
        <a:lstStyle/>
        <a:p>
          <a:endParaRPr kumimoji="1" lang="ja-JP" altLang="en-US"/>
        </a:p>
      </dgm:t>
    </dgm:pt>
    <dgm:pt modelId="{A0C6FB5F-2345-4B52-A673-67C492511A8B}" type="sibTrans" cxnId="{A6E5657B-8BE9-4CCE-BDE4-6C1928D89F88}">
      <dgm:prSet/>
      <dgm:spPr/>
      <dgm:t>
        <a:bodyPr/>
        <a:lstStyle/>
        <a:p>
          <a:endParaRPr kumimoji="1" lang="ja-JP" altLang="en-US"/>
        </a:p>
      </dgm:t>
    </dgm:pt>
    <dgm:pt modelId="{A8043349-E90C-4CD5-A89B-F5607076B1AE}">
      <dgm:prSet phldrT="[テキスト]"/>
      <dgm:spPr/>
      <dgm:t>
        <a:bodyPr/>
        <a:lstStyle/>
        <a:p>
          <a:r>
            <a:rPr kumimoji="1" lang="ja-JP" altLang="en-US" dirty="0"/>
            <a:t>３）経常支出</a:t>
          </a:r>
        </a:p>
      </dgm:t>
    </dgm:pt>
    <dgm:pt modelId="{2ABC50EF-6005-4395-A311-E69A25CD4BBD}" type="parTrans" cxnId="{22254D8B-120A-4225-8DF9-2D7625014339}">
      <dgm:prSet/>
      <dgm:spPr/>
      <dgm:t>
        <a:bodyPr/>
        <a:lstStyle/>
        <a:p>
          <a:endParaRPr kumimoji="1" lang="ja-JP" altLang="en-US"/>
        </a:p>
      </dgm:t>
    </dgm:pt>
    <dgm:pt modelId="{E6BB29A1-679D-4381-BFDF-B43F90366812}" type="sibTrans" cxnId="{22254D8B-120A-4225-8DF9-2D7625014339}">
      <dgm:prSet/>
      <dgm:spPr/>
      <dgm:t>
        <a:bodyPr/>
        <a:lstStyle/>
        <a:p>
          <a:endParaRPr kumimoji="1" lang="ja-JP" altLang="en-US"/>
        </a:p>
      </dgm:t>
    </dgm:pt>
    <dgm:pt modelId="{303AC912-4E4E-4335-9807-B907A1020B5A}">
      <dgm:prSet/>
      <dgm:spPr/>
      <dgm:t>
        <a:bodyPr/>
        <a:lstStyle/>
        <a:p>
          <a:r>
            <a:rPr kumimoji="1" lang="ja-JP" altLang="en-US" dirty="0"/>
            <a:t>前月から繰り越された預金の残高を記入⇒月末繰越残高は自動計算</a:t>
          </a:r>
        </a:p>
      </dgm:t>
    </dgm:pt>
    <dgm:pt modelId="{8DB95FCD-52DD-4665-859E-1B2BB8B8FD63}" type="parTrans" cxnId="{23D9A9F1-653C-4D21-8418-28C81E10778C}">
      <dgm:prSet/>
      <dgm:spPr/>
      <dgm:t>
        <a:bodyPr/>
        <a:lstStyle/>
        <a:p>
          <a:endParaRPr kumimoji="1" lang="ja-JP" altLang="en-US"/>
        </a:p>
      </dgm:t>
    </dgm:pt>
    <dgm:pt modelId="{98EC3287-0DA2-4CF2-AA8C-66E746541ED8}" type="sibTrans" cxnId="{23D9A9F1-653C-4D21-8418-28C81E10778C}">
      <dgm:prSet/>
      <dgm:spPr/>
      <dgm:t>
        <a:bodyPr/>
        <a:lstStyle/>
        <a:p>
          <a:endParaRPr kumimoji="1" lang="ja-JP" altLang="en-US"/>
        </a:p>
      </dgm:t>
    </dgm:pt>
    <dgm:pt modelId="{2E76237B-506C-448A-B767-8010885F1B9E}">
      <dgm:prSet/>
      <dgm:spPr/>
      <dgm:t>
        <a:bodyPr/>
        <a:lstStyle/>
        <a:p>
          <a:r>
            <a:rPr kumimoji="1" lang="ja-JP" altLang="en-US" dirty="0"/>
            <a:t>現金売上⇒現金で売上代金を回収したものを記載</a:t>
          </a:r>
        </a:p>
      </dgm:t>
    </dgm:pt>
    <dgm:pt modelId="{A84092B7-5A18-42D2-9BD9-BFBDD9577084}" type="parTrans" cxnId="{0B77A886-5D36-426F-9704-858E44FF6FDA}">
      <dgm:prSet/>
      <dgm:spPr/>
      <dgm:t>
        <a:bodyPr/>
        <a:lstStyle/>
        <a:p>
          <a:endParaRPr kumimoji="1" lang="ja-JP" altLang="en-US"/>
        </a:p>
      </dgm:t>
    </dgm:pt>
    <dgm:pt modelId="{37B2EC41-955A-437F-BE9F-07FBB9C91F68}" type="sibTrans" cxnId="{0B77A886-5D36-426F-9704-858E44FF6FDA}">
      <dgm:prSet/>
      <dgm:spPr/>
      <dgm:t>
        <a:bodyPr/>
        <a:lstStyle/>
        <a:p>
          <a:endParaRPr kumimoji="1" lang="ja-JP" altLang="en-US"/>
        </a:p>
      </dgm:t>
    </dgm:pt>
    <dgm:pt modelId="{2C2B2F4A-D89D-4693-821A-7A3CA63F0E1F}">
      <dgm:prSet/>
      <dgm:spPr/>
      <dgm:t>
        <a:bodyPr/>
        <a:lstStyle/>
        <a:p>
          <a:r>
            <a:rPr kumimoji="1" lang="ja-JP" altLang="en-US" dirty="0"/>
            <a:t>売掛金回収⇒売掛金を計上した時ではなく、その売掛金が回収された時に記載</a:t>
          </a:r>
        </a:p>
      </dgm:t>
    </dgm:pt>
    <dgm:pt modelId="{45C2833A-0B9E-4951-AED7-0CEFFB9C331F}" type="parTrans" cxnId="{859B98C7-5C8F-49A8-9E4F-D62CA15BD124}">
      <dgm:prSet/>
      <dgm:spPr/>
      <dgm:t>
        <a:bodyPr/>
        <a:lstStyle/>
        <a:p>
          <a:endParaRPr kumimoji="1" lang="ja-JP" altLang="en-US"/>
        </a:p>
      </dgm:t>
    </dgm:pt>
    <dgm:pt modelId="{9CD44715-B613-4C24-B5D1-BFFF3BAA9AFC}" type="sibTrans" cxnId="{859B98C7-5C8F-49A8-9E4F-D62CA15BD124}">
      <dgm:prSet/>
      <dgm:spPr/>
      <dgm:t>
        <a:bodyPr/>
        <a:lstStyle/>
        <a:p>
          <a:endParaRPr kumimoji="1" lang="ja-JP" altLang="en-US"/>
        </a:p>
      </dgm:t>
    </dgm:pt>
    <dgm:pt modelId="{FBAA7E24-1069-4C6F-BB13-ED81026619E4}">
      <dgm:prSet/>
      <dgm:spPr/>
      <dgm:t>
        <a:bodyPr/>
        <a:lstStyle/>
        <a:p>
          <a:r>
            <a:rPr kumimoji="1" lang="ja-JP" altLang="en-US" dirty="0"/>
            <a:t>その他収入⇒受取配当金など通常の営業外での収入を記載</a:t>
          </a:r>
        </a:p>
      </dgm:t>
    </dgm:pt>
    <dgm:pt modelId="{F4617C83-D9C5-42F2-BB2E-5856C668EDBF}" type="parTrans" cxnId="{7265850F-29A3-49BE-8EB2-DEB42750B6EB}">
      <dgm:prSet/>
      <dgm:spPr/>
      <dgm:t>
        <a:bodyPr/>
        <a:lstStyle/>
        <a:p>
          <a:endParaRPr kumimoji="1" lang="ja-JP" altLang="en-US"/>
        </a:p>
      </dgm:t>
    </dgm:pt>
    <dgm:pt modelId="{B7DBA050-CA15-41A5-8008-312645E2BCCF}" type="sibTrans" cxnId="{7265850F-29A3-49BE-8EB2-DEB42750B6EB}">
      <dgm:prSet/>
      <dgm:spPr/>
      <dgm:t>
        <a:bodyPr/>
        <a:lstStyle/>
        <a:p>
          <a:endParaRPr kumimoji="1" lang="ja-JP" altLang="en-US"/>
        </a:p>
      </dgm:t>
    </dgm:pt>
    <dgm:pt modelId="{F9CD95FA-9F84-4DF0-9498-F2FA0D94FEEA}">
      <dgm:prSet/>
      <dgm:spPr/>
      <dgm:t>
        <a:bodyPr/>
        <a:lstStyle/>
        <a:p>
          <a:r>
            <a:rPr kumimoji="1" lang="ja-JP" altLang="en-US" dirty="0"/>
            <a:t>現金仕入⇒現金で仕入支払をしたものを記載</a:t>
          </a:r>
        </a:p>
      </dgm:t>
    </dgm:pt>
    <dgm:pt modelId="{0125A679-32BB-49D2-A388-C91D0C93A1CF}" type="parTrans" cxnId="{A28636A4-79B4-44C7-85B9-5FC3D4B2D47E}">
      <dgm:prSet/>
      <dgm:spPr/>
      <dgm:t>
        <a:bodyPr/>
        <a:lstStyle/>
        <a:p>
          <a:endParaRPr kumimoji="1" lang="ja-JP" altLang="en-US"/>
        </a:p>
      </dgm:t>
    </dgm:pt>
    <dgm:pt modelId="{8C5BAAD8-B6FF-4232-83CC-EA175FC2C988}" type="sibTrans" cxnId="{A28636A4-79B4-44C7-85B9-5FC3D4B2D47E}">
      <dgm:prSet/>
      <dgm:spPr/>
      <dgm:t>
        <a:bodyPr/>
        <a:lstStyle/>
        <a:p>
          <a:endParaRPr kumimoji="1" lang="ja-JP" altLang="en-US"/>
        </a:p>
      </dgm:t>
    </dgm:pt>
    <dgm:pt modelId="{391DB50B-F18A-4457-A0B6-16A1BD6D7726}">
      <dgm:prSet/>
      <dgm:spPr/>
      <dgm:t>
        <a:bodyPr/>
        <a:lstStyle/>
        <a:p>
          <a:r>
            <a:rPr kumimoji="1" lang="ja-JP" altLang="en-US" dirty="0"/>
            <a:t>買掛金支払⇒仕入先から物品を購入した時点ではなく、仕入先から請求書が発行され、その買掛金を支払った時に記載</a:t>
          </a:r>
        </a:p>
      </dgm:t>
    </dgm:pt>
    <dgm:pt modelId="{E6B7206B-CDBE-4F8E-B3C5-DC73EED11A74}" type="parTrans" cxnId="{86612BF0-AF99-4684-8078-ABD19A6E0A9D}">
      <dgm:prSet/>
      <dgm:spPr/>
      <dgm:t>
        <a:bodyPr/>
        <a:lstStyle/>
        <a:p>
          <a:endParaRPr kumimoji="1" lang="ja-JP" altLang="en-US"/>
        </a:p>
      </dgm:t>
    </dgm:pt>
    <dgm:pt modelId="{CD3ED880-7499-4FDF-92D1-F6E694A9630E}" type="sibTrans" cxnId="{86612BF0-AF99-4684-8078-ABD19A6E0A9D}">
      <dgm:prSet/>
      <dgm:spPr/>
      <dgm:t>
        <a:bodyPr/>
        <a:lstStyle/>
        <a:p>
          <a:endParaRPr kumimoji="1" lang="ja-JP" altLang="en-US"/>
        </a:p>
      </dgm:t>
    </dgm:pt>
    <dgm:pt modelId="{A26D563E-F6C0-48A5-BD06-9C3BEEE10E2A}">
      <dgm:prSet/>
      <dgm:spPr/>
      <dgm:t>
        <a:bodyPr/>
        <a:lstStyle/>
        <a:p>
          <a:r>
            <a:rPr kumimoji="1" lang="ja-JP" altLang="en-US" dirty="0"/>
            <a:t>諸経費支払⇒事業運営に関わる経費を一括して記載</a:t>
          </a:r>
        </a:p>
      </dgm:t>
    </dgm:pt>
    <dgm:pt modelId="{41E8838F-ACA4-4834-A363-A0202358AC9B}" type="parTrans" cxnId="{D73C674E-9685-4FBB-8F1E-7A7DA73433A3}">
      <dgm:prSet/>
      <dgm:spPr/>
      <dgm:t>
        <a:bodyPr/>
        <a:lstStyle/>
        <a:p>
          <a:endParaRPr kumimoji="1" lang="ja-JP" altLang="en-US"/>
        </a:p>
      </dgm:t>
    </dgm:pt>
    <dgm:pt modelId="{D43B277D-2483-4507-BC51-19C03239F464}" type="sibTrans" cxnId="{D73C674E-9685-4FBB-8F1E-7A7DA73433A3}">
      <dgm:prSet/>
      <dgm:spPr/>
      <dgm:t>
        <a:bodyPr/>
        <a:lstStyle/>
        <a:p>
          <a:endParaRPr kumimoji="1" lang="ja-JP" altLang="en-US"/>
        </a:p>
      </dgm:t>
    </dgm:pt>
    <dgm:pt modelId="{C101CB8F-9C26-4C15-97FA-7B6852635A99}">
      <dgm:prSet/>
      <dgm:spPr/>
      <dgm:t>
        <a:bodyPr/>
        <a:lstStyle/>
        <a:p>
          <a:r>
            <a:rPr kumimoji="1" lang="ja-JP" altLang="en-US" dirty="0"/>
            <a:t>人件費支払⇒財務会計上は、上記、諸経費支払の中に含まれるが、事業運営に関わる費用の中で重要な金額なので、別途独立記載する事が多い（こちらも実際に従業員等に支払った金額を記載）</a:t>
          </a:r>
        </a:p>
      </dgm:t>
    </dgm:pt>
    <dgm:pt modelId="{6C21C1A1-DFD6-492A-B95A-A39F89478ACF}" type="parTrans" cxnId="{FFDDEA3C-F483-404A-8CA7-C943142972AA}">
      <dgm:prSet/>
      <dgm:spPr/>
      <dgm:t>
        <a:bodyPr/>
        <a:lstStyle/>
        <a:p>
          <a:endParaRPr kumimoji="1" lang="ja-JP" altLang="en-US"/>
        </a:p>
      </dgm:t>
    </dgm:pt>
    <dgm:pt modelId="{F6CFB2C3-9FA7-4F4B-947C-730608445CD0}" type="sibTrans" cxnId="{FFDDEA3C-F483-404A-8CA7-C943142972AA}">
      <dgm:prSet/>
      <dgm:spPr/>
      <dgm:t>
        <a:bodyPr/>
        <a:lstStyle/>
        <a:p>
          <a:endParaRPr kumimoji="1" lang="ja-JP" altLang="en-US"/>
        </a:p>
      </dgm:t>
    </dgm:pt>
    <dgm:pt modelId="{71DC1328-9E0E-4D6F-968A-584050B6E9C0}">
      <dgm:prSet/>
      <dgm:spPr/>
      <dgm:t>
        <a:bodyPr/>
        <a:lstStyle/>
        <a:p>
          <a:r>
            <a:rPr kumimoji="1" lang="ja-JP" altLang="en-US" dirty="0"/>
            <a:t>支払利息⇒金融機関からの借入に伴う支払利息を記載</a:t>
          </a:r>
        </a:p>
      </dgm:t>
    </dgm:pt>
    <dgm:pt modelId="{EB0D692D-DB15-4552-8314-0F6256526DEC}" type="parTrans" cxnId="{1375D75B-EF49-4912-B82A-02EAE3F869E0}">
      <dgm:prSet/>
      <dgm:spPr/>
      <dgm:t>
        <a:bodyPr/>
        <a:lstStyle/>
        <a:p>
          <a:endParaRPr kumimoji="1" lang="ja-JP" altLang="en-US"/>
        </a:p>
      </dgm:t>
    </dgm:pt>
    <dgm:pt modelId="{0CB562C2-3FD8-48C7-A7F9-9DCFA270CDE9}" type="sibTrans" cxnId="{1375D75B-EF49-4912-B82A-02EAE3F869E0}">
      <dgm:prSet/>
      <dgm:spPr/>
      <dgm:t>
        <a:bodyPr/>
        <a:lstStyle/>
        <a:p>
          <a:endParaRPr kumimoji="1" lang="ja-JP" altLang="en-US"/>
        </a:p>
      </dgm:t>
    </dgm:pt>
    <dgm:pt modelId="{CD6A288C-802B-490E-B2FF-18C0208C2B80}">
      <dgm:prSet/>
      <dgm:spPr/>
      <dgm:t>
        <a:bodyPr/>
        <a:lstStyle/>
        <a:p>
          <a:r>
            <a:rPr kumimoji="1" lang="ja-JP" altLang="en-US" dirty="0"/>
            <a:t>その他支払⇒その他、営業に関する支出がある場合は、こちらに記載</a:t>
          </a:r>
        </a:p>
      </dgm:t>
    </dgm:pt>
    <dgm:pt modelId="{BBF1DF17-EFF5-46BE-82CB-30D73E6DCA9C}" type="parTrans" cxnId="{B6BC1252-B251-41F0-B7D4-B8A6A3103B81}">
      <dgm:prSet/>
      <dgm:spPr/>
      <dgm:t>
        <a:bodyPr/>
        <a:lstStyle/>
        <a:p>
          <a:endParaRPr kumimoji="1" lang="ja-JP" altLang="en-US"/>
        </a:p>
      </dgm:t>
    </dgm:pt>
    <dgm:pt modelId="{CE48196E-FA83-4E5F-B276-A2B13E729174}" type="sibTrans" cxnId="{B6BC1252-B251-41F0-B7D4-B8A6A3103B81}">
      <dgm:prSet/>
      <dgm:spPr/>
      <dgm:t>
        <a:bodyPr/>
        <a:lstStyle/>
        <a:p>
          <a:endParaRPr kumimoji="1" lang="ja-JP" altLang="en-US"/>
        </a:p>
      </dgm:t>
    </dgm:pt>
    <dgm:pt modelId="{C960D244-EE15-49EA-B47A-5E7D37BDF413}" type="pres">
      <dgm:prSet presAssocID="{7E09469D-1953-4DE2-81BE-2D54E3C6F5F9}" presName="linear" presStyleCnt="0">
        <dgm:presLayoutVars>
          <dgm:dir/>
          <dgm:animLvl val="lvl"/>
          <dgm:resizeHandles val="exact"/>
        </dgm:presLayoutVars>
      </dgm:prSet>
      <dgm:spPr/>
    </dgm:pt>
    <dgm:pt modelId="{8DF2ECE9-7EE6-4923-9498-B2E99B151F4E}" type="pres">
      <dgm:prSet presAssocID="{7A5768A6-A87B-4DEF-8F6A-289CF8C35F31}" presName="parentLin" presStyleCnt="0"/>
      <dgm:spPr/>
    </dgm:pt>
    <dgm:pt modelId="{8917CC48-07E5-4FB8-97DB-F04F46881A89}" type="pres">
      <dgm:prSet presAssocID="{7A5768A6-A87B-4DEF-8F6A-289CF8C35F31}" presName="parentLeftMargin" presStyleLbl="node1" presStyleIdx="0" presStyleCnt="3"/>
      <dgm:spPr/>
    </dgm:pt>
    <dgm:pt modelId="{FA24737C-01A7-4321-A5B4-ECEDFB90D202}" type="pres">
      <dgm:prSet presAssocID="{7A5768A6-A87B-4DEF-8F6A-289CF8C35F31}" presName="parentText" presStyleLbl="node1" presStyleIdx="0" presStyleCnt="3">
        <dgm:presLayoutVars>
          <dgm:chMax val="0"/>
          <dgm:bulletEnabled val="1"/>
        </dgm:presLayoutVars>
      </dgm:prSet>
      <dgm:spPr/>
    </dgm:pt>
    <dgm:pt modelId="{3124B636-D9BF-4D49-AAB5-7F2F60956920}" type="pres">
      <dgm:prSet presAssocID="{7A5768A6-A87B-4DEF-8F6A-289CF8C35F31}" presName="negativeSpace" presStyleCnt="0"/>
      <dgm:spPr/>
    </dgm:pt>
    <dgm:pt modelId="{3CA6BC16-CF5A-43C8-BCED-3DBFCD4373C6}" type="pres">
      <dgm:prSet presAssocID="{7A5768A6-A87B-4DEF-8F6A-289CF8C35F31}" presName="childText" presStyleLbl="conFgAcc1" presStyleIdx="0" presStyleCnt="3">
        <dgm:presLayoutVars>
          <dgm:bulletEnabled val="1"/>
        </dgm:presLayoutVars>
      </dgm:prSet>
      <dgm:spPr/>
    </dgm:pt>
    <dgm:pt modelId="{071476BE-2B42-4BB8-A496-EA19FBED80A6}" type="pres">
      <dgm:prSet presAssocID="{A468CDFB-261E-43DA-AEB7-640956AF3943}" presName="spaceBetweenRectangles" presStyleCnt="0"/>
      <dgm:spPr/>
    </dgm:pt>
    <dgm:pt modelId="{1D66170F-B821-4E85-B7D1-D16CF714F9C5}" type="pres">
      <dgm:prSet presAssocID="{6BD869EC-20EA-4D0A-ADFD-EED5C1264BE6}" presName="parentLin" presStyleCnt="0"/>
      <dgm:spPr/>
    </dgm:pt>
    <dgm:pt modelId="{15C94F17-B08F-402F-B3E2-B6109D014CAA}" type="pres">
      <dgm:prSet presAssocID="{6BD869EC-20EA-4D0A-ADFD-EED5C1264BE6}" presName="parentLeftMargin" presStyleLbl="node1" presStyleIdx="0" presStyleCnt="3"/>
      <dgm:spPr/>
    </dgm:pt>
    <dgm:pt modelId="{FD7B9CEA-7D21-4046-B041-C07D2E5DDF21}" type="pres">
      <dgm:prSet presAssocID="{6BD869EC-20EA-4D0A-ADFD-EED5C1264BE6}" presName="parentText" presStyleLbl="node1" presStyleIdx="1" presStyleCnt="3">
        <dgm:presLayoutVars>
          <dgm:chMax val="0"/>
          <dgm:bulletEnabled val="1"/>
        </dgm:presLayoutVars>
      </dgm:prSet>
      <dgm:spPr/>
    </dgm:pt>
    <dgm:pt modelId="{F25F58C9-6004-4E3B-9D56-1B4106A037A7}" type="pres">
      <dgm:prSet presAssocID="{6BD869EC-20EA-4D0A-ADFD-EED5C1264BE6}" presName="negativeSpace" presStyleCnt="0"/>
      <dgm:spPr/>
    </dgm:pt>
    <dgm:pt modelId="{AF1863ED-AF3B-4F90-BF9A-3046E01A418D}" type="pres">
      <dgm:prSet presAssocID="{6BD869EC-20EA-4D0A-ADFD-EED5C1264BE6}" presName="childText" presStyleLbl="conFgAcc1" presStyleIdx="1" presStyleCnt="3">
        <dgm:presLayoutVars>
          <dgm:bulletEnabled val="1"/>
        </dgm:presLayoutVars>
      </dgm:prSet>
      <dgm:spPr/>
    </dgm:pt>
    <dgm:pt modelId="{18C9C066-EA6A-40FD-BA07-3BA81025FA36}" type="pres">
      <dgm:prSet presAssocID="{A0C6FB5F-2345-4B52-A673-67C492511A8B}" presName="spaceBetweenRectangles" presStyleCnt="0"/>
      <dgm:spPr/>
    </dgm:pt>
    <dgm:pt modelId="{5EF13C3F-1ED6-4543-9DA1-50827B60F44C}" type="pres">
      <dgm:prSet presAssocID="{A8043349-E90C-4CD5-A89B-F5607076B1AE}" presName="parentLin" presStyleCnt="0"/>
      <dgm:spPr/>
    </dgm:pt>
    <dgm:pt modelId="{EBC729CB-2AE4-4FAD-81A2-B2F617AF85B6}" type="pres">
      <dgm:prSet presAssocID="{A8043349-E90C-4CD5-A89B-F5607076B1AE}" presName="parentLeftMargin" presStyleLbl="node1" presStyleIdx="1" presStyleCnt="3"/>
      <dgm:spPr/>
    </dgm:pt>
    <dgm:pt modelId="{790911D6-7356-4BDF-9E4B-9D5DEFA08CDB}" type="pres">
      <dgm:prSet presAssocID="{A8043349-E90C-4CD5-A89B-F5607076B1AE}" presName="parentText" presStyleLbl="node1" presStyleIdx="2" presStyleCnt="3">
        <dgm:presLayoutVars>
          <dgm:chMax val="0"/>
          <dgm:bulletEnabled val="1"/>
        </dgm:presLayoutVars>
      </dgm:prSet>
      <dgm:spPr/>
    </dgm:pt>
    <dgm:pt modelId="{5DA9D4DF-B2B1-47BB-B85D-5D8393844248}" type="pres">
      <dgm:prSet presAssocID="{A8043349-E90C-4CD5-A89B-F5607076B1AE}" presName="negativeSpace" presStyleCnt="0"/>
      <dgm:spPr/>
    </dgm:pt>
    <dgm:pt modelId="{2CE31703-CCD5-41D3-B9EB-F80E6391B8D8}" type="pres">
      <dgm:prSet presAssocID="{A8043349-E90C-4CD5-A89B-F5607076B1AE}" presName="childText" presStyleLbl="conFgAcc1" presStyleIdx="2" presStyleCnt="3">
        <dgm:presLayoutVars>
          <dgm:bulletEnabled val="1"/>
        </dgm:presLayoutVars>
      </dgm:prSet>
      <dgm:spPr/>
    </dgm:pt>
  </dgm:ptLst>
  <dgm:cxnLst>
    <dgm:cxn modelId="{BE4E7A07-9F9D-4A69-B929-CEF99DD06E07}" type="presOf" srcId="{6BD869EC-20EA-4D0A-ADFD-EED5C1264BE6}" destId="{15C94F17-B08F-402F-B3E2-B6109D014CAA}" srcOrd="0" destOrd="0" presId="urn:microsoft.com/office/officeart/2005/8/layout/list1"/>
    <dgm:cxn modelId="{4A0E7C0D-BCD2-43EA-B3D6-FB00969FD6D9}" type="presOf" srcId="{7A5768A6-A87B-4DEF-8F6A-289CF8C35F31}" destId="{FA24737C-01A7-4321-A5B4-ECEDFB90D202}" srcOrd="1" destOrd="0" presId="urn:microsoft.com/office/officeart/2005/8/layout/list1"/>
    <dgm:cxn modelId="{7265850F-29A3-49BE-8EB2-DEB42750B6EB}" srcId="{6BD869EC-20EA-4D0A-ADFD-EED5C1264BE6}" destId="{FBAA7E24-1069-4C6F-BB13-ED81026619E4}" srcOrd="2" destOrd="0" parTransId="{F4617C83-D9C5-42F2-BB2E-5856C668EDBF}" sibTransId="{B7DBA050-CA15-41A5-8008-312645E2BCCF}"/>
    <dgm:cxn modelId="{817F3317-33AE-4E04-BEED-8B603BAA5827}" type="presOf" srcId="{A26D563E-F6C0-48A5-BD06-9C3BEEE10E2A}" destId="{2CE31703-CCD5-41D3-B9EB-F80E6391B8D8}" srcOrd="0" destOrd="2" presId="urn:microsoft.com/office/officeart/2005/8/layout/list1"/>
    <dgm:cxn modelId="{D0A3412B-DADB-465B-887F-3FD931DE67E9}" type="presOf" srcId="{C101CB8F-9C26-4C15-97FA-7B6852635A99}" destId="{2CE31703-CCD5-41D3-B9EB-F80E6391B8D8}" srcOrd="0" destOrd="3" presId="urn:microsoft.com/office/officeart/2005/8/layout/list1"/>
    <dgm:cxn modelId="{2F0FD039-03E8-4CD6-817A-6908B1A16962}" type="presOf" srcId="{CD6A288C-802B-490E-B2FF-18C0208C2B80}" destId="{2CE31703-CCD5-41D3-B9EB-F80E6391B8D8}" srcOrd="0" destOrd="5" presId="urn:microsoft.com/office/officeart/2005/8/layout/list1"/>
    <dgm:cxn modelId="{FFDDEA3C-F483-404A-8CA7-C943142972AA}" srcId="{A8043349-E90C-4CD5-A89B-F5607076B1AE}" destId="{C101CB8F-9C26-4C15-97FA-7B6852635A99}" srcOrd="3" destOrd="0" parTransId="{6C21C1A1-DFD6-492A-B95A-A39F89478ACF}" sibTransId="{F6CFB2C3-9FA7-4F4B-947C-730608445CD0}"/>
    <dgm:cxn modelId="{AED7513D-DD7B-4FCC-8B11-CFE50A89F8AF}" type="presOf" srcId="{A8043349-E90C-4CD5-A89B-F5607076B1AE}" destId="{EBC729CB-2AE4-4FAD-81A2-B2F617AF85B6}" srcOrd="0" destOrd="0" presId="urn:microsoft.com/office/officeart/2005/8/layout/list1"/>
    <dgm:cxn modelId="{EAA6DF3F-4D76-4071-98CB-C664A2BBD957}" type="presOf" srcId="{71DC1328-9E0E-4D6F-968A-584050B6E9C0}" destId="{2CE31703-CCD5-41D3-B9EB-F80E6391B8D8}" srcOrd="0" destOrd="4" presId="urn:microsoft.com/office/officeart/2005/8/layout/list1"/>
    <dgm:cxn modelId="{1375D75B-EF49-4912-B82A-02EAE3F869E0}" srcId="{A8043349-E90C-4CD5-A89B-F5607076B1AE}" destId="{71DC1328-9E0E-4D6F-968A-584050B6E9C0}" srcOrd="4" destOrd="0" parTransId="{EB0D692D-DB15-4552-8314-0F6256526DEC}" sibTransId="{0CB562C2-3FD8-48C7-A7F9-9DCFA270CDE9}"/>
    <dgm:cxn modelId="{D73C674E-9685-4FBB-8F1E-7A7DA73433A3}" srcId="{A8043349-E90C-4CD5-A89B-F5607076B1AE}" destId="{A26D563E-F6C0-48A5-BD06-9C3BEEE10E2A}" srcOrd="2" destOrd="0" parTransId="{41E8838F-ACA4-4834-A363-A0202358AC9B}" sibTransId="{D43B277D-2483-4507-BC51-19C03239F464}"/>
    <dgm:cxn modelId="{43B2A371-5E06-4F45-871F-55A12FE7BD9A}" type="presOf" srcId="{2C2B2F4A-D89D-4693-821A-7A3CA63F0E1F}" destId="{AF1863ED-AF3B-4F90-BF9A-3046E01A418D}" srcOrd="0" destOrd="1" presId="urn:microsoft.com/office/officeart/2005/8/layout/list1"/>
    <dgm:cxn modelId="{B6BC1252-B251-41F0-B7D4-B8A6A3103B81}" srcId="{A8043349-E90C-4CD5-A89B-F5607076B1AE}" destId="{CD6A288C-802B-490E-B2FF-18C0208C2B80}" srcOrd="5" destOrd="0" parTransId="{BBF1DF17-EFF5-46BE-82CB-30D73E6DCA9C}" sibTransId="{CE48196E-FA83-4E5F-B276-A2B13E729174}"/>
    <dgm:cxn modelId="{A6E5657B-8BE9-4CCE-BDE4-6C1928D89F88}" srcId="{7E09469D-1953-4DE2-81BE-2D54E3C6F5F9}" destId="{6BD869EC-20EA-4D0A-ADFD-EED5C1264BE6}" srcOrd="1" destOrd="0" parTransId="{24A76DE3-BF28-4D8C-B796-A6CE1D6E781E}" sibTransId="{A0C6FB5F-2345-4B52-A673-67C492511A8B}"/>
    <dgm:cxn modelId="{0B77A886-5D36-426F-9704-858E44FF6FDA}" srcId="{6BD869EC-20EA-4D0A-ADFD-EED5C1264BE6}" destId="{2E76237B-506C-448A-B767-8010885F1B9E}" srcOrd="0" destOrd="0" parTransId="{A84092B7-5A18-42D2-9BD9-BFBDD9577084}" sibTransId="{37B2EC41-955A-437F-BE9F-07FBB9C91F68}"/>
    <dgm:cxn modelId="{5A66DA87-4A52-4D0B-B76E-31964FF8DCA8}" type="presOf" srcId="{6BD869EC-20EA-4D0A-ADFD-EED5C1264BE6}" destId="{FD7B9CEA-7D21-4046-B041-C07D2E5DDF21}" srcOrd="1" destOrd="0" presId="urn:microsoft.com/office/officeart/2005/8/layout/list1"/>
    <dgm:cxn modelId="{22254D8B-120A-4225-8DF9-2D7625014339}" srcId="{7E09469D-1953-4DE2-81BE-2D54E3C6F5F9}" destId="{A8043349-E90C-4CD5-A89B-F5607076B1AE}" srcOrd="2" destOrd="0" parTransId="{2ABC50EF-6005-4395-A311-E69A25CD4BBD}" sibTransId="{E6BB29A1-679D-4381-BFDF-B43F90366812}"/>
    <dgm:cxn modelId="{1D9648A3-DE27-4379-BC3E-B60D394AFA8C}" type="presOf" srcId="{303AC912-4E4E-4335-9807-B907A1020B5A}" destId="{3CA6BC16-CF5A-43C8-BCED-3DBFCD4373C6}" srcOrd="0" destOrd="0" presId="urn:microsoft.com/office/officeart/2005/8/layout/list1"/>
    <dgm:cxn modelId="{A28636A4-79B4-44C7-85B9-5FC3D4B2D47E}" srcId="{A8043349-E90C-4CD5-A89B-F5607076B1AE}" destId="{F9CD95FA-9F84-4DF0-9498-F2FA0D94FEEA}" srcOrd="0" destOrd="0" parTransId="{0125A679-32BB-49D2-A388-C91D0C93A1CF}" sibTransId="{8C5BAAD8-B6FF-4232-83CC-EA175FC2C988}"/>
    <dgm:cxn modelId="{E0D13DC5-D42C-4D8F-920E-964B8618DA0D}" srcId="{7E09469D-1953-4DE2-81BE-2D54E3C6F5F9}" destId="{7A5768A6-A87B-4DEF-8F6A-289CF8C35F31}" srcOrd="0" destOrd="0" parTransId="{1B74BCFF-5920-434B-A527-018C4B3B9836}" sibTransId="{A468CDFB-261E-43DA-AEB7-640956AF3943}"/>
    <dgm:cxn modelId="{859B98C7-5C8F-49A8-9E4F-D62CA15BD124}" srcId="{6BD869EC-20EA-4D0A-ADFD-EED5C1264BE6}" destId="{2C2B2F4A-D89D-4693-821A-7A3CA63F0E1F}" srcOrd="1" destOrd="0" parTransId="{45C2833A-0B9E-4951-AED7-0CEFFB9C331F}" sibTransId="{9CD44715-B613-4C24-B5D1-BFFF3BAA9AFC}"/>
    <dgm:cxn modelId="{4407F5CF-5A5E-4F4A-8B5A-C1B2F4B15F1D}" type="presOf" srcId="{F9CD95FA-9F84-4DF0-9498-F2FA0D94FEEA}" destId="{2CE31703-CCD5-41D3-B9EB-F80E6391B8D8}" srcOrd="0" destOrd="0" presId="urn:microsoft.com/office/officeart/2005/8/layout/list1"/>
    <dgm:cxn modelId="{2BFD3CDD-EAD1-4D4E-A7BF-B6D0A2B63791}" type="presOf" srcId="{391DB50B-F18A-4457-A0B6-16A1BD6D7726}" destId="{2CE31703-CCD5-41D3-B9EB-F80E6391B8D8}" srcOrd="0" destOrd="1" presId="urn:microsoft.com/office/officeart/2005/8/layout/list1"/>
    <dgm:cxn modelId="{AA4B37E2-2119-4A9A-81CD-EE6E3CB4D72A}" type="presOf" srcId="{2E76237B-506C-448A-B767-8010885F1B9E}" destId="{AF1863ED-AF3B-4F90-BF9A-3046E01A418D}" srcOrd="0" destOrd="0" presId="urn:microsoft.com/office/officeart/2005/8/layout/list1"/>
    <dgm:cxn modelId="{0EAA65E6-C322-458F-B503-64AF2DD85BC1}" type="presOf" srcId="{7E09469D-1953-4DE2-81BE-2D54E3C6F5F9}" destId="{C960D244-EE15-49EA-B47A-5E7D37BDF413}" srcOrd="0" destOrd="0" presId="urn:microsoft.com/office/officeart/2005/8/layout/list1"/>
    <dgm:cxn modelId="{4DE54AEC-A468-4255-866E-49E6DBB1F4E4}" type="presOf" srcId="{FBAA7E24-1069-4C6F-BB13-ED81026619E4}" destId="{AF1863ED-AF3B-4F90-BF9A-3046E01A418D}" srcOrd="0" destOrd="2" presId="urn:microsoft.com/office/officeart/2005/8/layout/list1"/>
    <dgm:cxn modelId="{86612BF0-AF99-4684-8078-ABD19A6E0A9D}" srcId="{A8043349-E90C-4CD5-A89B-F5607076B1AE}" destId="{391DB50B-F18A-4457-A0B6-16A1BD6D7726}" srcOrd="1" destOrd="0" parTransId="{E6B7206B-CDBE-4F8E-B3C5-DC73EED11A74}" sibTransId="{CD3ED880-7499-4FDF-92D1-F6E694A9630E}"/>
    <dgm:cxn modelId="{A5DF34F1-3CE1-448D-AF8C-4DDEF4ECA435}" type="presOf" srcId="{7A5768A6-A87B-4DEF-8F6A-289CF8C35F31}" destId="{8917CC48-07E5-4FB8-97DB-F04F46881A89}" srcOrd="0" destOrd="0" presId="urn:microsoft.com/office/officeart/2005/8/layout/list1"/>
    <dgm:cxn modelId="{23D9A9F1-653C-4D21-8418-28C81E10778C}" srcId="{7A5768A6-A87B-4DEF-8F6A-289CF8C35F31}" destId="{303AC912-4E4E-4335-9807-B907A1020B5A}" srcOrd="0" destOrd="0" parTransId="{8DB95FCD-52DD-4665-859E-1B2BB8B8FD63}" sibTransId="{98EC3287-0DA2-4CF2-AA8C-66E746541ED8}"/>
    <dgm:cxn modelId="{74AF73FE-2AF3-475D-9716-2A828C42B297}" type="presOf" srcId="{A8043349-E90C-4CD5-A89B-F5607076B1AE}" destId="{790911D6-7356-4BDF-9E4B-9D5DEFA08CDB}" srcOrd="1" destOrd="0" presId="urn:microsoft.com/office/officeart/2005/8/layout/list1"/>
    <dgm:cxn modelId="{59FD0656-CCB4-4F26-BD8C-FB839A3C3EF6}" type="presParOf" srcId="{C960D244-EE15-49EA-B47A-5E7D37BDF413}" destId="{8DF2ECE9-7EE6-4923-9498-B2E99B151F4E}" srcOrd="0" destOrd="0" presId="urn:microsoft.com/office/officeart/2005/8/layout/list1"/>
    <dgm:cxn modelId="{A7ABD65D-4FB0-4273-A59F-5E9132912E92}" type="presParOf" srcId="{8DF2ECE9-7EE6-4923-9498-B2E99B151F4E}" destId="{8917CC48-07E5-4FB8-97DB-F04F46881A89}" srcOrd="0" destOrd="0" presId="urn:microsoft.com/office/officeart/2005/8/layout/list1"/>
    <dgm:cxn modelId="{ADBC6F8E-EED6-49D6-B8B9-5599C9AF130D}" type="presParOf" srcId="{8DF2ECE9-7EE6-4923-9498-B2E99B151F4E}" destId="{FA24737C-01A7-4321-A5B4-ECEDFB90D202}" srcOrd="1" destOrd="0" presId="urn:microsoft.com/office/officeart/2005/8/layout/list1"/>
    <dgm:cxn modelId="{E0947041-C308-481A-AA1B-EEA34963DE84}" type="presParOf" srcId="{C960D244-EE15-49EA-B47A-5E7D37BDF413}" destId="{3124B636-D9BF-4D49-AAB5-7F2F60956920}" srcOrd="1" destOrd="0" presId="urn:microsoft.com/office/officeart/2005/8/layout/list1"/>
    <dgm:cxn modelId="{F1DB6214-58BF-48D4-9D4C-BA6FBD103979}" type="presParOf" srcId="{C960D244-EE15-49EA-B47A-5E7D37BDF413}" destId="{3CA6BC16-CF5A-43C8-BCED-3DBFCD4373C6}" srcOrd="2" destOrd="0" presId="urn:microsoft.com/office/officeart/2005/8/layout/list1"/>
    <dgm:cxn modelId="{B206A31B-EDC7-41DB-9320-AD8DA2775B5E}" type="presParOf" srcId="{C960D244-EE15-49EA-B47A-5E7D37BDF413}" destId="{071476BE-2B42-4BB8-A496-EA19FBED80A6}" srcOrd="3" destOrd="0" presId="urn:microsoft.com/office/officeart/2005/8/layout/list1"/>
    <dgm:cxn modelId="{AD426A89-E628-415B-8BC0-8CBC6D782F51}" type="presParOf" srcId="{C960D244-EE15-49EA-B47A-5E7D37BDF413}" destId="{1D66170F-B821-4E85-B7D1-D16CF714F9C5}" srcOrd="4" destOrd="0" presId="urn:microsoft.com/office/officeart/2005/8/layout/list1"/>
    <dgm:cxn modelId="{6C170BB9-D00C-49E4-BE32-24D299D88BE6}" type="presParOf" srcId="{1D66170F-B821-4E85-B7D1-D16CF714F9C5}" destId="{15C94F17-B08F-402F-B3E2-B6109D014CAA}" srcOrd="0" destOrd="0" presId="urn:microsoft.com/office/officeart/2005/8/layout/list1"/>
    <dgm:cxn modelId="{B0056DF8-982C-4CD2-9B9A-5F0B9D0508F8}" type="presParOf" srcId="{1D66170F-B821-4E85-B7D1-D16CF714F9C5}" destId="{FD7B9CEA-7D21-4046-B041-C07D2E5DDF21}" srcOrd="1" destOrd="0" presId="urn:microsoft.com/office/officeart/2005/8/layout/list1"/>
    <dgm:cxn modelId="{CAB7E04C-638F-4615-9496-67F36F8ED5E3}" type="presParOf" srcId="{C960D244-EE15-49EA-B47A-5E7D37BDF413}" destId="{F25F58C9-6004-4E3B-9D56-1B4106A037A7}" srcOrd="5" destOrd="0" presId="urn:microsoft.com/office/officeart/2005/8/layout/list1"/>
    <dgm:cxn modelId="{A5F1BCBE-FD72-4623-857D-2AAEC64EA5ED}" type="presParOf" srcId="{C960D244-EE15-49EA-B47A-5E7D37BDF413}" destId="{AF1863ED-AF3B-4F90-BF9A-3046E01A418D}" srcOrd="6" destOrd="0" presId="urn:microsoft.com/office/officeart/2005/8/layout/list1"/>
    <dgm:cxn modelId="{74E81A69-48C7-4AC9-B08D-B26CBC44E52E}" type="presParOf" srcId="{C960D244-EE15-49EA-B47A-5E7D37BDF413}" destId="{18C9C066-EA6A-40FD-BA07-3BA81025FA36}" srcOrd="7" destOrd="0" presId="urn:microsoft.com/office/officeart/2005/8/layout/list1"/>
    <dgm:cxn modelId="{627CF2EF-875C-40E7-8CBA-EC15BE66AB20}" type="presParOf" srcId="{C960D244-EE15-49EA-B47A-5E7D37BDF413}" destId="{5EF13C3F-1ED6-4543-9DA1-50827B60F44C}" srcOrd="8" destOrd="0" presId="urn:microsoft.com/office/officeart/2005/8/layout/list1"/>
    <dgm:cxn modelId="{6A5E4587-281F-431B-9442-EAE3D9BF918A}" type="presParOf" srcId="{5EF13C3F-1ED6-4543-9DA1-50827B60F44C}" destId="{EBC729CB-2AE4-4FAD-81A2-B2F617AF85B6}" srcOrd="0" destOrd="0" presId="urn:microsoft.com/office/officeart/2005/8/layout/list1"/>
    <dgm:cxn modelId="{1ABEF002-AF49-45A4-8218-69BA85A5EC63}" type="presParOf" srcId="{5EF13C3F-1ED6-4543-9DA1-50827B60F44C}" destId="{790911D6-7356-4BDF-9E4B-9D5DEFA08CDB}" srcOrd="1" destOrd="0" presId="urn:microsoft.com/office/officeart/2005/8/layout/list1"/>
    <dgm:cxn modelId="{2080DA41-EEF9-415D-AD44-FB4FC590A7FC}" type="presParOf" srcId="{C960D244-EE15-49EA-B47A-5E7D37BDF413}" destId="{5DA9D4DF-B2B1-47BB-B85D-5D8393844248}" srcOrd="9" destOrd="0" presId="urn:microsoft.com/office/officeart/2005/8/layout/list1"/>
    <dgm:cxn modelId="{A50C13B2-1D0D-4FA6-AA21-01EC61F650D1}" type="presParOf" srcId="{C960D244-EE15-49EA-B47A-5E7D37BDF413}" destId="{2CE31703-CCD5-41D3-B9EB-F80E6391B8D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09469D-1953-4DE2-81BE-2D54E3C6F5F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7A5768A6-A87B-4DEF-8F6A-289CF8C35F31}">
      <dgm:prSet phldrT="[テキスト]"/>
      <dgm:spPr/>
      <dgm:t>
        <a:bodyPr/>
        <a:lstStyle/>
        <a:p>
          <a:r>
            <a:rPr kumimoji="1" lang="ja-JP" altLang="en-US" dirty="0"/>
            <a:t>４）設備収支項目</a:t>
          </a:r>
        </a:p>
      </dgm:t>
    </dgm:pt>
    <dgm:pt modelId="{1B74BCFF-5920-434B-A527-018C4B3B9836}" type="parTrans" cxnId="{E0D13DC5-D42C-4D8F-920E-964B8618DA0D}">
      <dgm:prSet/>
      <dgm:spPr/>
      <dgm:t>
        <a:bodyPr/>
        <a:lstStyle/>
        <a:p>
          <a:endParaRPr kumimoji="1" lang="ja-JP" altLang="en-US"/>
        </a:p>
      </dgm:t>
    </dgm:pt>
    <dgm:pt modelId="{A468CDFB-261E-43DA-AEB7-640956AF3943}" type="sibTrans" cxnId="{E0D13DC5-D42C-4D8F-920E-964B8618DA0D}">
      <dgm:prSet/>
      <dgm:spPr/>
      <dgm:t>
        <a:bodyPr/>
        <a:lstStyle/>
        <a:p>
          <a:endParaRPr kumimoji="1" lang="ja-JP" altLang="en-US"/>
        </a:p>
      </dgm:t>
    </dgm:pt>
    <dgm:pt modelId="{6BD869EC-20EA-4D0A-ADFD-EED5C1264BE6}">
      <dgm:prSet phldrT="[テキスト]"/>
      <dgm:spPr/>
      <dgm:t>
        <a:bodyPr/>
        <a:lstStyle/>
        <a:p>
          <a:r>
            <a:rPr kumimoji="1" lang="ja-JP" altLang="en-US" dirty="0"/>
            <a:t>５）財務収支項目</a:t>
          </a:r>
        </a:p>
      </dgm:t>
    </dgm:pt>
    <dgm:pt modelId="{24A76DE3-BF28-4D8C-B796-A6CE1D6E781E}" type="parTrans" cxnId="{A6E5657B-8BE9-4CCE-BDE4-6C1928D89F88}">
      <dgm:prSet/>
      <dgm:spPr/>
      <dgm:t>
        <a:bodyPr/>
        <a:lstStyle/>
        <a:p>
          <a:endParaRPr kumimoji="1" lang="ja-JP" altLang="en-US"/>
        </a:p>
      </dgm:t>
    </dgm:pt>
    <dgm:pt modelId="{A0C6FB5F-2345-4B52-A673-67C492511A8B}" type="sibTrans" cxnId="{A6E5657B-8BE9-4CCE-BDE4-6C1928D89F88}">
      <dgm:prSet/>
      <dgm:spPr/>
      <dgm:t>
        <a:bodyPr/>
        <a:lstStyle/>
        <a:p>
          <a:endParaRPr kumimoji="1" lang="ja-JP" altLang="en-US"/>
        </a:p>
      </dgm:t>
    </dgm:pt>
    <dgm:pt modelId="{A8043349-E90C-4CD5-A89B-F5607076B1AE}">
      <dgm:prSet phldrT="[テキスト]"/>
      <dgm:spPr/>
      <dgm:t>
        <a:bodyPr/>
        <a:lstStyle/>
        <a:p>
          <a:r>
            <a:rPr kumimoji="1" lang="ja-JP" altLang="en-US" dirty="0"/>
            <a:t>６）その他</a:t>
          </a:r>
        </a:p>
      </dgm:t>
    </dgm:pt>
    <dgm:pt modelId="{2ABC50EF-6005-4395-A311-E69A25CD4BBD}" type="parTrans" cxnId="{22254D8B-120A-4225-8DF9-2D7625014339}">
      <dgm:prSet/>
      <dgm:spPr/>
      <dgm:t>
        <a:bodyPr/>
        <a:lstStyle/>
        <a:p>
          <a:endParaRPr kumimoji="1" lang="ja-JP" altLang="en-US"/>
        </a:p>
      </dgm:t>
    </dgm:pt>
    <dgm:pt modelId="{E6BB29A1-679D-4381-BFDF-B43F90366812}" type="sibTrans" cxnId="{22254D8B-120A-4225-8DF9-2D7625014339}">
      <dgm:prSet/>
      <dgm:spPr/>
      <dgm:t>
        <a:bodyPr/>
        <a:lstStyle/>
        <a:p>
          <a:endParaRPr kumimoji="1" lang="ja-JP" altLang="en-US"/>
        </a:p>
      </dgm:t>
    </dgm:pt>
    <dgm:pt modelId="{303AC912-4E4E-4335-9807-B907A1020B5A}">
      <dgm:prSet/>
      <dgm:spPr/>
      <dgm:t>
        <a:bodyPr/>
        <a:lstStyle/>
        <a:p>
          <a:r>
            <a:rPr kumimoji="1" lang="ja-JP" altLang="en-US" dirty="0"/>
            <a:t>固定資産売却収入⇒固定資産を売却し、その代金を受領した段階で記載</a:t>
          </a:r>
        </a:p>
      </dgm:t>
    </dgm:pt>
    <dgm:pt modelId="{8DB95FCD-52DD-4665-859E-1B2BB8B8FD63}" type="parTrans" cxnId="{23D9A9F1-653C-4D21-8418-28C81E10778C}">
      <dgm:prSet/>
      <dgm:spPr/>
      <dgm:t>
        <a:bodyPr/>
        <a:lstStyle/>
        <a:p>
          <a:endParaRPr kumimoji="1" lang="ja-JP" altLang="en-US"/>
        </a:p>
      </dgm:t>
    </dgm:pt>
    <dgm:pt modelId="{98EC3287-0DA2-4CF2-AA8C-66E746541ED8}" type="sibTrans" cxnId="{23D9A9F1-653C-4D21-8418-28C81E10778C}">
      <dgm:prSet/>
      <dgm:spPr/>
      <dgm:t>
        <a:bodyPr/>
        <a:lstStyle/>
        <a:p>
          <a:endParaRPr kumimoji="1" lang="ja-JP" altLang="en-US"/>
        </a:p>
      </dgm:t>
    </dgm:pt>
    <dgm:pt modelId="{2E76237B-506C-448A-B767-8010885F1B9E}">
      <dgm:prSet/>
      <dgm:spPr/>
      <dgm:t>
        <a:bodyPr/>
        <a:lstStyle/>
        <a:p>
          <a:r>
            <a:rPr kumimoji="1" lang="ja-JP" altLang="en-US" dirty="0"/>
            <a:t>借入金収入⇒金融機関より新規借入を行った場合に記載（総額と純額あり）</a:t>
          </a:r>
        </a:p>
      </dgm:t>
    </dgm:pt>
    <dgm:pt modelId="{A84092B7-5A18-42D2-9BD9-BFBDD9577084}" type="parTrans" cxnId="{0B77A886-5D36-426F-9704-858E44FF6FDA}">
      <dgm:prSet/>
      <dgm:spPr/>
      <dgm:t>
        <a:bodyPr/>
        <a:lstStyle/>
        <a:p>
          <a:endParaRPr kumimoji="1" lang="ja-JP" altLang="en-US"/>
        </a:p>
      </dgm:t>
    </dgm:pt>
    <dgm:pt modelId="{37B2EC41-955A-437F-BE9F-07FBB9C91F68}" type="sibTrans" cxnId="{0B77A886-5D36-426F-9704-858E44FF6FDA}">
      <dgm:prSet/>
      <dgm:spPr/>
      <dgm:t>
        <a:bodyPr/>
        <a:lstStyle/>
        <a:p>
          <a:endParaRPr kumimoji="1" lang="ja-JP" altLang="en-US"/>
        </a:p>
      </dgm:t>
    </dgm:pt>
    <dgm:pt modelId="{F9CD95FA-9F84-4DF0-9498-F2FA0D94FEEA}">
      <dgm:prSet/>
      <dgm:spPr/>
      <dgm:t>
        <a:bodyPr/>
        <a:lstStyle/>
        <a:p>
          <a:r>
            <a:rPr kumimoji="1" lang="ja-JP" altLang="en-US" dirty="0"/>
            <a:t>資金繰り表の残高の正確性を確認する意味で、翌月繰越残高の下に現預金の口座残高を記載するとより良い</a:t>
          </a:r>
        </a:p>
      </dgm:t>
    </dgm:pt>
    <dgm:pt modelId="{0125A679-32BB-49D2-A388-C91D0C93A1CF}" type="parTrans" cxnId="{A28636A4-79B4-44C7-85B9-5FC3D4B2D47E}">
      <dgm:prSet/>
      <dgm:spPr/>
      <dgm:t>
        <a:bodyPr/>
        <a:lstStyle/>
        <a:p>
          <a:endParaRPr kumimoji="1" lang="ja-JP" altLang="en-US"/>
        </a:p>
      </dgm:t>
    </dgm:pt>
    <dgm:pt modelId="{8C5BAAD8-B6FF-4232-83CC-EA175FC2C988}" type="sibTrans" cxnId="{A28636A4-79B4-44C7-85B9-5FC3D4B2D47E}">
      <dgm:prSet/>
      <dgm:spPr/>
      <dgm:t>
        <a:bodyPr/>
        <a:lstStyle/>
        <a:p>
          <a:endParaRPr kumimoji="1" lang="ja-JP" altLang="en-US"/>
        </a:p>
      </dgm:t>
    </dgm:pt>
    <dgm:pt modelId="{F91FA2EC-6C80-413C-8B28-EE480D6BD336}">
      <dgm:prSet/>
      <dgm:spPr/>
      <dgm:t>
        <a:bodyPr/>
        <a:lstStyle/>
        <a:p>
          <a:r>
            <a:rPr kumimoji="1" lang="ja-JP" altLang="en-US" dirty="0"/>
            <a:t>この項目は、発生の頻度が低い為、記載欄を省略し、上記経常収支の「その他の収入」「その他の支出」欄に記載する事も多い</a:t>
          </a:r>
        </a:p>
      </dgm:t>
    </dgm:pt>
    <dgm:pt modelId="{78D3DB01-00BD-4653-9781-EDF34101F54E}" type="parTrans" cxnId="{C0AD4A0D-1541-4031-BD4F-5842CA1A877C}">
      <dgm:prSet/>
      <dgm:spPr/>
      <dgm:t>
        <a:bodyPr/>
        <a:lstStyle/>
        <a:p>
          <a:endParaRPr kumimoji="1" lang="ja-JP" altLang="en-US"/>
        </a:p>
      </dgm:t>
    </dgm:pt>
    <dgm:pt modelId="{F695853F-DEB3-456B-89B1-9D19FB04C2D6}" type="sibTrans" cxnId="{C0AD4A0D-1541-4031-BD4F-5842CA1A877C}">
      <dgm:prSet/>
      <dgm:spPr/>
      <dgm:t>
        <a:bodyPr/>
        <a:lstStyle/>
        <a:p>
          <a:endParaRPr kumimoji="1" lang="ja-JP" altLang="en-US"/>
        </a:p>
      </dgm:t>
    </dgm:pt>
    <dgm:pt modelId="{2D465A05-5A99-4462-A151-8858B345CCD0}">
      <dgm:prSet/>
      <dgm:spPr/>
      <dgm:t>
        <a:bodyPr/>
        <a:lstStyle/>
        <a:p>
          <a:r>
            <a:rPr kumimoji="1" lang="ja-JP" altLang="en-US" dirty="0"/>
            <a:t>固定資産購入支出⇒固定資産を購入し、その代金を支払った段階で記載</a:t>
          </a:r>
        </a:p>
      </dgm:t>
    </dgm:pt>
    <dgm:pt modelId="{C7712F10-31AD-4D87-94F4-8FAE6F00A5F0}" type="parTrans" cxnId="{2A52FE89-47EC-44D1-AB8C-EE804268F18D}">
      <dgm:prSet/>
      <dgm:spPr/>
      <dgm:t>
        <a:bodyPr/>
        <a:lstStyle/>
        <a:p>
          <a:endParaRPr kumimoji="1" lang="ja-JP" altLang="en-US"/>
        </a:p>
      </dgm:t>
    </dgm:pt>
    <dgm:pt modelId="{6DF12BE8-7182-4473-9268-B50738F6D5C1}" type="sibTrans" cxnId="{2A52FE89-47EC-44D1-AB8C-EE804268F18D}">
      <dgm:prSet/>
      <dgm:spPr/>
      <dgm:t>
        <a:bodyPr/>
        <a:lstStyle/>
        <a:p>
          <a:endParaRPr kumimoji="1" lang="ja-JP" altLang="en-US"/>
        </a:p>
      </dgm:t>
    </dgm:pt>
    <dgm:pt modelId="{1D320099-6B4B-46FC-B114-7E7257495C92}">
      <dgm:prSet/>
      <dgm:spPr/>
      <dgm:t>
        <a:bodyPr/>
        <a:lstStyle/>
        <a:p>
          <a:r>
            <a:rPr kumimoji="1" lang="ja-JP" altLang="en-US" dirty="0"/>
            <a:t>現預金の出入りがあった時のみ記載⇒例えば、リース契約締結段階では記載しない</a:t>
          </a:r>
        </a:p>
      </dgm:t>
    </dgm:pt>
    <dgm:pt modelId="{43558666-AC52-41B8-88E9-D0C7902267DE}" type="parTrans" cxnId="{15B9F53F-71AE-4506-92DF-02FF269C51C0}">
      <dgm:prSet/>
      <dgm:spPr/>
      <dgm:t>
        <a:bodyPr/>
        <a:lstStyle/>
        <a:p>
          <a:endParaRPr kumimoji="1" lang="ja-JP" altLang="en-US"/>
        </a:p>
      </dgm:t>
    </dgm:pt>
    <dgm:pt modelId="{0FA2372B-89D5-4CCD-AD9B-B6613FBD3515}" type="sibTrans" cxnId="{15B9F53F-71AE-4506-92DF-02FF269C51C0}">
      <dgm:prSet/>
      <dgm:spPr/>
      <dgm:t>
        <a:bodyPr/>
        <a:lstStyle/>
        <a:p>
          <a:endParaRPr kumimoji="1" lang="ja-JP" altLang="en-US"/>
        </a:p>
      </dgm:t>
    </dgm:pt>
    <dgm:pt modelId="{9B46DEE3-0B72-4A3B-94A6-EA0B89BAF43D}">
      <dgm:prSet/>
      <dgm:spPr/>
      <dgm:t>
        <a:bodyPr/>
        <a:lstStyle/>
        <a:p>
          <a:r>
            <a:rPr kumimoji="1" lang="ja-JP" altLang="en-US" dirty="0"/>
            <a:t>固定性預金取崩⇒定期預金等を解約し、普通預金等に入金した時に記載</a:t>
          </a:r>
        </a:p>
      </dgm:t>
    </dgm:pt>
    <dgm:pt modelId="{7DFD3F95-4B8C-4FD4-8497-546A9E1A330E}" type="parTrans" cxnId="{4CEA9B0C-D06F-4F1A-A2EE-3056EE29EF0F}">
      <dgm:prSet/>
      <dgm:spPr/>
      <dgm:t>
        <a:bodyPr/>
        <a:lstStyle/>
        <a:p>
          <a:endParaRPr kumimoji="1" lang="ja-JP" altLang="en-US"/>
        </a:p>
      </dgm:t>
    </dgm:pt>
    <dgm:pt modelId="{9C281BEE-BF6C-49EB-8803-BED94431B3A4}" type="sibTrans" cxnId="{4CEA9B0C-D06F-4F1A-A2EE-3056EE29EF0F}">
      <dgm:prSet/>
      <dgm:spPr/>
      <dgm:t>
        <a:bodyPr/>
        <a:lstStyle/>
        <a:p>
          <a:endParaRPr kumimoji="1" lang="ja-JP" altLang="en-US"/>
        </a:p>
      </dgm:t>
    </dgm:pt>
    <dgm:pt modelId="{B772A7E9-B700-4006-BC22-4F4F31099C4B}">
      <dgm:prSet/>
      <dgm:spPr/>
      <dgm:t>
        <a:bodyPr/>
        <a:lstStyle/>
        <a:p>
          <a:r>
            <a:rPr kumimoji="1" lang="ja-JP" altLang="en-US" dirty="0"/>
            <a:t>借入金返済⇒金融機関に借入金の返金を行った場合に記載</a:t>
          </a:r>
        </a:p>
      </dgm:t>
    </dgm:pt>
    <dgm:pt modelId="{B8898ACF-056D-4B96-9BE2-7AA41EB4B151}" type="parTrans" cxnId="{742B52CE-A0D8-4A13-B50D-755E0CD9A082}">
      <dgm:prSet/>
      <dgm:spPr/>
      <dgm:t>
        <a:bodyPr/>
        <a:lstStyle/>
        <a:p>
          <a:endParaRPr kumimoji="1" lang="ja-JP" altLang="en-US"/>
        </a:p>
      </dgm:t>
    </dgm:pt>
    <dgm:pt modelId="{18588D76-F553-4F3E-B675-6DF96E1422E3}" type="sibTrans" cxnId="{742B52CE-A0D8-4A13-B50D-755E0CD9A082}">
      <dgm:prSet/>
      <dgm:spPr/>
      <dgm:t>
        <a:bodyPr/>
        <a:lstStyle/>
        <a:p>
          <a:endParaRPr kumimoji="1" lang="ja-JP" altLang="en-US"/>
        </a:p>
      </dgm:t>
    </dgm:pt>
    <dgm:pt modelId="{B34EED70-BCD1-4982-8A16-A6E679DBF4DE}">
      <dgm:prSet/>
      <dgm:spPr/>
      <dgm:t>
        <a:bodyPr/>
        <a:lstStyle/>
        <a:p>
          <a:r>
            <a:rPr kumimoji="1" lang="ja-JP" altLang="en-US" dirty="0"/>
            <a:t>固定性預金預入⇒定期預金、定期積金等の固定性預金に支出した時に記載</a:t>
          </a:r>
        </a:p>
      </dgm:t>
    </dgm:pt>
    <dgm:pt modelId="{1DE45458-7C53-404B-9FF4-92D44E48E92C}" type="parTrans" cxnId="{AAF5BA4C-C9E3-4610-A55C-076D5378010C}">
      <dgm:prSet/>
      <dgm:spPr/>
      <dgm:t>
        <a:bodyPr/>
        <a:lstStyle/>
        <a:p>
          <a:endParaRPr kumimoji="1" lang="ja-JP" altLang="en-US"/>
        </a:p>
      </dgm:t>
    </dgm:pt>
    <dgm:pt modelId="{5E948977-6FD6-4779-A692-208B1F71ABF0}" type="sibTrans" cxnId="{AAF5BA4C-C9E3-4610-A55C-076D5378010C}">
      <dgm:prSet/>
      <dgm:spPr/>
      <dgm:t>
        <a:bodyPr/>
        <a:lstStyle/>
        <a:p>
          <a:endParaRPr kumimoji="1" lang="ja-JP" altLang="en-US"/>
        </a:p>
      </dgm:t>
    </dgm:pt>
    <dgm:pt modelId="{649C17FB-FC4C-462A-ADF2-985866D0B3C9}">
      <dgm:prSet/>
      <dgm:spPr/>
      <dgm:t>
        <a:bodyPr/>
        <a:lstStyle/>
        <a:p>
          <a:r>
            <a:rPr kumimoji="1" lang="ja-JP" altLang="en-US" dirty="0"/>
            <a:t>科目は分かりやすいものに適時変更</a:t>
          </a:r>
        </a:p>
      </dgm:t>
    </dgm:pt>
    <dgm:pt modelId="{FDFD63F4-1B3F-4D72-883C-31C097BC4E69}" type="parTrans" cxnId="{70E024AF-FACB-4976-B33C-11299B0A1E18}">
      <dgm:prSet/>
      <dgm:spPr/>
      <dgm:t>
        <a:bodyPr/>
        <a:lstStyle/>
        <a:p>
          <a:endParaRPr kumimoji="1" lang="ja-JP" altLang="en-US"/>
        </a:p>
      </dgm:t>
    </dgm:pt>
    <dgm:pt modelId="{C200268D-F893-44CF-B1D7-538F97AC1AAF}" type="sibTrans" cxnId="{70E024AF-FACB-4976-B33C-11299B0A1E18}">
      <dgm:prSet/>
      <dgm:spPr/>
      <dgm:t>
        <a:bodyPr/>
        <a:lstStyle/>
        <a:p>
          <a:endParaRPr kumimoji="1" lang="ja-JP" altLang="en-US"/>
        </a:p>
      </dgm:t>
    </dgm:pt>
    <dgm:pt modelId="{C960D244-EE15-49EA-B47A-5E7D37BDF413}" type="pres">
      <dgm:prSet presAssocID="{7E09469D-1953-4DE2-81BE-2D54E3C6F5F9}" presName="linear" presStyleCnt="0">
        <dgm:presLayoutVars>
          <dgm:dir/>
          <dgm:animLvl val="lvl"/>
          <dgm:resizeHandles val="exact"/>
        </dgm:presLayoutVars>
      </dgm:prSet>
      <dgm:spPr/>
    </dgm:pt>
    <dgm:pt modelId="{8DF2ECE9-7EE6-4923-9498-B2E99B151F4E}" type="pres">
      <dgm:prSet presAssocID="{7A5768A6-A87B-4DEF-8F6A-289CF8C35F31}" presName="parentLin" presStyleCnt="0"/>
      <dgm:spPr/>
    </dgm:pt>
    <dgm:pt modelId="{8917CC48-07E5-4FB8-97DB-F04F46881A89}" type="pres">
      <dgm:prSet presAssocID="{7A5768A6-A87B-4DEF-8F6A-289CF8C35F31}" presName="parentLeftMargin" presStyleLbl="node1" presStyleIdx="0" presStyleCnt="3"/>
      <dgm:spPr/>
    </dgm:pt>
    <dgm:pt modelId="{FA24737C-01A7-4321-A5B4-ECEDFB90D202}" type="pres">
      <dgm:prSet presAssocID="{7A5768A6-A87B-4DEF-8F6A-289CF8C35F31}" presName="parentText" presStyleLbl="node1" presStyleIdx="0" presStyleCnt="3">
        <dgm:presLayoutVars>
          <dgm:chMax val="0"/>
          <dgm:bulletEnabled val="1"/>
        </dgm:presLayoutVars>
      </dgm:prSet>
      <dgm:spPr/>
    </dgm:pt>
    <dgm:pt modelId="{3124B636-D9BF-4D49-AAB5-7F2F60956920}" type="pres">
      <dgm:prSet presAssocID="{7A5768A6-A87B-4DEF-8F6A-289CF8C35F31}" presName="negativeSpace" presStyleCnt="0"/>
      <dgm:spPr/>
    </dgm:pt>
    <dgm:pt modelId="{3CA6BC16-CF5A-43C8-BCED-3DBFCD4373C6}" type="pres">
      <dgm:prSet presAssocID="{7A5768A6-A87B-4DEF-8F6A-289CF8C35F31}" presName="childText" presStyleLbl="conFgAcc1" presStyleIdx="0" presStyleCnt="3">
        <dgm:presLayoutVars>
          <dgm:bulletEnabled val="1"/>
        </dgm:presLayoutVars>
      </dgm:prSet>
      <dgm:spPr/>
    </dgm:pt>
    <dgm:pt modelId="{071476BE-2B42-4BB8-A496-EA19FBED80A6}" type="pres">
      <dgm:prSet presAssocID="{A468CDFB-261E-43DA-AEB7-640956AF3943}" presName="spaceBetweenRectangles" presStyleCnt="0"/>
      <dgm:spPr/>
    </dgm:pt>
    <dgm:pt modelId="{1D66170F-B821-4E85-B7D1-D16CF714F9C5}" type="pres">
      <dgm:prSet presAssocID="{6BD869EC-20EA-4D0A-ADFD-EED5C1264BE6}" presName="parentLin" presStyleCnt="0"/>
      <dgm:spPr/>
    </dgm:pt>
    <dgm:pt modelId="{15C94F17-B08F-402F-B3E2-B6109D014CAA}" type="pres">
      <dgm:prSet presAssocID="{6BD869EC-20EA-4D0A-ADFD-EED5C1264BE6}" presName="parentLeftMargin" presStyleLbl="node1" presStyleIdx="0" presStyleCnt="3"/>
      <dgm:spPr/>
    </dgm:pt>
    <dgm:pt modelId="{FD7B9CEA-7D21-4046-B041-C07D2E5DDF21}" type="pres">
      <dgm:prSet presAssocID="{6BD869EC-20EA-4D0A-ADFD-EED5C1264BE6}" presName="parentText" presStyleLbl="node1" presStyleIdx="1" presStyleCnt="3">
        <dgm:presLayoutVars>
          <dgm:chMax val="0"/>
          <dgm:bulletEnabled val="1"/>
        </dgm:presLayoutVars>
      </dgm:prSet>
      <dgm:spPr/>
    </dgm:pt>
    <dgm:pt modelId="{F25F58C9-6004-4E3B-9D56-1B4106A037A7}" type="pres">
      <dgm:prSet presAssocID="{6BD869EC-20EA-4D0A-ADFD-EED5C1264BE6}" presName="negativeSpace" presStyleCnt="0"/>
      <dgm:spPr/>
    </dgm:pt>
    <dgm:pt modelId="{AF1863ED-AF3B-4F90-BF9A-3046E01A418D}" type="pres">
      <dgm:prSet presAssocID="{6BD869EC-20EA-4D0A-ADFD-EED5C1264BE6}" presName="childText" presStyleLbl="conFgAcc1" presStyleIdx="1" presStyleCnt="3">
        <dgm:presLayoutVars>
          <dgm:bulletEnabled val="1"/>
        </dgm:presLayoutVars>
      </dgm:prSet>
      <dgm:spPr/>
    </dgm:pt>
    <dgm:pt modelId="{18C9C066-EA6A-40FD-BA07-3BA81025FA36}" type="pres">
      <dgm:prSet presAssocID="{A0C6FB5F-2345-4B52-A673-67C492511A8B}" presName="spaceBetweenRectangles" presStyleCnt="0"/>
      <dgm:spPr/>
    </dgm:pt>
    <dgm:pt modelId="{5EF13C3F-1ED6-4543-9DA1-50827B60F44C}" type="pres">
      <dgm:prSet presAssocID="{A8043349-E90C-4CD5-A89B-F5607076B1AE}" presName="parentLin" presStyleCnt="0"/>
      <dgm:spPr/>
    </dgm:pt>
    <dgm:pt modelId="{EBC729CB-2AE4-4FAD-81A2-B2F617AF85B6}" type="pres">
      <dgm:prSet presAssocID="{A8043349-E90C-4CD5-A89B-F5607076B1AE}" presName="parentLeftMargin" presStyleLbl="node1" presStyleIdx="1" presStyleCnt="3"/>
      <dgm:spPr/>
    </dgm:pt>
    <dgm:pt modelId="{790911D6-7356-4BDF-9E4B-9D5DEFA08CDB}" type="pres">
      <dgm:prSet presAssocID="{A8043349-E90C-4CD5-A89B-F5607076B1AE}" presName="parentText" presStyleLbl="node1" presStyleIdx="2" presStyleCnt="3">
        <dgm:presLayoutVars>
          <dgm:chMax val="0"/>
          <dgm:bulletEnabled val="1"/>
        </dgm:presLayoutVars>
      </dgm:prSet>
      <dgm:spPr/>
    </dgm:pt>
    <dgm:pt modelId="{5DA9D4DF-B2B1-47BB-B85D-5D8393844248}" type="pres">
      <dgm:prSet presAssocID="{A8043349-E90C-4CD5-A89B-F5607076B1AE}" presName="negativeSpace" presStyleCnt="0"/>
      <dgm:spPr/>
    </dgm:pt>
    <dgm:pt modelId="{2CE31703-CCD5-41D3-B9EB-F80E6391B8D8}" type="pres">
      <dgm:prSet presAssocID="{A8043349-E90C-4CD5-A89B-F5607076B1AE}" presName="childText" presStyleLbl="conFgAcc1" presStyleIdx="2" presStyleCnt="3">
        <dgm:presLayoutVars>
          <dgm:bulletEnabled val="1"/>
        </dgm:presLayoutVars>
      </dgm:prSet>
      <dgm:spPr/>
    </dgm:pt>
  </dgm:ptLst>
  <dgm:cxnLst>
    <dgm:cxn modelId="{13F00007-6D54-435D-94B7-1B2E28086A08}" type="presOf" srcId="{1D320099-6B4B-46FC-B114-7E7257495C92}" destId="{3CA6BC16-CF5A-43C8-BCED-3DBFCD4373C6}" srcOrd="0" destOrd="3" presId="urn:microsoft.com/office/officeart/2005/8/layout/list1"/>
    <dgm:cxn modelId="{BE4E7A07-9F9D-4A69-B929-CEF99DD06E07}" type="presOf" srcId="{6BD869EC-20EA-4D0A-ADFD-EED5C1264BE6}" destId="{15C94F17-B08F-402F-B3E2-B6109D014CAA}" srcOrd="0" destOrd="0" presId="urn:microsoft.com/office/officeart/2005/8/layout/list1"/>
    <dgm:cxn modelId="{4CEA9B0C-D06F-4F1A-A2EE-3056EE29EF0F}" srcId="{6BD869EC-20EA-4D0A-ADFD-EED5C1264BE6}" destId="{9B46DEE3-0B72-4A3B-94A6-EA0B89BAF43D}" srcOrd="1" destOrd="0" parTransId="{7DFD3F95-4B8C-4FD4-8497-546A9E1A330E}" sibTransId="{9C281BEE-BF6C-49EB-8803-BED94431B3A4}"/>
    <dgm:cxn modelId="{C0AD4A0D-1541-4031-BD4F-5842CA1A877C}" srcId="{7A5768A6-A87B-4DEF-8F6A-289CF8C35F31}" destId="{F91FA2EC-6C80-413C-8B28-EE480D6BD336}" srcOrd="2" destOrd="0" parTransId="{78D3DB01-00BD-4653-9781-EDF34101F54E}" sibTransId="{F695853F-DEB3-456B-89B1-9D19FB04C2D6}"/>
    <dgm:cxn modelId="{4A0E7C0D-BCD2-43EA-B3D6-FB00969FD6D9}" type="presOf" srcId="{7A5768A6-A87B-4DEF-8F6A-289CF8C35F31}" destId="{FA24737C-01A7-4321-A5B4-ECEDFB90D202}" srcOrd="1" destOrd="0" presId="urn:microsoft.com/office/officeart/2005/8/layout/list1"/>
    <dgm:cxn modelId="{AED7513D-DD7B-4FCC-8B11-CFE50A89F8AF}" type="presOf" srcId="{A8043349-E90C-4CD5-A89B-F5607076B1AE}" destId="{EBC729CB-2AE4-4FAD-81A2-B2F617AF85B6}" srcOrd="0" destOrd="0" presId="urn:microsoft.com/office/officeart/2005/8/layout/list1"/>
    <dgm:cxn modelId="{BE305E3E-5A0A-4C81-8979-EA91333B3BAF}" type="presOf" srcId="{2D465A05-5A99-4462-A151-8858B345CCD0}" destId="{3CA6BC16-CF5A-43C8-BCED-3DBFCD4373C6}" srcOrd="0" destOrd="1" presId="urn:microsoft.com/office/officeart/2005/8/layout/list1"/>
    <dgm:cxn modelId="{15B9F53F-71AE-4506-92DF-02FF269C51C0}" srcId="{7A5768A6-A87B-4DEF-8F6A-289CF8C35F31}" destId="{1D320099-6B4B-46FC-B114-7E7257495C92}" srcOrd="3" destOrd="0" parTransId="{43558666-AC52-41B8-88E9-D0C7902267DE}" sibTransId="{0FA2372B-89D5-4CCD-AD9B-B6613FBD3515}"/>
    <dgm:cxn modelId="{3C5B0241-A92D-4AB4-8370-AFB2D4D4735C}" type="presOf" srcId="{9B46DEE3-0B72-4A3B-94A6-EA0B89BAF43D}" destId="{AF1863ED-AF3B-4F90-BF9A-3046E01A418D}" srcOrd="0" destOrd="1" presId="urn:microsoft.com/office/officeart/2005/8/layout/list1"/>
    <dgm:cxn modelId="{15EA5366-2ACB-4180-AF7E-F5692504A984}" type="presOf" srcId="{649C17FB-FC4C-462A-ADF2-985866D0B3C9}" destId="{2CE31703-CCD5-41D3-B9EB-F80E6391B8D8}" srcOrd="0" destOrd="0" presId="urn:microsoft.com/office/officeart/2005/8/layout/list1"/>
    <dgm:cxn modelId="{F3CF6F4B-D945-4CAC-9E63-6AA5FDFACDCA}" type="presOf" srcId="{B34EED70-BCD1-4982-8A16-A6E679DBF4DE}" destId="{AF1863ED-AF3B-4F90-BF9A-3046E01A418D}" srcOrd="0" destOrd="3" presId="urn:microsoft.com/office/officeart/2005/8/layout/list1"/>
    <dgm:cxn modelId="{AAF5BA4C-C9E3-4610-A55C-076D5378010C}" srcId="{6BD869EC-20EA-4D0A-ADFD-EED5C1264BE6}" destId="{B34EED70-BCD1-4982-8A16-A6E679DBF4DE}" srcOrd="3" destOrd="0" parTransId="{1DE45458-7C53-404B-9FF4-92D44E48E92C}" sibTransId="{5E948977-6FD6-4779-A692-208B1F71ABF0}"/>
    <dgm:cxn modelId="{87920071-00E5-40A7-B89E-068452DB64DC}" type="presOf" srcId="{F91FA2EC-6C80-413C-8B28-EE480D6BD336}" destId="{3CA6BC16-CF5A-43C8-BCED-3DBFCD4373C6}" srcOrd="0" destOrd="2" presId="urn:microsoft.com/office/officeart/2005/8/layout/list1"/>
    <dgm:cxn modelId="{A6E5657B-8BE9-4CCE-BDE4-6C1928D89F88}" srcId="{7E09469D-1953-4DE2-81BE-2D54E3C6F5F9}" destId="{6BD869EC-20EA-4D0A-ADFD-EED5C1264BE6}" srcOrd="1" destOrd="0" parTransId="{24A76DE3-BF28-4D8C-B796-A6CE1D6E781E}" sibTransId="{A0C6FB5F-2345-4B52-A673-67C492511A8B}"/>
    <dgm:cxn modelId="{0B77A886-5D36-426F-9704-858E44FF6FDA}" srcId="{6BD869EC-20EA-4D0A-ADFD-EED5C1264BE6}" destId="{2E76237B-506C-448A-B767-8010885F1B9E}" srcOrd="0" destOrd="0" parTransId="{A84092B7-5A18-42D2-9BD9-BFBDD9577084}" sibTransId="{37B2EC41-955A-437F-BE9F-07FBB9C91F68}"/>
    <dgm:cxn modelId="{5A66DA87-4A52-4D0B-B76E-31964FF8DCA8}" type="presOf" srcId="{6BD869EC-20EA-4D0A-ADFD-EED5C1264BE6}" destId="{FD7B9CEA-7D21-4046-B041-C07D2E5DDF21}" srcOrd="1" destOrd="0" presId="urn:microsoft.com/office/officeart/2005/8/layout/list1"/>
    <dgm:cxn modelId="{863F0788-18DE-4D7C-B34E-A9C3977C8AA1}" type="presOf" srcId="{B772A7E9-B700-4006-BC22-4F4F31099C4B}" destId="{AF1863ED-AF3B-4F90-BF9A-3046E01A418D}" srcOrd="0" destOrd="2" presId="urn:microsoft.com/office/officeart/2005/8/layout/list1"/>
    <dgm:cxn modelId="{2A52FE89-47EC-44D1-AB8C-EE804268F18D}" srcId="{7A5768A6-A87B-4DEF-8F6A-289CF8C35F31}" destId="{2D465A05-5A99-4462-A151-8858B345CCD0}" srcOrd="1" destOrd="0" parTransId="{C7712F10-31AD-4D87-94F4-8FAE6F00A5F0}" sibTransId="{6DF12BE8-7182-4473-9268-B50738F6D5C1}"/>
    <dgm:cxn modelId="{22254D8B-120A-4225-8DF9-2D7625014339}" srcId="{7E09469D-1953-4DE2-81BE-2D54E3C6F5F9}" destId="{A8043349-E90C-4CD5-A89B-F5607076B1AE}" srcOrd="2" destOrd="0" parTransId="{2ABC50EF-6005-4395-A311-E69A25CD4BBD}" sibTransId="{E6BB29A1-679D-4381-BFDF-B43F90366812}"/>
    <dgm:cxn modelId="{1D9648A3-DE27-4379-BC3E-B60D394AFA8C}" type="presOf" srcId="{303AC912-4E4E-4335-9807-B907A1020B5A}" destId="{3CA6BC16-CF5A-43C8-BCED-3DBFCD4373C6}" srcOrd="0" destOrd="0" presId="urn:microsoft.com/office/officeart/2005/8/layout/list1"/>
    <dgm:cxn modelId="{A28636A4-79B4-44C7-85B9-5FC3D4B2D47E}" srcId="{A8043349-E90C-4CD5-A89B-F5607076B1AE}" destId="{F9CD95FA-9F84-4DF0-9498-F2FA0D94FEEA}" srcOrd="1" destOrd="0" parTransId="{0125A679-32BB-49D2-A388-C91D0C93A1CF}" sibTransId="{8C5BAAD8-B6FF-4232-83CC-EA175FC2C988}"/>
    <dgm:cxn modelId="{70E024AF-FACB-4976-B33C-11299B0A1E18}" srcId="{A8043349-E90C-4CD5-A89B-F5607076B1AE}" destId="{649C17FB-FC4C-462A-ADF2-985866D0B3C9}" srcOrd="0" destOrd="0" parTransId="{FDFD63F4-1B3F-4D72-883C-31C097BC4E69}" sibTransId="{C200268D-F893-44CF-B1D7-538F97AC1AAF}"/>
    <dgm:cxn modelId="{E0D13DC5-D42C-4D8F-920E-964B8618DA0D}" srcId="{7E09469D-1953-4DE2-81BE-2D54E3C6F5F9}" destId="{7A5768A6-A87B-4DEF-8F6A-289CF8C35F31}" srcOrd="0" destOrd="0" parTransId="{1B74BCFF-5920-434B-A527-018C4B3B9836}" sibTransId="{A468CDFB-261E-43DA-AEB7-640956AF3943}"/>
    <dgm:cxn modelId="{742B52CE-A0D8-4A13-B50D-755E0CD9A082}" srcId="{6BD869EC-20EA-4D0A-ADFD-EED5C1264BE6}" destId="{B772A7E9-B700-4006-BC22-4F4F31099C4B}" srcOrd="2" destOrd="0" parTransId="{B8898ACF-056D-4B96-9BE2-7AA41EB4B151}" sibTransId="{18588D76-F553-4F3E-B675-6DF96E1422E3}"/>
    <dgm:cxn modelId="{4407F5CF-5A5E-4F4A-8B5A-C1B2F4B15F1D}" type="presOf" srcId="{F9CD95FA-9F84-4DF0-9498-F2FA0D94FEEA}" destId="{2CE31703-CCD5-41D3-B9EB-F80E6391B8D8}" srcOrd="0" destOrd="1" presId="urn:microsoft.com/office/officeart/2005/8/layout/list1"/>
    <dgm:cxn modelId="{AA4B37E2-2119-4A9A-81CD-EE6E3CB4D72A}" type="presOf" srcId="{2E76237B-506C-448A-B767-8010885F1B9E}" destId="{AF1863ED-AF3B-4F90-BF9A-3046E01A418D}" srcOrd="0" destOrd="0" presId="urn:microsoft.com/office/officeart/2005/8/layout/list1"/>
    <dgm:cxn modelId="{0EAA65E6-C322-458F-B503-64AF2DD85BC1}" type="presOf" srcId="{7E09469D-1953-4DE2-81BE-2D54E3C6F5F9}" destId="{C960D244-EE15-49EA-B47A-5E7D37BDF413}" srcOrd="0" destOrd="0" presId="urn:microsoft.com/office/officeart/2005/8/layout/list1"/>
    <dgm:cxn modelId="{A5DF34F1-3CE1-448D-AF8C-4DDEF4ECA435}" type="presOf" srcId="{7A5768A6-A87B-4DEF-8F6A-289CF8C35F31}" destId="{8917CC48-07E5-4FB8-97DB-F04F46881A89}" srcOrd="0" destOrd="0" presId="urn:microsoft.com/office/officeart/2005/8/layout/list1"/>
    <dgm:cxn modelId="{23D9A9F1-653C-4D21-8418-28C81E10778C}" srcId="{7A5768A6-A87B-4DEF-8F6A-289CF8C35F31}" destId="{303AC912-4E4E-4335-9807-B907A1020B5A}" srcOrd="0" destOrd="0" parTransId="{8DB95FCD-52DD-4665-859E-1B2BB8B8FD63}" sibTransId="{98EC3287-0DA2-4CF2-AA8C-66E746541ED8}"/>
    <dgm:cxn modelId="{74AF73FE-2AF3-475D-9716-2A828C42B297}" type="presOf" srcId="{A8043349-E90C-4CD5-A89B-F5607076B1AE}" destId="{790911D6-7356-4BDF-9E4B-9D5DEFA08CDB}" srcOrd="1" destOrd="0" presId="urn:microsoft.com/office/officeart/2005/8/layout/list1"/>
    <dgm:cxn modelId="{59FD0656-CCB4-4F26-BD8C-FB839A3C3EF6}" type="presParOf" srcId="{C960D244-EE15-49EA-B47A-5E7D37BDF413}" destId="{8DF2ECE9-7EE6-4923-9498-B2E99B151F4E}" srcOrd="0" destOrd="0" presId="urn:microsoft.com/office/officeart/2005/8/layout/list1"/>
    <dgm:cxn modelId="{A7ABD65D-4FB0-4273-A59F-5E9132912E92}" type="presParOf" srcId="{8DF2ECE9-7EE6-4923-9498-B2E99B151F4E}" destId="{8917CC48-07E5-4FB8-97DB-F04F46881A89}" srcOrd="0" destOrd="0" presId="urn:microsoft.com/office/officeart/2005/8/layout/list1"/>
    <dgm:cxn modelId="{ADBC6F8E-EED6-49D6-B8B9-5599C9AF130D}" type="presParOf" srcId="{8DF2ECE9-7EE6-4923-9498-B2E99B151F4E}" destId="{FA24737C-01A7-4321-A5B4-ECEDFB90D202}" srcOrd="1" destOrd="0" presId="urn:microsoft.com/office/officeart/2005/8/layout/list1"/>
    <dgm:cxn modelId="{E0947041-C308-481A-AA1B-EEA34963DE84}" type="presParOf" srcId="{C960D244-EE15-49EA-B47A-5E7D37BDF413}" destId="{3124B636-D9BF-4D49-AAB5-7F2F60956920}" srcOrd="1" destOrd="0" presId="urn:microsoft.com/office/officeart/2005/8/layout/list1"/>
    <dgm:cxn modelId="{F1DB6214-58BF-48D4-9D4C-BA6FBD103979}" type="presParOf" srcId="{C960D244-EE15-49EA-B47A-5E7D37BDF413}" destId="{3CA6BC16-CF5A-43C8-BCED-3DBFCD4373C6}" srcOrd="2" destOrd="0" presId="urn:microsoft.com/office/officeart/2005/8/layout/list1"/>
    <dgm:cxn modelId="{B206A31B-EDC7-41DB-9320-AD8DA2775B5E}" type="presParOf" srcId="{C960D244-EE15-49EA-B47A-5E7D37BDF413}" destId="{071476BE-2B42-4BB8-A496-EA19FBED80A6}" srcOrd="3" destOrd="0" presId="urn:microsoft.com/office/officeart/2005/8/layout/list1"/>
    <dgm:cxn modelId="{AD426A89-E628-415B-8BC0-8CBC6D782F51}" type="presParOf" srcId="{C960D244-EE15-49EA-B47A-5E7D37BDF413}" destId="{1D66170F-B821-4E85-B7D1-D16CF714F9C5}" srcOrd="4" destOrd="0" presId="urn:microsoft.com/office/officeart/2005/8/layout/list1"/>
    <dgm:cxn modelId="{6C170BB9-D00C-49E4-BE32-24D299D88BE6}" type="presParOf" srcId="{1D66170F-B821-4E85-B7D1-D16CF714F9C5}" destId="{15C94F17-B08F-402F-B3E2-B6109D014CAA}" srcOrd="0" destOrd="0" presId="urn:microsoft.com/office/officeart/2005/8/layout/list1"/>
    <dgm:cxn modelId="{B0056DF8-982C-4CD2-9B9A-5F0B9D0508F8}" type="presParOf" srcId="{1D66170F-B821-4E85-B7D1-D16CF714F9C5}" destId="{FD7B9CEA-7D21-4046-B041-C07D2E5DDF21}" srcOrd="1" destOrd="0" presId="urn:microsoft.com/office/officeart/2005/8/layout/list1"/>
    <dgm:cxn modelId="{CAB7E04C-638F-4615-9496-67F36F8ED5E3}" type="presParOf" srcId="{C960D244-EE15-49EA-B47A-5E7D37BDF413}" destId="{F25F58C9-6004-4E3B-9D56-1B4106A037A7}" srcOrd="5" destOrd="0" presId="urn:microsoft.com/office/officeart/2005/8/layout/list1"/>
    <dgm:cxn modelId="{A5F1BCBE-FD72-4623-857D-2AAEC64EA5ED}" type="presParOf" srcId="{C960D244-EE15-49EA-B47A-5E7D37BDF413}" destId="{AF1863ED-AF3B-4F90-BF9A-3046E01A418D}" srcOrd="6" destOrd="0" presId="urn:microsoft.com/office/officeart/2005/8/layout/list1"/>
    <dgm:cxn modelId="{74E81A69-48C7-4AC9-B08D-B26CBC44E52E}" type="presParOf" srcId="{C960D244-EE15-49EA-B47A-5E7D37BDF413}" destId="{18C9C066-EA6A-40FD-BA07-3BA81025FA36}" srcOrd="7" destOrd="0" presId="urn:microsoft.com/office/officeart/2005/8/layout/list1"/>
    <dgm:cxn modelId="{627CF2EF-875C-40E7-8CBA-EC15BE66AB20}" type="presParOf" srcId="{C960D244-EE15-49EA-B47A-5E7D37BDF413}" destId="{5EF13C3F-1ED6-4543-9DA1-50827B60F44C}" srcOrd="8" destOrd="0" presId="urn:microsoft.com/office/officeart/2005/8/layout/list1"/>
    <dgm:cxn modelId="{6A5E4587-281F-431B-9442-EAE3D9BF918A}" type="presParOf" srcId="{5EF13C3F-1ED6-4543-9DA1-50827B60F44C}" destId="{EBC729CB-2AE4-4FAD-81A2-B2F617AF85B6}" srcOrd="0" destOrd="0" presId="urn:microsoft.com/office/officeart/2005/8/layout/list1"/>
    <dgm:cxn modelId="{1ABEF002-AF49-45A4-8218-69BA85A5EC63}" type="presParOf" srcId="{5EF13C3F-1ED6-4543-9DA1-50827B60F44C}" destId="{790911D6-7356-4BDF-9E4B-9D5DEFA08CDB}" srcOrd="1" destOrd="0" presId="urn:microsoft.com/office/officeart/2005/8/layout/list1"/>
    <dgm:cxn modelId="{2080DA41-EEF9-415D-AD44-FB4FC590A7FC}" type="presParOf" srcId="{C960D244-EE15-49EA-B47A-5E7D37BDF413}" destId="{5DA9D4DF-B2B1-47BB-B85D-5D8393844248}" srcOrd="9" destOrd="0" presId="urn:microsoft.com/office/officeart/2005/8/layout/list1"/>
    <dgm:cxn modelId="{A50C13B2-1D0D-4FA6-AA21-01EC61F650D1}" type="presParOf" srcId="{C960D244-EE15-49EA-B47A-5E7D37BDF413}" destId="{2CE31703-CCD5-41D3-B9EB-F80E6391B8D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77BEF8-D402-40F1-98DE-E63B78B785D7}"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B1B1C3C9-55AE-4005-8798-950A999D7733}">
      <dgm:prSet phldrT="[テキスト]"/>
      <dgm:spPr/>
      <dgm:t>
        <a:bodyPr/>
        <a:lstStyle/>
        <a:p>
          <a:r>
            <a:rPr kumimoji="1" lang="ja-JP" altLang="en-US" dirty="0"/>
            <a:t>１）毎月定額費用</a:t>
          </a:r>
        </a:p>
      </dgm:t>
    </dgm:pt>
    <dgm:pt modelId="{E20455EE-E2C1-41D1-AF1E-C95030932E02}" type="parTrans" cxnId="{EF066BC4-DC56-403F-A3D0-4B7EF7BBCAF8}">
      <dgm:prSet/>
      <dgm:spPr/>
      <dgm:t>
        <a:bodyPr/>
        <a:lstStyle/>
        <a:p>
          <a:endParaRPr kumimoji="1" lang="ja-JP" altLang="en-US"/>
        </a:p>
      </dgm:t>
    </dgm:pt>
    <dgm:pt modelId="{D1F8A3EA-69E4-4F50-A233-82A6032DF71B}" type="sibTrans" cxnId="{EF066BC4-DC56-403F-A3D0-4B7EF7BBCAF8}">
      <dgm:prSet/>
      <dgm:spPr/>
      <dgm:t>
        <a:bodyPr/>
        <a:lstStyle/>
        <a:p>
          <a:endParaRPr kumimoji="1" lang="ja-JP" altLang="en-US"/>
        </a:p>
      </dgm:t>
    </dgm:pt>
    <dgm:pt modelId="{B7DCEDF3-0A5F-4746-AEF1-B7E0C9F313C0}">
      <dgm:prSet phldrT="[テキスト]"/>
      <dgm:spPr/>
      <dgm:t>
        <a:bodyPr/>
        <a:lstStyle/>
        <a:p>
          <a:r>
            <a:rPr kumimoji="1" lang="ja-JP" altLang="en-US" dirty="0"/>
            <a:t>２）季節的要因費用</a:t>
          </a:r>
        </a:p>
      </dgm:t>
    </dgm:pt>
    <dgm:pt modelId="{84FFC1C4-6CCB-4997-9DC1-DCD10246A974}" type="parTrans" cxnId="{1605211B-0183-47E2-99B8-D935C5E0FAA0}">
      <dgm:prSet/>
      <dgm:spPr/>
      <dgm:t>
        <a:bodyPr/>
        <a:lstStyle/>
        <a:p>
          <a:endParaRPr kumimoji="1" lang="ja-JP" altLang="en-US"/>
        </a:p>
      </dgm:t>
    </dgm:pt>
    <dgm:pt modelId="{5FBEC857-485D-46CA-B20C-32E36DFD4950}" type="sibTrans" cxnId="{1605211B-0183-47E2-99B8-D935C5E0FAA0}">
      <dgm:prSet/>
      <dgm:spPr/>
      <dgm:t>
        <a:bodyPr/>
        <a:lstStyle/>
        <a:p>
          <a:endParaRPr kumimoji="1" lang="ja-JP" altLang="en-US"/>
        </a:p>
      </dgm:t>
    </dgm:pt>
    <dgm:pt modelId="{45BA8C55-BF1C-42EA-974D-D3AC6202B35F}">
      <dgm:prSet phldrT="[テキスト]"/>
      <dgm:spPr/>
      <dgm:t>
        <a:bodyPr/>
        <a:lstStyle/>
        <a:p>
          <a:r>
            <a:rPr kumimoji="1" lang="ja-JP" altLang="en-US" dirty="0"/>
            <a:t>３）その他</a:t>
          </a:r>
        </a:p>
      </dgm:t>
    </dgm:pt>
    <dgm:pt modelId="{84D2D745-E08F-4609-AAB9-FE1611204A92}" type="parTrans" cxnId="{5BEFB32C-B37D-4465-9E84-E671B6508ED7}">
      <dgm:prSet/>
      <dgm:spPr/>
      <dgm:t>
        <a:bodyPr/>
        <a:lstStyle/>
        <a:p>
          <a:endParaRPr kumimoji="1" lang="ja-JP" altLang="en-US"/>
        </a:p>
      </dgm:t>
    </dgm:pt>
    <dgm:pt modelId="{B462660B-40B7-40D1-8825-FCC0718C2370}" type="sibTrans" cxnId="{5BEFB32C-B37D-4465-9E84-E671B6508ED7}">
      <dgm:prSet/>
      <dgm:spPr/>
      <dgm:t>
        <a:bodyPr/>
        <a:lstStyle/>
        <a:p>
          <a:endParaRPr kumimoji="1" lang="ja-JP" altLang="en-US"/>
        </a:p>
      </dgm:t>
    </dgm:pt>
    <dgm:pt modelId="{A5722039-9588-4955-ABD3-4831336826EB}">
      <dgm:prSet/>
      <dgm:spPr/>
      <dgm:t>
        <a:bodyPr/>
        <a:lstStyle/>
        <a:p>
          <a:r>
            <a:rPr kumimoji="1" lang="ja-JP" altLang="en-US" dirty="0"/>
            <a:t>固定資産税の支払（６月末（この時に全額納付も可）、９月末、１２月末、２月末）</a:t>
          </a:r>
        </a:p>
      </dgm:t>
    </dgm:pt>
    <dgm:pt modelId="{7F8BFA56-C10D-4955-9E2E-722A4E99562C}" type="parTrans" cxnId="{8840D565-8FDE-4873-B195-3E74531E1973}">
      <dgm:prSet/>
      <dgm:spPr/>
      <dgm:t>
        <a:bodyPr/>
        <a:lstStyle/>
        <a:p>
          <a:endParaRPr kumimoji="1" lang="ja-JP" altLang="en-US"/>
        </a:p>
      </dgm:t>
    </dgm:pt>
    <dgm:pt modelId="{AEE29AF9-773B-4F0A-9F5B-657D0DE03917}" type="sibTrans" cxnId="{8840D565-8FDE-4873-B195-3E74531E1973}">
      <dgm:prSet/>
      <dgm:spPr/>
      <dgm:t>
        <a:bodyPr/>
        <a:lstStyle/>
        <a:p>
          <a:endParaRPr kumimoji="1" lang="ja-JP" altLang="en-US"/>
        </a:p>
      </dgm:t>
    </dgm:pt>
    <dgm:pt modelId="{A10D1C10-AE62-4FF1-9204-E4632A2F1BA9}">
      <dgm:prSet/>
      <dgm:spPr/>
      <dgm:t>
        <a:bodyPr/>
        <a:lstStyle/>
        <a:p>
          <a:r>
            <a:rPr kumimoji="1" lang="ja-JP" altLang="en-US" dirty="0"/>
            <a:t>役員報酬、家賃、リース料など毎月定額で発生する費用⇒毎期一定額を記載</a:t>
          </a:r>
        </a:p>
      </dgm:t>
    </dgm:pt>
    <dgm:pt modelId="{E407CDDB-AAC3-4B55-8856-3174AC1F317C}" type="parTrans" cxnId="{4DCA5F1C-A610-4C85-86A1-267E52DA0E81}">
      <dgm:prSet/>
      <dgm:spPr/>
      <dgm:t>
        <a:bodyPr/>
        <a:lstStyle/>
        <a:p>
          <a:endParaRPr kumimoji="1" lang="ja-JP" altLang="en-US"/>
        </a:p>
      </dgm:t>
    </dgm:pt>
    <dgm:pt modelId="{23357ECA-E903-4EB8-9878-D56235A093E9}" type="sibTrans" cxnId="{4DCA5F1C-A610-4C85-86A1-267E52DA0E81}">
      <dgm:prSet/>
      <dgm:spPr/>
      <dgm:t>
        <a:bodyPr/>
        <a:lstStyle/>
        <a:p>
          <a:endParaRPr kumimoji="1" lang="ja-JP" altLang="en-US"/>
        </a:p>
      </dgm:t>
    </dgm:pt>
    <dgm:pt modelId="{EADD8422-C004-41A6-B60D-6C3616E785E4}">
      <dgm:prSet/>
      <dgm:spPr/>
      <dgm:t>
        <a:bodyPr/>
        <a:lstStyle/>
        <a:p>
          <a:r>
            <a:rPr kumimoji="1" lang="ja-JP" altLang="en-US" dirty="0"/>
            <a:t>労働保険の納付⇒</a:t>
          </a:r>
          <a:r>
            <a:rPr kumimoji="1" lang="en-US" altLang="ja-JP" dirty="0"/>
            <a:t>7</a:t>
          </a:r>
          <a:r>
            <a:rPr kumimoji="1" lang="ja-JP" altLang="en-US" dirty="0"/>
            <a:t>月</a:t>
          </a:r>
          <a:r>
            <a:rPr kumimoji="1" lang="en-US" altLang="ja-JP" dirty="0"/>
            <a:t>10</a:t>
          </a:r>
          <a:r>
            <a:rPr kumimoji="1" lang="ja-JP" altLang="en-US" dirty="0"/>
            <a:t>日（この時に全額納付も可）、</a:t>
          </a:r>
          <a:r>
            <a:rPr kumimoji="1" lang="en-US" altLang="ja-JP" dirty="0"/>
            <a:t>10</a:t>
          </a:r>
          <a:r>
            <a:rPr kumimoji="1" lang="ja-JP" altLang="en-US" dirty="0"/>
            <a:t>月</a:t>
          </a:r>
          <a:r>
            <a:rPr kumimoji="1" lang="en-US" altLang="ja-JP" dirty="0"/>
            <a:t>31</a:t>
          </a:r>
          <a:r>
            <a:rPr kumimoji="1" lang="ja-JP" altLang="en-US" dirty="0"/>
            <a:t>日、</a:t>
          </a:r>
          <a:r>
            <a:rPr kumimoji="1" lang="en-US" altLang="ja-JP" dirty="0"/>
            <a:t>1</a:t>
          </a:r>
          <a:r>
            <a:rPr kumimoji="1" lang="ja-JP" altLang="en-US" dirty="0"/>
            <a:t>月</a:t>
          </a:r>
          <a:r>
            <a:rPr kumimoji="1" lang="en-US" altLang="ja-JP" dirty="0"/>
            <a:t>31</a:t>
          </a:r>
          <a:r>
            <a:rPr kumimoji="1" lang="ja-JP" altLang="en-US" dirty="0"/>
            <a:t>日）</a:t>
          </a:r>
        </a:p>
      </dgm:t>
    </dgm:pt>
    <dgm:pt modelId="{880E4743-0CE4-4871-8611-DA564E865834}" type="parTrans" cxnId="{9C1B7984-3FC5-4207-A40E-2FCA5A1F9BEB}">
      <dgm:prSet/>
      <dgm:spPr/>
      <dgm:t>
        <a:bodyPr/>
        <a:lstStyle/>
        <a:p>
          <a:endParaRPr kumimoji="1" lang="ja-JP" altLang="en-US"/>
        </a:p>
      </dgm:t>
    </dgm:pt>
    <dgm:pt modelId="{D60B878E-ED70-466F-B214-FA1C7DD3EEAF}" type="sibTrans" cxnId="{9C1B7984-3FC5-4207-A40E-2FCA5A1F9BEB}">
      <dgm:prSet/>
      <dgm:spPr/>
      <dgm:t>
        <a:bodyPr/>
        <a:lstStyle/>
        <a:p>
          <a:endParaRPr kumimoji="1" lang="ja-JP" altLang="en-US"/>
        </a:p>
      </dgm:t>
    </dgm:pt>
    <dgm:pt modelId="{34B34311-24CD-404D-A058-614B82B0CFF6}">
      <dgm:prSet/>
      <dgm:spPr/>
      <dgm:t>
        <a:bodyPr/>
        <a:lstStyle/>
        <a:p>
          <a:r>
            <a:rPr kumimoji="1" lang="ja-JP" altLang="en-US" dirty="0"/>
            <a:t>定期修繕の様に事前に決定しているものは、適時記入</a:t>
          </a:r>
        </a:p>
      </dgm:t>
    </dgm:pt>
    <dgm:pt modelId="{C3391D7B-9FB6-4FAF-AA6E-2B7C341DD194}" type="parTrans" cxnId="{37C79E26-F4D0-450B-9C91-21B196CA2E4C}">
      <dgm:prSet/>
      <dgm:spPr/>
      <dgm:t>
        <a:bodyPr/>
        <a:lstStyle/>
        <a:p>
          <a:endParaRPr kumimoji="1" lang="ja-JP" altLang="en-US"/>
        </a:p>
      </dgm:t>
    </dgm:pt>
    <dgm:pt modelId="{2C78F08A-037E-4B65-B45F-D7DF7C371FA9}" type="sibTrans" cxnId="{37C79E26-F4D0-450B-9C91-21B196CA2E4C}">
      <dgm:prSet/>
      <dgm:spPr/>
      <dgm:t>
        <a:bodyPr/>
        <a:lstStyle/>
        <a:p>
          <a:endParaRPr kumimoji="1" lang="ja-JP" altLang="en-US"/>
        </a:p>
      </dgm:t>
    </dgm:pt>
    <dgm:pt modelId="{3264B4FC-2226-4E60-94C6-9E23433ABB0F}">
      <dgm:prSet/>
      <dgm:spPr/>
      <dgm:t>
        <a:bodyPr/>
        <a:lstStyle/>
        <a:p>
          <a:r>
            <a:rPr kumimoji="1" lang="ja-JP" altLang="en-US" dirty="0"/>
            <a:t>そもそも、全ての経費発生を予測するのは不可能⇒発生にバラツキのあるものは、前年実績を基準として経費計画を策定し、平均値を入力</a:t>
          </a:r>
        </a:p>
      </dgm:t>
    </dgm:pt>
    <dgm:pt modelId="{1F8903BB-CDA0-409F-BEEA-804857717745}" type="parTrans" cxnId="{44E020D2-0113-44A0-B0F3-847B1690E59C}">
      <dgm:prSet/>
      <dgm:spPr/>
      <dgm:t>
        <a:bodyPr/>
        <a:lstStyle/>
        <a:p>
          <a:endParaRPr kumimoji="1" lang="ja-JP" altLang="en-US"/>
        </a:p>
      </dgm:t>
    </dgm:pt>
    <dgm:pt modelId="{F3D21A09-AFC1-4100-846A-9CC8A0B3F1EB}" type="sibTrans" cxnId="{44E020D2-0113-44A0-B0F3-847B1690E59C}">
      <dgm:prSet/>
      <dgm:spPr/>
      <dgm:t>
        <a:bodyPr/>
        <a:lstStyle/>
        <a:p>
          <a:endParaRPr kumimoji="1" lang="ja-JP" altLang="en-US"/>
        </a:p>
      </dgm:t>
    </dgm:pt>
    <dgm:pt modelId="{3D5D4B2B-E3E4-4B7B-8558-9B2D02A18DAF}">
      <dgm:prSet/>
      <dgm:spPr/>
      <dgm:t>
        <a:bodyPr/>
        <a:lstStyle/>
        <a:p>
          <a:r>
            <a:rPr kumimoji="1" lang="ja-JP" altLang="en-US" dirty="0"/>
            <a:t>人件費計画は綿密に⇒計画年度の昇給、減給、雇用形態の変更等を確認</a:t>
          </a:r>
        </a:p>
      </dgm:t>
    </dgm:pt>
    <dgm:pt modelId="{5C4C342E-DE6F-441F-9B8C-EF846384F3A7}" type="parTrans" cxnId="{44004521-914D-47D9-B0B8-A65AB9FDD171}">
      <dgm:prSet/>
      <dgm:spPr/>
    </dgm:pt>
    <dgm:pt modelId="{FC27B726-0DA8-46D1-96A9-756DEBB0C007}" type="sibTrans" cxnId="{44004521-914D-47D9-B0B8-A65AB9FDD171}">
      <dgm:prSet/>
      <dgm:spPr/>
    </dgm:pt>
    <dgm:pt modelId="{7B26D311-EC77-4603-80B6-1910239EF70D}" type="pres">
      <dgm:prSet presAssocID="{A177BEF8-D402-40F1-98DE-E63B78B785D7}" presName="linear" presStyleCnt="0">
        <dgm:presLayoutVars>
          <dgm:dir/>
          <dgm:animLvl val="lvl"/>
          <dgm:resizeHandles val="exact"/>
        </dgm:presLayoutVars>
      </dgm:prSet>
      <dgm:spPr/>
    </dgm:pt>
    <dgm:pt modelId="{81BFDE95-C1B8-4ED0-A5EB-C008277C71F4}" type="pres">
      <dgm:prSet presAssocID="{B1B1C3C9-55AE-4005-8798-950A999D7733}" presName="parentLin" presStyleCnt="0"/>
      <dgm:spPr/>
    </dgm:pt>
    <dgm:pt modelId="{C09B58C5-2201-4EF6-8C04-E930EDE71D67}" type="pres">
      <dgm:prSet presAssocID="{B1B1C3C9-55AE-4005-8798-950A999D7733}" presName="parentLeftMargin" presStyleLbl="node1" presStyleIdx="0" presStyleCnt="3"/>
      <dgm:spPr/>
    </dgm:pt>
    <dgm:pt modelId="{90C26C4B-B4AD-4412-8F2D-5E9F449F39D5}" type="pres">
      <dgm:prSet presAssocID="{B1B1C3C9-55AE-4005-8798-950A999D7733}" presName="parentText" presStyleLbl="node1" presStyleIdx="0" presStyleCnt="3">
        <dgm:presLayoutVars>
          <dgm:chMax val="0"/>
          <dgm:bulletEnabled val="1"/>
        </dgm:presLayoutVars>
      </dgm:prSet>
      <dgm:spPr/>
    </dgm:pt>
    <dgm:pt modelId="{7B0F8E25-C9AC-45E1-BDE6-D699F658CF09}" type="pres">
      <dgm:prSet presAssocID="{B1B1C3C9-55AE-4005-8798-950A999D7733}" presName="negativeSpace" presStyleCnt="0"/>
      <dgm:spPr/>
    </dgm:pt>
    <dgm:pt modelId="{04F4096A-C569-4549-B690-7F5CE291E83B}" type="pres">
      <dgm:prSet presAssocID="{B1B1C3C9-55AE-4005-8798-950A999D7733}" presName="childText" presStyleLbl="conFgAcc1" presStyleIdx="0" presStyleCnt="3">
        <dgm:presLayoutVars>
          <dgm:bulletEnabled val="1"/>
        </dgm:presLayoutVars>
      </dgm:prSet>
      <dgm:spPr/>
    </dgm:pt>
    <dgm:pt modelId="{E03C578E-FD4D-475C-B418-4D7E9F4DA181}" type="pres">
      <dgm:prSet presAssocID="{D1F8A3EA-69E4-4F50-A233-82A6032DF71B}" presName="spaceBetweenRectangles" presStyleCnt="0"/>
      <dgm:spPr/>
    </dgm:pt>
    <dgm:pt modelId="{F8666D72-9806-4D1C-B141-92EBF078E476}" type="pres">
      <dgm:prSet presAssocID="{B7DCEDF3-0A5F-4746-AEF1-B7E0C9F313C0}" presName="parentLin" presStyleCnt="0"/>
      <dgm:spPr/>
    </dgm:pt>
    <dgm:pt modelId="{EA74D5AF-0BF0-47D3-A86F-1DD86DB3AE00}" type="pres">
      <dgm:prSet presAssocID="{B7DCEDF3-0A5F-4746-AEF1-B7E0C9F313C0}" presName="parentLeftMargin" presStyleLbl="node1" presStyleIdx="0" presStyleCnt="3"/>
      <dgm:spPr/>
    </dgm:pt>
    <dgm:pt modelId="{9BC3088E-F269-4E3C-A185-3A7F987444C9}" type="pres">
      <dgm:prSet presAssocID="{B7DCEDF3-0A5F-4746-AEF1-B7E0C9F313C0}" presName="parentText" presStyleLbl="node1" presStyleIdx="1" presStyleCnt="3">
        <dgm:presLayoutVars>
          <dgm:chMax val="0"/>
          <dgm:bulletEnabled val="1"/>
        </dgm:presLayoutVars>
      </dgm:prSet>
      <dgm:spPr/>
    </dgm:pt>
    <dgm:pt modelId="{354150BE-07DB-45EE-8DC6-F50B733E0632}" type="pres">
      <dgm:prSet presAssocID="{B7DCEDF3-0A5F-4746-AEF1-B7E0C9F313C0}" presName="negativeSpace" presStyleCnt="0"/>
      <dgm:spPr/>
    </dgm:pt>
    <dgm:pt modelId="{F5408076-B241-4FD3-8FE7-60BA1253249F}" type="pres">
      <dgm:prSet presAssocID="{B7DCEDF3-0A5F-4746-AEF1-B7E0C9F313C0}" presName="childText" presStyleLbl="conFgAcc1" presStyleIdx="1" presStyleCnt="3">
        <dgm:presLayoutVars>
          <dgm:bulletEnabled val="1"/>
        </dgm:presLayoutVars>
      </dgm:prSet>
      <dgm:spPr/>
    </dgm:pt>
    <dgm:pt modelId="{EF25332E-F2EA-4469-BB4A-50275637ADD0}" type="pres">
      <dgm:prSet presAssocID="{5FBEC857-485D-46CA-B20C-32E36DFD4950}" presName="spaceBetweenRectangles" presStyleCnt="0"/>
      <dgm:spPr/>
    </dgm:pt>
    <dgm:pt modelId="{6F8BD72E-C0E5-49C2-9A66-AFE17087EB6E}" type="pres">
      <dgm:prSet presAssocID="{45BA8C55-BF1C-42EA-974D-D3AC6202B35F}" presName="parentLin" presStyleCnt="0"/>
      <dgm:spPr/>
    </dgm:pt>
    <dgm:pt modelId="{F6AAD270-1166-4652-B22B-DF1090843EFA}" type="pres">
      <dgm:prSet presAssocID="{45BA8C55-BF1C-42EA-974D-D3AC6202B35F}" presName="parentLeftMargin" presStyleLbl="node1" presStyleIdx="1" presStyleCnt="3"/>
      <dgm:spPr/>
    </dgm:pt>
    <dgm:pt modelId="{9C8DC898-3AEF-40A6-BF7B-E42A50278AAB}" type="pres">
      <dgm:prSet presAssocID="{45BA8C55-BF1C-42EA-974D-D3AC6202B35F}" presName="parentText" presStyleLbl="node1" presStyleIdx="2" presStyleCnt="3">
        <dgm:presLayoutVars>
          <dgm:chMax val="0"/>
          <dgm:bulletEnabled val="1"/>
        </dgm:presLayoutVars>
      </dgm:prSet>
      <dgm:spPr/>
    </dgm:pt>
    <dgm:pt modelId="{859C5E04-D52B-4E48-8565-94EC5634A34E}" type="pres">
      <dgm:prSet presAssocID="{45BA8C55-BF1C-42EA-974D-D3AC6202B35F}" presName="negativeSpace" presStyleCnt="0"/>
      <dgm:spPr/>
    </dgm:pt>
    <dgm:pt modelId="{AC3661CD-AC64-4234-96DA-62A6EBF02EEE}" type="pres">
      <dgm:prSet presAssocID="{45BA8C55-BF1C-42EA-974D-D3AC6202B35F}" presName="childText" presStyleLbl="conFgAcc1" presStyleIdx="2" presStyleCnt="3">
        <dgm:presLayoutVars>
          <dgm:bulletEnabled val="1"/>
        </dgm:presLayoutVars>
      </dgm:prSet>
      <dgm:spPr/>
    </dgm:pt>
  </dgm:ptLst>
  <dgm:cxnLst>
    <dgm:cxn modelId="{A884FA19-3FEB-41F0-A8AC-CD738E633287}" type="presOf" srcId="{B1B1C3C9-55AE-4005-8798-950A999D7733}" destId="{C09B58C5-2201-4EF6-8C04-E930EDE71D67}" srcOrd="0" destOrd="0" presId="urn:microsoft.com/office/officeart/2005/8/layout/list1"/>
    <dgm:cxn modelId="{1605211B-0183-47E2-99B8-D935C5E0FAA0}" srcId="{A177BEF8-D402-40F1-98DE-E63B78B785D7}" destId="{B7DCEDF3-0A5F-4746-AEF1-B7E0C9F313C0}" srcOrd="1" destOrd="0" parTransId="{84FFC1C4-6CCB-4997-9DC1-DCD10246A974}" sibTransId="{5FBEC857-485D-46CA-B20C-32E36DFD4950}"/>
    <dgm:cxn modelId="{4DCA5F1C-A610-4C85-86A1-267E52DA0E81}" srcId="{B1B1C3C9-55AE-4005-8798-950A999D7733}" destId="{A10D1C10-AE62-4FF1-9204-E4632A2F1BA9}" srcOrd="0" destOrd="0" parTransId="{E407CDDB-AAC3-4B55-8856-3174AC1F317C}" sibTransId="{23357ECA-E903-4EB8-9878-D56235A093E9}"/>
    <dgm:cxn modelId="{44004521-914D-47D9-B0B8-A65AB9FDD171}" srcId="{45BA8C55-BF1C-42EA-974D-D3AC6202B35F}" destId="{3D5D4B2B-E3E4-4B7B-8558-9B2D02A18DAF}" srcOrd="1" destOrd="0" parTransId="{5C4C342E-DE6F-441F-9B8C-EF846384F3A7}" sibTransId="{FC27B726-0DA8-46D1-96A9-756DEBB0C007}"/>
    <dgm:cxn modelId="{37C79E26-F4D0-450B-9C91-21B196CA2E4C}" srcId="{B7DCEDF3-0A5F-4746-AEF1-B7E0C9F313C0}" destId="{34B34311-24CD-404D-A058-614B82B0CFF6}" srcOrd="2" destOrd="0" parTransId="{C3391D7B-9FB6-4FAF-AA6E-2B7C341DD194}" sibTransId="{2C78F08A-037E-4B65-B45F-D7DF7C371FA9}"/>
    <dgm:cxn modelId="{5BEFB32C-B37D-4465-9E84-E671B6508ED7}" srcId="{A177BEF8-D402-40F1-98DE-E63B78B785D7}" destId="{45BA8C55-BF1C-42EA-974D-D3AC6202B35F}" srcOrd="2" destOrd="0" parTransId="{84D2D745-E08F-4609-AAB9-FE1611204A92}" sibTransId="{B462660B-40B7-40D1-8825-FCC0718C2370}"/>
    <dgm:cxn modelId="{68D8993A-B731-4152-A0DE-A92B5BEBD066}" type="presOf" srcId="{A5722039-9588-4955-ABD3-4831336826EB}" destId="{F5408076-B241-4FD3-8FE7-60BA1253249F}" srcOrd="0" destOrd="0" presId="urn:microsoft.com/office/officeart/2005/8/layout/list1"/>
    <dgm:cxn modelId="{07C4B263-4B3A-4D7D-A027-3F59ABE59EEA}" type="presOf" srcId="{34B34311-24CD-404D-A058-614B82B0CFF6}" destId="{F5408076-B241-4FD3-8FE7-60BA1253249F}" srcOrd="0" destOrd="2" presId="urn:microsoft.com/office/officeart/2005/8/layout/list1"/>
    <dgm:cxn modelId="{8840D565-8FDE-4873-B195-3E74531E1973}" srcId="{B7DCEDF3-0A5F-4746-AEF1-B7E0C9F313C0}" destId="{A5722039-9588-4955-ABD3-4831336826EB}" srcOrd="0" destOrd="0" parTransId="{7F8BFA56-C10D-4955-9E2E-722A4E99562C}" sibTransId="{AEE29AF9-773B-4F0A-9F5B-657D0DE03917}"/>
    <dgm:cxn modelId="{FB469175-4AF7-4082-847A-158CCE2794CE}" type="presOf" srcId="{45BA8C55-BF1C-42EA-974D-D3AC6202B35F}" destId="{9C8DC898-3AEF-40A6-BF7B-E42A50278AAB}" srcOrd="1" destOrd="0" presId="urn:microsoft.com/office/officeart/2005/8/layout/list1"/>
    <dgm:cxn modelId="{9C1B7984-3FC5-4207-A40E-2FCA5A1F9BEB}" srcId="{B7DCEDF3-0A5F-4746-AEF1-B7E0C9F313C0}" destId="{EADD8422-C004-41A6-B60D-6C3616E785E4}" srcOrd="1" destOrd="0" parTransId="{880E4743-0CE4-4871-8611-DA564E865834}" sibTransId="{D60B878E-ED70-466F-B214-FA1C7DD3EEAF}"/>
    <dgm:cxn modelId="{796ED885-C3FF-4609-B632-F8017AF210CB}" type="presOf" srcId="{3264B4FC-2226-4E60-94C6-9E23433ABB0F}" destId="{AC3661CD-AC64-4234-96DA-62A6EBF02EEE}" srcOrd="0" destOrd="0" presId="urn:microsoft.com/office/officeart/2005/8/layout/list1"/>
    <dgm:cxn modelId="{18B436AF-7DF2-4BD5-A8C5-54B091C3D9A0}" type="presOf" srcId="{A10D1C10-AE62-4FF1-9204-E4632A2F1BA9}" destId="{04F4096A-C569-4549-B690-7F5CE291E83B}" srcOrd="0" destOrd="0" presId="urn:microsoft.com/office/officeart/2005/8/layout/list1"/>
    <dgm:cxn modelId="{E2F854B5-3F0B-46B3-B338-13BFC51ED05B}" type="presOf" srcId="{A177BEF8-D402-40F1-98DE-E63B78B785D7}" destId="{7B26D311-EC77-4603-80B6-1910239EF70D}" srcOrd="0" destOrd="0" presId="urn:microsoft.com/office/officeart/2005/8/layout/list1"/>
    <dgm:cxn modelId="{B59B3DBE-9BE4-4576-B0C6-EDA0F3630399}" type="presOf" srcId="{B1B1C3C9-55AE-4005-8798-950A999D7733}" destId="{90C26C4B-B4AD-4412-8F2D-5E9F449F39D5}" srcOrd="1" destOrd="0" presId="urn:microsoft.com/office/officeart/2005/8/layout/list1"/>
    <dgm:cxn modelId="{EF066BC4-DC56-403F-A3D0-4B7EF7BBCAF8}" srcId="{A177BEF8-D402-40F1-98DE-E63B78B785D7}" destId="{B1B1C3C9-55AE-4005-8798-950A999D7733}" srcOrd="0" destOrd="0" parTransId="{E20455EE-E2C1-41D1-AF1E-C95030932E02}" sibTransId="{D1F8A3EA-69E4-4F50-A233-82A6032DF71B}"/>
    <dgm:cxn modelId="{44E020D2-0113-44A0-B0F3-847B1690E59C}" srcId="{45BA8C55-BF1C-42EA-974D-D3AC6202B35F}" destId="{3264B4FC-2226-4E60-94C6-9E23433ABB0F}" srcOrd="0" destOrd="0" parTransId="{1F8903BB-CDA0-409F-BEEA-804857717745}" sibTransId="{F3D21A09-AFC1-4100-846A-9CC8A0B3F1EB}"/>
    <dgm:cxn modelId="{B9038BDA-849B-43F0-BF74-843773533673}" type="presOf" srcId="{EADD8422-C004-41A6-B60D-6C3616E785E4}" destId="{F5408076-B241-4FD3-8FE7-60BA1253249F}" srcOrd="0" destOrd="1" presId="urn:microsoft.com/office/officeart/2005/8/layout/list1"/>
    <dgm:cxn modelId="{997300E3-E13A-4AFA-AD15-88C27ADC4996}" type="presOf" srcId="{B7DCEDF3-0A5F-4746-AEF1-B7E0C9F313C0}" destId="{EA74D5AF-0BF0-47D3-A86F-1DD86DB3AE00}" srcOrd="0" destOrd="0" presId="urn:microsoft.com/office/officeart/2005/8/layout/list1"/>
    <dgm:cxn modelId="{777EABF2-28A3-452A-A996-0566191885C0}" type="presOf" srcId="{3D5D4B2B-E3E4-4B7B-8558-9B2D02A18DAF}" destId="{AC3661CD-AC64-4234-96DA-62A6EBF02EEE}" srcOrd="0" destOrd="1" presId="urn:microsoft.com/office/officeart/2005/8/layout/list1"/>
    <dgm:cxn modelId="{80777FFB-9C31-4650-81F6-CA1EA0C9A557}" type="presOf" srcId="{B7DCEDF3-0A5F-4746-AEF1-B7E0C9F313C0}" destId="{9BC3088E-F269-4E3C-A185-3A7F987444C9}" srcOrd="1" destOrd="0" presId="urn:microsoft.com/office/officeart/2005/8/layout/list1"/>
    <dgm:cxn modelId="{47FBD1FE-14BC-4EB9-AB04-3998741602AA}" type="presOf" srcId="{45BA8C55-BF1C-42EA-974D-D3AC6202B35F}" destId="{F6AAD270-1166-4652-B22B-DF1090843EFA}" srcOrd="0" destOrd="0" presId="urn:microsoft.com/office/officeart/2005/8/layout/list1"/>
    <dgm:cxn modelId="{92224D2F-C9A0-40A2-9E0F-E11D07822E11}" type="presParOf" srcId="{7B26D311-EC77-4603-80B6-1910239EF70D}" destId="{81BFDE95-C1B8-4ED0-A5EB-C008277C71F4}" srcOrd="0" destOrd="0" presId="urn:microsoft.com/office/officeart/2005/8/layout/list1"/>
    <dgm:cxn modelId="{1F84DF93-0055-4E69-A7B3-10D000E1ACF2}" type="presParOf" srcId="{81BFDE95-C1B8-4ED0-A5EB-C008277C71F4}" destId="{C09B58C5-2201-4EF6-8C04-E930EDE71D67}" srcOrd="0" destOrd="0" presId="urn:microsoft.com/office/officeart/2005/8/layout/list1"/>
    <dgm:cxn modelId="{FD05D5D6-A10F-40D5-875D-5246CA30BB52}" type="presParOf" srcId="{81BFDE95-C1B8-4ED0-A5EB-C008277C71F4}" destId="{90C26C4B-B4AD-4412-8F2D-5E9F449F39D5}" srcOrd="1" destOrd="0" presId="urn:microsoft.com/office/officeart/2005/8/layout/list1"/>
    <dgm:cxn modelId="{233FBBEC-4D73-415C-9A84-CBCF40B40002}" type="presParOf" srcId="{7B26D311-EC77-4603-80B6-1910239EF70D}" destId="{7B0F8E25-C9AC-45E1-BDE6-D699F658CF09}" srcOrd="1" destOrd="0" presId="urn:microsoft.com/office/officeart/2005/8/layout/list1"/>
    <dgm:cxn modelId="{D2500E94-3208-48AD-BC82-222762EB21B3}" type="presParOf" srcId="{7B26D311-EC77-4603-80B6-1910239EF70D}" destId="{04F4096A-C569-4549-B690-7F5CE291E83B}" srcOrd="2" destOrd="0" presId="urn:microsoft.com/office/officeart/2005/8/layout/list1"/>
    <dgm:cxn modelId="{CF2EA281-B20C-4A1A-9283-9C9014430DC1}" type="presParOf" srcId="{7B26D311-EC77-4603-80B6-1910239EF70D}" destId="{E03C578E-FD4D-475C-B418-4D7E9F4DA181}" srcOrd="3" destOrd="0" presId="urn:microsoft.com/office/officeart/2005/8/layout/list1"/>
    <dgm:cxn modelId="{196FD3B1-69F6-4F2E-916D-3EF8E2AE9333}" type="presParOf" srcId="{7B26D311-EC77-4603-80B6-1910239EF70D}" destId="{F8666D72-9806-4D1C-B141-92EBF078E476}" srcOrd="4" destOrd="0" presId="urn:microsoft.com/office/officeart/2005/8/layout/list1"/>
    <dgm:cxn modelId="{5670D4F4-D243-4C93-B6D9-3E71800F9398}" type="presParOf" srcId="{F8666D72-9806-4D1C-B141-92EBF078E476}" destId="{EA74D5AF-0BF0-47D3-A86F-1DD86DB3AE00}" srcOrd="0" destOrd="0" presId="urn:microsoft.com/office/officeart/2005/8/layout/list1"/>
    <dgm:cxn modelId="{C044FC61-077E-47BB-843E-A4D0E2E5F213}" type="presParOf" srcId="{F8666D72-9806-4D1C-B141-92EBF078E476}" destId="{9BC3088E-F269-4E3C-A185-3A7F987444C9}" srcOrd="1" destOrd="0" presId="urn:microsoft.com/office/officeart/2005/8/layout/list1"/>
    <dgm:cxn modelId="{8721711B-B523-495C-AFB2-12577C1FA714}" type="presParOf" srcId="{7B26D311-EC77-4603-80B6-1910239EF70D}" destId="{354150BE-07DB-45EE-8DC6-F50B733E0632}" srcOrd="5" destOrd="0" presId="urn:microsoft.com/office/officeart/2005/8/layout/list1"/>
    <dgm:cxn modelId="{B84D2526-9976-4394-A523-BD228A19F64D}" type="presParOf" srcId="{7B26D311-EC77-4603-80B6-1910239EF70D}" destId="{F5408076-B241-4FD3-8FE7-60BA1253249F}" srcOrd="6" destOrd="0" presId="urn:microsoft.com/office/officeart/2005/8/layout/list1"/>
    <dgm:cxn modelId="{FE94874F-B332-42F2-905C-040D377D3285}" type="presParOf" srcId="{7B26D311-EC77-4603-80B6-1910239EF70D}" destId="{EF25332E-F2EA-4469-BB4A-50275637ADD0}" srcOrd="7" destOrd="0" presId="urn:microsoft.com/office/officeart/2005/8/layout/list1"/>
    <dgm:cxn modelId="{EA512223-39C5-40F0-8550-037DF521C88E}" type="presParOf" srcId="{7B26D311-EC77-4603-80B6-1910239EF70D}" destId="{6F8BD72E-C0E5-49C2-9A66-AFE17087EB6E}" srcOrd="8" destOrd="0" presId="urn:microsoft.com/office/officeart/2005/8/layout/list1"/>
    <dgm:cxn modelId="{2CBEA8BD-3678-4303-BA47-7176AC081195}" type="presParOf" srcId="{6F8BD72E-C0E5-49C2-9A66-AFE17087EB6E}" destId="{F6AAD270-1166-4652-B22B-DF1090843EFA}" srcOrd="0" destOrd="0" presId="urn:microsoft.com/office/officeart/2005/8/layout/list1"/>
    <dgm:cxn modelId="{4868D54E-A7C0-4357-9C00-F38B9DBF3000}" type="presParOf" srcId="{6F8BD72E-C0E5-49C2-9A66-AFE17087EB6E}" destId="{9C8DC898-3AEF-40A6-BF7B-E42A50278AAB}" srcOrd="1" destOrd="0" presId="urn:microsoft.com/office/officeart/2005/8/layout/list1"/>
    <dgm:cxn modelId="{C5674F03-336A-40A2-8C76-46CA4C14EE83}" type="presParOf" srcId="{7B26D311-EC77-4603-80B6-1910239EF70D}" destId="{859C5E04-D52B-4E48-8565-94EC5634A34E}" srcOrd="9" destOrd="0" presId="urn:microsoft.com/office/officeart/2005/8/layout/list1"/>
    <dgm:cxn modelId="{50832F5D-2F50-4652-9EAC-3EAF9EE4DC24}" type="presParOf" srcId="{7B26D311-EC77-4603-80B6-1910239EF70D}" destId="{AC3661CD-AC64-4234-96DA-62A6EBF02EE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5E03B5-898C-4E63-88F5-7F4E8E1D2F7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8F269664-683F-4AC6-8C20-DEBF816CDA21}">
      <dgm:prSet phldrT="[テキスト]"/>
      <dgm:spPr/>
      <dgm:t>
        <a:bodyPr/>
        <a:lstStyle/>
        <a:p>
          <a:r>
            <a:rPr kumimoji="1" lang="ja-JP" altLang="en-US" dirty="0"/>
            <a:t>１）法人税など（都道府県民税・市区町村税）</a:t>
          </a:r>
        </a:p>
      </dgm:t>
    </dgm:pt>
    <dgm:pt modelId="{76384B6E-84D2-4955-A82F-A32FA9B7523A}" type="parTrans" cxnId="{4DAB649F-E192-4202-8FE7-52CBFFD81513}">
      <dgm:prSet/>
      <dgm:spPr/>
      <dgm:t>
        <a:bodyPr/>
        <a:lstStyle/>
        <a:p>
          <a:endParaRPr kumimoji="1" lang="ja-JP" altLang="en-US"/>
        </a:p>
      </dgm:t>
    </dgm:pt>
    <dgm:pt modelId="{5944E1B1-2478-447D-BE50-CD224C65A995}" type="sibTrans" cxnId="{4DAB649F-E192-4202-8FE7-52CBFFD81513}">
      <dgm:prSet/>
      <dgm:spPr/>
      <dgm:t>
        <a:bodyPr/>
        <a:lstStyle/>
        <a:p>
          <a:endParaRPr kumimoji="1" lang="ja-JP" altLang="en-US"/>
        </a:p>
      </dgm:t>
    </dgm:pt>
    <dgm:pt modelId="{62D20C6F-CA2F-446C-8D45-82AF648F226B}">
      <dgm:prSet phldrT="[テキスト]"/>
      <dgm:spPr/>
      <dgm:t>
        <a:bodyPr/>
        <a:lstStyle/>
        <a:p>
          <a:r>
            <a:rPr kumimoji="1" lang="ja-JP" altLang="en-US" dirty="0"/>
            <a:t>２）消費税</a:t>
          </a:r>
        </a:p>
      </dgm:t>
    </dgm:pt>
    <dgm:pt modelId="{0EBAC32F-8BF0-4FF7-BB36-0E9CFD9BDC00}" type="parTrans" cxnId="{04E67C20-3A35-4F05-A531-2C0641DAC677}">
      <dgm:prSet/>
      <dgm:spPr/>
      <dgm:t>
        <a:bodyPr/>
        <a:lstStyle/>
        <a:p>
          <a:endParaRPr kumimoji="1" lang="ja-JP" altLang="en-US"/>
        </a:p>
      </dgm:t>
    </dgm:pt>
    <dgm:pt modelId="{E2CDB829-4B86-42A1-8A3F-7DE8F9545F2F}" type="sibTrans" cxnId="{04E67C20-3A35-4F05-A531-2C0641DAC677}">
      <dgm:prSet/>
      <dgm:spPr/>
      <dgm:t>
        <a:bodyPr/>
        <a:lstStyle/>
        <a:p>
          <a:endParaRPr kumimoji="1" lang="ja-JP" altLang="en-US"/>
        </a:p>
      </dgm:t>
    </dgm:pt>
    <dgm:pt modelId="{C38CEB37-3843-4F93-B62D-587EB77C01DD}">
      <dgm:prSet phldrT="[テキスト]"/>
      <dgm:spPr/>
      <dgm:t>
        <a:bodyPr/>
        <a:lstStyle/>
        <a:p>
          <a:r>
            <a:rPr kumimoji="1" lang="ja-JP" altLang="en-US" dirty="0"/>
            <a:t>３）源泉所得税</a:t>
          </a:r>
        </a:p>
      </dgm:t>
    </dgm:pt>
    <dgm:pt modelId="{2A87B393-C9F1-4B1F-BBBA-D03477FDFD2A}" type="parTrans" cxnId="{06C23DB3-F3DA-48ED-91E0-F78ED20F2516}">
      <dgm:prSet/>
      <dgm:spPr/>
      <dgm:t>
        <a:bodyPr/>
        <a:lstStyle/>
        <a:p>
          <a:endParaRPr kumimoji="1" lang="ja-JP" altLang="en-US"/>
        </a:p>
      </dgm:t>
    </dgm:pt>
    <dgm:pt modelId="{9945BE3C-6D65-4714-A25B-2A686D52664B}" type="sibTrans" cxnId="{06C23DB3-F3DA-48ED-91E0-F78ED20F2516}">
      <dgm:prSet/>
      <dgm:spPr/>
      <dgm:t>
        <a:bodyPr/>
        <a:lstStyle/>
        <a:p>
          <a:endParaRPr kumimoji="1" lang="ja-JP" altLang="en-US"/>
        </a:p>
      </dgm:t>
    </dgm:pt>
    <dgm:pt modelId="{CDED040D-6316-4274-B212-D98751A5E638}">
      <dgm:prSet/>
      <dgm:spPr/>
      <dgm:t>
        <a:bodyPr/>
        <a:lstStyle/>
        <a:p>
          <a:r>
            <a:rPr kumimoji="1" lang="ja-JP" altLang="en-US" dirty="0"/>
            <a:t>確定⇒原則として、決算の２ヶ月後</a:t>
          </a:r>
        </a:p>
      </dgm:t>
    </dgm:pt>
    <dgm:pt modelId="{C4F1A19D-E947-4FE1-906D-D1E7EB85E06F}" type="parTrans" cxnId="{29BF8394-4571-44B2-9764-3E52A144DBA2}">
      <dgm:prSet/>
      <dgm:spPr/>
      <dgm:t>
        <a:bodyPr/>
        <a:lstStyle/>
        <a:p>
          <a:endParaRPr kumimoji="1" lang="ja-JP" altLang="en-US"/>
        </a:p>
      </dgm:t>
    </dgm:pt>
    <dgm:pt modelId="{0D4FCBF6-900D-4BF7-AAC6-3952D09BC4F0}" type="sibTrans" cxnId="{29BF8394-4571-44B2-9764-3E52A144DBA2}">
      <dgm:prSet/>
      <dgm:spPr/>
      <dgm:t>
        <a:bodyPr/>
        <a:lstStyle/>
        <a:p>
          <a:endParaRPr kumimoji="1" lang="ja-JP" altLang="en-US"/>
        </a:p>
      </dgm:t>
    </dgm:pt>
    <dgm:pt modelId="{0A261F5B-1AF3-44AF-B522-8779E170B70A}">
      <dgm:prSet/>
      <dgm:spPr/>
      <dgm:t>
        <a:bodyPr/>
        <a:lstStyle/>
        <a:p>
          <a:r>
            <a:rPr kumimoji="1" lang="ja-JP" altLang="en-US" dirty="0"/>
            <a:t>中間納付⇒前年の納付金額が</a:t>
          </a:r>
          <a:r>
            <a:rPr kumimoji="1" lang="en-US" altLang="ja-JP" dirty="0"/>
            <a:t>20</a:t>
          </a:r>
          <a:r>
            <a:rPr kumimoji="1" lang="ja-JP" altLang="en-US" dirty="0"/>
            <a:t>万円以上の場合⇒前年の法人税等の</a:t>
          </a:r>
          <a:r>
            <a:rPr kumimoji="1" lang="en-US" altLang="ja-JP" dirty="0"/>
            <a:t>1/2</a:t>
          </a:r>
          <a:r>
            <a:rPr kumimoji="1" lang="ja-JP" altLang="en-US" dirty="0"/>
            <a:t>を決算後</a:t>
          </a:r>
          <a:r>
            <a:rPr kumimoji="1" lang="en-US" altLang="ja-JP" dirty="0"/>
            <a:t>8</a:t>
          </a:r>
          <a:r>
            <a:rPr kumimoji="1" lang="ja-JP" altLang="en-US" dirty="0"/>
            <a:t>ヶ月後</a:t>
          </a:r>
        </a:p>
      </dgm:t>
    </dgm:pt>
    <dgm:pt modelId="{2A094D03-9823-4D0E-85F9-C99B2CE3741F}" type="parTrans" cxnId="{C53D95F7-C597-41EB-941D-D2FCB6FF6427}">
      <dgm:prSet/>
      <dgm:spPr/>
      <dgm:t>
        <a:bodyPr/>
        <a:lstStyle/>
        <a:p>
          <a:endParaRPr kumimoji="1" lang="ja-JP" altLang="en-US"/>
        </a:p>
      </dgm:t>
    </dgm:pt>
    <dgm:pt modelId="{2CCF960C-BCB3-4F0F-84EA-4C66C71B160E}" type="sibTrans" cxnId="{C53D95F7-C597-41EB-941D-D2FCB6FF6427}">
      <dgm:prSet/>
      <dgm:spPr/>
      <dgm:t>
        <a:bodyPr/>
        <a:lstStyle/>
        <a:p>
          <a:endParaRPr kumimoji="1" lang="ja-JP" altLang="en-US"/>
        </a:p>
      </dgm:t>
    </dgm:pt>
    <dgm:pt modelId="{B7EAABDB-D548-4E05-ABEB-077D8AF34E03}">
      <dgm:prSet/>
      <dgm:spPr/>
      <dgm:t>
        <a:bodyPr/>
        <a:lstStyle/>
        <a:p>
          <a:r>
            <a:rPr kumimoji="1" lang="ja-JP" altLang="en-US" dirty="0"/>
            <a:t>原則⇒給与支給時の翌月</a:t>
          </a:r>
          <a:r>
            <a:rPr kumimoji="1" lang="en-US" altLang="ja-JP" dirty="0"/>
            <a:t>10</a:t>
          </a:r>
          <a:r>
            <a:rPr kumimoji="1" lang="ja-JP" altLang="en-US" dirty="0"/>
            <a:t>日</a:t>
          </a:r>
        </a:p>
      </dgm:t>
    </dgm:pt>
    <dgm:pt modelId="{518CBCF5-696E-4A82-9E14-BDC7BDEC11D8}" type="parTrans" cxnId="{48ECCFF0-0FCC-47CE-BA01-FC527A0C4923}">
      <dgm:prSet/>
      <dgm:spPr/>
      <dgm:t>
        <a:bodyPr/>
        <a:lstStyle/>
        <a:p>
          <a:endParaRPr kumimoji="1" lang="ja-JP" altLang="en-US"/>
        </a:p>
      </dgm:t>
    </dgm:pt>
    <dgm:pt modelId="{E58FA08D-0740-443C-9756-100A688EE10E}" type="sibTrans" cxnId="{48ECCFF0-0FCC-47CE-BA01-FC527A0C4923}">
      <dgm:prSet/>
      <dgm:spPr/>
      <dgm:t>
        <a:bodyPr/>
        <a:lstStyle/>
        <a:p>
          <a:endParaRPr kumimoji="1" lang="ja-JP" altLang="en-US"/>
        </a:p>
      </dgm:t>
    </dgm:pt>
    <dgm:pt modelId="{B1B649CC-59B8-427A-9332-2A8399BED7CF}">
      <dgm:prSet/>
      <dgm:spPr/>
      <dgm:t>
        <a:bodyPr/>
        <a:lstStyle/>
        <a:p>
          <a:r>
            <a:rPr kumimoji="1" lang="ja-JP" altLang="en-US" dirty="0"/>
            <a:t>例外⇒</a:t>
          </a:r>
          <a:r>
            <a:rPr kumimoji="1" lang="en-US" altLang="ja-JP" dirty="0"/>
            <a:t>7</a:t>
          </a:r>
          <a:r>
            <a:rPr kumimoji="1" lang="ja-JP" altLang="en-US" dirty="0"/>
            <a:t>月</a:t>
          </a:r>
          <a:r>
            <a:rPr kumimoji="1" lang="en-US" altLang="ja-JP" dirty="0"/>
            <a:t>10</a:t>
          </a:r>
          <a:r>
            <a:rPr kumimoji="1" lang="ja-JP" altLang="en-US" dirty="0"/>
            <a:t>日と</a:t>
          </a:r>
          <a:r>
            <a:rPr kumimoji="1" lang="en-US" altLang="ja-JP" dirty="0"/>
            <a:t>1</a:t>
          </a:r>
          <a:r>
            <a:rPr kumimoji="1" lang="ja-JP" altLang="en-US" dirty="0"/>
            <a:t>月</a:t>
          </a:r>
          <a:r>
            <a:rPr kumimoji="1" lang="en-US" altLang="ja-JP" dirty="0"/>
            <a:t>20</a:t>
          </a:r>
          <a:r>
            <a:rPr kumimoji="1" lang="ja-JP" altLang="en-US" dirty="0"/>
            <a:t>日（常時雇用者が</a:t>
          </a:r>
          <a:r>
            <a:rPr kumimoji="1" lang="en-US" altLang="ja-JP" dirty="0"/>
            <a:t>10</a:t>
          </a:r>
          <a:r>
            <a:rPr kumimoji="1" lang="ja-JP" altLang="en-US" dirty="0"/>
            <a:t>名以下の場合）</a:t>
          </a:r>
        </a:p>
      </dgm:t>
    </dgm:pt>
    <dgm:pt modelId="{071353AF-9E82-456C-A08F-6249A95924A9}" type="parTrans" cxnId="{2F2646F4-ECAC-4786-8332-B941460EF732}">
      <dgm:prSet/>
      <dgm:spPr/>
      <dgm:t>
        <a:bodyPr/>
        <a:lstStyle/>
        <a:p>
          <a:endParaRPr kumimoji="1" lang="ja-JP" altLang="en-US"/>
        </a:p>
      </dgm:t>
    </dgm:pt>
    <dgm:pt modelId="{4774C074-641B-4064-8637-9566E1F8F82F}" type="sibTrans" cxnId="{2F2646F4-ECAC-4786-8332-B941460EF732}">
      <dgm:prSet/>
      <dgm:spPr/>
      <dgm:t>
        <a:bodyPr/>
        <a:lstStyle/>
        <a:p>
          <a:endParaRPr kumimoji="1" lang="ja-JP" altLang="en-US"/>
        </a:p>
      </dgm:t>
    </dgm:pt>
    <dgm:pt modelId="{5F75E186-2E1D-4892-82ED-64A76CD863EE}">
      <dgm:prSet/>
      <dgm:spPr/>
      <dgm:t>
        <a:bodyPr/>
        <a:lstStyle/>
        <a:p>
          <a:r>
            <a:rPr kumimoji="1" lang="ja-JP" altLang="en-US" dirty="0"/>
            <a:t>確定⇒原則として、決算の２ヶ月後</a:t>
          </a:r>
        </a:p>
      </dgm:t>
    </dgm:pt>
    <dgm:pt modelId="{ED890CA6-9BAE-4E25-8F50-18CCF0FDB20F}" type="parTrans" cxnId="{5F58A14D-F97E-49AA-861A-48DA8DF3EEE9}">
      <dgm:prSet/>
      <dgm:spPr/>
      <dgm:t>
        <a:bodyPr/>
        <a:lstStyle/>
        <a:p>
          <a:endParaRPr kumimoji="1" lang="ja-JP" altLang="en-US"/>
        </a:p>
      </dgm:t>
    </dgm:pt>
    <dgm:pt modelId="{F15B2C10-485C-4162-8599-6F5EB12E8D64}" type="sibTrans" cxnId="{5F58A14D-F97E-49AA-861A-48DA8DF3EEE9}">
      <dgm:prSet/>
      <dgm:spPr/>
      <dgm:t>
        <a:bodyPr/>
        <a:lstStyle/>
        <a:p>
          <a:endParaRPr kumimoji="1" lang="ja-JP" altLang="en-US"/>
        </a:p>
      </dgm:t>
    </dgm:pt>
    <dgm:pt modelId="{C84A25EC-6D5D-414E-87AB-5D0B0453A8F6}">
      <dgm:prSet/>
      <dgm:spPr/>
      <dgm:t>
        <a:bodyPr/>
        <a:lstStyle/>
        <a:p>
          <a:r>
            <a:rPr kumimoji="1" lang="ja-JP" altLang="en-US" dirty="0"/>
            <a:t>中間納付⇒前年の納付金額が</a:t>
          </a:r>
          <a:r>
            <a:rPr kumimoji="1" lang="en-US" altLang="ja-JP" dirty="0"/>
            <a:t>48</a:t>
          </a:r>
          <a:r>
            <a:rPr kumimoji="1" lang="ja-JP" altLang="en-US" dirty="0"/>
            <a:t>万円以下⇒中間納付</a:t>
          </a:r>
          <a:r>
            <a:rPr kumimoji="1" lang="en-US" altLang="ja-JP" dirty="0"/>
            <a:t>0</a:t>
          </a:r>
          <a:r>
            <a:rPr kumimoji="1" lang="ja-JP" altLang="en-US" dirty="0"/>
            <a:t>円</a:t>
          </a:r>
        </a:p>
      </dgm:t>
    </dgm:pt>
    <dgm:pt modelId="{C7C343A7-8175-420C-8150-5616BCA5C750}" type="parTrans" cxnId="{462C0B9D-515D-434C-B2FF-E7F00969D1B8}">
      <dgm:prSet/>
      <dgm:spPr/>
      <dgm:t>
        <a:bodyPr/>
        <a:lstStyle/>
        <a:p>
          <a:endParaRPr kumimoji="1" lang="ja-JP" altLang="en-US"/>
        </a:p>
      </dgm:t>
    </dgm:pt>
    <dgm:pt modelId="{532811E1-3D25-4C0F-B097-77CA5E32A0E3}" type="sibTrans" cxnId="{462C0B9D-515D-434C-B2FF-E7F00969D1B8}">
      <dgm:prSet/>
      <dgm:spPr/>
      <dgm:t>
        <a:bodyPr/>
        <a:lstStyle/>
        <a:p>
          <a:endParaRPr kumimoji="1" lang="ja-JP" altLang="en-US"/>
        </a:p>
      </dgm:t>
    </dgm:pt>
    <dgm:pt modelId="{932A3A7C-9AE2-44C6-B28F-71096BFED907}">
      <dgm:prSet/>
      <dgm:spPr/>
      <dgm:t>
        <a:bodyPr/>
        <a:lstStyle/>
        <a:p>
          <a:pPr>
            <a:buFontTx/>
            <a:buNone/>
          </a:pPr>
          <a:r>
            <a:rPr kumimoji="1" lang="ja-JP" altLang="en-US" dirty="0"/>
            <a:t>　　　　　　　 ⇒</a:t>
          </a:r>
          <a:r>
            <a:rPr kumimoji="1" lang="en-US" altLang="ja-JP" dirty="0"/>
            <a:t>48</a:t>
          </a:r>
          <a:r>
            <a:rPr kumimoji="1" lang="ja-JP" altLang="en-US" dirty="0"/>
            <a:t>万円～</a:t>
          </a:r>
          <a:r>
            <a:rPr kumimoji="1" lang="en-US" altLang="ja-JP" dirty="0"/>
            <a:t>400</a:t>
          </a:r>
          <a:r>
            <a:rPr kumimoji="1" lang="ja-JP" altLang="en-US" dirty="0"/>
            <a:t>万円以下⇒決算後</a:t>
          </a:r>
          <a:r>
            <a:rPr kumimoji="1" lang="en-US" altLang="ja-JP" dirty="0"/>
            <a:t>8</a:t>
          </a:r>
          <a:r>
            <a:rPr kumimoji="1" lang="ja-JP" altLang="en-US" dirty="0"/>
            <a:t>ヶ月後</a:t>
          </a:r>
        </a:p>
      </dgm:t>
    </dgm:pt>
    <dgm:pt modelId="{B9F87769-C73C-44CB-BD3C-82CA21736C36}" type="parTrans" cxnId="{C628BF6D-83C5-49E2-8AF8-822AC1829F9E}">
      <dgm:prSet/>
      <dgm:spPr/>
      <dgm:t>
        <a:bodyPr/>
        <a:lstStyle/>
        <a:p>
          <a:endParaRPr kumimoji="1" lang="ja-JP" altLang="en-US"/>
        </a:p>
      </dgm:t>
    </dgm:pt>
    <dgm:pt modelId="{A9A691A6-AFAD-424A-9FEE-62D5518BB4A2}" type="sibTrans" cxnId="{C628BF6D-83C5-49E2-8AF8-822AC1829F9E}">
      <dgm:prSet/>
      <dgm:spPr/>
      <dgm:t>
        <a:bodyPr/>
        <a:lstStyle/>
        <a:p>
          <a:endParaRPr kumimoji="1" lang="ja-JP" altLang="en-US"/>
        </a:p>
      </dgm:t>
    </dgm:pt>
    <dgm:pt modelId="{4DA70F76-7EE1-470D-8661-B198E02E16EE}">
      <dgm:prSet/>
      <dgm:spPr/>
      <dgm:t>
        <a:bodyPr/>
        <a:lstStyle/>
        <a:p>
          <a:pPr>
            <a:buFontTx/>
            <a:buNone/>
          </a:pPr>
          <a:r>
            <a:rPr kumimoji="1" lang="ja-JP" altLang="en-US" dirty="0"/>
            <a:t>　　　　　　　 ⇒</a:t>
          </a:r>
          <a:r>
            <a:rPr kumimoji="1" lang="en-US" altLang="ja-JP" dirty="0"/>
            <a:t>400</a:t>
          </a:r>
          <a:r>
            <a:rPr kumimoji="1" lang="ja-JP" altLang="en-US" dirty="0"/>
            <a:t>万円～</a:t>
          </a:r>
          <a:r>
            <a:rPr kumimoji="1" lang="en-US" altLang="ja-JP" dirty="0"/>
            <a:t>4,800</a:t>
          </a:r>
          <a:r>
            <a:rPr kumimoji="1" lang="ja-JP" altLang="en-US" dirty="0"/>
            <a:t>万円以下⇒決算後</a:t>
          </a:r>
          <a:r>
            <a:rPr kumimoji="1" lang="en-US" altLang="ja-JP" dirty="0"/>
            <a:t>5</a:t>
          </a:r>
          <a:r>
            <a:rPr kumimoji="1" lang="ja-JP" altLang="en-US" dirty="0"/>
            <a:t>ヶ月後、</a:t>
          </a:r>
          <a:r>
            <a:rPr kumimoji="1" lang="en-US" altLang="ja-JP" dirty="0"/>
            <a:t>8</a:t>
          </a:r>
          <a:r>
            <a:rPr kumimoji="1" lang="ja-JP" altLang="en-US" dirty="0"/>
            <a:t>ヶ月後、</a:t>
          </a:r>
          <a:r>
            <a:rPr kumimoji="1" lang="en-US" altLang="ja-JP" dirty="0"/>
            <a:t>11</a:t>
          </a:r>
          <a:r>
            <a:rPr kumimoji="1" lang="ja-JP" altLang="en-US" dirty="0"/>
            <a:t>ヶ月後</a:t>
          </a:r>
        </a:p>
      </dgm:t>
    </dgm:pt>
    <dgm:pt modelId="{DC560405-5ECA-4C07-8983-24ECC6FE129A}" type="parTrans" cxnId="{F2BCF20D-106F-40DD-88E4-EDBD24AE87B6}">
      <dgm:prSet/>
      <dgm:spPr/>
      <dgm:t>
        <a:bodyPr/>
        <a:lstStyle/>
        <a:p>
          <a:endParaRPr kumimoji="1" lang="ja-JP" altLang="en-US"/>
        </a:p>
      </dgm:t>
    </dgm:pt>
    <dgm:pt modelId="{F4A270F7-EE64-4A0F-A7C7-0F9EE89AE738}" type="sibTrans" cxnId="{F2BCF20D-106F-40DD-88E4-EDBD24AE87B6}">
      <dgm:prSet/>
      <dgm:spPr/>
      <dgm:t>
        <a:bodyPr/>
        <a:lstStyle/>
        <a:p>
          <a:endParaRPr kumimoji="1" lang="ja-JP" altLang="en-US"/>
        </a:p>
      </dgm:t>
    </dgm:pt>
    <dgm:pt modelId="{60191DFE-6ED3-4645-A20F-5F49EB5A5AF3}">
      <dgm:prSet/>
      <dgm:spPr/>
      <dgm:t>
        <a:bodyPr/>
        <a:lstStyle/>
        <a:p>
          <a:pPr>
            <a:buFontTx/>
            <a:buNone/>
          </a:pPr>
          <a:r>
            <a:rPr kumimoji="1" lang="ja-JP" altLang="en-US" dirty="0"/>
            <a:t>　　　　　　　 ⇒</a:t>
          </a:r>
          <a:r>
            <a:rPr kumimoji="1" lang="en-US" altLang="ja-JP" dirty="0"/>
            <a:t>4,800</a:t>
          </a:r>
          <a:r>
            <a:rPr kumimoji="1" lang="ja-JP" altLang="en-US" dirty="0"/>
            <a:t>万円～⇒毎月納付（年間</a:t>
          </a:r>
          <a:r>
            <a:rPr kumimoji="1" lang="en-US" altLang="ja-JP" dirty="0"/>
            <a:t>11</a:t>
          </a:r>
          <a:r>
            <a:rPr kumimoji="1" lang="ja-JP" altLang="en-US" dirty="0"/>
            <a:t>回）</a:t>
          </a:r>
        </a:p>
      </dgm:t>
    </dgm:pt>
    <dgm:pt modelId="{3840F3A7-DA3D-43FC-8A46-697C4879C994}" type="parTrans" cxnId="{C12AEC68-8D01-4C73-94FC-5BA01CBA36D4}">
      <dgm:prSet/>
      <dgm:spPr/>
      <dgm:t>
        <a:bodyPr/>
        <a:lstStyle/>
        <a:p>
          <a:endParaRPr kumimoji="1" lang="ja-JP" altLang="en-US"/>
        </a:p>
      </dgm:t>
    </dgm:pt>
    <dgm:pt modelId="{A6DB00E7-84D0-4D08-8165-8F8F7D28ECA3}" type="sibTrans" cxnId="{C12AEC68-8D01-4C73-94FC-5BA01CBA36D4}">
      <dgm:prSet/>
      <dgm:spPr/>
      <dgm:t>
        <a:bodyPr/>
        <a:lstStyle/>
        <a:p>
          <a:endParaRPr kumimoji="1" lang="ja-JP" altLang="en-US"/>
        </a:p>
      </dgm:t>
    </dgm:pt>
    <dgm:pt modelId="{54951B19-39E8-4BCD-ADEB-28E370C04553}" type="pres">
      <dgm:prSet presAssocID="{D25E03B5-898C-4E63-88F5-7F4E8E1D2F79}" presName="linear" presStyleCnt="0">
        <dgm:presLayoutVars>
          <dgm:dir/>
          <dgm:animLvl val="lvl"/>
          <dgm:resizeHandles val="exact"/>
        </dgm:presLayoutVars>
      </dgm:prSet>
      <dgm:spPr/>
    </dgm:pt>
    <dgm:pt modelId="{CE77A821-B004-4DEF-B858-C05873837A2A}" type="pres">
      <dgm:prSet presAssocID="{8F269664-683F-4AC6-8C20-DEBF816CDA21}" presName="parentLin" presStyleCnt="0"/>
      <dgm:spPr/>
    </dgm:pt>
    <dgm:pt modelId="{F52796A8-8B5D-447D-B0CE-53E850640E50}" type="pres">
      <dgm:prSet presAssocID="{8F269664-683F-4AC6-8C20-DEBF816CDA21}" presName="parentLeftMargin" presStyleLbl="node1" presStyleIdx="0" presStyleCnt="3"/>
      <dgm:spPr/>
    </dgm:pt>
    <dgm:pt modelId="{09448CDC-E1B6-4140-B33F-BB84989D349B}" type="pres">
      <dgm:prSet presAssocID="{8F269664-683F-4AC6-8C20-DEBF816CDA21}" presName="parentText" presStyleLbl="node1" presStyleIdx="0" presStyleCnt="3">
        <dgm:presLayoutVars>
          <dgm:chMax val="0"/>
          <dgm:bulletEnabled val="1"/>
        </dgm:presLayoutVars>
      </dgm:prSet>
      <dgm:spPr/>
    </dgm:pt>
    <dgm:pt modelId="{71A454AC-3BA8-4054-B172-3946FE15CF86}" type="pres">
      <dgm:prSet presAssocID="{8F269664-683F-4AC6-8C20-DEBF816CDA21}" presName="negativeSpace" presStyleCnt="0"/>
      <dgm:spPr/>
    </dgm:pt>
    <dgm:pt modelId="{8492B01C-A3A6-4DCB-90EF-04096656BBFC}" type="pres">
      <dgm:prSet presAssocID="{8F269664-683F-4AC6-8C20-DEBF816CDA21}" presName="childText" presStyleLbl="conFgAcc1" presStyleIdx="0" presStyleCnt="3">
        <dgm:presLayoutVars>
          <dgm:bulletEnabled val="1"/>
        </dgm:presLayoutVars>
      </dgm:prSet>
      <dgm:spPr/>
    </dgm:pt>
    <dgm:pt modelId="{088CA6E6-32B0-4825-A056-4CAB7ED22B7D}" type="pres">
      <dgm:prSet presAssocID="{5944E1B1-2478-447D-BE50-CD224C65A995}" presName="spaceBetweenRectangles" presStyleCnt="0"/>
      <dgm:spPr/>
    </dgm:pt>
    <dgm:pt modelId="{92F6810D-3A43-4580-8A7D-7C143DA2825F}" type="pres">
      <dgm:prSet presAssocID="{62D20C6F-CA2F-446C-8D45-82AF648F226B}" presName="parentLin" presStyleCnt="0"/>
      <dgm:spPr/>
    </dgm:pt>
    <dgm:pt modelId="{FD86558B-7FA8-4729-BD3D-D63B376EE14B}" type="pres">
      <dgm:prSet presAssocID="{62D20C6F-CA2F-446C-8D45-82AF648F226B}" presName="parentLeftMargin" presStyleLbl="node1" presStyleIdx="0" presStyleCnt="3"/>
      <dgm:spPr/>
    </dgm:pt>
    <dgm:pt modelId="{D1569A77-1377-4CDA-B58D-9B707674464E}" type="pres">
      <dgm:prSet presAssocID="{62D20C6F-CA2F-446C-8D45-82AF648F226B}" presName="parentText" presStyleLbl="node1" presStyleIdx="1" presStyleCnt="3">
        <dgm:presLayoutVars>
          <dgm:chMax val="0"/>
          <dgm:bulletEnabled val="1"/>
        </dgm:presLayoutVars>
      </dgm:prSet>
      <dgm:spPr/>
    </dgm:pt>
    <dgm:pt modelId="{A25D53A4-BDCC-4EFB-9744-286C4D375DD0}" type="pres">
      <dgm:prSet presAssocID="{62D20C6F-CA2F-446C-8D45-82AF648F226B}" presName="negativeSpace" presStyleCnt="0"/>
      <dgm:spPr/>
    </dgm:pt>
    <dgm:pt modelId="{499C48CC-9C85-4664-B74C-E511EDD010A1}" type="pres">
      <dgm:prSet presAssocID="{62D20C6F-CA2F-446C-8D45-82AF648F226B}" presName="childText" presStyleLbl="conFgAcc1" presStyleIdx="1" presStyleCnt="3">
        <dgm:presLayoutVars>
          <dgm:bulletEnabled val="1"/>
        </dgm:presLayoutVars>
      </dgm:prSet>
      <dgm:spPr/>
    </dgm:pt>
    <dgm:pt modelId="{9400910B-3D91-4D5C-BCF7-55AD2ECA4E19}" type="pres">
      <dgm:prSet presAssocID="{E2CDB829-4B86-42A1-8A3F-7DE8F9545F2F}" presName="spaceBetweenRectangles" presStyleCnt="0"/>
      <dgm:spPr/>
    </dgm:pt>
    <dgm:pt modelId="{94E6BFFE-5D19-4B6B-82AE-116922E51616}" type="pres">
      <dgm:prSet presAssocID="{C38CEB37-3843-4F93-B62D-587EB77C01DD}" presName="parentLin" presStyleCnt="0"/>
      <dgm:spPr/>
    </dgm:pt>
    <dgm:pt modelId="{EAE30217-BA93-44B2-8E5E-68EA208AF33F}" type="pres">
      <dgm:prSet presAssocID="{C38CEB37-3843-4F93-B62D-587EB77C01DD}" presName="parentLeftMargin" presStyleLbl="node1" presStyleIdx="1" presStyleCnt="3"/>
      <dgm:spPr/>
    </dgm:pt>
    <dgm:pt modelId="{DF9E2E85-365F-4E9E-AE3A-3D807981E528}" type="pres">
      <dgm:prSet presAssocID="{C38CEB37-3843-4F93-B62D-587EB77C01DD}" presName="parentText" presStyleLbl="node1" presStyleIdx="2" presStyleCnt="3">
        <dgm:presLayoutVars>
          <dgm:chMax val="0"/>
          <dgm:bulletEnabled val="1"/>
        </dgm:presLayoutVars>
      </dgm:prSet>
      <dgm:spPr/>
    </dgm:pt>
    <dgm:pt modelId="{B7E43A1C-45DA-4C90-B983-0B38ED196CE9}" type="pres">
      <dgm:prSet presAssocID="{C38CEB37-3843-4F93-B62D-587EB77C01DD}" presName="negativeSpace" presStyleCnt="0"/>
      <dgm:spPr/>
    </dgm:pt>
    <dgm:pt modelId="{445AED18-99A5-4B71-ACE1-23CA5F2AC55D}" type="pres">
      <dgm:prSet presAssocID="{C38CEB37-3843-4F93-B62D-587EB77C01DD}" presName="childText" presStyleLbl="conFgAcc1" presStyleIdx="2" presStyleCnt="3">
        <dgm:presLayoutVars>
          <dgm:bulletEnabled val="1"/>
        </dgm:presLayoutVars>
      </dgm:prSet>
      <dgm:spPr/>
    </dgm:pt>
  </dgm:ptLst>
  <dgm:cxnLst>
    <dgm:cxn modelId="{EF6A8B04-46F7-42EA-8FDB-7E7DA1E37D8C}" type="presOf" srcId="{B7EAABDB-D548-4E05-ABEB-077D8AF34E03}" destId="{445AED18-99A5-4B71-ACE1-23CA5F2AC55D}" srcOrd="0" destOrd="0" presId="urn:microsoft.com/office/officeart/2005/8/layout/list1"/>
    <dgm:cxn modelId="{F2BCF20D-106F-40DD-88E4-EDBD24AE87B6}" srcId="{62D20C6F-CA2F-446C-8D45-82AF648F226B}" destId="{4DA70F76-7EE1-470D-8661-B198E02E16EE}" srcOrd="3" destOrd="0" parTransId="{DC560405-5ECA-4C07-8983-24ECC6FE129A}" sibTransId="{F4A270F7-EE64-4A0F-A7C7-0F9EE89AE738}"/>
    <dgm:cxn modelId="{2014030E-3FE0-4322-8C5D-E8B5495DE25F}" type="presOf" srcId="{C38CEB37-3843-4F93-B62D-587EB77C01DD}" destId="{DF9E2E85-365F-4E9E-AE3A-3D807981E528}" srcOrd="1" destOrd="0" presId="urn:microsoft.com/office/officeart/2005/8/layout/list1"/>
    <dgm:cxn modelId="{D2F23911-9445-405E-9B76-9D83A4135007}" type="presOf" srcId="{8F269664-683F-4AC6-8C20-DEBF816CDA21}" destId="{09448CDC-E1B6-4140-B33F-BB84989D349B}" srcOrd="1" destOrd="0" presId="urn:microsoft.com/office/officeart/2005/8/layout/list1"/>
    <dgm:cxn modelId="{04E67C20-3A35-4F05-A531-2C0641DAC677}" srcId="{D25E03B5-898C-4E63-88F5-7F4E8E1D2F79}" destId="{62D20C6F-CA2F-446C-8D45-82AF648F226B}" srcOrd="1" destOrd="0" parTransId="{0EBAC32F-8BF0-4FF7-BB36-0E9CFD9BDC00}" sibTransId="{E2CDB829-4B86-42A1-8A3F-7DE8F9545F2F}"/>
    <dgm:cxn modelId="{C12AEC68-8D01-4C73-94FC-5BA01CBA36D4}" srcId="{62D20C6F-CA2F-446C-8D45-82AF648F226B}" destId="{60191DFE-6ED3-4645-A20F-5F49EB5A5AF3}" srcOrd="4" destOrd="0" parTransId="{3840F3A7-DA3D-43FC-8A46-697C4879C994}" sibTransId="{A6DB00E7-84D0-4D08-8165-8F8F7D28ECA3}"/>
    <dgm:cxn modelId="{5F58A14D-F97E-49AA-861A-48DA8DF3EEE9}" srcId="{62D20C6F-CA2F-446C-8D45-82AF648F226B}" destId="{5F75E186-2E1D-4892-82ED-64A76CD863EE}" srcOrd="0" destOrd="0" parTransId="{ED890CA6-9BAE-4E25-8F50-18CCF0FDB20F}" sibTransId="{F15B2C10-485C-4162-8599-6F5EB12E8D64}"/>
    <dgm:cxn modelId="{C628BF6D-83C5-49E2-8AF8-822AC1829F9E}" srcId="{62D20C6F-CA2F-446C-8D45-82AF648F226B}" destId="{932A3A7C-9AE2-44C6-B28F-71096BFED907}" srcOrd="2" destOrd="0" parTransId="{B9F87769-C73C-44CB-BD3C-82CA21736C36}" sibTransId="{A9A691A6-AFAD-424A-9FEE-62D5518BB4A2}"/>
    <dgm:cxn modelId="{57FED787-3178-491C-BA6B-2088E3425928}" type="presOf" srcId="{60191DFE-6ED3-4645-A20F-5F49EB5A5AF3}" destId="{499C48CC-9C85-4664-B74C-E511EDD010A1}" srcOrd="0" destOrd="4" presId="urn:microsoft.com/office/officeart/2005/8/layout/list1"/>
    <dgm:cxn modelId="{5DC99E88-1BC7-4EE7-842E-93AEA8C891D4}" type="presOf" srcId="{CDED040D-6316-4274-B212-D98751A5E638}" destId="{8492B01C-A3A6-4DCB-90EF-04096656BBFC}" srcOrd="0" destOrd="0" presId="urn:microsoft.com/office/officeart/2005/8/layout/list1"/>
    <dgm:cxn modelId="{29BF8394-4571-44B2-9764-3E52A144DBA2}" srcId="{8F269664-683F-4AC6-8C20-DEBF816CDA21}" destId="{CDED040D-6316-4274-B212-D98751A5E638}" srcOrd="0" destOrd="0" parTransId="{C4F1A19D-E947-4FE1-906D-D1E7EB85E06F}" sibTransId="{0D4FCBF6-900D-4BF7-AAC6-3952D09BC4F0}"/>
    <dgm:cxn modelId="{462C0B9D-515D-434C-B2FF-E7F00969D1B8}" srcId="{62D20C6F-CA2F-446C-8D45-82AF648F226B}" destId="{C84A25EC-6D5D-414E-87AB-5D0B0453A8F6}" srcOrd="1" destOrd="0" parTransId="{C7C343A7-8175-420C-8150-5616BCA5C750}" sibTransId="{532811E1-3D25-4C0F-B097-77CA5E32A0E3}"/>
    <dgm:cxn modelId="{4DAB649F-E192-4202-8FE7-52CBFFD81513}" srcId="{D25E03B5-898C-4E63-88F5-7F4E8E1D2F79}" destId="{8F269664-683F-4AC6-8C20-DEBF816CDA21}" srcOrd="0" destOrd="0" parTransId="{76384B6E-84D2-4955-A82F-A32FA9B7523A}" sibTransId="{5944E1B1-2478-447D-BE50-CD224C65A995}"/>
    <dgm:cxn modelId="{E4EFF0A9-1C54-4DEB-8408-600833AB3AE9}" type="presOf" srcId="{5F75E186-2E1D-4892-82ED-64A76CD863EE}" destId="{499C48CC-9C85-4664-B74C-E511EDD010A1}" srcOrd="0" destOrd="0" presId="urn:microsoft.com/office/officeart/2005/8/layout/list1"/>
    <dgm:cxn modelId="{93D6CCAB-B094-41CB-BDC2-C704FF65E246}" type="presOf" srcId="{4DA70F76-7EE1-470D-8661-B198E02E16EE}" destId="{499C48CC-9C85-4664-B74C-E511EDD010A1}" srcOrd="0" destOrd="3" presId="urn:microsoft.com/office/officeart/2005/8/layout/list1"/>
    <dgm:cxn modelId="{06C23DB3-F3DA-48ED-91E0-F78ED20F2516}" srcId="{D25E03B5-898C-4E63-88F5-7F4E8E1D2F79}" destId="{C38CEB37-3843-4F93-B62D-587EB77C01DD}" srcOrd="2" destOrd="0" parTransId="{2A87B393-C9F1-4B1F-BBBA-D03477FDFD2A}" sibTransId="{9945BE3C-6D65-4714-A25B-2A686D52664B}"/>
    <dgm:cxn modelId="{DD63B0C1-7BB6-4EF0-9861-B2DB1589B2E5}" type="presOf" srcId="{0A261F5B-1AF3-44AF-B522-8779E170B70A}" destId="{8492B01C-A3A6-4DCB-90EF-04096656BBFC}" srcOrd="0" destOrd="1" presId="urn:microsoft.com/office/officeart/2005/8/layout/list1"/>
    <dgm:cxn modelId="{8C05A2C2-C6E4-4CFD-A4CB-C259B9C82CFF}" type="presOf" srcId="{C84A25EC-6D5D-414E-87AB-5D0B0453A8F6}" destId="{499C48CC-9C85-4664-B74C-E511EDD010A1}" srcOrd="0" destOrd="1" presId="urn:microsoft.com/office/officeart/2005/8/layout/list1"/>
    <dgm:cxn modelId="{4B0C6BC9-6C43-4F0F-AD77-E335EAB482C4}" type="presOf" srcId="{8F269664-683F-4AC6-8C20-DEBF816CDA21}" destId="{F52796A8-8B5D-447D-B0CE-53E850640E50}" srcOrd="0" destOrd="0" presId="urn:microsoft.com/office/officeart/2005/8/layout/list1"/>
    <dgm:cxn modelId="{D9A835CE-209B-452E-A31C-98668DEAF6D8}" type="presOf" srcId="{932A3A7C-9AE2-44C6-B28F-71096BFED907}" destId="{499C48CC-9C85-4664-B74C-E511EDD010A1}" srcOrd="0" destOrd="2" presId="urn:microsoft.com/office/officeart/2005/8/layout/list1"/>
    <dgm:cxn modelId="{DD13A9D6-F117-48DF-9231-40F0DDEBB94B}" type="presOf" srcId="{D25E03B5-898C-4E63-88F5-7F4E8E1D2F79}" destId="{54951B19-39E8-4BCD-ADEB-28E370C04553}" srcOrd="0" destOrd="0" presId="urn:microsoft.com/office/officeart/2005/8/layout/list1"/>
    <dgm:cxn modelId="{E717B3DA-1157-490F-9117-77AD097B1D2D}" type="presOf" srcId="{C38CEB37-3843-4F93-B62D-587EB77C01DD}" destId="{EAE30217-BA93-44B2-8E5E-68EA208AF33F}" srcOrd="0" destOrd="0" presId="urn:microsoft.com/office/officeart/2005/8/layout/list1"/>
    <dgm:cxn modelId="{E9E57EE7-FEBB-417D-9AAA-90877C01D5BC}" type="presOf" srcId="{62D20C6F-CA2F-446C-8D45-82AF648F226B}" destId="{FD86558B-7FA8-4729-BD3D-D63B376EE14B}" srcOrd="0" destOrd="0" presId="urn:microsoft.com/office/officeart/2005/8/layout/list1"/>
    <dgm:cxn modelId="{0D554BED-2801-4B66-AABE-2ACF13AEBE9B}" type="presOf" srcId="{62D20C6F-CA2F-446C-8D45-82AF648F226B}" destId="{D1569A77-1377-4CDA-B58D-9B707674464E}" srcOrd="1" destOrd="0" presId="urn:microsoft.com/office/officeart/2005/8/layout/list1"/>
    <dgm:cxn modelId="{48ECCFF0-0FCC-47CE-BA01-FC527A0C4923}" srcId="{C38CEB37-3843-4F93-B62D-587EB77C01DD}" destId="{B7EAABDB-D548-4E05-ABEB-077D8AF34E03}" srcOrd="0" destOrd="0" parTransId="{518CBCF5-696E-4A82-9E14-BDC7BDEC11D8}" sibTransId="{E58FA08D-0740-443C-9756-100A688EE10E}"/>
    <dgm:cxn modelId="{B38A77F3-559A-4064-9D90-DE251C30BBAB}" type="presOf" srcId="{B1B649CC-59B8-427A-9332-2A8399BED7CF}" destId="{445AED18-99A5-4B71-ACE1-23CA5F2AC55D}" srcOrd="0" destOrd="1" presId="urn:microsoft.com/office/officeart/2005/8/layout/list1"/>
    <dgm:cxn modelId="{2F2646F4-ECAC-4786-8332-B941460EF732}" srcId="{C38CEB37-3843-4F93-B62D-587EB77C01DD}" destId="{B1B649CC-59B8-427A-9332-2A8399BED7CF}" srcOrd="1" destOrd="0" parTransId="{071353AF-9E82-456C-A08F-6249A95924A9}" sibTransId="{4774C074-641B-4064-8637-9566E1F8F82F}"/>
    <dgm:cxn modelId="{C53D95F7-C597-41EB-941D-D2FCB6FF6427}" srcId="{8F269664-683F-4AC6-8C20-DEBF816CDA21}" destId="{0A261F5B-1AF3-44AF-B522-8779E170B70A}" srcOrd="1" destOrd="0" parTransId="{2A094D03-9823-4D0E-85F9-C99B2CE3741F}" sibTransId="{2CCF960C-BCB3-4F0F-84EA-4C66C71B160E}"/>
    <dgm:cxn modelId="{BFF6BE7F-5ACA-40ED-96F9-415D8EE77D27}" type="presParOf" srcId="{54951B19-39E8-4BCD-ADEB-28E370C04553}" destId="{CE77A821-B004-4DEF-B858-C05873837A2A}" srcOrd="0" destOrd="0" presId="urn:microsoft.com/office/officeart/2005/8/layout/list1"/>
    <dgm:cxn modelId="{9DE9AFD1-A162-440B-9D29-CCDC4F9D2A76}" type="presParOf" srcId="{CE77A821-B004-4DEF-B858-C05873837A2A}" destId="{F52796A8-8B5D-447D-B0CE-53E850640E50}" srcOrd="0" destOrd="0" presId="urn:microsoft.com/office/officeart/2005/8/layout/list1"/>
    <dgm:cxn modelId="{A0DE29C7-5D03-4A98-B332-A23AE9E8BAE6}" type="presParOf" srcId="{CE77A821-B004-4DEF-B858-C05873837A2A}" destId="{09448CDC-E1B6-4140-B33F-BB84989D349B}" srcOrd="1" destOrd="0" presId="urn:microsoft.com/office/officeart/2005/8/layout/list1"/>
    <dgm:cxn modelId="{ECA92A8C-E663-488E-A96E-2A40FE8EE69D}" type="presParOf" srcId="{54951B19-39E8-4BCD-ADEB-28E370C04553}" destId="{71A454AC-3BA8-4054-B172-3946FE15CF86}" srcOrd="1" destOrd="0" presId="urn:microsoft.com/office/officeart/2005/8/layout/list1"/>
    <dgm:cxn modelId="{DC9B19E9-A064-4575-81D1-A07D899996C3}" type="presParOf" srcId="{54951B19-39E8-4BCD-ADEB-28E370C04553}" destId="{8492B01C-A3A6-4DCB-90EF-04096656BBFC}" srcOrd="2" destOrd="0" presId="urn:microsoft.com/office/officeart/2005/8/layout/list1"/>
    <dgm:cxn modelId="{8091B7E9-4049-4520-A15C-C1B615695161}" type="presParOf" srcId="{54951B19-39E8-4BCD-ADEB-28E370C04553}" destId="{088CA6E6-32B0-4825-A056-4CAB7ED22B7D}" srcOrd="3" destOrd="0" presId="urn:microsoft.com/office/officeart/2005/8/layout/list1"/>
    <dgm:cxn modelId="{C4540B31-B0C3-4E54-8394-255434CE7E47}" type="presParOf" srcId="{54951B19-39E8-4BCD-ADEB-28E370C04553}" destId="{92F6810D-3A43-4580-8A7D-7C143DA2825F}" srcOrd="4" destOrd="0" presId="urn:microsoft.com/office/officeart/2005/8/layout/list1"/>
    <dgm:cxn modelId="{709B63CC-09D2-485D-BEF3-923E98F557C4}" type="presParOf" srcId="{92F6810D-3A43-4580-8A7D-7C143DA2825F}" destId="{FD86558B-7FA8-4729-BD3D-D63B376EE14B}" srcOrd="0" destOrd="0" presId="urn:microsoft.com/office/officeart/2005/8/layout/list1"/>
    <dgm:cxn modelId="{5425CDAA-B9B0-4129-9D6F-4310BE528F29}" type="presParOf" srcId="{92F6810D-3A43-4580-8A7D-7C143DA2825F}" destId="{D1569A77-1377-4CDA-B58D-9B707674464E}" srcOrd="1" destOrd="0" presId="urn:microsoft.com/office/officeart/2005/8/layout/list1"/>
    <dgm:cxn modelId="{9EBEDF2F-04F4-449D-9A00-F81DDA2188DD}" type="presParOf" srcId="{54951B19-39E8-4BCD-ADEB-28E370C04553}" destId="{A25D53A4-BDCC-4EFB-9744-286C4D375DD0}" srcOrd="5" destOrd="0" presId="urn:microsoft.com/office/officeart/2005/8/layout/list1"/>
    <dgm:cxn modelId="{0912E5ED-FC8E-49F5-BA99-32147D939A72}" type="presParOf" srcId="{54951B19-39E8-4BCD-ADEB-28E370C04553}" destId="{499C48CC-9C85-4664-B74C-E511EDD010A1}" srcOrd="6" destOrd="0" presId="urn:microsoft.com/office/officeart/2005/8/layout/list1"/>
    <dgm:cxn modelId="{871458DD-C287-44AA-910E-2A43559C2143}" type="presParOf" srcId="{54951B19-39E8-4BCD-ADEB-28E370C04553}" destId="{9400910B-3D91-4D5C-BCF7-55AD2ECA4E19}" srcOrd="7" destOrd="0" presId="urn:microsoft.com/office/officeart/2005/8/layout/list1"/>
    <dgm:cxn modelId="{D2F1442F-58B0-4DCE-8F49-DCF3385D52FA}" type="presParOf" srcId="{54951B19-39E8-4BCD-ADEB-28E370C04553}" destId="{94E6BFFE-5D19-4B6B-82AE-116922E51616}" srcOrd="8" destOrd="0" presId="urn:microsoft.com/office/officeart/2005/8/layout/list1"/>
    <dgm:cxn modelId="{159EEA7F-CB13-44BF-8377-B995612C92E2}" type="presParOf" srcId="{94E6BFFE-5D19-4B6B-82AE-116922E51616}" destId="{EAE30217-BA93-44B2-8E5E-68EA208AF33F}" srcOrd="0" destOrd="0" presId="urn:microsoft.com/office/officeart/2005/8/layout/list1"/>
    <dgm:cxn modelId="{9CA97FF8-5EA8-49B1-809B-66BA9F8C95D5}" type="presParOf" srcId="{94E6BFFE-5D19-4B6B-82AE-116922E51616}" destId="{DF9E2E85-365F-4E9E-AE3A-3D807981E528}" srcOrd="1" destOrd="0" presId="urn:microsoft.com/office/officeart/2005/8/layout/list1"/>
    <dgm:cxn modelId="{4F749B8A-6449-4375-B44F-681832B9A798}" type="presParOf" srcId="{54951B19-39E8-4BCD-ADEB-28E370C04553}" destId="{B7E43A1C-45DA-4C90-B983-0B38ED196CE9}" srcOrd="9" destOrd="0" presId="urn:microsoft.com/office/officeart/2005/8/layout/list1"/>
    <dgm:cxn modelId="{BD82A84E-B6A4-4DA1-B943-A9F53BDEC7DC}" type="presParOf" srcId="{54951B19-39E8-4BCD-ADEB-28E370C04553}" destId="{445AED18-99A5-4B71-ACE1-23CA5F2AC55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7B35E2C-DCDE-44FA-AD7D-0EC7505C004B}"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7D119629-2405-47A6-8E0B-50C3958F7E4F}">
      <dgm:prSet phldrT="[テキスト]"/>
      <dgm:spPr/>
      <dgm:t>
        <a:bodyPr/>
        <a:lstStyle/>
        <a:p>
          <a:r>
            <a:rPr kumimoji="1" lang="ja-JP" altLang="en-US" dirty="0"/>
            <a:t>１）別表</a:t>
          </a:r>
          <a:r>
            <a:rPr kumimoji="1" lang="en-US" altLang="ja-JP" dirty="0"/>
            <a:t>7</a:t>
          </a:r>
          <a:r>
            <a:rPr kumimoji="1" lang="ja-JP" altLang="en-US" dirty="0"/>
            <a:t>で必ず確認</a:t>
          </a:r>
          <a:endParaRPr kumimoji="1" lang="en-US" altLang="ja-JP" dirty="0"/>
        </a:p>
      </dgm:t>
    </dgm:pt>
    <dgm:pt modelId="{B08F7966-52F5-4263-A201-BF120F2C2365}" type="parTrans" cxnId="{75A59DFB-8E02-4367-A4AB-1625BC91941E}">
      <dgm:prSet/>
      <dgm:spPr/>
      <dgm:t>
        <a:bodyPr/>
        <a:lstStyle/>
        <a:p>
          <a:endParaRPr kumimoji="1" lang="ja-JP" altLang="en-US"/>
        </a:p>
      </dgm:t>
    </dgm:pt>
    <dgm:pt modelId="{D6927E3B-269B-4A48-B3B6-5AE02EF9163B}" type="sibTrans" cxnId="{75A59DFB-8E02-4367-A4AB-1625BC91941E}">
      <dgm:prSet/>
      <dgm:spPr/>
      <dgm:t>
        <a:bodyPr/>
        <a:lstStyle/>
        <a:p>
          <a:endParaRPr kumimoji="1" lang="ja-JP" altLang="en-US"/>
        </a:p>
      </dgm:t>
    </dgm:pt>
    <dgm:pt modelId="{D2B33942-8DD2-41B0-92AE-30D10C965C74}">
      <dgm:prSet phldrT="[テキスト]"/>
      <dgm:spPr/>
      <dgm:t>
        <a:bodyPr/>
        <a:lstStyle/>
        <a:p>
          <a:r>
            <a:rPr kumimoji="1" lang="ja-JP" altLang="en-US" dirty="0"/>
            <a:t>２）実行税率</a:t>
          </a:r>
        </a:p>
      </dgm:t>
    </dgm:pt>
    <dgm:pt modelId="{FBF2BBA2-76A2-4916-B0F1-E48C334C1B88}" type="parTrans" cxnId="{C8201C29-A777-4AEB-9300-45521D2CF415}">
      <dgm:prSet/>
      <dgm:spPr/>
      <dgm:t>
        <a:bodyPr/>
        <a:lstStyle/>
        <a:p>
          <a:endParaRPr kumimoji="1" lang="ja-JP" altLang="en-US"/>
        </a:p>
      </dgm:t>
    </dgm:pt>
    <dgm:pt modelId="{68DE695E-7C0D-4D9C-821F-C8ECC8C1DBDB}" type="sibTrans" cxnId="{C8201C29-A777-4AEB-9300-45521D2CF415}">
      <dgm:prSet/>
      <dgm:spPr/>
      <dgm:t>
        <a:bodyPr/>
        <a:lstStyle/>
        <a:p>
          <a:endParaRPr kumimoji="1" lang="ja-JP" altLang="en-US"/>
        </a:p>
      </dgm:t>
    </dgm:pt>
    <dgm:pt modelId="{F78740B9-9A26-40AA-B0EB-7E8BF1BA8CDA}">
      <dgm:prSet/>
      <dgm:spPr/>
      <dgm:t>
        <a:bodyPr/>
        <a:lstStyle/>
        <a:p>
          <a:pPr>
            <a:buFont typeface="Wingdings" panose="05000000000000000000" pitchFamily="2" charset="2"/>
            <a:buChar char="Ø"/>
          </a:pPr>
          <a:r>
            <a:rPr kumimoji="1" lang="ja-JP" altLang="en-US" dirty="0"/>
            <a:t>繰り越すことができる期間</a:t>
          </a:r>
        </a:p>
      </dgm:t>
    </dgm:pt>
    <dgm:pt modelId="{CA29DA16-15F5-4246-B8E4-DA6268C5EEF8}" type="parTrans" cxnId="{118F706A-D971-428A-B7AF-3B5B60A511DA}">
      <dgm:prSet/>
      <dgm:spPr/>
      <dgm:t>
        <a:bodyPr/>
        <a:lstStyle/>
        <a:p>
          <a:endParaRPr kumimoji="1" lang="ja-JP" altLang="en-US"/>
        </a:p>
      </dgm:t>
    </dgm:pt>
    <dgm:pt modelId="{15B2A8BA-E76E-4DA2-BE60-E2956613455B}" type="sibTrans" cxnId="{118F706A-D971-428A-B7AF-3B5B60A511DA}">
      <dgm:prSet/>
      <dgm:spPr/>
      <dgm:t>
        <a:bodyPr/>
        <a:lstStyle/>
        <a:p>
          <a:endParaRPr kumimoji="1" lang="ja-JP" altLang="en-US"/>
        </a:p>
      </dgm:t>
    </dgm:pt>
    <dgm:pt modelId="{8B36DE3C-50B0-423E-8B8A-EF0E5E0CFF2E}">
      <dgm:prSet/>
      <dgm:spPr/>
      <dgm:t>
        <a:bodyPr/>
        <a:lstStyle/>
        <a:p>
          <a:pPr>
            <a:buFontTx/>
            <a:buNone/>
          </a:pPr>
          <a:r>
            <a:rPr kumimoji="1" lang="ja-JP" altLang="en-US" dirty="0"/>
            <a:t>　⇒</a:t>
          </a:r>
          <a:r>
            <a:rPr kumimoji="1" lang="en-US" altLang="ja-JP" dirty="0"/>
            <a:t>2001</a:t>
          </a:r>
          <a:r>
            <a:rPr kumimoji="1" lang="ja-JP" altLang="en-US" dirty="0"/>
            <a:t>年</a:t>
          </a:r>
          <a:r>
            <a:rPr kumimoji="1" lang="en-US" altLang="ja-JP" dirty="0"/>
            <a:t>3</a:t>
          </a:r>
          <a:r>
            <a:rPr kumimoji="1" lang="ja-JP" altLang="en-US" dirty="0"/>
            <a:t>月</a:t>
          </a:r>
          <a:r>
            <a:rPr kumimoji="1" lang="en-US" altLang="ja-JP" dirty="0"/>
            <a:t>3</a:t>
          </a:r>
          <a:r>
            <a:rPr kumimoji="1" lang="en-US" altLang="en-US" dirty="0"/>
            <a:t>1</a:t>
          </a:r>
          <a:r>
            <a:rPr kumimoji="1" lang="ja-JP" altLang="en-US" dirty="0"/>
            <a:t>日前に終了した事業年度で生じた欠損金⇒</a:t>
          </a:r>
          <a:r>
            <a:rPr kumimoji="1" lang="en-US" altLang="ja-JP" dirty="0"/>
            <a:t>5</a:t>
          </a:r>
          <a:r>
            <a:rPr kumimoji="1" lang="ja-JP" altLang="en-US" dirty="0"/>
            <a:t>年間</a:t>
          </a:r>
        </a:p>
      </dgm:t>
    </dgm:pt>
    <dgm:pt modelId="{CEAD5331-40FF-485F-A994-8F0F8A69752B}" type="parTrans" cxnId="{F6114CAF-4E0E-401B-9040-AADD1339D74D}">
      <dgm:prSet/>
      <dgm:spPr/>
      <dgm:t>
        <a:bodyPr/>
        <a:lstStyle/>
        <a:p>
          <a:endParaRPr kumimoji="1" lang="ja-JP" altLang="en-US"/>
        </a:p>
      </dgm:t>
    </dgm:pt>
    <dgm:pt modelId="{59BE56DB-5A9D-4AD9-AD72-DCE6BCBE6AE8}" type="sibTrans" cxnId="{F6114CAF-4E0E-401B-9040-AADD1339D74D}">
      <dgm:prSet/>
      <dgm:spPr/>
      <dgm:t>
        <a:bodyPr/>
        <a:lstStyle/>
        <a:p>
          <a:endParaRPr kumimoji="1" lang="ja-JP" altLang="en-US"/>
        </a:p>
      </dgm:t>
    </dgm:pt>
    <dgm:pt modelId="{47C6CAF2-3295-4082-8EBE-4A0475A24FA4}">
      <dgm:prSet/>
      <dgm:spPr/>
      <dgm:t>
        <a:bodyPr/>
        <a:lstStyle/>
        <a:p>
          <a:pPr>
            <a:buFontTx/>
            <a:buNone/>
          </a:pPr>
          <a:r>
            <a:rPr kumimoji="1" lang="ja-JP" altLang="en-US" dirty="0"/>
            <a:t>　⇒</a:t>
          </a:r>
          <a:r>
            <a:rPr kumimoji="1" lang="en-US" altLang="ja-JP" dirty="0"/>
            <a:t>2001</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a:t>
          </a:r>
          <a:r>
            <a:rPr kumimoji="1" lang="en-US" altLang="ja-JP" dirty="0"/>
            <a:t>2008</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日の事業年度で生じた欠損金⇒</a:t>
          </a:r>
          <a:r>
            <a:rPr kumimoji="1" lang="en-US" altLang="ja-JP" dirty="0"/>
            <a:t>7</a:t>
          </a:r>
          <a:r>
            <a:rPr kumimoji="1" lang="ja-JP" altLang="en-US" dirty="0"/>
            <a:t>年間</a:t>
          </a:r>
        </a:p>
      </dgm:t>
    </dgm:pt>
    <dgm:pt modelId="{96F2C99E-B648-4748-9A5D-D7C95CF6A2B3}" type="parTrans" cxnId="{B42D9FD5-85F1-4DE8-B428-22827615F512}">
      <dgm:prSet/>
      <dgm:spPr/>
      <dgm:t>
        <a:bodyPr/>
        <a:lstStyle/>
        <a:p>
          <a:endParaRPr kumimoji="1" lang="ja-JP" altLang="en-US"/>
        </a:p>
      </dgm:t>
    </dgm:pt>
    <dgm:pt modelId="{0C84AFFD-0014-4BA8-8989-EE21BF1A33AF}" type="sibTrans" cxnId="{B42D9FD5-85F1-4DE8-B428-22827615F512}">
      <dgm:prSet/>
      <dgm:spPr/>
      <dgm:t>
        <a:bodyPr/>
        <a:lstStyle/>
        <a:p>
          <a:endParaRPr kumimoji="1" lang="ja-JP" altLang="en-US"/>
        </a:p>
      </dgm:t>
    </dgm:pt>
    <dgm:pt modelId="{A9689B97-3A7F-44CA-A549-9108FFE78EF0}">
      <dgm:prSet/>
      <dgm:spPr/>
      <dgm:t>
        <a:bodyPr/>
        <a:lstStyle/>
        <a:p>
          <a:pPr>
            <a:buFontTx/>
            <a:buNone/>
          </a:pPr>
          <a:r>
            <a:rPr kumimoji="1" lang="ja-JP" altLang="en-US" dirty="0"/>
            <a:t>　⇒</a:t>
          </a:r>
          <a:r>
            <a:rPr kumimoji="1" lang="en-US" altLang="ja-JP" dirty="0"/>
            <a:t>2008</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a:t>
          </a:r>
          <a:r>
            <a:rPr kumimoji="1" lang="en-US" altLang="ja-JP" dirty="0"/>
            <a:t>2018</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日の事業年度で生じた欠損金⇒</a:t>
          </a:r>
          <a:r>
            <a:rPr kumimoji="1" lang="en-US" altLang="ja-JP" dirty="0"/>
            <a:t>9</a:t>
          </a:r>
          <a:r>
            <a:rPr kumimoji="1" lang="ja-JP" altLang="en-US" dirty="0"/>
            <a:t>年間</a:t>
          </a:r>
        </a:p>
      </dgm:t>
    </dgm:pt>
    <dgm:pt modelId="{10885F2D-0B1F-4AA7-9B3A-1690FA449909}" type="parTrans" cxnId="{D28D709C-A949-4FD0-9885-653B386BDAF3}">
      <dgm:prSet/>
      <dgm:spPr/>
      <dgm:t>
        <a:bodyPr/>
        <a:lstStyle/>
        <a:p>
          <a:endParaRPr kumimoji="1" lang="ja-JP" altLang="en-US"/>
        </a:p>
      </dgm:t>
    </dgm:pt>
    <dgm:pt modelId="{CF384C64-4054-488A-BF8A-8CAE63CC3709}" type="sibTrans" cxnId="{D28D709C-A949-4FD0-9885-653B386BDAF3}">
      <dgm:prSet/>
      <dgm:spPr/>
      <dgm:t>
        <a:bodyPr/>
        <a:lstStyle/>
        <a:p>
          <a:endParaRPr kumimoji="1" lang="ja-JP" altLang="en-US"/>
        </a:p>
      </dgm:t>
    </dgm:pt>
    <dgm:pt modelId="{B040F201-3F3E-4490-9118-1CB559B60CBE}">
      <dgm:prSet/>
      <dgm:spPr/>
      <dgm:t>
        <a:bodyPr/>
        <a:lstStyle/>
        <a:p>
          <a:pPr>
            <a:buFontTx/>
            <a:buNone/>
          </a:pPr>
          <a:r>
            <a:rPr kumimoji="1" lang="ja-JP" altLang="en-US" dirty="0"/>
            <a:t>  ⇒</a:t>
          </a:r>
          <a:r>
            <a:rPr kumimoji="1" lang="en-US" altLang="ja-JP" dirty="0"/>
            <a:t>2018</a:t>
          </a:r>
          <a:r>
            <a:rPr kumimoji="1" lang="ja-JP" altLang="en-US" dirty="0"/>
            <a:t>年</a:t>
          </a:r>
          <a:r>
            <a:rPr kumimoji="1" lang="en-US" altLang="ja-JP" dirty="0"/>
            <a:t>4</a:t>
          </a:r>
          <a:r>
            <a:rPr kumimoji="1" lang="ja-JP" altLang="en-US" dirty="0"/>
            <a:t>月</a:t>
          </a:r>
          <a:r>
            <a:rPr kumimoji="1" lang="en-US" altLang="ja-JP" dirty="0"/>
            <a:t>1</a:t>
          </a:r>
          <a:r>
            <a:rPr kumimoji="1" lang="ja-JP" altLang="en-US" dirty="0"/>
            <a:t>日以降の事業年度で生じた欠損金⇒</a:t>
          </a:r>
          <a:r>
            <a:rPr kumimoji="1" lang="en-US" altLang="ja-JP" dirty="0"/>
            <a:t>10</a:t>
          </a:r>
          <a:r>
            <a:rPr kumimoji="1" lang="ja-JP" altLang="en-US" dirty="0"/>
            <a:t>年間</a:t>
          </a:r>
        </a:p>
      </dgm:t>
    </dgm:pt>
    <dgm:pt modelId="{A1F42189-87F9-44BB-B839-4D2B2F4E51A0}" type="parTrans" cxnId="{49FFB795-D7AE-42E1-9474-AB35971EB052}">
      <dgm:prSet/>
      <dgm:spPr/>
      <dgm:t>
        <a:bodyPr/>
        <a:lstStyle/>
        <a:p>
          <a:endParaRPr kumimoji="1" lang="ja-JP" altLang="en-US"/>
        </a:p>
      </dgm:t>
    </dgm:pt>
    <dgm:pt modelId="{ADC29E1D-3FB8-4CFB-AB84-F4FDB0B44C45}" type="sibTrans" cxnId="{49FFB795-D7AE-42E1-9474-AB35971EB052}">
      <dgm:prSet/>
      <dgm:spPr/>
      <dgm:t>
        <a:bodyPr/>
        <a:lstStyle/>
        <a:p>
          <a:endParaRPr kumimoji="1" lang="ja-JP" altLang="en-US"/>
        </a:p>
      </dgm:t>
    </dgm:pt>
    <dgm:pt modelId="{914ACDB7-629C-4891-A4D0-8F06CDD5CCD7}">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法人税の規定に従い、加減算があるので、会計上の利益にそのまま税率が適用される訳ではないが、ほとんどイコールなので計画上はこれを用いる</a:t>
          </a:r>
        </a:p>
      </dgm:t>
    </dgm:pt>
    <dgm:pt modelId="{EA91076F-3D5F-4647-A4A6-66A92C039611}" type="parTrans" cxnId="{B18EFC30-2956-414F-A88D-5A4A2B9727D9}">
      <dgm:prSet/>
      <dgm:spPr/>
      <dgm:t>
        <a:bodyPr/>
        <a:lstStyle/>
        <a:p>
          <a:endParaRPr kumimoji="1" lang="ja-JP" altLang="en-US"/>
        </a:p>
      </dgm:t>
    </dgm:pt>
    <dgm:pt modelId="{9313D38D-D544-469E-B27B-7AFBB4D6F49C}" type="sibTrans" cxnId="{B18EFC30-2956-414F-A88D-5A4A2B9727D9}">
      <dgm:prSet/>
      <dgm:spPr/>
      <dgm:t>
        <a:bodyPr/>
        <a:lstStyle/>
        <a:p>
          <a:endParaRPr kumimoji="1" lang="ja-JP" altLang="en-US"/>
        </a:p>
      </dgm:t>
    </dgm:pt>
    <dgm:pt modelId="{2D8D69ED-82D4-4D9C-BC44-5834536DB7D1}">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計算式：</a:t>
          </a:r>
          <a:r>
            <a:rPr kumimoji="1" lang="zh-CN" altLang="en-US" dirty="0"/>
            <a:t>法人実効税率</a:t>
          </a:r>
          <a:r>
            <a:rPr kumimoji="1" lang="ja-JP" altLang="en-US" dirty="0"/>
            <a:t>＝（</a:t>
          </a:r>
          <a:r>
            <a:rPr kumimoji="1" lang="zh-CN" altLang="en-US" dirty="0"/>
            <a:t>法人税率</a:t>
          </a:r>
          <a:r>
            <a:rPr kumimoji="1" lang="en-US" altLang="en-US" dirty="0"/>
            <a:t>×</a:t>
          </a:r>
          <a:r>
            <a:rPr kumimoji="1" lang="ja-JP" altLang="en-US" dirty="0"/>
            <a:t>（</a:t>
          </a:r>
          <a:r>
            <a:rPr kumimoji="1" lang="en-US" altLang="en-US" dirty="0"/>
            <a:t>1+</a:t>
          </a:r>
          <a:r>
            <a:rPr kumimoji="1" lang="zh-CN" altLang="en-US" dirty="0"/>
            <a:t>地方法人税率</a:t>
          </a:r>
          <a:r>
            <a:rPr kumimoji="1" lang="en-US" altLang="en-US" dirty="0"/>
            <a:t>+</a:t>
          </a:r>
          <a:r>
            <a:rPr kumimoji="1" lang="zh-CN" altLang="en-US" dirty="0"/>
            <a:t>住民税率</a:t>
          </a:r>
          <a:r>
            <a:rPr kumimoji="1" lang="ja-JP" altLang="en-US" dirty="0"/>
            <a:t>）</a:t>
          </a:r>
          <a:r>
            <a:rPr kumimoji="1" lang="en-US" altLang="en-US" dirty="0"/>
            <a:t>+</a:t>
          </a:r>
          <a:r>
            <a:rPr kumimoji="1" lang="zh-CN" altLang="en-US" dirty="0"/>
            <a:t>事業税率</a:t>
          </a:r>
          <a:r>
            <a:rPr kumimoji="1" lang="ja-JP" altLang="en-US" dirty="0"/>
            <a:t>）</a:t>
          </a:r>
          <a:r>
            <a:rPr kumimoji="1" lang="en-US" altLang="ja-JP" dirty="0"/>
            <a:t>÷</a:t>
          </a:r>
          <a:r>
            <a:rPr kumimoji="1" lang="ja-JP" altLang="en-US" dirty="0"/>
            <a:t>（</a:t>
          </a:r>
          <a:r>
            <a:rPr kumimoji="1" lang="en-US" altLang="en-US" dirty="0"/>
            <a:t>1+</a:t>
          </a:r>
          <a:r>
            <a:rPr kumimoji="1" lang="zh-CN" altLang="en-US" dirty="0"/>
            <a:t>事業税率</a:t>
          </a:r>
          <a:r>
            <a:rPr kumimoji="1" lang="ja-JP" altLang="en-US" dirty="0"/>
            <a:t>）</a:t>
          </a:r>
        </a:p>
      </dgm:t>
    </dgm:pt>
    <dgm:pt modelId="{A18F1866-8DEC-45CA-9AC0-8F17FFA81231}" type="parTrans" cxnId="{0B9F5B95-1547-43F0-8AFC-80339266A0AE}">
      <dgm:prSet/>
      <dgm:spPr/>
      <dgm:t>
        <a:bodyPr/>
        <a:lstStyle/>
        <a:p>
          <a:endParaRPr kumimoji="1" lang="ja-JP" altLang="en-US"/>
        </a:p>
      </dgm:t>
    </dgm:pt>
    <dgm:pt modelId="{170CB2E2-394F-4266-ADBA-8D4FB6FA969A}" type="sibTrans" cxnId="{0B9F5B95-1547-43F0-8AFC-80339266A0AE}">
      <dgm:prSet/>
      <dgm:spPr/>
      <dgm:t>
        <a:bodyPr/>
        <a:lstStyle/>
        <a:p>
          <a:endParaRPr kumimoji="1" lang="ja-JP" altLang="en-US"/>
        </a:p>
      </dgm:t>
    </dgm:pt>
    <dgm:pt modelId="{7A773E22-0811-40BC-A257-99BC0A30697E}">
      <dgm:prSet/>
      <dgm:spPr/>
      <dgm:t>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dirty="0"/>
            <a:t>資本金１億円以下の普通法人⇒</a:t>
          </a:r>
          <a:r>
            <a:rPr kumimoji="1" lang="ja-JP" altLang="en-US" dirty="0">
              <a:solidFill>
                <a:srgbClr val="FF0000"/>
              </a:solidFill>
            </a:rPr>
            <a:t>年間所得</a:t>
          </a:r>
          <a:r>
            <a:rPr kumimoji="1" lang="en-US" altLang="ja-JP" dirty="0">
              <a:solidFill>
                <a:srgbClr val="FF0000"/>
              </a:solidFill>
            </a:rPr>
            <a:t>800</a:t>
          </a:r>
          <a:r>
            <a:rPr kumimoji="1" lang="ja-JP" altLang="en-US" dirty="0">
              <a:solidFill>
                <a:srgbClr val="FF0000"/>
              </a:solidFill>
            </a:rPr>
            <a:t>万円以下⇒約</a:t>
          </a:r>
          <a:r>
            <a:rPr kumimoji="1" lang="en-US" altLang="ja-JP" dirty="0">
              <a:solidFill>
                <a:srgbClr val="FF0000"/>
              </a:solidFill>
            </a:rPr>
            <a:t>21</a:t>
          </a:r>
          <a:r>
            <a:rPr kumimoji="1" lang="ja-JP" altLang="en-US" dirty="0">
              <a:solidFill>
                <a:srgbClr val="FF0000"/>
              </a:solidFill>
            </a:rPr>
            <a:t>％、</a:t>
          </a:r>
          <a:r>
            <a:rPr kumimoji="1" lang="en-US" altLang="ja-JP" dirty="0">
              <a:solidFill>
                <a:srgbClr val="FF0000"/>
              </a:solidFill>
            </a:rPr>
            <a:t>800</a:t>
          </a:r>
          <a:r>
            <a:rPr kumimoji="1" lang="ja-JP" altLang="en-US" dirty="0">
              <a:solidFill>
                <a:srgbClr val="FF0000"/>
              </a:solidFill>
            </a:rPr>
            <a:t>万円～</a:t>
          </a:r>
          <a:r>
            <a:rPr kumimoji="1" lang="en-US" altLang="ja-JP" dirty="0">
              <a:solidFill>
                <a:srgbClr val="FF0000"/>
              </a:solidFill>
            </a:rPr>
            <a:t>800</a:t>
          </a:r>
          <a:r>
            <a:rPr kumimoji="1" lang="ja-JP" altLang="en-US" dirty="0">
              <a:solidFill>
                <a:srgbClr val="FF0000"/>
              </a:solidFill>
            </a:rPr>
            <a:t>万円⇒約</a:t>
          </a:r>
          <a:r>
            <a:rPr kumimoji="1" lang="en-US" altLang="ja-JP" dirty="0">
              <a:solidFill>
                <a:srgbClr val="FF0000"/>
              </a:solidFill>
            </a:rPr>
            <a:t>23</a:t>
          </a:r>
          <a:r>
            <a:rPr kumimoji="1" lang="ja-JP" altLang="en-US" dirty="0">
              <a:solidFill>
                <a:srgbClr val="FF0000"/>
              </a:solidFill>
            </a:rPr>
            <a:t>％、</a:t>
          </a:r>
          <a:r>
            <a:rPr kumimoji="1" lang="en-US" altLang="ja-JP" dirty="0">
              <a:solidFill>
                <a:srgbClr val="FF0000"/>
              </a:solidFill>
            </a:rPr>
            <a:t>800</a:t>
          </a:r>
          <a:r>
            <a:rPr kumimoji="1" lang="ja-JP" altLang="en-US" dirty="0">
              <a:solidFill>
                <a:srgbClr val="FF0000"/>
              </a:solidFill>
            </a:rPr>
            <a:t>万円超⇒約</a:t>
          </a:r>
          <a:r>
            <a:rPr kumimoji="1" lang="en-US" altLang="ja-JP" dirty="0">
              <a:solidFill>
                <a:srgbClr val="FF0000"/>
              </a:solidFill>
            </a:rPr>
            <a:t>32</a:t>
          </a:r>
          <a:r>
            <a:rPr kumimoji="1" lang="ja-JP" altLang="en-US" dirty="0">
              <a:solidFill>
                <a:srgbClr val="FF0000"/>
              </a:solidFill>
            </a:rPr>
            <a:t>％</a:t>
          </a:r>
          <a:r>
            <a:rPr kumimoji="1" lang="ja-JP" altLang="en-US" dirty="0"/>
            <a:t>を税引前当期純利益に乗じれば概算は</a:t>
          </a:r>
          <a:r>
            <a:rPr kumimoji="1" lang="en-US" altLang="ja-JP" dirty="0"/>
            <a:t>OK</a:t>
          </a:r>
          <a:r>
            <a:rPr kumimoji="1" lang="ja-JP" altLang="en-US" dirty="0"/>
            <a:t>（</a:t>
          </a:r>
          <a:r>
            <a:rPr kumimoji="1" lang="en-US" altLang="ja-JP" dirty="0"/>
            <a:t>800</a:t>
          </a:r>
          <a:r>
            <a:rPr kumimoji="1" lang="ja-JP" altLang="en-US" dirty="0"/>
            <a:t>万円以下</a:t>
          </a:r>
          <a:r>
            <a:rPr kumimoji="1" lang="en-US" altLang="ja-JP" dirty="0"/>
            <a:t>22</a:t>
          </a:r>
          <a:r>
            <a:rPr kumimoji="1" lang="ja-JP" altLang="en-US" dirty="0"/>
            <a:t>％、</a:t>
          </a:r>
          <a:r>
            <a:rPr kumimoji="1" lang="en-US" altLang="ja-JP" dirty="0"/>
            <a:t>800</a:t>
          </a:r>
          <a:r>
            <a:rPr kumimoji="1" lang="ja-JP" altLang="en-US" dirty="0"/>
            <a:t>万円超</a:t>
          </a:r>
          <a:r>
            <a:rPr kumimoji="1" lang="en-US" altLang="ja-JP" dirty="0"/>
            <a:t>32</a:t>
          </a:r>
          <a:r>
            <a:rPr kumimoji="1" lang="ja-JP" altLang="en-US" dirty="0"/>
            <a:t>％でまとめても</a:t>
          </a:r>
          <a:r>
            <a:rPr kumimoji="1" lang="en-US" altLang="ja-JP" dirty="0"/>
            <a:t>OK</a:t>
          </a:r>
          <a:r>
            <a:rPr kumimoji="1" lang="ja-JP" altLang="en-US" dirty="0"/>
            <a:t>）</a:t>
          </a:r>
        </a:p>
      </dgm:t>
    </dgm:pt>
    <dgm:pt modelId="{9573AC9C-90F1-4321-AF7E-BF13DA26C078}" type="parTrans" cxnId="{7D644BD3-D37D-476E-9761-AE2FCFC5F608}">
      <dgm:prSet/>
      <dgm:spPr/>
      <dgm:t>
        <a:bodyPr/>
        <a:lstStyle/>
        <a:p>
          <a:endParaRPr kumimoji="1" lang="ja-JP" altLang="en-US"/>
        </a:p>
      </dgm:t>
    </dgm:pt>
    <dgm:pt modelId="{1C95A495-E5F4-4229-8114-58491235171B}" type="sibTrans" cxnId="{7D644BD3-D37D-476E-9761-AE2FCFC5F608}">
      <dgm:prSet/>
      <dgm:spPr/>
      <dgm:t>
        <a:bodyPr/>
        <a:lstStyle/>
        <a:p>
          <a:endParaRPr kumimoji="1" lang="ja-JP" altLang="en-US"/>
        </a:p>
      </dgm:t>
    </dgm:pt>
    <dgm:pt modelId="{654A2799-C36D-48F1-912A-953C6F2B6FED}" type="pres">
      <dgm:prSet presAssocID="{07B35E2C-DCDE-44FA-AD7D-0EC7505C004B}" presName="linear" presStyleCnt="0">
        <dgm:presLayoutVars>
          <dgm:dir/>
          <dgm:animLvl val="lvl"/>
          <dgm:resizeHandles val="exact"/>
        </dgm:presLayoutVars>
      </dgm:prSet>
      <dgm:spPr/>
    </dgm:pt>
    <dgm:pt modelId="{7B8260B1-0D42-4755-9427-4EAF2DF74113}" type="pres">
      <dgm:prSet presAssocID="{7D119629-2405-47A6-8E0B-50C3958F7E4F}" presName="parentLin" presStyleCnt="0"/>
      <dgm:spPr/>
    </dgm:pt>
    <dgm:pt modelId="{D7BCF55D-6428-4463-83AB-AF3ED9DCD2F2}" type="pres">
      <dgm:prSet presAssocID="{7D119629-2405-47A6-8E0B-50C3958F7E4F}" presName="parentLeftMargin" presStyleLbl="node1" presStyleIdx="0" presStyleCnt="2"/>
      <dgm:spPr/>
    </dgm:pt>
    <dgm:pt modelId="{5093A2F4-C6B9-4EE4-85F4-262E24BDBC49}" type="pres">
      <dgm:prSet presAssocID="{7D119629-2405-47A6-8E0B-50C3958F7E4F}" presName="parentText" presStyleLbl="node1" presStyleIdx="0" presStyleCnt="2">
        <dgm:presLayoutVars>
          <dgm:chMax val="0"/>
          <dgm:bulletEnabled val="1"/>
        </dgm:presLayoutVars>
      </dgm:prSet>
      <dgm:spPr/>
    </dgm:pt>
    <dgm:pt modelId="{6FB3238D-ED20-40CC-8070-71734513E761}" type="pres">
      <dgm:prSet presAssocID="{7D119629-2405-47A6-8E0B-50C3958F7E4F}" presName="negativeSpace" presStyleCnt="0"/>
      <dgm:spPr/>
    </dgm:pt>
    <dgm:pt modelId="{64AD37BC-61EF-4EA5-90E6-06CC6FDA08F5}" type="pres">
      <dgm:prSet presAssocID="{7D119629-2405-47A6-8E0B-50C3958F7E4F}" presName="childText" presStyleLbl="conFgAcc1" presStyleIdx="0" presStyleCnt="2">
        <dgm:presLayoutVars>
          <dgm:bulletEnabled val="1"/>
        </dgm:presLayoutVars>
      </dgm:prSet>
      <dgm:spPr/>
    </dgm:pt>
    <dgm:pt modelId="{21339C4A-B4F3-4504-BF9D-D8AB4DCA19CE}" type="pres">
      <dgm:prSet presAssocID="{D6927E3B-269B-4A48-B3B6-5AE02EF9163B}" presName="spaceBetweenRectangles" presStyleCnt="0"/>
      <dgm:spPr/>
    </dgm:pt>
    <dgm:pt modelId="{666B824C-AB72-4642-BDE9-57394D4A46F4}" type="pres">
      <dgm:prSet presAssocID="{D2B33942-8DD2-41B0-92AE-30D10C965C74}" presName="parentLin" presStyleCnt="0"/>
      <dgm:spPr/>
    </dgm:pt>
    <dgm:pt modelId="{A8C2FCBC-5FF8-41B0-B384-5717244275C3}" type="pres">
      <dgm:prSet presAssocID="{D2B33942-8DD2-41B0-92AE-30D10C965C74}" presName="parentLeftMargin" presStyleLbl="node1" presStyleIdx="0" presStyleCnt="2"/>
      <dgm:spPr/>
    </dgm:pt>
    <dgm:pt modelId="{2FA2C706-25EF-420C-BFF0-B2C8BAF4CF8A}" type="pres">
      <dgm:prSet presAssocID="{D2B33942-8DD2-41B0-92AE-30D10C965C74}" presName="parentText" presStyleLbl="node1" presStyleIdx="1" presStyleCnt="2">
        <dgm:presLayoutVars>
          <dgm:chMax val="0"/>
          <dgm:bulletEnabled val="1"/>
        </dgm:presLayoutVars>
      </dgm:prSet>
      <dgm:spPr/>
    </dgm:pt>
    <dgm:pt modelId="{64D9A489-8422-4684-ADB1-789B1094E19C}" type="pres">
      <dgm:prSet presAssocID="{D2B33942-8DD2-41B0-92AE-30D10C965C74}" presName="negativeSpace" presStyleCnt="0"/>
      <dgm:spPr/>
    </dgm:pt>
    <dgm:pt modelId="{21ADA9CD-9D56-4DE0-B710-5093FD0B62A0}" type="pres">
      <dgm:prSet presAssocID="{D2B33942-8DD2-41B0-92AE-30D10C965C74}" presName="childText" presStyleLbl="conFgAcc1" presStyleIdx="1" presStyleCnt="2">
        <dgm:presLayoutVars>
          <dgm:bulletEnabled val="1"/>
        </dgm:presLayoutVars>
      </dgm:prSet>
      <dgm:spPr/>
    </dgm:pt>
  </dgm:ptLst>
  <dgm:cxnLst>
    <dgm:cxn modelId="{B45F2600-C67C-4B68-9E43-247065F00B94}" type="presOf" srcId="{07B35E2C-DCDE-44FA-AD7D-0EC7505C004B}" destId="{654A2799-C36D-48F1-912A-953C6F2B6FED}" srcOrd="0" destOrd="0" presId="urn:microsoft.com/office/officeart/2005/8/layout/list1"/>
    <dgm:cxn modelId="{6AEEF106-27C6-4FC5-A131-AD032DB8DDEF}" type="presOf" srcId="{914ACDB7-629C-4891-A4D0-8F06CDD5CCD7}" destId="{21ADA9CD-9D56-4DE0-B710-5093FD0B62A0}" srcOrd="0" destOrd="0" presId="urn:microsoft.com/office/officeart/2005/8/layout/list1"/>
    <dgm:cxn modelId="{C8201C29-A777-4AEB-9300-45521D2CF415}" srcId="{07B35E2C-DCDE-44FA-AD7D-0EC7505C004B}" destId="{D2B33942-8DD2-41B0-92AE-30D10C965C74}" srcOrd="1" destOrd="0" parTransId="{FBF2BBA2-76A2-4916-B0F1-E48C334C1B88}" sibTransId="{68DE695E-7C0D-4D9C-821F-C8ECC8C1DBDB}"/>
    <dgm:cxn modelId="{B18EFC30-2956-414F-A88D-5A4A2B9727D9}" srcId="{D2B33942-8DD2-41B0-92AE-30D10C965C74}" destId="{914ACDB7-629C-4891-A4D0-8F06CDD5CCD7}" srcOrd="0" destOrd="0" parTransId="{EA91076F-3D5F-4647-A4A6-66A92C039611}" sibTransId="{9313D38D-D544-469E-B27B-7AFBB4D6F49C}"/>
    <dgm:cxn modelId="{481B493C-4335-4DED-AF90-A47C18F10E22}" type="presOf" srcId="{8B36DE3C-50B0-423E-8B8A-EF0E5E0CFF2E}" destId="{64AD37BC-61EF-4EA5-90E6-06CC6FDA08F5}" srcOrd="0" destOrd="1" presId="urn:microsoft.com/office/officeart/2005/8/layout/list1"/>
    <dgm:cxn modelId="{6CBFD863-5F65-4919-8310-92F720DDF8F7}" type="presOf" srcId="{D2B33942-8DD2-41B0-92AE-30D10C965C74}" destId="{2FA2C706-25EF-420C-BFF0-B2C8BAF4CF8A}" srcOrd="1" destOrd="0" presId="urn:microsoft.com/office/officeart/2005/8/layout/list1"/>
    <dgm:cxn modelId="{118F706A-D971-428A-B7AF-3B5B60A511DA}" srcId="{7D119629-2405-47A6-8E0B-50C3958F7E4F}" destId="{F78740B9-9A26-40AA-B0EB-7E8BF1BA8CDA}" srcOrd="0" destOrd="0" parTransId="{CA29DA16-15F5-4246-B8E4-DA6268C5EEF8}" sibTransId="{15B2A8BA-E76E-4DA2-BE60-E2956613455B}"/>
    <dgm:cxn modelId="{F0C4E072-4F62-41D1-883D-EEC5E561E18E}" type="presOf" srcId="{A9689B97-3A7F-44CA-A549-9108FFE78EF0}" destId="{64AD37BC-61EF-4EA5-90E6-06CC6FDA08F5}" srcOrd="0" destOrd="3" presId="urn:microsoft.com/office/officeart/2005/8/layout/list1"/>
    <dgm:cxn modelId="{2D55C978-2310-435C-9C43-AA671B1EF600}" type="presOf" srcId="{D2B33942-8DD2-41B0-92AE-30D10C965C74}" destId="{A8C2FCBC-5FF8-41B0-B384-5717244275C3}" srcOrd="0" destOrd="0" presId="urn:microsoft.com/office/officeart/2005/8/layout/list1"/>
    <dgm:cxn modelId="{6D120A80-7C72-48C7-8DD2-C61ED93FEDA4}" type="presOf" srcId="{7A773E22-0811-40BC-A257-99BC0A30697E}" destId="{21ADA9CD-9D56-4DE0-B710-5093FD0B62A0}" srcOrd="0" destOrd="2" presId="urn:microsoft.com/office/officeart/2005/8/layout/list1"/>
    <dgm:cxn modelId="{F585B48D-F01D-4B5F-9822-084B8583552B}" type="presOf" srcId="{B040F201-3F3E-4490-9118-1CB559B60CBE}" destId="{64AD37BC-61EF-4EA5-90E6-06CC6FDA08F5}" srcOrd="0" destOrd="4" presId="urn:microsoft.com/office/officeart/2005/8/layout/list1"/>
    <dgm:cxn modelId="{0B9F5B95-1547-43F0-8AFC-80339266A0AE}" srcId="{D2B33942-8DD2-41B0-92AE-30D10C965C74}" destId="{2D8D69ED-82D4-4D9C-BC44-5834536DB7D1}" srcOrd="1" destOrd="0" parTransId="{A18F1866-8DEC-45CA-9AC0-8F17FFA81231}" sibTransId="{170CB2E2-394F-4266-ADBA-8D4FB6FA969A}"/>
    <dgm:cxn modelId="{49FFB795-D7AE-42E1-9474-AB35971EB052}" srcId="{7D119629-2405-47A6-8E0B-50C3958F7E4F}" destId="{B040F201-3F3E-4490-9118-1CB559B60CBE}" srcOrd="4" destOrd="0" parTransId="{A1F42189-87F9-44BB-B839-4D2B2F4E51A0}" sibTransId="{ADC29E1D-3FB8-4CFB-AB84-F4FDB0B44C45}"/>
    <dgm:cxn modelId="{5D05B599-3B01-4C3B-96DB-CF0367825A71}" type="presOf" srcId="{47C6CAF2-3295-4082-8EBE-4A0475A24FA4}" destId="{64AD37BC-61EF-4EA5-90E6-06CC6FDA08F5}" srcOrd="0" destOrd="2" presId="urn:microsoft.com/office/officeart/2005/8/layout/list1"/>
    <dgm:cxn modelId="{D28D709C-A949-4FD0-9885-653B386BDAF3}" srcId="{7D119629-2405-47A6-8E0B-50C3958F7E4F}" destId="{A9689B97-3A7F-44CA-A549-9108FFE78EF0}" srcOrd="3" destOrd="0" parTransId="{10885F2D-0B1F-4AA7-9B3A-1690FA449909}" sibTransId="{CF384C64-4054-488A-BF8A-8CAE63CC3709}"/>
    <dgm:cxn modelId="{5E6BCC9C-19B8-4C2C-964F-84ECF8FC362D}" type="presOf" srcId="{7D119629-2405-47A6-8E0B-50C3958F7E4F}" destId="{5093A2F4-C6B9-4EE4-85F4-262E24BDBC49}" srcOrd="1" destOrd="0" presId="urn:microsoft.com/office/officeart/2005/8/layout/list1"/>
    <dgm:cxn modelId="{D725D0A4-7B51-4D1C-99E0-BF7E457A681E}" type="presOf" srcId="{2D8D69ED-82D4-4D9C-BC44-5834536DB7D1}" destId="{21ADA9CD-9D56-4DE0-B710-5093FD0B62A0}" srcOrd="0" destOrd="1" presId="urn:microsoft.com/office/officeart/2005/8/layout/list1"/>
    <dgm:cxn modelId="{F6114CAF-4E0E-401B-9040-AADD1339D74D}" srcId="{7D119629-2405-47A6-8E0B-50C3958F7E4F}" destId="{8B36DE3C-50B0-423E-8B8A-EF0E5E0CFF2E}" srcOrd="1" destOrd="0" parTransId="{CEAD5331-40FF-485F-A994-8F0F8A69752B}" sibTransId="{59BE56DB-5A9D-4AD9-AD72-DCE6BCBE6AE8}"/>
    <dgm:cxn modelId="{7D644BD3-D37D-476E-9761-AE2FCFC5F608}" srcId="{D2B33942-8DD2-41B0-92AE-30D10C965C74}" destId="{7A773E22-0811-40BC-A257-99BC0A30697E}" srcOrd="2" destOrd="0" parTransId="{9573AC9C-90F1-4321-AF7E-BF13DA26C078}" sibTransId="{1C95A495-E5F4-4229-8114-58491235171B}"/>
    <dgm:cxn modelId="{B42D9FD5-85F1-4DE8-B428-22827615F512}" srcId="{7D119629-2405-47A6-8E0B-50C3958F7E4F}" destId="{47C6CAF2-3295-4082-8EBE-4A0475A24FA4}" srcOrd="2" destOrd="0" parTransId="{96F2C99E-B648-4748-9A5D-D7C95CF6A2B3}" sibTransId="{0C84AFFD-0014-4BA8-8989-EE21BF1A33AF}"/>
    <dgm:cxn modelId="{A58AF0EB-0ADC-4732-87C7-6F510BC3F0A2}" type="presOf" srcId="{7D119629-2405-47A6-8E0B-50C3958F7E4F}" destId="{D7BCF55D-6428-4463-83AB-AF3ED9DCD2F2}" srcOrd="0" destOrd="0" presId="urn:microsoft.com/office/officeart/2005/8/layout/list1"/>
    <dgm:cxn modelId="{75A59DFB-8E02-4367-A4AB-1625BC91941E}" srcId="{07B35E2C-DCDE-44FA-AD7D-0EC7505C004B}" destId="{7D119629-2405-47A6-8E0B-50C3958F7E4F}" srcOrd="0" destOrd="0" parTransId="{B08F7966-52F5-4263-A201-BF120F2C2365}" sibTransId="{D6927E3B-269B-4A48-B3B6-5AE02EF9163B}"/>
    <dgm:cxn modelId="{31D1E4FD-50C4-40ED-93F7-4246EAA25242}" type="presOf" srcId="{F78740B9-9A26-40AA-B0EB-7E8BF1BA8CDA}" destId="{64AD37BC-61EF-4EA5-90E6-06CC6FDA08F5}" srcOrd="0" destOrd="0" presId="urn:microsoft.com/office/officeart/2005/8/layout/list1"/>
    <dgm:cxn modelId="{54D89C9A-94AB-4C64-A6F6-0560F594CB92}" type="presParOf" srcId="{654A2799-C36D-48F1-912A-953C6F2B6FED}" destId="{7B8260B1-0D42-4755-9427-4EAF2DF74113}" srcOrd="0" destOrd="0" presId="urn:microsoft.com/office/officeart/2005/8/layout/list1"/>
    <dgm:cxn modelId="{81ECE112-863B-4BFC-BFC0-6EFCA2B9900C}" type="presParOf" srcId="{7B8260B1-0D42-4755-9427-4EAF2DF74113}" destId="{D7BCF55D-6428-4463-83AB-AF3ED9DCD2F2}" srcOrd="0" destOrd="0" presId="urn:microsoft.com/office/officeart/2005/8/layout/list1"/>
    <dgm:cxn modelId="{6E22DF0E-FABB-471D-9F47-E7DF4D982723}" type="presParOf" srcId="{7B8260B1-0D42-4755-9427-4EAF2DF74113}" destId="{5093A2F4-C6B9-4EE4-85F4-262E24BDBC49}" srcOrd="1" destOrd="0" presId="urn:microsoft.com/office/officeart/2005/8/layout/list1"/>
    <dgm:cxn modelId="{618950C5-0A51-4895-AC5E-CBDFB833A694}" type="presParOf" srcId="{654A2799-C36D-48F1-912A-953C6F2B6FED}" destId="{6FB3238D-ED20-40CC-8070-71734513E761}" srcOrd="1" destOrd="0" presId="urn:microsoft.com/office/officeart/2005/8/layout/list1"/>
    <dgm:cxn modelId="{B4F3C6B1-D9A7-4AED-93DF-30DE13013B57}" type="presParOf" srcId="{654A2799-C36D-48F1-912A-953C6F2B6FED}" destId="{64AD37BC-61EF-4EA5-90E6-06CC6FDA08F5}" srcOrd="2" destOrd="0" presId="urn:microsoft.com/office/officeart/2005/8/layout/list1"/>
    <dgm:cxn modelId="{127BFD2A-1BE5-4C87-A5AE-A0D32D3E1499}" type="presParOf" srcId="{654A2799-C36D-48F1-912A-953C6F2B6FED}" destId="{21339C4A-B4F3-4504-BF9D-D8AB4DCA19CE}" srcOrd="3" destOrd="0" presId="urn:microsoft.com/office/officeart/2005/8/layout/list1"/>
    <dgm:cxn modelId="{02C970C4-3991-4610-A9D3-869CE3CECF5F}" type="presParOf" srcId="{654A2799-C36D-48F1-912A-953C6F2B6FED}" destId="{666B824C-AB72-4642-BDE9-57394D4A46F4}" srcOrd="4" destOrd="0" presId="urn:microsoft.com/office/officeart/2005/8/layout/list1"/>
    <dgm:cxn modelId="{CFB364AF-44EE-41DE-986E-D0BC434DC6E6}" type="presParOf" srcId="{666B824C-AB72-4642-BDE9-57394D4A46F4}" destId="{A8C2FCBC-5FF8-41B0-B384-5717244275C3}" srcOrd="0" destOrd="0" presId="urn:microsoft.com/office/officeart/2005/8/layout/list1"/>
    <dgm:cxn modelId="{F4FF7C42-C59B-477C-9E6A-39A692627F96}" type="presParOf" srcId="{666B824C-AB72-4642-BDE9-57394D4A46F4}" destId="{2FA2C706-25EF-420C-BFF0-B2C8BAF4CF8A}" srcOrd="1" destOrd="0" presId="urn:microsoft.com/office/officeart/2005/8/layout/list1"/>
    <dgm:cxn modelId="{C7297621-A64B-47E0-B484-6624D689F3D6}" type="presParOf" srcId="{654A2799-C36D-48F1-912A-953C6F2B6FED}" destId="{64D9A489-8422-4684-ADB1-789B1094E19C}" srcOrd="5" destOrd="0" presId="urn:microsoft.com/office/officeart/2005/8/layout/list1"/>
    <dgm:cxn modelId="{25A8942B-1EB3-42D4-AEBC-8F4A68C50C87}" type="presParOf" srcId="{654A2799-C36D-48F1-912A-953C6F2B6FED}" destId="{21ADA9CD-9D56-4DE0-B710-5093FD0B62A0}"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709F95-C6C1-4D40-BF12-6DA73B85278E}"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C56AEB09-57CA-49AE-BC2E-FB0733956E34}">
      <dgm:prSet phldrT="[テキスト]"/>
      <dgm:spPr/>
      <dgm:t>
        <a:bodyPr/>
        <a:lstStyle/>
        <a:p>
          <a:r>
            <a:rPr kumimoji="1" lang="ja-JP" altLang="en-US" dirty="0"/>
            <a:t>１）実務的には・・・</a:t>
          </a:r>
        </a:p>
      </dgm:t>
    </dgm:pt>
    <dgm:pt modelId="{796E77EF-D61E-4BFE-8A6A-E89C21EA4819}" type="parTrans" cxnId="{7C665F59-54DE-4A75-BE99-EDD7AC50CFFD}">
      <dgm:prSet/>
      <dgm:spPr/>
      <dgm:t>
        <a:bodyPr/>
        <a:lstStyle/>
        <a:p>
          <a:endParaRPr kumimoji="1" lang="ja-JP" altLang="en-US"/>
        </a:p>
      </dgm:t>
    </dgm:pt>
    <dgm:pt modelId="{902D7DBC-2DB4-4D42-9AFD-09D73B49506E}" type="sibTrans" cxnId="{7C665F59-54DE-4A75-BE99-EDD7AC50CFFD}">
      <dgm:prSet/>
      <dgm:spPr/>
      <dgm:t>
        <a:bodyPr/>
        <a:lstStyle/>
        <a:p>
          <a:endParaRPr kumimoji="1" lang="ja-JP" altLang="en-US"/>
        </a:p>
      </dgm:t>
    </dgm:pt>
    <dgm:pt modelId="{2D1860D1-D2F5-4B91-8EC1-2DDE24475619}">
      <dgm:prSet phldrT="[テキスト]"/>
      <dgm:spPr/>
      <dgm:t>
        <a:bodyPr/>
        <a:lstStyle/>
        <a:p>
          <a:r>
            <a:rPr kumimoji="1" lang="ja-JP" altLang="en-US" dirty="0"/>
            <a:t>２）投資収入</a:t>
          </a:r>
        </a:p>
      </dgm:t>
    </dgm:pt>
    <dgm:pt modelId="{D53403BA-B975-45B9-AAE7-FCB6C3461C69}" type="parTrans" cxnId="{40FD11E6-4730-45CC-AD61-9EB48D9F0969}">
      <dgm:prSet/>
      <dgm:spPr/>
      <dgm:t>
        <a:bodyPr/>
        <a:lstStyle/>
        <a:p>
          <a:endParaRPr kumimoji="1" lang="ja-JP" altLang="en-US"/>
        </a:p>
      </dgm:t>
    </dgm:pt>
    <dgm:pt modelId="{5261DFBD-431F-4567-9724-9CFB504577A9}" type="sibTrans" cxnId="{40FD11E6-4730-45CC-AD61-9EB48D9F0969}">
      <dgm:prSet/>
      <dgm:spPr/>
      <dgm:t>
        <a:bodyPr/>
        <a:lstStyle/>
        <a:p>
          <a:endParaRPr kumimoji="1" lang="ja-JP" altLang="en-US"/>
        </a:p>
      </dgm:t>
    </dgm:pt>
    <dgm:pt modelId="{0BC98F61-07BA-4269-BED2-0A88AFEED790}">
      <dgm:prSet phldrT="[テキスト]"/>
      <dgm:spPr/>
      <dgm:t>
        <a:bodyPr/>
        <a:lstStyle/>
        <a:p>
          <a:r>
            <a:rPr kumimoji="1" lang="ja-JP" altLang="en-US" dirty="0"/>
            <a:t>３）投資支出</a:t>
          </a:r>
        </a:p>
      </dgm:t>
    </dgm:pt>
    <dgm:pt modelId="{856FCBC9-F954-4E2F-8DFE-9D5496FC50E6}" type="parTrans" cxnId="{085D851A-764D-4FF1-B271-C9065C54466C}">
      <dgm:prSet/>
      <dgm:spPr/>
      <dgm:t>
        <a:bodyPr/>
        <a:lstStyle/>
        <a:p>
          <a:endParaRPr kumimoji="1" lang="ja-JP" altLang="en-US"/>
        </a:p>
      </dgm:t>
    </dgm:pt>
    <dgm:pt modelId="{29296812-5650-4950-B769-64299C99C3FC}" type="sibTrans" cxnId="{085D851A-764D-4FF1-B271-C9065C54466C}">
      <dgm:prSet/>
      <dgm:spPr/>
      <dgm:t>
        <a:bodyPr/>
        <a:lstStyle/>
        <a:p>
          <a:endParaRPr kumimoji="1" lang="ja-JP" altLang="en-US"/>
        </a:p>
      </dgm:t>
    </dgm:pt>
    <dgm:pt modelId="{436E4D3D-59A5-4224-B32F-91234F7827D4}">
      <dgm:prSet/>
      <dgm:spPr/>
      <dgm:t>
        <a:bodyPr/>
        <a:lstStyle/>
        <a:p>
          <a:r>
            <a:rPr kumimoji="1" lang="ja-JP" altLang="en-US" dirty="0"/>
            <a:t>あまり出てこない⇒記載を省略する事も多い</a:t>
          </a:r>
        </a:p>
      </dgm:t>
    </dgm:pt>
    <dgm:pt modelId="{232FE7B5-E2A5-4F2F-8D4B-4B40E4AB2B5C}" type="parTrans" cxnId="{666B6694-651B-4358-BAAE-18F67C4D7E11}">
      <dgm:prSet/>
      <dgm:spPr/>
    </dgm:pt>
    <dgm:pt modelId="{FF94C086-656B-4855-93C2-DF37A06377D0}" type="sibTrans" cxnId="{666B6694-651B-4358-BAAE-18F67C4D7E11}">
      <dgm:prSet/>
      <dgm:spPr/>
    </dgm:pt>
    <dgm:pt modelId="{A6E9D852-290C-453D-AA7E-A56E9B0571D6}">
      <dgm:prSet/>
      <dgm:spPr/>
      <dgm:t>
        <a:bodyPr/>
        <a:lstStyle/>
        <a:p>
          <a:r>
            <a:rPr kumimoji="1" lang="ja-JP" altLang="en-US" dirty="0"/>
            <a:t>保有している固定資産の売却金額等を記載</a:t>
          </a:r>
        </a:p>
      </dgm:t>
    </dgm:pt>
    <dgm:pt modelId="{2CBB26E9-B1D2-4A24-8539-0BF5A01CC618}" type="parTrans" cxnId="{D2AF49DD-1D0A-45AE-9419-5F6E26B85145}">
      <dgm:prSet/>
      <dgm:spPr/>
    </dgm:pt>
    <dgm:pt modelId="{CFB7F772-634A-49AD-9EB6-B4B06E14E0D1}" type="sibTrans" cxnId="{D2AF49DD-1D0A-45AE-9419-5F6E26B85145}">
      <dgm:prSet/>
      <dgm:spPr/>
    </dgm:pt>
    <dgm:pt modelId="{6D317F56-DEC0-4DB3-82BA-B3246655FA7B}">
      <dgm:prSet/>
      <dgm:spPr/>
      <dgm:t>
        <a:bodyPr/>
        <a:lstStyle/>
        <a:p>
          <a:r>
            <a:rPr kumimoji="1" lang="ja-JP" altLang="en-US" dirty="0"/>
            <a:t>新たに設備投資等を行った場合の支出額を記載</a:t>
          </a:r>
        </a:p>
      </dgm:t>
    </dgm:pt>
    <dgm:pt modelId="{E466E3B0-87CB-45F6-8640-88E0A9149511}" type="parTrans" cxnId="{E5902645-3AC6-4EF0-827C-CB0E53E7FC99}">
      <dgm:prSet/>
      <dgm:spPr/>
    </dgm:pt>
    <dgm:pt modelId="{428118D0-3E0D-49E0-BECF-B1E88C8B4C36}" type="sibTrans" cxnId="{E5902645-3AC6-4EF0-827C-CB0E53E7FC99}">
      <dgm:prSet/>
      <dgm:spPr/>
    </dgm:pt>
    <dgm:pt modelId="{EFD69183-DD77-4F09-A0DB-983FE752A47B}">
      <dgm:prSet/>
      <dgm:spPr/>
      <dgm:t>
        <a:bodyPr/>
        <a:lstStyle/>
        <a:p>
          <a:r>
            <a:rPr kumimoji="1" lang="ja-JP" altLang="en-US" dirty="0"/>
            <a:t>ただし、リスケ等を行っている経営改善計画が必要な会社では遊休資産の売却が効果的な場合もあり、記載を求められる事もある</a:t>
          </a:r>
        </a:p>
      </dgm:t>
    </dgm:pt>
    <dgm:pt modelId="{A5968421-726E-4E51-B6CC-1B2742D71D56}" type="parTrans" cxnId="{3B0FE2D5-E5C6-4E8B-B154-64D9C743E8C9}">
      <dgm:prSet/>
      <dgm:spPr/>
    </dgm:pt>
    <dgm:pt modelId="{2B30799D-1A4A-4F4A-860E-1260749677B6}" type="sibTrans" cxnId="{3B0FE2D5-E5C6-4E8B-B154-64D9C743E8C9}">
      <dgm:prSet/>
      <dgm:spPr/>
    </dgm:pt>
    <dgm:pt modelId="{01673068-60DB-4CE5-B2BA-8B406072A22E}" type="pres">
      <dgm:prSet presAssocID="{1D709F95-C6C1-4D40-BF12-6DA73B85278E}" presName="linear" presStyleCnt="0">
        <dgm:presLayoutVars>
          <dgm:dir/>
          <dgm:animLvl val="lvl"/>
          <dgm:resizeHandles val="exact"/>
        </dgm:presLayoutVars>
      </dgm:prSet>
      <dgm:spPr/>
    </dgm:pt>
    <dgm:pt modelId="{3C8F6496-7346-4C89-A94A-F9233C0BF724}" type="pres">
      <dgm:prSet presAssocID="{C56AEB09-57CA-49AE-BC2E-FB0733956E34}" presName="parentLin" presStyleCnt="0"/>
      <dgm:spPr/>
    </dgm:pt>
    <dgm:pt modelId="{92EA41BD-A3A7-4980-B59B-29A198133F26}" type="pres">
      <dgm:prSet presAssocID="{C56AEB09-57CA-49AE-BC2E-FB0733956E34}" presName="parentLeftMargin" presStyleLbl="node1" presStyleIdx="0" presStyleCnt="3"/>
      <dgm:spPr/>
    </dgm:pt>
    <dgm:pt modelId="{AF97C272-E247-4FBE-88BB-867D33581339}" type="pres">
      <dgm:prSet presAssocID="{C56AEB09-57CA-49AE-BC2E-FB0733956E34}" presName="parentText" presStyleLbl="node1" presStyleIdx="0" presStyleCnt="3">
        <dgm:presLayoutVars>
          <dgm:chMax val="0"/>
          <dgm:bulletEnabled val="1"/>
        </dgm:presLayoutVars>
      </dgm:prSet>
      <dgm:spPr/>
    </dgm:pt>
    <dgm:pt modelId="{13C3B87F-BE01-4F06-A705-D0FF4EA4BCE1}" type="pres">
      <dgm:prSet presAssocID="{C56AEB09-57CA-49AE-BC2E-FB0733956E34}" presName="negativeSpace" presStyleCnt="0"/>
      <dgm:spPr/>
    </dgm:pt>
    <dgm:pt modelId="{25D1F383-D3EA-4103-852C-DA2496D66A73}" type="pres">
      <dgm:prSet presAssocID="{C56AEB09-57CA-49AE-BC2E-FB0733956E34}" presName="childText" presStyleLbl="conFgAcc1" presStyleIdx="0" presStyleCnt="3">
        <dgm:presLayoutVars>
          <dgm:bulletEnabled val="1"/>
        </dgm:presLayoutVars>
      </dgm:prSet>
      <dgm:spPr/>
    </dgm:pt>
    <dgm:pt modelId="{9055B3B3-65C7-4081-AEEE-7FE7DBB2A9E5}" type="pres">
      <dgm:prSet presAssocID="{902D7DBC-2DB4-4D42-9AFD-09D73B49506E}" presName="spaceBetweenRectangles" presStyleCnt="0"/>
      <dgm:spPr/>
    </dgm:pt>
    <dgm:pt modelId="{E79E88DE-F245-4389-9C77-9BF28447EC28}" type="pres">
      <dgm:prSet presAssocID="{2D1860D1-D2F5-4B91-8EC1-2DDE24475619}" presName="parentLin" presStyleCnt="0"/>
      <dgm:spPr/>
    </dgm:pt>
    <dgm:pt modelId="{0DC76A8D-EC3B-464A-8329-C55A03C5E032}" type="pres">
      <dgm:prSet presAssocID="{2D1860D1-D2F5-4B91-8EC1-2DDE24475619}" presName="parentLeftMargin" presStyleLbl="node1" presStyleIdx="0" presStyleCnt="3"/>
      <dgm:spPr/>
    </dgm:pt>
    <dgm:pt modelId="{657833FD-08F0-4A5B-8592-F3649F8E9C52}" type="pres">
      <dgm:prSet presAssocID="{2D1860D1-D2F5-4B91-8EC1-2DDE24475619}" presName="parentText" presStyleLbl="node1" presStyleIdx="1" presStyleCnt="3">
        <dgm:presLayoutVars>
          <dgm:chMax val="0"/>
          <dgm:bulletEnabled val="1"/>
        </dgm:presLayoutVars>
      </dgm:prSet>
      <dgm:spPr/>
    </dgm:pt>
    <dgm:pt modelId="{06377C89-5DC3-477A-A9BD-CF49E03C0FF6}" type="pres">
      <dgm:prSet presAssocID="{2D1860D1-D2F5-4B91-8EC1-2DDE24475619}" presName="negativeSpace" presStyleCnt="0"/>
      <dgm:spPr/>
    </dgm:pt>
    <dgm:pt modelId="{F5DD1687-C202-4D3E-AB4B-75719141278F}" type="pres">
      <dgm:prSet presAssocID="{2D1860D1-D2F5-4B91-8EC1-2DDE24475619}" presName="childText" presStyleLbl="conFgAcc1" presStyleIdx="1" presStyleCnt="3">
        <dgm:presLayoutVars>
          <dgm:bulletEnabled val="1"/>
        </dgm:presLayoutVars>
      </dgm:prSet>
      <dgm:spPr/>
    </dgm:pt>
    <dgm:pt modelId="{0B80C74D-6B8E-4EC8-8EEE-B05687D88B9B}" type="pres">
      <dgm:prSet presAssocID="{5261DFBD-431F-4567-9724-9CFB504577A9}" presName="spaceBetweenRectangles" presStyleCnt="0"/>
      <dgm:spPr/>
    </dgm:pt>
    <dgm:pt modelId="{C2E2B193-1A1B-4C25-A0E9-15FA18F115E9}" type="pres">
      <dgm:prSet presAssocID="{0BC98F61-07BA-4269-BED2-0A88AFEED790}" presName="parentLin" presStyleCnt="0"/>
      <dgm:spPr/>
    </dgm:pt>
    <dgm:pt modelId="{85CDEF5A-DD0D-44AB-B798-76421F9BD8DB}" type="pres">
      <dgm:prSet presAssocID="{0BC98F61-07BA-4269-BED2-0A88AFEED790}" presName="parentLeftMargin" presStyleLbl="node1" presStyleIdx="1" presStyleCnt="3"/>
      <dgm:spPr/>
    </dgm:pt>
    <dgm:pt modelId="{FAFD4B1E-C207-4DD6-9CC1-EBF0B85F6AED}" type="pres">
      <dgm:prSet presAssocID="{0BC98F61-07BA-4269-BED2-0A88AFEED790}" presName="parentText" presStyleLbl="node1" presStyleIdx="2" presStyleCnt="3">
        <dgm:presLayoutVars>
          <dgm:chMax val="0"/>
          <dgm:bulletEnabled val="1"/>
        </dgm:presLayoutVars>
      </dgm:prSet>
      <dgm:spPr/>
    </dgm:pt>
    <dgm:pt modelId="{C6C02144-C454-4AC1-8FB2-F3214EB58688}" type="pres">
      <dgm:prSet presAssocID="{0BC98F61-07BA-4269-BED2-0A88AFEED790}" presName="negativeSpace" presStyleCnt="0"/>
      <dgm:spPr/>
    </dgm:pt>
    <dgm:pt modelId="{B84EE631-43EB-4EBC-B004-0A81DB5B06B4}" type="pres">
      <dgm:prSet presAssocID="{0BC98F61-07BA-4269-BED2-0A88AFEED790}" presName="childText" presStyleLbl="conFgAcc1" presStyleIdx="2" presStyleCnt="3">
        <dgm:presLayoutVars>
          <dgm:bulletEnabled val="1"/>
        </dgm:presLayoutVars>
      </dgm:prSet>
      <dgm:spPr/>
    </dgm:pt>
  </dgm:ptLst>
  <dgm:cxnLst>
    <dgm:cxn modelId="{085D851A-764D-4FF1-B271-C9065C54466C}" srcId="{1D709F95-C6C1-4D40-BF12-6DA73B85278E}" destId="{0BC98F61-07BA-4269-BED2-0A88AFEED790}" srcOrd="2" destOrd="0" parTransId="{856FCBC9-F954-4E2F-8DFE-9D5496FC50E6}" sibTransId="{29296812-5650-4950-B769-64299C99C3FC}"/>
    <dgm:cxn modelId="{D7AD692A-D82C-4C57-8271-B10443B99C4D}" type="presOf" srcId="{EFD69183-DD77-4F09-A0DB-983FE752A47B}" destId="{25D1F383-D3EA-4103-852C-DA2496D66A73}" srcOrd="0" destOrd="1" presId="urn:microsoft.com/office/officeart/2005/8/layout/list1"/>
    <dgm:cxn modelId="{361E6C34-A46A-41AE-89F1-BAD06247E070}" type="presOf" srcId="{0BC98F61-07BA-4269-BED2-0A88AFEED790}" destId="{FAFD4B1E-C207-4DD6-9CC1-EBF0B85F6AED}" srcOrd="1" destOrd="0" presId="urn:microsoft.com/office/officeart/2005/8/layout/list1"/>
    <dgm:cxn modelId="{E5D30743-2019-4218-9900-9C0A1DA0D353}" type="presOf" srcId="{1D709F95-C6C1-4D40-BF12-6DA73B85278E}" destId="{01673068-60DB-4CE5-B2BA-8B406072A22E}" srcOrd="0" destOrd="0" presId="urn:microsoft.com/office/officeart/2005/8/layout/list1"/>
    <dgm:cxn modelId="{E5902645-3AC6-4EF0-827C-CB0E53E7FC99}" srcId="{0BC98F61-07BA-4269-BED2-0A88AFEED790}" destId="{6D317F56-DEC0-4DB3-82BA-B3246655FA7B}" srcOrd="0" destOrd="0" parTransId="{E466E3B0-87CB-45F6-8640-88E0A9149511}" sibTransId="{428118D0-3E0D-49E0-BECF-B1E88C8B4C36}"/>
    <dgm:cxn modelId="{2F700767-5BA3-4250-89A8-7707FA38E521}" type="presOf" srcId="{0BC98F61-07BA-4269-BED2-0A88AFEED790}" destId="{85CDEF5A-DD0D-44AB-B798-76421F9BD8DB}" srcOrd="0" destOrd="0" presId="urn:microsoft.com/office/officeart/2005/8/layout/list1"/>
    <dgm:cxn modelId="{7C665F59-54DE-4A75-BE99-EDD7AC50CFFD}" srcId="{1D709F95-C6C1-4D40-BF12-6DA73B85278E}" destId="{C56AEB09-57CA-49AE-BC2E-FB0733956E34}" srcOrd="0" destOrd="0" parTransId="{796E77EF-D61E-4BFE-8A6A-E89C21EA4819}" sibTransId="{902D7DBC-2DB4-4D42-9AFD-09D73B49506E}"/>
    <dgm:cxn modelId="{666B6694-651B-4358-BAAE-18F67C4D7E11}" srcId="{C56AEB09-57CA-49AE-BC2E-FB0733956E34}" destId="{436E4D3D-59A5-4224-B32F-91234F7827D4}" srcOrd="0" destOrd="0" parTransId="{232FE7B5-E2A5-4F2F-8D4B-4B40E4AB2B5C}" sibTransId="{FF94C086-656B-4855-93C2-DF37A06377D0}"/>
    <dgm:cxn modelId="{3FAEDD9F-9F4D-4541-9259-AED40BD0A742}" type="presOf" srcId="{2D1860D1-D2F5-4B91-8EC1-2DDE24475619}" destId="{657833FD-08F0-4A5B-8592-F3649F8E9C52}" srcOrd="1" destOrd="0" presId="urn:microsoft.com/office/officeart/2005/8/layout/list1"/>
    <dgm:cxn modelId="{B6B519A1-B6D3-473D-9959-7449AB8231C6}" type="presOf" srcId="{436E4D3D-59A5-4224-B32F-91234F7827D4}" destId="{25D1F383-D3EA-4103-852C-DA2496D66A73}" srcOrd="0" destOrd="0" presId="urn:microsoft.com/office/officeart/2005/8/layout/list1"/>
    <dgm:cxn modelId="{27C09DA5-0A63-433F-B512-42006A432E4E}" type="presOf" srcId="{6D317F56-DEC0-4DB3-82BA-B3246655FA7B}" destId="{B84EE631-43EB-4EBC-B004-0A81DB5B06B4}" srcOrd="0" destOrd="0" presId="urn:microsoft.com/office/officeart/2005/8/layout/list1"/>
    <dgm:cxn modelId="{B2C46ABF-2EA8-4304-98A2-36D3E82FA4C9}" type="presOf" srcId="{A6E9D852-290C-453D-AA7E-A56E9B0571D6}" destId="{F5DD1687-C202-4D3E-AB4B-75719141278F}" srcOrd="0" destOrd="0" presId="urn:microsoft.com/office/officeart/2005/8/layout/list1"/>
    <dgm:cxn modelId="{B8F7CFC6-2438-4B7A-9BE2-2D1784EC6BC2}" type="presOf" srcId="{C56AEB09-57CA-49AE-BC2E-FB0733956E34}" destId="{AF97C272-E247-4FBE-88BB-867D33581339}" srcOrd="1" destOrd="0" presId="urn:microsoft.com/office/officeart/2005/8/layout/list1"/>
    <dgm:cxn modelId="{3B0FE2D5-E5C6-4E8B-B154-64D9C743E8C9}" srcId="{C56AEB09-57CA-49AE-BC2E-FB0733956E34}" destId="{EFD69183-DD77-4F09-A0DB-983FE752A47B}" srcOrd="1" destOrd="0" parTransId="{A5968421-726E-4E51-B6CC-1B2742D71D56}" sibTransId="{2B30799D-1A4A-4F4A-860E-1260749677B6}"/>
    <dgm:cxn modelId="{FBA849DA-51B8-4A95-A95A-7EFBABBD8407}" type="presOf" srcId="{C56AEB09-57CA-49AE-BC2E-FB0733956E34}" destId="{92EA41BD-A3A7-4980-B59B-29A198133F26}" srcOrd="0" destOrd="0" presId="urn:microsoft.com/office/officeart/2005/8/layout/list1"/>
    <dgm:cxn modelId="{D2AF49DD-1D0A-45AE-9419-5F6E26B85145}" srcId="{2D1860D1-D2F5-4B91-8EC1-2DDE24475619}" destId="{A6E9D852-290C-453D-AA7E-A56E9B0571D6}" srcOrd="0" destOrd="0" parTransId="{2CBB26E9-B1D2-4A24-8539-0BF5A01CC618}" sibTransId="{CFB7F772-634A-49AD-9EB6-B4B06E14E0D1}"/>
    <dgm:cxn modelId="{40FD11E6-4730-45CC-AD61-9EB48D9F0969}" srcId="{1D709F95-C6C1-4D40-BF12-6DA73B85278E}" destId="{2D1860D1-D2F5-4B91-8EC1-2DDE24475619}" srcOrd="1" destOrd="0" parTransId="{D53403BA-B975-45B9-AAE7-FCB6C3461C69}" sibTransId="{5261DFBD-431F-4567-9724-9CFB504577A9}"/>
    <dgm:cxn modelId="{00EFBEFC-5E00-488F-8F3E-201DD2C2D556}" type="presOf" srcId="{2D1860D1-D2F5-4B91-8EC1-2DDE24475619}" destId="{0DC76A8D-EC3B-464A-8329-C55A03C5E032}" srcOrd="0" destOrd="0" presId="urn:microsoft.com/office/officeart/2005/8/layout/list1"/>
    <dgm:cxn modelId="{B50E8100-C856-41F8-8CA5-8968CA5F8258}" type="presParOf" srcId="{01673068-60DB-4CE5-B2BA-8B406072A22E}" destId="{3C8F6496-7346-4C89-A94A-F9233C0BF724}" srcOrd="0" destOrd="0" presId="urn:microsoft.com/office/officeart/2005/8/layout/list1"/>
    <dgm:cxn modelId="{9BF6F7F2-26F1-4CE3-90F6-DC652BCD245F}" type="presParOf" srcId="{3C8F6496-7346-4C89-A94A-F9233C0BF724}" destId="{92EA41BD-A3A7-4980-B59B-29A198133F26}" srcOrd="0" destOrd="0" presId="urn:microsoft.com/office/officeart/2005/8/layout/list1"/>
    <dgm:cxn modelId="{BB8DDAED-AEC8-4541-B9B1-B051127B4904}" type="presParOf" srcId="{3C8F6496-7346-4C89-A94A-F9233C0BF724}" destId="{AF97C272-E247-4FBE-88BB-867D33581339}" srcOrd="1" destOrd="0" presId="urn:microsoft.com/office/officeart/2005/8/layout/list1"/>
    <dgm:cxn modelId="{358659A7-3986-4BD4-97B0-8C480696EF9F}" type="presParOf" srcId="{01673068-60DB-4CE5-B2BA-8B406072A22E}" destId="{13C3B87F-BE01-4F06-A705-D0FF4EA4BCE1}" srcOrd="1" destOrd="0" presId="urn:microsoft.com/office/officeart/2005/8/layout/list1"/>
    <dgm:cxn modelId="{469F3A28-2205-4BDE-8389-F5AF38E1C4A3}" type="presParOf" srcId="{01673068-60DB-4CE5-B2BA-8B406072A22E}" destId="{25D1F383-D3EA-4103-852C-DA2496D66A73}" srcOrd="2" destOrd="0" presId="urn:microsoft.com/office/officeart/2005/8/layout/list1"/>
    <dgm:cxn modelId="{292F00C8-7B15-4CE6-86EA-B3C2431CF916}" type="presParOf" srcId="{01673068-60DB-4CE5-B2BA-8B406072A22E}" destId="{9055B3B3-65C7-4081-AEEE-7FE7DBB2A9E5}" srcOrd="3" destOrd="0" presId="urn:microsoft.com/office/officeart/2005/8/layout/list1"/>
    <dgm:cxn modelId="{64459E8D-498A-4785-9590-386422BDCADB}" type="presParOf" srcId="{01673068-60DB-4CE5-B2BA-8B406072A22E}" destId="{E79E88DE-F245-4389-9C77-9BF28447EC28}" srcOrd="4" destOrd="0" presId="urn:microsoft.com/office/officeart/2005/8/layout/list1"/>
    <dgm:cxn modelId="{45998397-8EED-4CB8-BCA9-A70F62857867}" type="presParOf" srcId="{E79E88DE-F245-4389-9C77-9BF28447EC28}" destId="{0DC76A8D-EC3B-464A-8329-C55A03C5E032}" srcOrd="0" destOrd="0" presId="urn:microsoft.com/office/officeart/2005/8/layout/list1"/>
    <dgm:cxn modelId="{A2D2C163-B27C-4A0F-8BE8-A4492A3D616B}" type="presParOf" srcId="{E79E88DE-F245-4389-9C77-9BF28447EC28}" destId="{657833FD-08F0-4A5B-8592-F3649F8E9C52}" srcOrd="1" destOrd="0" presId="urn:microsoft.com/office/officeart/2005/8/layout/list1"/>
    <dgm:cxn modelId="{8D70CF09-9B7F-4D86-B49C-4C2D97C4BF9A}" type="presParOf" srcId="{01673068-60DB-4CE5-B2BA-8B406072A22E}" destId="{06377C89-5DC3-477A-A9BD-CF49E03C0FF6}" srcOrd="5" destOrd="0" presId="urn:microsoft.com/office/officeart/2005/8/layout/list1"/>
    <dgm:cxn modelId="{36347B4D-7750-451F-83D3-BF41BEF6ACCC}" type="presParOf" srcId="{01673068-60DB-4CE5-B2BA-8B406072A22E}" destId="{F5DD1687-C202-4D3E-AB4B-75719141278F}" srcOrd="6" destOrd="0" presId="urn:microsoft.com/office/officeart/2005/8/layout/list1"/>
    <dgm:cxn modelId="{4BE6EA78-09AF-4C51-852A-AB87BA7163CF}" type="presParOf" srcId="{01673068-60DB-4CE5-B2BA-8B406072A22E}" destId="{0B80C74D-6B8E-4EC8-8EEE-B05687D88B9B}" srcOrd="7" destOrd="0" presId="urn:microsoft.com/office/officeart/2005/8/layout/list1"/>
    <dgm:cxn modelId="{7316F355-9F08-41B2-9B6F-463A091BA3FB}" type="presParOf" srcId="{01673068-60DB-4CE5-B2BA-8B406072A22E}" destId="{C2E2B193-1A1B-4C25-A0E9-15FA18F115E9}" srcOrd="8" destOrd="0" presId="urn:microsoft.com/office/officeart/2005/8/layout/list1"/>
    <dgm:cxn modelId="{379980B3-451D-49A7-AD45-94BD9803D32A}" type="presParOf" srcId="{C2E2B193-1A1B-4C25-A0E9-15FA18F115E9}" destId="{85CDEF5A-DD0D-44AB-B798-76421F9BD8DB}" srcOrd="0" destOrd="0" presId="urn:microsoft.com/office/officeart/2005/8/layout/list1"/>
    <dgm:cxn modelId="{27DE0C15-2CB8-42C6-A65E-94754D7501E9}" type="presParOf" srcId="{C2E2B193-1A1B-4C25-A0E9-15FA18F115E9}" destId="{FAFD4B1E-C207-4DD6-9CC1-EBF0B85F6AED}" srcOrd="1" destOrd="0" presId="urn:microsoft.com/office/officeart/2005/8/layout/list1"/>
    <dgm:cxn modelId="{9AF6BB19-43DC-4FD8-9449-CEBBF47B83AA}" type="presParOf" srcId="{01673068-60DB-4CE5-B2BA-8B406072A22E}" destId="{C6C02144-C454-4AC1-8FB2-F3214EB58688}" srcOrd="9" destOrd="0" presId="urn:microsoft.com/office/officeart/2005/8/layout/list1"/>
    <dgm:cxn modelId="{5B1DED61-03FB-487B-8661-0BFA1F316556}" type="presParOf" srcId="{01673068-60DB-4CE5-B2BA-8B406072A22E}" destId="{B84EE631-43EB-4EBC-B004-0A81DB5B06B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B05E600-B19C-48EE-BCBD-1A8E7FE8A01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1A87DCE6-243B-4D39-9ABF-0D23885D9B78}">
      <dgm:prSet phldrT="[テキスト]"/>
      <dgm:spPr/>
      <dgm:t>
        <a:bodyPr/>
        <a:lstStyle/>
        <a:p>
          <a:r>
            <a:rPr kumimoji="1" lang="ja-JP" altLang="en-US" dirty="0"/>
            <a:t>１）</a:t>
          </a:r>
          <a:r>
            <a:rPr kumimoji="1" lang="ja-JP" altLang="en-US" dirty="0">
              <a:solidFill>
                <a:srgbClr val="FF0000"/>
              </a:solidFill>
            </a:rPr>
            <a:t>安易に借入しない！</a:t>
          </a:r>
        </a:p>
      </dgm:t>
    </dgm:pt>
    <dgm:pt modelId="{17DAA3BB-4E44-4225-B547-89C924B9B37B}" type="parTrans" cxnId="{85F3CAC1-9005-46A9-8536-B66093BBE48C}">
      <dgm:prSet/>
      <dgm:spPr/>
      <dgm:t>
        <a:bodyPr/>
        <a:lstStyle/>
        <a:p>
          <a:endParaRPr kumimoji="1" lang="ja-JP" altLang="en-US"/>
        </a:p>
      </dgm:t>
    </dgm:pt>
    <dgm:pt modelId="{E5047DB0-CB6D-4D28-B15E-3B46505B5FC2}" type="sibTrans" cxnId="{85F3CAC1-9005-46A9-8536-B66093BBE48C}">
      <dgm:prSet/>
      <dgm:spPr/>
      <dgm:t>
        <a:bodyPr/>
        <a:lstStyle/>
        <a:p>
          <a:endParaRPr kumimoji="1" lang="ja-JP" altLang="en-US"/>
        </a:p>
      </dgm:t>
    </dgm:pt>
    <dgm:pt modelId="{4D5A2A36-772B-46F0-B306-7A19062FEA19}">
      <dgm:prSet phldrT="[テキスト]"/>
      <dgm:spPr/>
      <dgm:t>
        <a:bodyPr/>
        <a:lstStyle/>
        <a:p>
          <a:r>
            <a:rPr kumimoji="1" lang="ja-JP" altLang="en-US" dirty="0"/>
            <a:t>２）財務収支</a:t>
          </a:r>
        </a:p>
      </dgm:t>
    </dgm:pt>
    <dgm:pt modelId="{E8480B0C-A58C-4768-9C2B-357CB75F4A2A}" type="parTrans" cxnId="{6101C3EB-5D5C-4304-BFC2-E4FA9A5A1F12}">
      <dgm:prSet/>
      <dgm:spPr/>
      <dgm:t>
        <a:bodyPr/>
        <a:lstStyle/>
        <a:p>
          <a:endParaRPr kumimoji="1" lang="ja-JP" altLang="en-US"/>
        </a:p>
      </dgm:t>
    </dgm:pt>
    <dgm:pt modelId="{88015341-6A8C-4FD8-ACC7-675CA3B063B6}" type="sibTrans" cxnId="{6101C3EB-5D5C-4304-BFC2-E4FA9A5A1F12}">
      <dgm:prSet/>
      <dgm:spPr/>
      <dgm:t>
        <a:bodyPr/>
        <a:lstStyle/>
        <a:p>
          <a:endParaRPr kumimoji="1" lang="ja-JP" altLang="en-US"/>
        </a:p>
      </dgm:t>
    </dgm:pt>
    <dgm:pt modelId="{9EF3D115-721F-463D-A79F-D49DAB513085}">
      <dgm:prSet phldrT="[テキスト]"/>
      <dgm:spPr/>
      <dgm:t>
        <a:bodyPr/>
        <a:lstStyle/>
        <a:p>
          <a:r>
            <a:rPr kumimoji="1" lang="ja-JP" altLang="en-US" dirty="0"/>
            <a:t>３）財務支出</a:t>
          </a:r>
        </a:p>
      </dgm:t>
    </dgm:pt>
    <dgm:pt modelId="{59393894-1B80-44ED-9273-6DCD762A6FA6}" type="parTrans" cxnId="{758C93EA-B61E-4C26-9E43-0BFBDE79AE0D}">
      <dgm:prSet/>
      <dgm:spPr/>
      <dgm:t>
        <a:bodyPr/>
        <a:lstStyle/>
        <a:p>
          <a:endParaRPr kumimoji="1" lang="ja-JP" altLang="en-US"/>
        </a:p>
      </dgm:t>
    </dgm:pt>
    <dgm:pt modelId="{5A6804DD-562A-4176-B608-7C7EA47E8905}" type="sibTrans" cxnId="{758C93EA-B61E-4C26-9E43-0BFBDE79AE0D}">
      <dgm:prSet/>
      <dgm:spPr/>
      <dgm:t>
        <a:bodyPr/>
        <a:lstStyle/>
        <a:p>
          <a:endParaRPr kumimoji="1" lang="ja-JP" altLang="en-US"/>
        </a:p>
      </dgm:t>
    </dgm:pt>
    <dgm:pt modelId="{3E22805B-1DF7-4074-AEB4-DFB72557AA83}">
      <dgm:prSet/>
      <dgm:spPr/>
      <dgm:t>
        <a:bodyPr/>
        <a:lstStyle/>
        <a:p>
          <a:r>
            <a:rPr kumimoji="1" lang="ja-JP" altLang="en-US" dirty="0"/>
            <a:t>金融機関からの新規借入を記載</a:t>
          </a:r>
        </a:p>
      </dgm:t>
    </dgm:pt>
    <dgm:pt modelId="{DE5FF126-832C-45D5-9FC2-5E18C1FB07D1}" type="parTrans" cxnId="{112DC210-BCD8-4694-AB3A-178DCFD9335D}">
      <dgm:prSet/>
      <dgm:spPr/>
      <dgm:t>
        <a:bodyPr/>
        <a:lstStyle/>
        <a:p>
          <a:endParaRPr kumimoji="1" lang="ja-JP" altLang="en-US"/>
        </a:p>
      </dgm:t>
    </dgm:pt>
    <dgm:pt modelId="{AB86EE45-E24F-49EE-8BEF-96759E574DB5}" type="sibTrans" cxnId="{112DC210-BCD8-4694-AB3A-178DCFD9335D}">
      <dgm:prSet/>
      <dgm:spPr/>
      <dgm:t>
        <a:bodyPr/>
        <a:lstStyle/>
        <a:p>
          <a:endParaRPr kumimoji="1" lang="ja-JP" altLang="en-US"/>
        </a:p>
      </dgm:t>
    </dgm:pt>
    <dgm:pt modelId="{00377A7D-033C-4D79-89A9-C49BB3CF6BB9}">
      <dgm:prSet/>
      <dgm:spPr/>
      <dgm:t>
        <a:bodyPr/>
        <a:lstStyle/>
        <a:p>
          <a:r>
            <a:rPr kumimoji="1" lang="ja-JP" altLang="en-US" dirty="0"/>
            <a:t>まずは、経常収支の部で改善出来ないか？</a:t>
          </a:r>
        </a:p>
      </dgm:t>
    </dgm:pt>
    <dgm:pt modelId="{47A881FC-0BE3-495A-BF3C-2642E81C731D}" type="parTrans" cxnId="{D5F1B887-D82C-44FA-A851-028C200B1B3D}">
      <dgm:prSet/>
      <dgm:spPr/>
      <dgm:t>
        <a:bodyPr/>
        <a:lstStyle/>
        <a:p>
          <a:endParaRPr kumimoji="1" lang="ja-JP" altLang="en-US"/>
        </a:p>
      </dgm:t>
    </dgm:pt>
    <dgm:pt modelId="{887A531E-E030-4711-ABBE-E5249C45BB32}" type="sibTrans" cxnId="{D5F1B887-D82C-44FA-A851-028C200B1B3D}">
      <dgm:prSet/>
      <dgm:spPr/>
      <dgm:t>
        <a:bodyPr/>
        <a:lstStyle/>
        <a:p>
          <a:endParaRPr kumimoji="1" lang="ja-JP" altLang="en-US"/>
        </a:p>
      </dgm:t>
    </dgm:pt>
    <dgm:pt modelId="{098AC3AC-7FD8-4AC5-9787-68F0FBD2FEAF}">
      <dgm:prSet/>
      <dgm:spPr/>
      <dgm:t>
        <a:bodyPr/>
        <a:lstStyle/>
        <a:p>
          <a:r>
            <a:rPr kumimoji="1" lang="ja-JP" altLang="en-US" dirty="0"/>
            <a:t>出来ない場合は、投資収支の部で改善できないか？</a:t>
          </a:r>
        </a:p>
      </dgm:t>
    </dgm:pt>
    <dgm:pt modelId="{0B0C4728-BAE3-4D56-B8A9-EA7AAD73E0C1}" type="parTrans" cxnId="{BCBC0916-7233-49EB-B271-9DCE7E2E3062}">
      <dgm:prSet/>
      <dgm:spPr/>
      <dgm:t>
        <a:bodyPr/>
        <a:lstStyle/>
        <a:p>
          <a:endParaRPr kumimoji="1" lang="ja-JP" altLang="en-US"/>
        </a:p>
      </dgm:t>
    </dgm:pt>
    <dgm:pt modelId="{318A8CDF-CF9D-4A8B-A452-6C579959E459}" type="sibTrans" cxnId="{BCBC0916-7233-49EB-B271-9DCE7E2E3062}">
      <dgm:prSet/>
      <dgm:spPr/>
      <dgm:t>
        <a:bodyPr/>
        <a:lstStyle/>
        <a:p>
          <a:endParaRPr kumimoji="1" lang="ja-JP" altLang="en-US"/>
        </a:p>
      </dgm:t>
    </dgm:pt>
    <dgm:pt modelId="{E92C828A-FFB0-463A-895B-4ABB674ABDDB}">
      <dgm:prSet/>
      <dgm:spPr/>
      <dgm:t>
        <a:bodyPr/>
        <a:lstStyle/>
        <a:p>
          <a:r>
            <a:rPr kumimoji="1" lang="ja-JP" altLang="en-US" dirty="0"/>
            <a:t>それでも出来ない場合に、</a:t>
          </a:r>
          <a:r>
            <a:rPr kumimoji="1" lang="ja-JP" altLang="en-US" dirty="0">
              <a:solidFill>
                <a:srgbClr val="FF0000"/>
              </a:solidFill>
            </a:rPr>
            <a:t>財務収支で改善</a:t>
          </a:r>
        </a:p>
      </dgm:t>
    </dgm:pt>
    <dgm:pt modelId="{216B160C-9359-460F-BD6B-DA17B324DF91}" type="parTrans" cxnId="{ED0008F5-D0AB-4E52-97C7-3595EAE66AC6}">
      <dgm:prSet/>
      <dgm:spPr/>
      <dgm:t>
        <a:bodyPr/>
        <a:lstStyle/>
        <a:p>
          <a:endParaRPr kumimoji="1" lang="ja-JP" altLang="en-US"/>
        </a:p>
      </dgm:t>
    </dgm:pt>
    <dgm:pt modelId="{2593562B-D895-414B-BC9B-DD098A970EDA}" type="sibTrans" cxnId="{ED0008F5-D0AB-4E52-97C7-3595EAE66AC6}">
      <dgm:prSet/>
      <dgm:spPr/>
      <dgm:t>
        <a:bodyPr/>
        <a:lstStyle/>
        <a:p>
          <a:endParaRPr kumimoji="1" lang="ja-JP" altLang="en-US"/>
        </a:p>
      </dgm:t>
    </dgm:pt>
    <dgm:pt modelId="{391B5351-4FAD-47BD-AB1C-9110801E7FCA}">
      <dgm:prSet/>
      <dgm:spPr/>
      <dgm:t>
        <a:bodyPr/>
        <a:lstStyle/>
        <a:p>
          <a:r>
            <a:rPr kumimoji="1" lang="ja-JP" altLang="en-US" dirty="0"/>
            <a:t>金融機関からの返済計画表を転記</a:t>
          </a:r>
        </a:p>
      </dgm:t>
    </dgm:pt>
    <dgm:pt modelId="{33B2EADD-F45E-4B30-8019-11E6A9A6FBB0}" type="parTrans" cxnId="{733FFA8F-A838-4384-9AC1-3E94DFD3A7CF}">
      <dgm:prSet/>
      <dgm:spPr/>
      <dgm:t>
        <a:bodyPr/>
        <a:lstStyle/>
        <a:p>
          <a:endParaRPr kumimoji="1" lang="ja-JP" altLang="en-US"/>
        </a:p>
      </dgm:t>
    </dgm:pt>
    <dgm:pt modelId="{EC187D16-45CF-4CA3-A2F5-0DB682E533A5}" type="sibTrans" cxnId="{733FFA8F-A838-4384-9AC1-3E94DFD3A7CF}">
      <dgm:prSet/>
      <dgm:spPr/>
      <dgm:t>
        <a:bodyPr/>
        <a:lstStyle/>
        <a:p>
          <a:endParaRPr kumimoji="1" lang="ja-JP" altLang="en-US"/>
        </a:p>
      </dgm:t>
    </dgm:pt>
    <dgm:pt modelId="{E7EF418A-195B-4F99-B9A9-66CDF2F1BA61}">
      <dgm:prSet/>
      <dgm:spPr/>
      <dgm:t>
        <a:bodyPr/>
        <a:lstStyle/>
        <a:p>
          <a:r>
            <a:rPr kumimoji="1" lang="ja-JP" altLang="en-US" dirty="0"/>
            <a:t>毎月の定期積金などを資金繰り表に含めていない場合⇒支出額などもここに記載</a:t>
          </a:r>
        </a:p>
      </dgm:t>
    </dgm:pt>
    <dgm:pt modelId="{D30E0E7B-4D35-4C00-8ED0-864755F7D053}" type="parTrans" cxnId="{6F5E5CC4-6226-4157-A457-CE31E6D1F825}">
      <dgm:prSet/>
      <dgm:spPr/>
      <dgm:t>
        <a:bodyPr/>
        <a:lstStyle/>
        <a:p>
          <a:endParaRPr kumimoji="1" lang="ja-JP" altLang="en-US"/>
        </a:p>
      </dgm:t>
    </dgm:pt>
    <dgm:pt modelId="{63E90310-30CF-4579-B26C-B0C4BC20DCB2}" type="sibTrans" cxnId="{6F5E5CC4-6226-4157-A457-CE31E6D1F825}">
      <dgm:prSet/>
      <dgm:spPr/>
      <dgm:t>
        <a:bodyPr/>
        <a:lstStyle/>
        <a:p>
          <a:endParaRPr kumimoji="1" lang="ja-JP" altLang="en-US"/>
        </a:p>
      </dgm:t>
    </dgm:pt>
    <dgm:pt modelId="{74527D96-A23B-4976-A1A5-F8D238E6D400}">
      <dgm:prSet/>
      <dgm:spPr/>
      <dgm:t>
        <a:bodyPr/>
        <a:lstStyle/>
        <a:p>
          <a:r>
            <a:rPr kumimoji="1" lang="ja-JP" altLang="en-US" dirty="0"/>
            <a:t>毎月の定期積金などを資金繰り表に含めていない場合⇒定期を解約した場合には、ここに記載</a:t>
          </a:r>
        </a:p>
      </dgm:t>
    </dgm:pt>
    <dgm:pt modelId="{479420FD-303A-42DB-B19D-E5D2366E6E7B}" type="parTrans" cxnId="{2587BFAC-CAF0-4FD7-9B4E-CDF6115AC711}">
      <dgm:prSet/>
      <dgm:spPr/>
      <dgm:t>
        <a:bodyPr/>
        <a:lstStyle/>
        <a:p>
          <a:endParaRPr kumimoji="1" lang="ja-JP" altLang="en-US"/>
        </a:p>
      </dgm:t>
    </dgm:pt>
    <dgm:pt modelId="{16D059E8-944A-42FD-B515-B7BE29C70CED}" type="sibTrans" cxnId="{2587BFAC-CAF0-4FD7-9B4E-CDF6115AC711}">
      <dgm:prSet/>
      <dgm:spPr/>
      <dgm:t>
        <a:bodyPr/>
        <a:lstStyle/>
        <a:p>
          <a:endParaRPr kumimoji="1" lang="ja-JP" altLang="en-US"/>
        </a:p>
      </dgm:t>
    </dgm:pt>
    <dgm:pt modelId="{A317DFC5-07F9-4085-AC9E-15326816140D}" type="pres">
      <dgm:prSet presAssocID="{6B05E600-B19C-48EE-BCBD-1A8E7FE8A019}" presName="linear" presStyleCnt="0">
        <dgm:presLayoutVars>
          <dgm:dir/>
          <dgm:animLvl val="lvl"/>
          <dgm:resizeHandles val="exact"/>
        </dgm:presLayoutVars>
      </dgm:prSet>
      <dgm:spPr/>
    </dgm:pt>
    <dgm:pt modelId="{2E352FEA-4245-4087-9850-470C45A0BBF1}" type="pres">
      <dgm:prSet presAssocID="{1A87DCE6-243B-4D39-9ABF-0D23885D9B78}" presName="parentLin" presStyleCnt="0"/>
      <dgm:spPr/>
    </dgm:pt>
    <dgm:pt modelId="{19B95D11-B38F-4B62-8823-C1608A6F42CE}" type="pres">
      <dgm:prSet presAssocID="{1A87DCE6-243B-4D39-9ABF-0D23885D9B78}" presName="parentLeftMargin" presStyleLbl="node1" presStyleIdx="0" presStyleCnt="3"/>
      <dgm:spPr/>
    </dgm:pt>
    <dgm:pt modelId="{141488E4-86CB-4399-8128-1AA6237B7644}" type="pres">
      <dgm:prSet presAssocID="{1A87DCE6-243B-4D39-9ABF-0D23885D9B78}" presName="parentText" presStyleLbl="node1" presStyleIdx="0" presStyleCnt="3">
        <dgm:presLayoutVars>
          <dgm:chMax val="0"/>
          <dgm:bulletEnabled val="1"/>
        </dgm:presLayoutVars>
      </dgm:prSet>
      <dgm:spPr/>
    </dgm:pt>
    <dgm:pt modelId="{3399CB4C-B4AD-49AD-965C-CB4354D22E0D}" type="pres">
      <dgm:prSet presAssocID="{1A87DCE6-243B-4D39-9ABF-0D23885D9B78}" presName="negativeSpace" presStyleCnt="0"/>
      <dgm:spPr/>
    </dgm:pt>
    <dgm:pt modelId="{19A483DA-7B00-463F-BA8C-820C76FF683B}" type="pres">
      <dgm:prSet presAssocID="{1A87DCE6-243B-4D39-9ABF-0D23885D9B78}" presName="childText" presStyleLbl="conFgAcc1" presStyleIdx="0" presStyleCnt="3">
        <dgm:presLayoutVars>
          <dgm:bulletEnabled val="1"/>
        </dgm:presLayoutVars>
      </dgm:prSet>
      <dgm:spPr/>
    </dgm:pt>
    <dgm:pt modelId="{E3C3A536-3E1C-4415-B236-5BC0C01B300B}" type="pres">
      <dgm:prSet presAssocID="{E5047DB0-CB6D-4D28-B15E-3B46505B5FC2}" presName="spaceBetweenRectangles" presStyleCnt="0"/>
      <dgm:spPr/>
    </dgm:pt>
    <dgm:pt modelId="{622EE5BF-2803-4E4F-82C5-FAEC67F9337C}" type="pres">
      <dgm:prSet presAssocID="{4D5A2A36-772B-46F0-B306-7A19062FEA19}" presName="parentLin" presStyleCnt="0"/>
      <dgm:spPr/>
    </dgm:pt>
    <dgm:pt modelId="{BF6F6E52-0CDC-4D4B-BC74-5611D00D91D0}" type="pres">
      <dgm:prSet presAssocID="{4D5A2A36-772B-46F0-B306-7A19062FEA19}" presName="parentLeftMargin" presStyleLbl="node1" presStyleIdx="0" presStyleCnt="3"/>
      <dgm:spPr/>
    </dgm:pt>
    <dgm:pt modelId="{CA5B97F4-88DF-48A1-86F5-FC0994E5A886}" type="pres">
      <dgm:prSet presAssocID="{4D5A2A36-772B-46F0-B306-7A19062FEA19}" presName="parentText" presStyleLbl="node1" presStyleIdx="1" presStyleCnt="3">
        <dgm:presLayoutVars>
          <dgm:chMax val="0"/>
          <dgm:bulletEnabled val="1"/>
        </dgm:presLayoutVars>
      </dgm:prSet>
      <dgm:spPr/>
    </dgm:pt>
    <dgm:pt modelId="{9E90D8E0-65AB-4743-9B7C-DD6D6F9B5C52}" type="pres">
      <dgm:prSet presAssocID="{4D5A2A36-772B-46F0-B306-7A19062FEA19}" presName="negativeSpace" presStyleCnt="0"/>
      <dgm:spPr/>
    </dgm:pt>
    <dgm:pt modelId="{F2C4B50D-42A4-459A-8FFF-9DCFECD40D54}" type="pres">
      <dgm:prSet presAssocID="{4D5A2A36-772B-46F0-B306-7A19062FEA19}" presName="childText" presStyleLbl="conFgAcc1" presStyleIdx="1" presStyleCnt="3">
        <dgm:presLayoutVars>
          <dgm:bulletEnabled val="1"/>
        </dgm:presLayoutVars>
      </dgm:prSet>
      <dgm:spPr/>
    </dgm:pt>
    <dgm:pt modelId="{EEC63CEA-8B30-4C82-B356-7935188AD420}" type="pres">
      <dgm:prSet presAssocID="{88015341-6A8C-4FD8-ACC7-675CA3B063B6}" presName="spaceBetweenRectangles" presStyleCnt="0"/>
      <dgm:spPr/>
    </dgm:pt>
    <dgm:pt modelId="{1F30B97C-7B5B-48AA-97D9-7D35AFEBE003}" type="pres">
      <dgm:prSet presAssocID="{9EF3D115-721F-463D-A79F-D49DAB513085}" presName="parentLin" presStyleCnt="0"/>
      <dgm:spPr/>
    </dgm:pt>
    <dgm:pt modelId="{BE315C3D-1F15-4131-89A9-8B970D36BEC5}" type="pres">
      <dgm:prSet presAssocID="{9EF3D115-721F-463D-A79F-D49DAB513085}" presName="parentLeftMargin" presStyleLbl="node1" presStyleIdx="1" presStyleCnt="3"/>
      <dgm:spPr/>
    </dgm:pt>
    <dgm:pt modelId="{05C663FB-9167-49CE-AFA8-1E7655B99D28}" type="pres">
      <dgm:prSet presAssocID="{9EF3D115-721F-463D-A79F-D49DAB513085}" presName="parentText" presStyleLbl="node1" presStyleIdx="2" presStyleCnt="3">
        <dgm:presLayoutVars>
          <dgm:chMax val="0"/>
          <dgm:bulletEnabled val="1"/>
        </dgm:presLayoutVars>
      </dgm:prSet>
      <dgm:spPr/>
    </dgm:pt>
    <dgm:pt modelId="{A76510A5-692F-4AB2-922B-A9BEBD59E93D}" type="pres">
      <dgm:prSet presAssocID="{9EF3D115-721F-463D-A79F-D49DAB513085}" presName="negativeSpace" presStyleCnt="0"/>
      <dgm:spPr/>
    </dgm:pt>
    <dgm:pt modelId="{0E1946B5-047D-42B0-B5B2-DAB60C8E490D}" type="pres">
      <dgm:prSet presAssocID="{9EF3D115-721F-463D-A79F-D49DAB513085}" presName="childText" presStyleLbl="conFgAcc1" presStyleIdx="2" presStyleCnt="3">
        <dgm:presLayoutVars>
          <dgm:bulletEnabled val="1"/>
        </dgm:presLayoutVars>
      </dgm:prSet>
      <dgm:spPr/>
    </dgm:pt>
  </dgm:ptLst>
  <dgm:cxnLst>
    <dgm:cxn modelId="{C044CF0A-E095-4DBD-9C89-30D5C4323B92}" type="presOf" srcId="{E92C828A-FFB0-463A-895B-4ABB674ABDDB}" destId="{19A483DA-7B00-463F-BA8C-820C76FF683B}" srcOrd="0" destOrd="2" presId="urn:microsoft.com/office/officeart/2005/8/layout/list1"/>
    <dgm:cxn modelId="{112DC210-BCD8-4694-AB3A-178DCFD9335D}" srcId="{4D5A2A36-772B-46F0-B306-7A19062FEA19}" destId="{3E22805B-1DF7-4074-AEB4-DFB72557AA83}" srcOrd="0" destOrd="0" parTransId="{DE5FF126-832C-45D5-9FC2-5E18C1FB07D1}" sibTransId="{AB86EE45-E24F-49EE-8BEF-96759E574DB5}"/>
    <dgm:cxn modelId="{D88DE611-559F-4D61-96D0-69D427D486BE}" type="presOf" srcId="{391B5351-4FAD-47BD-AB1C-9110801E7FCA}" destId="{0E1946B5-047D-42B0-B5B2-DAB60C8E490D}" srcOrd="0" destOrd="0" presId="urn:microsoft.com/office/officeart/2005/8/layout/list1"/>
    <dgm:cxn modelId="{BCBC0916-7233-49EB-B271-9DCE7E2E3062}" srcId="{1A87DCE6-243B-4D39-9ABF-0D23885D9B78}" destId="{098AC3AC-7FD8-4AC5-9787-68F0FBD2FEAF}" srcOrd="1" destOrd="0" parTransId="{0B0C4728-BAE3-4D56-B8A9-EA7AAD73E0C1}" sibTransId="{318A8CDF-CF9D-4A8B-A452-6C579959E459}"/>
    <dgm:cxn modelId="{9859DA39-5789-469C-96E5-5E5FE03116FF}" type="presOf" srcId="{6B05E600-B19C-48EE-BCBD-1A8E7FE8A019}" destId="{A317DFC5-07F9-4085-AC9E-15326816140D}" srcOrd="0" destOrd="0" presId="urn:microsoft.com/office/officeart/2005/8/layout/list1"/>
    <dgm:cxn modelId="{A0F2EE64-6B80-4025-B1B9-B4EDE6F61B63}" type="presOf" srcId="{4D5A2A36-772B-46F0-B306-7A19062FEA19}" destId="{BF6F6E52-0CDC-4D4B-BC74-5611D00D91D0}" srcOrd="0" destOrd="0" presId="urn:microsoft.com/office/officeart/2005/8/layout/list1"/>
    <dgm:cxn modelId="{75342669-C1C5-4C3D-9113-4622E53F9FEF}" type="presOf" srcId="{1A87DCE6-243B-4D39-9ABF-0D23885D9B78}" destId="{19B95D11-B38F-4B62-8823-C1608A6F42CE}" srcOrd="0" destOrd="0" presId="urn:microsoft.com/office/officeart/2005/8/layout/list1"/>
    <dgm:cxn modelId="{806F7F81-BD73-4FE7-BEDC-DD4539642B39}" type="presOf" srcId="{098AC3AC-7FD8-4AC5-9787-68F0FBD2FEAF}" destId="{19A483DA-7B00-463F-BA8C-820C76FF683B}" srcOrd="0" destOrd="1" presId="urn:microsoft.com/office/officeart/2005/8/layout/list1"/>
    <dgm:cxn modelId="{F3C0BE85-3CA3-4191-850C-A843C77235E3}" type="presOf" srcId="{9EF3D115-721F-463D-A79F-D49DAB513085}" destId="{BE315C3D-1F15-4131-89A9-8B970D36BEC5}" srcOrd="0" destOrd="0" presId="urn:microsoft.com/office/officeart/2005/8/layout/list1"/>
    <dgm:cxn modelId="{D5F1B887-D82C-44FA-A851-028C200B1B3D}" srcId="{1A87DCE6-243B-4D39-9ABF-0D23885D9B78}" destId="{00377A7D-033C-4D79-89A9-C49BB3CF6BB9}" srcOrd="0" destOrd="0" parTransId="{47A881FC-0BE3-495A-BF3C-2642E81C731D}" sibTransId="{887A531E-E030-4711-ABBE-E5249C45BB32}"/>
    <dgm:cxn modelId="{1FD4E18D-2A2B-4A6C-B3F1-6D406549D3CC}" type="presOf" srcId="{E7EF418A-195B-4F99-B9A9-66CDF2F1BA61}" destId="{0E1946B5-047D-42B0-B5B2-DAB60C8E490D}" srcOrd="0" destOrd="1" presId="urn:microsoft.com/office/officeart/2005/8/layout/list1"/>
    <dgm:cxn modelId="{733FFA8F-A838-4384-9AC1-3E94DFD3A7CF}" srcId="{9EF3D115-721F-463D-A79F-D49DAB513085}" destId="{391B5351-4FAD-47BD-AB1C-9110801E7FCA}" srcOrd="0" destOrd="0" parTransId="{33B2EADD-F45E-4B30-8019-11E6A9A6FBB0}" sibTransId="{EC187D16-45CF-4CA3-A2F5-0DB682E533A5}"/>
    <dgm:cxn modelId="{A3186291-9DC3-47CF-BBFA-E6243A56F540}" type="presOf" srcId="{74527D96-A23B-4976-A1A5-F8D238E6D400}" destId="{F2C4B50D-42A4-459A-8FFF-9DCFECD40D54}" srcOrd="0" destOrd="1" presId="urn:microsoft.com/office/officeart/2005/8/layout/list1"/>
    <dgm:cxn modelId="{4A85769A-2B72-4185-9B10-217703BD2A59}" type="presOf" srcId="{3E22805B-1DF7-4074-AEB4-DFB72557AA83}" destId="{F2C4B50D-42A4-459A-8FFF-9DCFECD40D54}" srcOrd="0" destOrd="0" presId="urn:microsoft.com/office/officeart/2005/8/layout/list1"/>
    <dgm:cxn modelId="{2587BFAC-CAF0-4FD7-9B4E-CDF6115AC711}" srcId="{4D5A2A36-772B-46F0-B306-7A19062FEA19}" destId="{74527D96-A23B-4976-A1A5-F8D238E6D400}" srcOrd="1" destOrd="0" parTransId="{479420FD-303A-42DB-B19D-E5D2366E6E7B}" sibTransId="{16D059E8-944A-42FD-B515-B7BE29C70CED}"/>
    <dgm:cxn modelId="{2E25A4B6-2602-4F60-BC1B-9C93E9E42622}" type="presOf" srcId="{4D5A2A36-772B-46F0-B306-7A19062FEA19}" destId="{CA5B97F4-88DF-48A1-86F5-FC0994E5A886}" srcOrd="1" destOrd="0" presId="urn:microsoft.com/office/officeart/2005/8/layout/list1"/>
    <dgm:cxn modelId="{85F3CAC1-9005-46A9-8536-B66093BBE48C}" srcId="{6B05E600-B19C-48EE-BCBD-1A8E7FE8A019}" destId="{1A87DCE6-243B-4D39-9ABF-0D23885D9B78}" srcOrd="0" destOrd="0" parTransId="{17DAA3BB-4E44-4225-B547-89C924B9B37B}" sibTransId="{E5047DB0-CB6D-4D28-B15E-3B46505B5FC2}"/>
    <dgm:cxn modelId="{6F5E5CC4-6226-4157-A457-CE31E6D1F825}" srcId="{9EF3D115-721F-463D-A79F-D49DAB513085}" destId="{E7EF418A-195B-4F99-B9A9-66CDF2F1BA61}" srcOrd="1" destOrd="0" parTransId="{D30E0E7B-4D35-4C00-8ED0-864755F7D053}" sibTransId="{63E90310-30CF-4579-B26C-B0C4BC20DCB2}"/>
    <dgm:cxn modelId="{9193B0C7-70DF-4839-B32F-4D76A2447042}" type="presOf" srcId="{00377A7D-033C-4D79-89A9-C49BB3CF6BB9}" destId="{19A483DA-7B00-463F-BA8C-820C76FF683B}" srcOrd="0" destOrd="0" presId="urn:microsoft.com/office/officeart/2005/8/layout/list1"/>
    <dgm:cxn modelId="{078C58C9-5E26-4DDB-83E0-F63446E16A54}" type="presOf" srcId="{1A87DCE6-243B-4D39-9ABF-0D23885D9B78}" destId="{141488E4-86CB-4399-8128-1AA6237B7644}" srcOrd="1" destOrd="0" presId="urn:microsoft.com/office/officeart/2005/8/layout/list1"/>
    <dgm:cxn modelId="{43613BD1-5AEA-4DD6-B876-04C925B3FA4F}" type="presOf" srcId="{9EF3D115-721F-463D-A79F-D49DAB513085}" destId="{05C663FB-9167-49CE-AFA8-1E7655B99D28}" srcOrd="1" destOrd="0" presId="urn:microsoft.com/office/officeart/2005/8/layout/list1"/>
    <dgm:cxn modelId="{758C93EA-B61E-4C26-9E43-0BFBDE79AE0D}" srcId="{6B05E600-B19C-48EE-BCBD-1A8E7FE8A019}" destId="{9EF3D115-721F-463D-A79F-D49DAB513085}" srcOrd="2" destOrd="0" parTransId="{59393894-1B80-44ED-9273-6DCD762A6FA6}" sibTransId="{5A6804DD-562A-4176-B608-7C7EA47E8905}"/>
    <dgm:cxn modelId="{6101C3EB-5D5C-4304-BFC2-E4FA9A5A1F12}" srcId="{6B05E600-B19C-48EE-BCBD-1A8E7FE8A019}" destId="{4D5A2A36-772B-46F0-B306-7A19062FEA19}" srcOrd="1" destOrd="0" parTransId="{E8480B0C-A58C-4768-9C2B-357CB75F4A2A}" sibTransId="{88015341-6A8C-4FD8-ACC7-675CA3B063B6}"/>
    <dgm:cxn modelId="{ED0008F5-D0AB-4E52-97C7-3595EAE66AC6}" srcId="{1A87DCE6-243B-4D39-9ABF-0D23885D9B78}" destId="{E92C828A-FFB0-463A-895B-4ABB674ABDDB}" srcOrd="2" destOrd="0" parTransId="{216B160C-9359-460F-BD6B-DA17B324DF91}" sibTransId="{2593562B-D895-414B-BC9B-DD098A970EDA}"/>
    <dgm:cxn modelId="{55BEE3E3-4253-461A-A6F8-50094731C7A6}" type="presParOf" srcId="{A317DFC5-07F9-4085-AC9E-15326816140D}" destId="{2E352FEA-4245-4087-9850-470C45A0BBF1}" srcOrd="0" destOrd="0" presId="urn:microsoft.com/office/officeart/2005/8/layout/list1"/>
    <dgm:cxn modelId="{0B20BFB1-B152-4A7A-B7D2-027A560AE105}" type="presParOf" srcId="{2E352FEA-4245-4087-9850-470C45A0BBF1}" destId="{19B95D11-B38F-4B62-8823-C1608A6F42CE}" srcOrd="0" destOrd="0" presId="urn:microsoft.com/office/officeart/2005/8/layout/list1"/>
    <dgm:cxn modelId="{CFCB92D7-DC2F-4086-BCFE-D07DD2A0BE97}" type="presParOf" srcId="{2E352FEA-4245-4087-9850-470C45A0BBF1}" destId="{141488E4-86CB-4399-8128-1AA6237B7644}" srcOrd="1" destOrd="0" presId="urn:microsoft.com/office/officeart/2005/8/layout/list1"/>
    <dgm:cxn modelId="{20BE39B9-4036-401F-B34B-F7F55D5A4125}" type="presParOf" srcId="{A317DFC5-07F9-4085-AC9E-15326816140D}" destId="{3399CB4C-B4AD-49AD-965C-CB4354D22E0D}" srcOrd="1" destOrd="0" presId="urn:microsoft.com/office/officeart/2005/8/layout/list1"/>
    <dgm:cxn modelId="{5764028B-E131-4228-89F0-CA437893A5D1}" type="presParOf" srcId="{A317DFC5-07F9-4085-AC9E-15326816140D}" destId="{19A483DA-7B00-463F-BA8C-820C76FF683B}" srcOrd="2" destOrd="0" presId="urn:microsoft.com/office/officeart/2005/8/layout/list1"/>
    <dgm:cxn modelId="{0082D563-8B66-460D-9A13-C232EBD51455}" type="presParOf" srcId="{A317DFC5-07F9-4085-AC9E-15326816140D}" destId="{E3C3A536-3E1C-4415-B236-5BC0C01B300B}" srcOrd="3" destOrd="0" presId="urn:microsoft.com/office/officeart/2005/8/layout/list1"/>
    <dgm:cxn modelId="{C6F64A7E-E3CF-4B70-AF68-4A1A2D23365F}" type="presParOf" srcId="{A317DFC5-07F9-4085-AC9E-15326816140D}" destId="{622EE5BF-2803-4E4F-82C5-FAEC67F9337C}" srcOrd="4" destOrd="0" presId="urn:microsoft.com/office/officeart/2005/8/layout/list1"/>
    <dgm:cxn modelId="{6B7A198E-9D16-40B8-B0D6-8D27FDD82B03}" type="presParOf" srcId="{622EE5BF-2803-4E4F-82C5-FAEC67F9337C}" destId="{BF6F6E52-0CDC-4D4B-BC74-5611D00D91D0}" srcOrd="0" destOrd="0" presId="urn:microsoft.com/office/officeart/2005/8/layout/list1"/>
    <dgm:cxn modelId="{76E6E3B9-07CB-4813-BD65-EADA14B5D24D}" type="presParOf" srcId="{622EE5BF-2803-4E4F-82C5-FAEC67F9337C}" destId="{CA5B97F4-88DF-48A1-86F5-FC0994E5A886}" srcOrd="1" destOrd="0" presId="urn:microsoft.com/office/officeart/2005/8/layout/list1"/>
    <dgm:cxn modelId="{CDE1752A-6F82-4236-B4B1-AD5F2E977D03}" type="presParOf" srcId="{A317DFC5-07F9-4085-AC9E-15326816140D}" destId="{9E90D8E0-65AB-4743-9B7C-DD6D6F9B5C52}" srcOrd="5" destOrd="0" presId="urn:microsoft.com/office/officeart/2005/8/layout/list1"/>
    <dgm:cxn modelId="{86722807-D664-4000-B179-A1E38A18FD0D}" type="presParOf" srcId="{A317DFC5-07F9-4085-AC9E-15326816140D}" destId="{F2C4B50D-42A4-459A-8FFF-9DCFECD40D54}" srcOrd="6" destOrd="0" presId="urn:microsoft.com/office/officeart/2005/8/layout/list1"/>
    <dgm:cxn modelId="{E2EE9783-A89D-4D1D-9AC5-9A1CB4B5BA5D}" type="presParOf" srcId="{A317DFC5-07F9-4085-AC9E-15326816140D}" destId="{EEC63CEA-8B30-4C82-B356-7935188AD420}" srcOrd="7" destOrd="0" presId="urn:microsoft.com/office/officeart/2005/8/layout/list1"/>
    <dgm:cxn modelId="{34B8C6DF-7B6A-421B-A9F1-CD88E192B137}" type="presParOf" srcId="{A317DFC5-07F9-4085-AC9E-15326816140D}" destId="{1F30B97C-7B5B-48AA-97D9-7D35AFEBE003}" srcOrd="8" destOrd="0" presId="urn:microsoft.com/office/officeart/2005/8/layout/list1"/>
    <dgm:cxn modelId="{49EE8015-C98F-4F01-A1F0-4C21F223328B}" type="presParOf" srcId="{1F30B97C-7B5B-48AA-97D9-7D35AFEBE003}" destId="{BE315C3D-1F15-4131-89A9-8B970D36BEC5}" srcOrd="0" destOrd="0" presId="urn:microsoft.com/office/officeart/2005/8/layout/list1"/>
    <dgm:cxn modelId="{25788522-10E7-48B8-944C-D8A7A46C8D7D}" type="presParOf" srcId="{1F30B97C-7B5B-48AA-97D9-7D35AFEBE003}" destId="{05C663FB-9167-49CE-AFA8-1E7655B99D28}" srcOrd="1" destOrd="0" presId="urn:microsoft.com/office/officeart/2005/8/layout/list1"/>
    <dgm:cxn modelId="{0EF434E7-EFB1-41D8-B50E-C8ADB6898295}" type="presParOf" srcId="{A317DFC5-07F9-4085-AC9E-15326816140D}" destId="{A76510A5-692F-4AB2-922B-A9BEBD59E93D}" srcOrd="9" destOrd="0" presId="urn:microsoft.com/office/officeart/2005/8/layout/list1"/>
    <dgm:cxn modelId="{BCFC62B4-D2BC-4BBF-8330-608835DCF61B}" type="presParOf" srcId="{A317DFC5-07F9-4085-AC9E-15326816140D}" destId="{0E1946B5-047D-42B0-B5B2-DAB60C8E490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99193DD-9D64-4C7D-8946-9D808DB20EF0}"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kumimoji="1" lang="ja-JP" altLang="en-US"/>
        </a:p>
      </dgm:t>
    </dgm:pt>
    <dgm:pt modelId="{F4876F04-6C50-443F-8477-F3E8C199860B}">
      <dgm:prSet phldrT="[テキスト]"/>
      <dgm:spPr/>
      <dgm:t>
        <a:bodyPr/>
        <a:lstStyle/>
        <a:p>
          <a:r>
            <a:rPr kumimoji="1" lang="ja-JP" altLang="en-US" dirty="0"/>
            <a:t>１）資金繰りは理想的</a:t>
          </a:r>
        </a:p>
      </dgm:t>
    </dgm:pt>
    <dgm:pt modelId="{BC442976-AF7A-44FF-90D4-E250A752A7FD}" type="parTrans" cxnId="{9F9E427A-70A8-46AE-AF5B-21F489041198}">
      <dgm:prSet/>
      <dgm:spPr/>
      <dgm:t>
        <a:bodyPr/>
        <a:lstStyle/>
        <a:p>
          <a:endParaRPr kumimoji="1" lang="ja-JP" altLang="en-US"/>
        </a:p>
      </dgm:t>
    </dgm:pt>
    <dgm:pt modelId="{C85080EA-7C3D-453F-9CEA-72899AB19ED2}" type="sibTrans" cxnId="{9F9E427A-70A8-46AE-AF5B-21F489041198}">
      <dgm:prSet/>
      <dgm:spPr/>
      <dgm:t>
        <a:bodyPr/>
        <a:lstStyle/>
        <a:p>
          <a:endParaRPr kumimoji="1" lang="ja-JP" altLang="en-US"/>
        </a:p>
      </dgm:t>
    </dgm:pt>
    <dgm:pt modelId="{F6AC048F-EFBF-49CE-8622-0C8AFF7A5BCE}">
      <dgm:prSet phldrT="[テキスト]"/>
      <dgm:spPr/>
      <dgm:t>
        <a:bodyPr/>
        <a:lstStyle/>
        <a:p>
          <a:r>
            <a:rPr kumimoji="1" lang="ja-JP" altLang="en-US" dirty="0"/>
            <a:t>２）店舗別管理が重要</a:t>
          </a:r>
        </a:p>
      </dgm:t>
    </dgm:pt>
    <dgm:pt modelId="{19EDE405-5CF6-43DF-B3CB-D1ECFCE75F24}" type="parTrans" cxnId="{B28DB449-A43F-4C26-ACA5-FEF39A0F92DF}">
      <dgm:prSet/>
      <dgm:spPr/>
      <dgm:t>
        <a:bodyPr/>
        <a:lstStyle/>
        <a:p>
          <a:endParaRPr kumimoji="1" lang="ja-JP" altLang="en-US"/>
        </a:p>
      </dgm:t>
    </dgm:pt>
    <dgm:pt modelId="{4A6522FE-08A1-4B68-9DD6-D1F10FB3F781}" type="sibTrans" cxnId="{B28DB449-A43F-4C26-ACA5-FEF39A0F92DF}">
      <dgm:prSet/>
      <dgm:spPr/>
      <dgm:t>
        <a:bodyPr/>
        <a:lstStyle/>
        <a:p>
          <a:endParaRPr kumimoji="1" lang="ja-JP" altLang="en-US"/>
        </a:p>
      </dgm:t>
    </dgm:pt>
    <dgm:pt modelId="{9426097F-E0D8-49CD-A675-2F78FB0F4A05}">
      <dgm:prSet phldrT="[テキスト]"/>
      <dgm:spPr/>
      <dgm:t>
        <a:bodyPr/>
        <a:lstStyle/>
        <a:p>
          <a:r>
            <a:rPr kumimoji="1" lang="ja-JP" altLang="en-US" dirty="0"/>
            <a:t>３）金融機関の借入は設備資金のみ</a:t>
          </a:r>
        </a:p>
      </dgm:t>
    </dgm:pt>
    <dgm:pt modelId="{238D17BF-FC0E-4F66-8360-745F3D5A7798}" type="parTrans" cxnId="{D2B9DE4C-DD84-43B1-8012-75B170594772}">
      <dgm:prSet/>
      <dgm:spPr/>
      <dgm:t>
        <a:bodyPr/>
        <a:lstStyle/>
        <a:p>
          <a:endParaRPr kumimoji="1" lang="ja-JP" altLang="en-US"/>
        </a:p>
      </dgm:t>
    </dgm:pt>
    <dgm:pt modelId="{EFBDFC87-8479-4651-A53E-69175DEDAA67}" type="sibTrans" cxnId="{D2B9DE4C-DD84-43B1-8012-75B170594772}">
      <dgm:prSet/>
      <dgm:spPr/>
      <dgm:t>
        <a:bodyPr/>
        <a:lstStyle/>
        <a:p>
          <a:endParaRPr kumimoji="1" lang="ja-JP" altLang="en-US"/>
        </a:p>
      </dgm:t>
    </dgm:pt>
    <dgm:pt modelId="{D6E3FF5B-45C6-4AAB-8E16-C8DE9BD7F492}">
      <dgm:prSet/>
      <dgm:spPr/>
      <dgm:t>
        <a:bodyPr/>
        <a:lstStyle/>
        <a:p>
          <a:r>
            <a:rPr kumimoji="1" lang="ja-JP" altLang="en-US" dirty="0"/>
            <a:t>原則として代金の回収は現金、もしくはクレジットカード</a:t>
          </a:r>
        </a:p>
      </dgm:t>
    </dgm:pt>
    <dgm:pt modelId="{BA17B295-5370-4C96-A303-2977D523D105}" type="parTrans" cxnId="{A60C02B4-AAD9-46B2-9B76-290067358920}">
      <dgm:prSet/>
      <dgm:spPr/>
      <dgm:t>
        <a:bodyPr/>
        <a:lstStyle/>
        <a:p>
          <a:endParaRPr kumimoji="1" lang="ja-JP" altLang="en-US"/>
        </a:p>
      </dgm:t>
    </dgm:pt>
    <dgm:pt modelId="{70BA734D-07D7-464C-ABEB-0C65CADD1289}" type="sibTrans" cxnId="{A60C02B4-AAD9-46B2-9B76-290067358920}">
      <dgm:prSet/>
      <dgm:spPr/>
      <dgm:t>
        <a:bodyPr/>
        <a:lstStyle/>
        <a:p>
          <a:endParaRPr kumimoji="1" lang="ja-JP" altLang="en-US"/>
        </a:p>
      </dgm:t>
    </dgm:pt>
    <dgm:pt modelId="{F2CF8A11-69B6-4561-8B28-233EC4119D47}">
      <dgm:prSet/>
      <dgm:spPr/>
      <dgm:t>
        <a:bodyPr/>
        <a:lstStyle/>
        <a:p>
          <a:r>
            <a:rPr kumimoji="1" lang="ja-JP" altLang="en-US" dirty="0">
              <a:solidFill>
                <a:srgbClr val="FF0000"/>
              </a:solidFill>
            </a:rPr>
            <a:t>「回収は出来るだけ早く大きく、支払は出来るだけ遅く小さく」</a:t>
          </a:r>
          <a:r>
            <a:rPr kumimoji="1" lang="ja-JP" altLang="en-US" dirty="0"/>
            <a:t>が可能</a:t>
          </a:r>
        </a:p>
      </dgm:t>
    </dgm:pt>
    <dgm:pt modelId="{826D2B47-5B02-4BFE-959D-997AF8E69941}" type="parTrans" cxnId="{41E5DC51-78A9-4D38-A866-17C4C1B04D5F}">
      <dgm:prSet/>
      <dgm:spPr/>
      <dgm:t>
        <a:bodyPr/>
        <a:lstStyle/>
        <a:p>
          <a:endParaRPr kumimoji="1" lang="ja-JP" altLang="en-US"/>
        </a:p>
      </dgm:t>
    </dgm:pt>
    <dgm:pt modelId="{F530BD00-48A7-42F5-BE61-3EE415DA3555}" type="sibTrans" cxnId="{41E5DC51-78A9-4D38-A866-17C4C1B04D5F}">
      <dgm:prSet/>
      <dgm:spPr/>
      <dgm:t>
        <a:bodyPr/>
        <a:lstStyle/>
        <a:p>
          <a:endParaRPr kumimoji="1" lang="ja-JP" altLang="en-US"/>
        </a:p>
      </dgm:t>
    </dgm:pt>
    <dgm:pt modelId="{E70A3528-AC42-45CF-9830-62D8DD647BCC}">
      <dgm:prSet/>
      <dgm:spPr/>
      <dgm:t>
        <a:bodyPr/>
        <a:lstStyle/>
        <a:p>
          <a:r>
            <a:rPr kumimoji="1" lang="ja-JP" altLang="en-US" dirty="0"/>
            <a:t>但し、客単価が低く、価格競争にさらされている⇒資金が回る事と利益が出る事は別</a:t>
          </a:r>
        </a:p>
      </dgm:t>
    </dgm:pt>
    <dgm:pt modelId="{D117FFBA-1652-4F51-8CFF-DE6987FB71FD}" type="parTrans" cxnId="{435A4A6F-9D15-48E1-A9F3-04301B4337A2}">
      <dgm:prSet/>
      <dgm:spPr/>
      <dgm:t>
        <a:bodyPr/>
        <a:lstStyle/>
        <a:p>
          <a:endParaRPr kumimoji="1" lang="ja-JP" altLang="en-US"/>
        </a:p>
      </dgm:t>
    </dgm:pt>
    <dgm:pt modelId="{E83C8139-238C-498D-A102-445F2CE9F17E}" type="sibTrans" cxnId="{435A4A6F-9D15-48E1-A9F3-04301B4337A2}">
      <dgm:prSet/>
      <dgm:spPr/>
      <dgm:t>
        <a:bodyPr/>
        <a:lstStyle/>
        <a:p>
          <a:endParaRPr kumimoji="1" lang="ja-JP" altLang="en-US"/>
        </a:p>
      </dgm:t>
    </dgm:pt>
    <dgm:pt modelId="{681277C6-059A-47CB-A998-3481465344ED}">
      <dgm:prSet/>
      <dgm:spPr/>
      <dgm:t>
        <a:bodyPr/>
        <a:lstStyle/>
        <a:p>
          <a:r>
            <a:rPr kumimoji="1" lang="ja-JP" altLang="en-US" dirty="0"/>
            <a:t>各店舗ごとに固定費の発生が異なる、販売商品が異なる⇒店舗ごとの資金繰り表を作成する</a:t>
          </a:r>
        </a:p>
      </dgm:t>
    </dgm:pt>
    <dgm:pt modelId="{165A1FD8-0839-497B-9C2C-7BAF54E4E0FE}" type="parTrans" cxnId="{F7DEC3F3-0E82-42F8-86E9-AD6A0F93B4A5}">
      <dgm:prSet/>
      <dgm:spPr/>
      <dgm:t>
        <a:bodyPr/>
        <a:lstStyle/>
        <a:p>
          <a:endParaRPr kumimoji="1" lang="ja-JP" altLang="en-US"/>
        </a:p>
      </dgm:t>
    </dgm:pt>
    <dgm:pt modelId="{DE3F631E-1E4D-4584-871D-5E1048F6555D}" type="sibTrans" cxnId="{F7DEC3F3-0E82-42F8-86E9-AD6A0F93B4A5}">
      <dgm:prSet/>
      <dgm:spPr/>
      <dgm:t>
        <a:bodyPr/>
        <a:lstStyle/>
        <a:p>
          <a:endParaRPr kumimoji="1" lang="ja-JP" altLang="en-US"/>
        </a:p>
      </dgm:t>
    </dgm:pt>
    <dgm:pt modelId="{B09A5C95-0474-477C-BBD5-DD94E596B699}">
      <dgm:prSet/>
      <dgm:spPr/>
      <dgm:t>
        <a:bodyPr/>
        <a:lstStyle/>
        <a:p>
          <a:r>
            <a:rPr kumimoji="1" lang="ja-JP" altLang="en-US" dirty="0"/>
            <a:t>通帳、手持現金、釣銭は店舗別に管理する</a:t>
          </a:r>
        </a:p>
      </dgm:t>
    </dgm:pt>
    <dgm:pt modelId="{5DF9381A-6248-4773-AE97-18794F5C3730}" type="parTrans" cxnId="{2AB14FEA-4370-4998-80F1-2B9980CF2D30}">
      <dgm:prSet/>
      <dgm:spPr/>
      <dgm:t>
        <a:bodyPr/>
        <a:lstStyle/>
        <a:p>
          <a:endParaRPr kumimoji="1" lang="ja-JP" altLang="en-US"/>
        </a:p>
      </dgm:t>
    </dgm:pt>
    <dgm:pt modelId="{8BE2A56B-0AF5-4B22-B0E4-52F023C8453A}" type="sibTrans" cxnId="{2AB14FEA-4370-4998-80F1-2B9980CF2D30}">
      <dgm:prSet/>
      <dgm:spPr/>
      <dgm:t>
        <a:bodyPr/>
        <a:lstStyle/>
        <a:p>
          <a:endParaRPr kumimoji="1" lang="ja-JP" altLang="en-US"/>
        </a:p>
      </dgm:t>
    </dgm:pt>
    <dgm:pt modelId="{F1654F26-4FD9-4B06-9542-2140B70E7F17}">
      <dgm:prSet custT="1"/>
      <dgm:spPr/>
      <dgm:t>
        <a:bodyPr/>
        <a:lstStyle/>
        <a:p>
          <a:r>
            <a:rPr kumimoji="1" lang="ja-JP" altLang="en-US" sz="1700" kern="1200" dirty="0"/>
            <a:t>通常、仕入は〆支払、売上は現金回収⇒運転資金不要⇒</a:t>
          </a:r>
          <a:r>
            <a:rPr kumimoji="1" lang="ja-JP" altLang="en-US" sz="1700" kern="1200" dirty="0">
              <a:solidFill>
                <a:srgbClr val="FF0000"/>
              </a:solidFill>
              <a:latin typeface="Arial"/>
              <a:ea typeface="ＭＳ Ｐゴシック"/>
              <a:cs typeface="+mn-cs"/>
            </a:rPr>
            <a:t>多額の運</a:t>
          </a:r>
          <a:r>
            <a:rPr kumimoji="1" lang="ja-JP" altLang="en-US" sz="1700" kern="1200" dirty="0">
              <a:solidFill>
                <a:srgbClr val="FF0000"/>
              </a:solidFill>
            </a:rPr>
            <a:t>転資金借入がある場合、注意が必要（ほぼ、在庫と赤字の問題）</a:t>
          </a:r>
          <a:endParaRPr kumimoji="1" lang="ja-JP" altLang="en-US" sz="1700" kern="1200" dirty="0"/>
        </a:p>
      </dgm:t>
    </dgm:pt>
    <dgm:pt modelId="{5CC015A0-0CA3-48DC-A256-D1E229A48D32}" type="parTrans" cxnId="{7C66187B-215D-4E4B-AE83-DACFD8281EC1}">
      <dgm:prSet/>
      <dgm:spPr/>
      <dgm:t>
        <a:bodyPr/>
        <a:lstStyle/>
        <a:p>
          <a:endParaRPr kumimoji="1" lang="ja-JP" altLang="en-US"/>
        </a:p>
      </dgm:t>
    </dgm:pt>
    <dgm:pt modelId="{8D8EF43F-132D-473D-AC05-70FBA7B5B3DB}" type="sibTrans" cxnId="{7C66187B-215D-4E4B-AE83-DACFD8281EC1}">
      <dgm:prSet/>
      <dgm:spPr/>
      <dgm:t>
        <a:bodyPr/>
        <a:lstStyle/>
        <a:p>
          <a:endParaRPr kumimoji="1" lang="ja-JP" altLang="en-US"/>
        </a:p>
      </dgm:t>
    </dgm:pt>
    <dgm:pt modelId="{E932D556-8F07-4E8B-85C6-706C26C9980A}">
      <dgm:prSet custT="1"/>
      <dgm:spPr/>
      <dgm:t>
        <a:bodyPr/>
        <a:lstStyle/>
        <a:p>
          <a:r>
            <a:rPr kumimoji="1" lang="ja-JP" altLang="en-US" sz="1700" kern="1200" dirty="0"/>
            <a:t>店舗設備の減価償却期間＝借入金の返済期間になる様に融資を受ける</a:t>
          </a:r>
        </a:p>
      </dgm:t>
    </dgm:pt>
    <dgm:pt modelId="{10D691EA-1F17-44B9-9282-AF9B8E227146}" type="parTrans" cxnId="{6FFF4361-D868-459B-BB35-42DFDAE77E49}">
      <dgm:prSet/>
      <dgm:spPr/>
      <dgm:t>
        <a:bodyPr/>
        <a:lstStyle/>
        <a:p>
          <a:endParaRPr kumimoji="1" lang="ja-JP" altLang="en-US"/>
        </a:p>
      </dgm:t>
    </dgm:pt>
    <dgm:pt modelId="{A332FC61-FA86-4773-BCE9-0D37BDAD5A57}" type="sibTrans" cxnId="{6FFF4361-D868-459B-BB35-42DFDAE77E49}">
      <dgm:prSet/>
      <dgm:spPr/>
      <dgm:t>
        <a:bodyPr/>
        <a:lstStyle/>
        <a:p>
          <a:endParaRPr kumimoji="1" lang="ja-JP" altLang="en-US"/>
        </a:p>
      </dgm:t>
    </dgm:pt>
    <dgm:pt modelId="{258F34A8-51BE-478C-9586-14AD18E1DFBD}" type="pres">
      <dgm:prSet presAssocID="{399193DD-9D64-4C7D-8946-9D808DB20EF0}" presName="linear" presStyleCnt="0">
        <dgm:presLayoutVars>
          <dgm:dir/>
          <dgm:animLvl val="lvl"/>
          <dgm:resizeHandles val="exact"/>
        </dgm:presLayoutVars>
      </dgm:prSet>
      <dgm:spPr/>
    </dgm:pt>
    <dgm:pt modelId="{5B5C9020-627E-474D-8CF9-ED3C7ABCDAA7}" type="pres">
      <dgm:prSet presAssocID="{F4876F04-6C50-443F-8477-F3E8C199860B}" presName="parentLin" presStyleCnt="0"/>
      <dgm:spPr/>
    </dgm:pt>
    <dgm:pt modelId="{618C32E9-592E-426A-B40E-2843EB573F0A}" type="pres">
      <dgm:prSet presAssocID="{F4876F04-6C50-443F-8477-F3E8C199860B}" presName="parentLeftMargin" presStyleLbl="node1" presStyleIdx="0" presStyleCnt="3"/>
      <dgm:spPr/>
    </dgm:pt>
    <dgm:pt modelId="{907BA8A0-5470-4444-8C93-8D78931C562D}" type="pres">
      <dgm:prSet presAssocID="{F4876F04-6C50-443F-8477-F3E8C199860B}" presName="parentText" presStyleLbl="node1" presStyleIdx="0" presStyleCnt="3">
        <dgm:presLayoutVars>
          <dgm:chMax val="0"/>
          <dgm:bulletEnabled val="1"/>
        </dgm:presLayoutVars>
      </dgm:prSet>
      <dgm:spPr/>
    </dgm:pt>
    <dgm:pt modelId="{EE4AB2EC-60AD-4224-B944-BE55312C031F}" type="pres">
      <dgm:prSet presAssocID="{F4876F04-6C50-443F-8477-F3E8C199860B}" presName="negativeSpace" presStyleCnt="0"/>
      <dgm:spPr/>
    </dgm:pt>
    <dgm:pt modelId="{0832B177-3792-4AC0-8851-CBB861E6A529}" type="pres">
      <dgm:prSet presAssocID="{F4876F04-6C50-443F-8477-F3E8C199860B}" presName="childText" presStyleLbl="conFgAcc1" presStyleIdx="0" presStyleCnt="3">
        <dgm:presLayoutVars>
          <dgm:bulletEnabled val="1"/>
        </dgm:presLayoutVars>
      </dgm:prSet>
      <dgm:spPr/>
    </dgm:pt>
    <dgm:pt modelId="{A215D591-C83A-4C95-942E-2B0B5C6F0609}" type="pres">
      <dgm:prSet presAssocID="{C85080EA-7C3D-453F-9CEA-72899AB19ED2}" presName="spaceBetweenRectangles" presStyleCnt="0"/>
      <dgm:spPr/>
    </dgm:pt>
    <dgm:pt modelId="{E77AEB36-20BA-4263-B919-871C6A965923}" type="pres">
      <dgm:prSet presAssocID="{F6AC048F-EFBF-49CE-8622-0C8AFF7A5BCE}" presName="parentLin" presStyleCnt="0"/>
      <dgm:spPr/>
    </dgm:pt>
    <dgm:pt modelId="{A9BEA488-683E-41BF-9F72-A4E73AA601A9}" type="pres">
      <dgm:prSet presAssocID="{F6AC048F-EFBF-49CE-8622-0C8AFF7A5BCE}" presName="parentLeftMargin" presStyleLbl="node1" presStyleIdx="0" presStyleCnt="3"/>
      <dgm:spPr/>
    </dgm:pt>
    <dgm:pt modelId="{0A573680-E07A-4D7B-A010-76AEA7D37833}" type="pres">
      <dgm:prSet presAssocID="{F6AC048F-EFBF-49CE-8622-0C8AFF7A5BCE}" presName="parentText" presStyleLbl="node1" presStyleIdx="1" presStyleCnt="3">
        <dgm:presLayoutVars>
          <dgm:chMax val="0"/>
          <dgm:bulletEnabled val="1"/>
        </dgm:presLayoutVars>
      </dgm:prSet>
      <dgm:spPr/>
    </dgm:pt>
    <dgm:pt modelId="{EDA48AF3-164B-4FC0-8E4D-3EF9D987334D}" type="pres">
      <dgm:prSet presAssocID="{F6AC048F-EFBF-49CE-8622-0C8AFF7A5BCE}" presName="negativeSpace" presStyleCnt="0"/>
      <dgm:spPr/>
    </dgm:pt>
    <dgm:pt modelId="{99CB5A12-CD03-4B74-B393-BB0672CC3DF3}" type="pres">
      <dgm:prSet presAssocID="{F6AC048F-EFBF-49CE-8622-0C8AFF7A5BCE}" presName="childText" presStyleLbl="conFgAcc1" presStyleIdx="1" presStyleCnt="3">
        <dgm:presLayoutVars>
          <dgm:bulletEnabled val="1"/>
        </dgm:presLayoutVars>
      </dgm:prSet>
      <dgm:spPr/>
    </dgm:pt>
    <dgm:pt modelId="{5217364C-CF75-4982-AC7A-8BA89E4346BE}" type="pres">
      <dgm:prSet presAssocID="{4A6522FE-08A1-4B68-9DD6-D1F10FB3F781}" presName="spaceBetweenRectangles" presStyleCnt="0"/>
      <dgm:spPr/>
    </dgm:pt>
    <dgm:pt modelId="{AA3D0D2F-7C64-4F98-816A-0F4D4C03DF27}" type="pres">
      <dgm:prSet presAssocID="{9426097F-E0D8-49CD-A675-2F78FB0F4A05}" presName="parentLin" presStyleCnt="0"/>
      <dgm:spPr/>
    </dgm:pt>
    <dgm:pt modelId="{FBEC9519-BED6-4F4F-A1BE-05B06C9F952D}" type="pres">
      <dgm:prSet presAssocID="{9426097F-E0D8-49CD-A675-2F78FB0F4A05}" presName="parentLeftMargin" presStyleLbl="node1" presStyleIdx="1" presStyleCnt="3"/>
      <dgm:spPr/>
    </dgm:pt>
    <dgm:pt modelId="{EA5771FC-E99E-420E-BDE1-8D3A796C5CF9}" type="pres">
      <dgm:prSet presAssocID="{9426097F-E0D8-49CD-A675-2F78FB0F4A05}" presName="parentText" presStyleLbl="node1" presStyleIdx="2" presStyleCnt="3">
        <dgm:presLayoutVars>
          <dgm:chMax val="0"/>
          <dgm:bulletEnabled val="1"/>
        </dgm:presLayoutVars>
      </dgm:prSet>
      <dgm:spPr/>
    </dgm:pt>
    <dgm:pt modelId="{2787CCD1-81BA-4442-B3F1-77EEA7E1C604}" type="pres">
      <dgm:prSet presAssocID="{9426097F-E0D8-49CD-A675-2F78FB0F4A05}" presName="negativeSpace" presStyleCnt="0"/>
      <dgm:spPr/>
    </dgm:pt>
    <dgm:pt modelId="{6B2D6C8E-69D4-4FA4-AF11-81C46247E51A}" type="pres">
      <dgm:prSet presAssocID="{9426097F-E0D8-49CD-A675-2F78FB0F4A05}" presName="childText" presStyleLbl="conFgAcc1" presStyleIdx="2" presStyleCnt="3">
        <dgm:presLayoutVars>
          <dgm:bulletEnabled val="1"/>
        </dgm:presLayoutVars>
      </dgm:prSet>
      <dgm:spPr/>
    </dgm:pt>
  </dgm:ptLst>
  <dgm:cxnLst>
    <dgm:cxn modelId="{DD06C502-C685-45FD-A0FD-644C0D5A1066}" type="presOf" srcId="{F6AC048F-EFBF-49CE-8622-0C8AFF7A5BCE}" destId="{0A573680-E07A-4D7B-A010-76AEA7D37833}" srcOrd="1" destOrd="0" presId="urn:microsoft.com/office/officeart/2005/8/layout/list1"/>
    <dgm:cxn modelId="{E6C7A733-D42F-4163-A27E-D1D37E091C9D}" type="presOf" srcId="{F6AC048F-EFBF-49CE-8622-0C8AFF7A5BCE}" destId="{A9BEA488-683E-41BF-9F72-A4E73AA601A9}" srcOrd="0" destOrd="0" presId="urn:microsoft.com/office/officeart/2005/8/layout/list1"/>
    <dgm:cxn modelId="{6FFF4361-D868-459B-BB35-42DFDAE77E49}" srcId="{9426097F-E0D8-49CD-A675-2F78FB0F4A05}" destId="{E932D556-8F07-4E8B-85C6-706C26C9980A}" srcOrd="1" destOrd="0" parTransId="{10D691EA-1F17-44B9-9282-AF9B8E227146}" sibTransId="{A332FC61-FA86-4773-BCE9-0D37BDAD5A57}"/>
    <dgm:cxn modelId="{B28DB449-A43F-4C26-ACA5-FEF39A0F92DF}" srcId="{399193DD-9D64-4C7D-8946-9D808DB20EF0}" destId="{F6AC048F-EFBF-49CE-8622-0C8AFF7A5BCE}" srcOrd="1" destOrd="0" parTransId="{19EDE405-5CF6-43DF-B3CB-D1ECFCE75F24}" sibTransId="{4A6522FE-08A1-4B68-9DD6-D1F10FB3F781}"/>
    <dgm:cxn modelId="{D2B9DE4C-DD84-43B1-8012-75B170594772}" srcId="{399193DD-9D64-4C7D-8946-9D808DB20EF0}" destId="{9426097F-E0D8-49CD-A675-2F78FB0F4A05}" srcOrd="2" destOrd="0" parTransId="{238D17BF-FC0E-4F66-8360-745F3D5A7798}" sibTransId="{EFBDFC87-8479-4651-A53E-69175DEDAA67}"/>
    <dgm:cxn modelId="{E17C1C4F-AE5D-4D7B-984D-E32E1D35A9BE}" type="presOf" srcId="{E70A3528-AC42-45CF-9830-62D8DD647BCC}" destId="{0832B177-3792-4AC0-8851-CBB861E6A529}" srcOrd="0" destOrd="2" presId="urn:microsoft.com/office/officeart/2005/8/layout/list1"/>
    <dgm:cxn modelId="{435A4A6F-9D15-48E1-A9F3-04301B4337A2}" srcId="{F4876F04-6C50-443F-8477-F3E8C199860B}" destId="{E70A3528-AC42-45CF-9830-62D8DD647BCC}" srcOrd="2" destOrd="0" parTransId="{D117FFBA-1652-4F51-8CFF-DE6987FB71FD}" sibTransId="{E83C8139-238C-498D-A102-445F2CE9F17E}"/>
    <dgm:cxn modelId="{41E5DC51-78A9-4D38-A866-17C4C1B04D5F}" srcId="{F4876F04-6C50-443F-8477-F3E8C199860B}" destId="{F2CF8A11-69B6-4561-8B28-233EC4119D47}" srcOrd="0" destOrd="0" parTransId="{826D2B47-5B02-4BFE-959D-997AF8E69941}" sibTransId="{F530BD00-48A7-42F5-BE61-3EE415DA3555}"/>
    <dgm:cxn modelId="{9F9E427A-70A8-46AE-AF5B-21F489041198}" srcId="{399193DD-9D64-4C7D-8946-9D808DB20EF0}" destId="{F4876F04-6C50-443F-8477-F3E8C199860B}" srcOrd="0" destOrd="0" parTransId="{BC442976-AF7A-44FF-90D4-E250A752A7FD}" sibTransId="{C85080EA-7C3D-453F-9CEA-72899AB19ED2}"/>
    <dgm:cxn modelId="{7C66187B-215D-4E4B-AE83-DACFD8281EC1}" srcId="{9426097F-E0D8-49CD-A675-2F78FB0F4A05}" destId="{F1654F26-4FD9-4B06-9542-2140B70E7F17}" srcOrd="0" destOrd="0" parTransId="{5CC015A0-0CA3-48DC-A256-D1E229A48D32}" sibTransId="{8D8EF43F-132D-473D-AC05-70FBA7B5B3DB}"/>
    <dgm:cxn modelId="{9153A590-5572-453A-8415-E428D2370790}" type="presOf" srcId="{681277C6-059A-47CB-A998-3481465344ED}" destId="{99CB5A12-CD03-4B74-B393-BB0672CC3DF3}" srcOrd="0" destOrd="0" presId="urn:microsoft.com/office/officeart/2005/8/layout/list1"/>
    <dgm:cxn modelId="{72BF11A5-7950-42BF-9066-E59BE182E31C}" type="presOf" srcId="{399193DD-9D64-4C7D-8946-9D808DB20EF0}" destId="{258F34A8-51BE-478C-9586-14AD18E1DFBD}" srcOrd="0" destOrd="0" presId="urn:microsoft.com/office/officeart/2005/8/layout/list1"/>
    <dgm:cxn modelId="{A60C02B4-AAD9-46B2-9B76-290067358920}" srcId="{F4876F04-6C50-443F-8477-F3E8C199860B}" destId="{D6E3FF5B-45C6-4AAB-8E16-C8DE9BD7F492}" srcOrd="1" destOrd="0" parTransId="{BA17B295-5370-4C96-A303-2977D523D105}" sibTransId="{70BA734D-07D7-464C-ABEB-0C65CADD1289}"/>
    <dgm:cxn modelId="{B2C603C6-B553-444B-A88D-55E02F77FADA}" type="presOf" srcId="{E932D556-8F07-4E8B-85C6-706C26C9980A}" destId="{6B2D6C8E-69D4-4FA4-AF11-81C46247E51A}" srcOrd="0" destOrd="1" presId="urn:microsoft.com/office/officeart/2005/8/layout/list1"/>
    <dgm:cxn modelId="{1929F0CA-D749-480E-8038-4198510A07E2}" type="presOf" srcId="{F2CF8A11-69B6-4561-8B28-233EC4119D47}" destId="{0832B177-3792-4AC0-8851-CBB861E6A529}" srcOrd="0" destOrd="0" presId="urn:microsoft.com/office/officeart/2005/8/layout/list1"/>
    <dgm:cxn modelId="{D3E163D3-5719-4DBC-900D-1222FC10B5F0}" type="presOf" srcId="{F4876F04-6C50-443F-8477-F3E8C199860B}" destId="{618C32E9-592E-426A-B40E-2843EB573F0A}" srcOrd="0" destOrd="0" presId="urn:microsoft.com/office/officeart/2005/8/layout/list1"/>
    <dgm:cxn modelId="{819191D6-E3F7-4F6D-9437-67DC0BA0FFF9}" type="presOf" srcId="{9426097F-E0D8-49CD-A675-2F78FB0F4A05}" destId="{FBEC9519-BED6-4F4F-A1BE-05B06C9F952D}" srcOrd="0" destOrd="0" presId="urn:microsoft.com/office/officeart/2005/8/layout/list1"/>
    <dgm:cxn modelId="{8C0B26E2-0299-4CF4-8742-3A3B02930B32}" type="presOf" srcId="{9426097F-E0D8-49CD-A675-2F78FB0F4A05}" destId="{EA5771FC-E99E-420E-BDE1-8D3A796C5CF9}" srcOrd="1" destOrd="0" presId="urn:microsoft.com/office/officeart/2005/8/layout/list1"/>
    <dgm:cxn modelId="{556C73E4-37DC-49D9-B444-2FEFA3BD61AB}" type="presOf" srcId="{D6E3FF5B-45C6-4AAB-8E16-C8DE9BD7F492}" destId="{0832B177-3792-4AC0-8851-CBB861E6A529}" srcOrd="0" destOrd="1" presId="urn:microsoft.com/office/officeart/2005/8/layout/list1"/>
    <dgm:cxn modelId="{F05179E8-C038-4572-95D4-3A78C44B5726}" type="presOf" srcId="{B09A5C95-0474-477C-BBD5-DD94E596B699}" destId="{99CB5A12-CD03-4B74-B393-BB0672CC3DF3}" srcOrd="0" destOrd="1" presId="urn:microsoft.com/office/officeart/2005/8/layout/list1"/>
    <dgm:cxn modelId="{2AB14FEA-4370-4998-80F1-2B9980CF2D30}" srcId="{F6AC048F-EFBF-49CE-8622-0C8AFF7A5BCE}" destId="{B09A5C95-0474-477C-BBD5-DD94E596B699}" srcOrd="1" destOrd="0" parTransId="{5DF9381A-6248-4773-AE97-18794F5C3730}" sibTransId="{8BE2A56B-0AF5-4B22-B0E4-52F023C8453A}"/>
    <dgm:cxn modelId="{F7DEC3F3-0E82-42F8-86E9-AD6A0F93B4A5}" srcId="{F6AC048F-EFBF-49CE-8622-0C8AFF7A5BCE}" destId="{681277C6-059A-47CB-A998-3481465344ED}" srcOrd="0" destOrd="0" parTransId="{165A1FD8-0839-497B-9C2C-7BAF54E4E0FE}" sibTransId="{DE3F631E-1E4D-4584-871D-5E1048F6555D}"/>
    <dgm:cxn modelId="{496344F6-ED50-45F0-88E9-C95D41A8D0DE}" type="presOf" srcId="{F1654F26-4FD9-4B06-9542-2140B70E7F17}" destId="{6B2D6C8E-69D4-4FA4-AF11-81C46247E51A}" srcOrd="0" destOrd="0" presId="urn:microsoft.com/office/officeart/2005/8/layout/list1"/>
    <dgm:cxn modelId="{B5356AFC-7E37-485B-81E9-31C37C1D9B59}" type="presOf" srcId="{F4876F04-6C50-443F-8477-F3E8C199860B}" destId="{907BA8A0-5470-4444-8C93-8D78931C562D}" srcOrd="1" destOrd="0" presId="urn:microsoft.com/office/officeart/2005/8/layout/list1"/>
    <dgm:cxn modelId="{E4212DCA-DA28-4853-A42B-F2D8ABF761AF}" type="presParOf" srcId="{258F34A8-51BE-478C-9586-14AD18E1DFBD}" destId="{5B5C9020-627E-474D-8CF9-ED3C7ABCDAA7}" srcOrd="0" destOrd="0" presId="urn:microsoft.com/office/officeart/2005/8/layout/list1"/>
    <dgm:cxn modelId="{133BA34F-65EA-411D-A9EE-74C1C6DBF5FE}" type="presParOf" srcId="{5B5C9020-627E-474D-8CF9-ED3C7ABCDAA7}" destId="{618C32E9-592E-426A-B40E-2843EB573F0A}" srcOrd="0" destOrd="0" presId="urn:microsoft.com/office/officeart/2005/8/layout/list1"/>
    <dgm:cxn modelId="{E965298D-CB16-4282-943F-4789E1EE8A4D}" type="presParOf" srcId="{5B5C9020-627E-474D-8CF9-ED3C7ABCDAA7}" destId="{907BA8A0-5470-4444-8C93-8D78931C562D}" srcOrd="1" destOrd="0" presId="urn:microsoft.com/office/officeart/2005/8/layout/list1"/>
    <dgm:cxn modelId="{D3BC76F2-5AB4-4898-BC3E-3787D2903632}" type="presParOf" srcId="{258F34A8-51BE-478C-9586-14AD18E1DFBD}" destId="{EE4AB2EC-60AD-4224-B944-BE55312C031F}" srcOrd="1" destOrd="0" presId="urn:microsoft.com/office/officeart/2005/8/layout/list1"/>
    <dgm:cxn modelId="{0084F7C1-6AD1-465D-B025-29C6B19C2AAF}" type="presParOf" srcId="{258F34A8-51BE-478C-9586-14AD18E1DFBD}" destId="{0832B177-3792-4AC0-8851-CBB861E6A529}" srcOrd="2" destOrd="0" presId="urn:microsoft.com/office/officeart/2005/8/layout/list1"/>
    <dgm:cxn modelId="{F28571B3-8781-49FB-A452-7413E1F382FE}" type="presParOf" srcId="{258F34A8-51BE-478C-9586-14AD18E1DFBD}" destId="{A215D591-C83A-4C95-942E-2B0B5C6F0609}" srcOrd="3" destOrd="0" presId="urn:microsoft.com/office/officeart/2005/8/layout/list1"/>
    <dgm:cxn modelId="{B049ACAD-33DB-4575-9968-A6534B2A600E}" type="presParOf" srcId="{258F34A8-51BE-478C-9586-14AD18E1DFBD}" destId="{E77AEB36-20BA-4263-B919-871C6A965923}" srcOrd="4" destOrd="0" presId="urn:microsoft.com/office/officeart/2005/8/layout/list1"/>
    <dgm:cxn modelId="{28B5DA63-42A1-45E2-916C-328446D68730}" type="presParOf" srcId="{E77AEB36-20BA-4263-B919-871C6A965923}" destId="{A9BEA488-683E-41BF-9F72-A4E73AA601A9}" srcOrd="0" destOrd="0" presId="urn:microsoft.com/office/officeart/2005/8/layout/list1"/>
    <dgm:cxn modelId="{7E394CFD-860A-4B72-9864-F6B7459CA075}" type="presParOf" srcId="{E77AEB36-20BA-4263-B919-871C6A965923}" destId="{0A573680-E07A-4D7B-A010-76AEA7D37833}" srcOrd="1" destOrd="0" presId="urn:microsoft.com/office/officeart/2005/8/layout/list1"/>
    <dgm:cxn modelId="{3AA0B5EE-AA74-4DC2-AD7A-908052C4B966}" type="presParOf" srcId="{258F34A8-51BE-478C-9586-14AD18E1DFBD}" destId="{EDA48AF3-164B-4FC0-8E4D-3EF9D987334D}" srcOrd="5" destOrd="0" presId="urn:microsoft.com/office/officeart/2005/8/layout/list1"/>
    <dgm:cxn modelId="{0FDF882B-B2EB-4E95-8C50-B6D8105E056C}" type="presParOf" srcId="{258F34A8-51BE-478C-9586-14AD18E1DFBD}" destId="{99CB5A12-CD03-4B74-B393-BB0672CC3DF3}" srcOrd="6" destOrd="0" presId="urn:microsoft.com/office/officeart/2005/8/layout/list1"/>
    <dgm:cxn modelId="{8BD98385-7043-41CE-A2B3-C7FE21D57F05}" type="presParOf" srcId="{258F34A8-51BE-478C-9586-14AD18E1DFBD}" destId="{5217364C-CF75-4982-AC7A-8BA89E4346BE}" srcOrd="7" destOrd="0" presId="urn:microsoft.com/office/officeart/2005/8/layout/list1"/>
    <dgm:cxn modelId="{13EB6AD9-6B56-4DE2-A1C3-88DECE53DB58}" type="presParOf" srcId="{258F34A8-51BE-478C-9586-14AD18E1DFBD}" destId="{AA3D0D2F-7C64-4F98-816A-0F4D4C03DF27}" srcOrd="8" destOrd="0" presId="urn:microsoft.com/office/officeart/2005/8/layout/list1"/>
    <dgm:cxn modelId="{BBB8F619-0B3F-4026-AD4E-6AA9917AFC7C}" type="presParOf" srcId="{AA3D0D2F-7C64-4F98-816A-0F4D4C03DF27}" destId="{FBEC9519-BED6-4F4F-A1BE-05B06C9F952D}" srcOrd="0" destOrd="0" presId="urn:microsoft.com/office/officeart/2005/8/layout/list1"/>
    <dgm:cxn modelId="{6793149E-3A68-4225-9338-5B932437F627}" type="presParOf" srcId="{AA3D0D2F-7C64-4F98-816A-0F4D4C03DF27}" destId="{EA5771FC-E99E-420E-BDE1-8D3A796C5CF9}" srcOrd="1" destOrd="0" presId="urn:microsoft.com/office/officeart/2005/8/layout/list1"/>
    <dgm:cxn modelId="{355543BC-44A1-4A6A-856D-803CC3BE3DE0}" type="presParOf" srcId="{258F34A8-51BE-478C-9586-14AD18E1DFBD}" destId="{2787CCD1-81BA-4442-B3F1-77EEA7E1C604}" srcOrd="9" destOrd="0" presId="urn:microsoft.com/office/officeart/2005/8/layout/list1"/>
    <dgm:cxn modelId="{F4232526-E196-4EEC-81EF-013856BEFBEA}" type="presParOf" srcId="{258F34A8-51BE-478C-9586-14AD18E1DFBD}" destId="{6B2D6C8E-69D4-4FA4-AF11-81C46247E51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990BB6-C9C2-4A08-B445-AEAA4B42EC5F}">
      <dsp:nvSpPr>
        <dsp:cNvPr id="0" name=""/>
        <dsp:cNvSpPr/>
      </dsp:nvSpPr>
      <dsp:spPr>
        <a:xfrm>
          <a:off x="1935876" y="2414266"/>
          <a:ext cx="601828" cy="1720164"/>
        </a:xfrm>
        <a:custGeom>
          <a:avLst/>
          <a:gdLst/>
          <a:ahLst/>
          <a:cxnLst/>
          <a:rect l="0" t="0" r="0" b="0"/>
          <a:pathLst>
            <a:path>
              <a:moveTo>
                <a:pt x="0" y="0"/>
              </a:moveTo>
              <a:lnTo>
                <a:pt x="300914" y="0"/>
              </a:lnTo>
              <a:lnTo>
                <a:pt x="300914" y="1720164"/>
              </a:lnTo>
              <a:lnTo>
                <a:pt x="601828" y="1720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2191230" y="3228788"/>
        <a:ext cx="91120" cy="91120"/>
      </dsp:txXfrm>
    </dsp:sp>
    <dsp:sp modelId="{094D1D3C-A5DE-4AFC-8A74-1D5D54628558}">
      <dsp:nvSpPr>
        <dsp:cNvPr id="0" name=""/>
        <dsp:cNvSpPr/>
      </dsp:nvSpPr>
      <dsp:spPr>
        <a:xfrm>
          <a:off x="1935876" y="2414266"/>
          <a:ext cx="601828" cy="573388"/>
        </a:xfrm>
        <a:custGeom>
          <a:avLst/>
          <a:gdLst/>
          <a:ahLst/>
          <a:cxnLst/>
          <a:rect l="0" t="0" r="0" b="0"/>
          <a:pathLst>
            <a:path>
              <a:moveTo>
                <a:pt x="0" y="0"/>
              </a:moveTo>
              <a:lnTo>
                <a:pt x="300914" y="0"/>
              </a:lnTo>
              <a:lnTo>
                <a:pt x="300914" y="573388"/>
              </a:lnTo>
              <a:lnTo>
                <a:pt x="601828" y="5733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216009" y="2680179"/>
        <a:ext cx="41562" cy="41562"/>
      </dsp:txXfrm>
    </dsp:sp>
    <dsp:sp modelId="{2C36CB3C-BFD2-4B24-828A-A8F08820CDC2}">
      <dsp:nvSpPr>
        <dsp:cNvPr id="0" name=""/>
        <dsp:cNvSpPr/>
      </dsp:nvSpPr>
      <dsp:spPr>
        <a:xfrm>
          <a:off x="1935876" y="1840878"/>
          <a:ext cx="601828" cy="573388"/>
        </a:xfrm>
        <a:custGeom>
          <a:avLst/>
          <a:gdLst/>
          <a:ahLst/>
          <a:cxnLst/>
          <a:rect l="0" t="0" r="0" b="0"/>
          <a:pathLst>
            <a:path>
              <a:moveTo>
                <a:pt x="0" y="573388"/>
              </a:moveTo>
              <a:lnTo>
                <a:pt x="300914" y="573388"/>
              </a:lnTo>
              <a:lnTo>
                <a:pt x="300914" y="0"/>
              </a:lnTo>
              <a:lnTo>
                <a:pt x="60182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216009" y="2106791"/>
        <a:ext cx="41562" cy="41562"/>
      </dsp:txXfrm>
    </dsp:sp>
    <dsp:sp modelId="{B8F8CD26-D0BC-4A05-835B-3B58A273B253}">
      <dsp:nvSpPr>
        <dsp:cNvPr id="0" name=""/>
        <dsp:cNvSpPr/>
      </dsp:nvSpPr>
      <dsp:spPr>
        <a:xfrm>
          <a:off x="1935876" y="694101"/>
          <a:ext cx="601828" cy="1720164"/>
        </a:xfrm>
        <a:custGeom>
          <a:avLst/>
          <a:gdLst/>
          <a:ahLst/>
          <a:cxnLst/>
          <a:rect l="0" t="0" r="0" b="0"/>
          <a:pathLst>
            <a:path>
              <a:moveTo>
                <a:pt x="0" y="1720164"/>
              </a:moveTo>
              <a:lnTo>
                <a:pt x="300914" y="1720164"/>
              </a:lnTo>
              <a:lnTo>
                <a:pt x="300914" y="0"/>
              </a:lnTo>
              <a:lnTo>
                <a:pt x="60182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2191230" y="1508623"/>
        <a:ext cx="91120" cy="91120"/>
      </dsp:txXfrm>
    </dsp:sp>
    <dsp:sp modelId="{D9034800-84CC-41AD-884A-C89BA24CD467}">
      <dsp:nvSpPr>
        <dsp:cNvPr id="0" name=""/>
        <dsp:cNvSpPr/>
      </dsp:nvSpPr>
      <dsp:spPr>
        <a:xfrm rot="16200000">
          <a:off x="-937100" y="1955555"/>
          <a:ext cx="4828532" cy="91742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vert" wrap="square" lIns="28575" tIns="28575" rIns="28575" bIns="28575" numCol="1" spcCol="1270" anchor="ctr" anchorCtr="0">
          <a:noAutofit/>
        </a:bodyPr>
        <a:lstStyle/>
        <a:p>
          <a:pPr marL="0" lvl="0" indent="0" algn="ctr" defTabSz="2000250">
            <a:lnSpc>
              <a:spcPct val="90000"/>
            </a:lnSpc>
            <a:spcBef>
              <a:spcPct val="0"/>
            </a:spcBef>
            <a:spcAft>
              <a:spcPct val="35000"/>
            </a:spcAft>
            <a:buNone/>
          </a:pPr>
          <a:r>
            <a:rPr kumimoji="1" lang="ja-JP" altLang="en-US" sz="4500" kern="1200" dirty="0"/>
            <a:t>お金が足りない</a:t>
          </a:r>
        </a:p>
      </dsp:txBody>
      <dsp:txXfrm>
        <a:off x="-937100" y="1955555"/>
        <a:ext cx="4828532" cy="917421"/>
      </dsp:txXfrm>
    </dsp:sp>
    <dsp:sp modelId="{E5B4FD28-EAA3-4A33-9435-D5636E0F7EC4}">
      <dsp:nvSpPr>
        <dsp:cNvPr id="0" name=""/>
        <dsp:cNvSpPr/>
      </dsp:nvSpPr>
      <dsp:spPr>
        <a:xfrm>
          <a:off x="2537705" y="235390"/>
          <a:ext cx="5527191" cy="91742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回収と支払のサイトがズレ</a:t>
          </a:r>
          <a:r>
            <a:rPr kumimoji="1" lang="ja-JP" altLang="en-US" sz="2900" kern="1200" dirty="0" err="1"/>
            <a:t>て</a:t>
          </a:r>
          <a:r>
            <a:rPr kumimoji="1" lang="ja-JP" altLang="en-US" sz="2900" kern="1200" dirty="0"/>
            <a:t>いる</a:t>
          </a:r>
        </a:p>
      </dsp:txBody>
      <dsp:txXfrm>
        <a:off x="2537705" y="235390"/>
        <a:ext cx="5527191" cy="917421"/>
      </dsp:txXfrm>
    </dsp:sp>
    <dsp:sp modelId="{6529D452-5D8A-4B85-85B6-EBA214CB99FF}">
      <dsp:nvSpPr>
        <dsp:cNvPr id="0" name=""/>
        <dsp:cNvSpPr/>
      </dsp:nvSpPr>
      <dsp:spPr>
        <a:xfrm>
          <a:off x="2537705" y="1382167"/>
          <a:ext cx="5527191" cy="91742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本業が赤字</a:t>
          </a:r>
        </a:p>
      </dsp:txBody>
      <dsp:txXfrm>
        <a:off x="2537705" y="1382167"/>
        <a:ext cx="5527191" cy="917421"/>
      </dsp:txXfrm>
    </dsp:sp>
    <dsp:sp modelId="{23903BB4-EB36-4620-B5B4-BFAAA2DF5637}">
      <dsp:nvSpPr>
        <dsp:cNvPr id="0" name=""/>
        <dsp:cNvSpPr/>
      </dsp:nvSpPr>
      <dsp:spPr>
        <a:xfrm>
          <a:off x="2537705" y="2528944"/>
          <a:ext cx="5527191" cy="91742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棚卸資産・固定資産等への支出</a:t>
          </a:r>
        </a:p>
      </dsp:txBody>
      <dsp:txXfrm>
        <a:off x="2537705" y="2528944"/>
        <a:ext cx="5527191" cy="917421"/>
      </dsp:txXfrm>
    </dsp:sp>
    <dsp:sp modelId="{247DC256-744B-4C8C-A91F-5AA2499EBAC9}">
      <dsp:nvSpPr>
        <dsp:cNvPr id="0" name=""/>
        <dsp:cNvSpPr/>
      </dsp:nvSpPr>
      <dsp:spPr>
        <a:xfrm>
          <a:off x="2537705" y="3675720"/>
          <a:ext cx="5523911" cy="917421"/>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借入金の返済が大きい</a:t>
          </a:r>
        </a:p>
      </dsp:txBody>
      <dsp:txXfrm>
        <a:off x="2537705" y="3675720"/>
        <a:ext cx="5523911" cy="9174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2B177-3792-4AC0-8851-CBB861E6A529}">
      <dsp:nvSpPr>
        <dsp:cNvPr id="0" name=""/>
        <dsp:cNvSpPr/>
      </dsp:nvSpPr>
      <dsp:spPr>
        <a:xfrm>
          <a:off x="0" y="314242"/>
          <a:ext cx="8208912" cy="11670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95732" rIns="637103" bIns="135128" numCol="1" spcCol="1270" anchor="t" anchorCtr="0">
          <a:noAutofit/>
        </a:bodyPr>
        <a:lstStyle/>
        <a:p>
          <a:pPr marL="171450" lvl="1" indent="-171450" algn="l" defTabSz="844550">
            <a:lnSpc>
              <a:spcPct val="90000"/>
            </a:lnSpc>
            <a:spcBef>
              <a:spcPct val="0"/>
            </a:spcBef>
            <a:spcAft>
              <a:spcPct val="15000"/>
            </a:spcAft>
            <a:buChar char="•"/>
          </a:pPr>
          <a:r>
            <a:rPr kumimoji="1" lang="ja-JP" altLang="en-US" sz="1900" kern="1200" dirty="0">
              <a:solidFill>
                <a:srgbClr val="FF0000"/>
              </a:solidFill>
            </a:rPr>
            <a:t>売上の前に仕入あり</a:t>
          </a:r>
          <a:r>
            <a:rPr kumimoji="1" lang="ja-JP" altLang="en-US" sz="1900" kern="1200" dirty="0">
              <a:solidFill>
                <a:schemeClr val="tx1"/>
              </a:solidFill>
            </a:rPr>
            <a:t>⇒商売の特性上、在庫保有が必要</a:t>
          </a:r>
        </a:p>
        <a:p>
          <a:pPr marL="171450" lvl="1" indent="-171450" algn="l" defTabSz="844550">
            <a:lnSpc>
              <a:spcPct val="90000"/>
            </a:lnSpc>
            <a:spcBef>
              <a:spcPct val="0"/>
            </a:spcBef>
            <a:spcAft>
              <a:spcPct val="15000"/>
            </a:spcAft>
            <a:buChar char="•"/>
          </a:pPr>
          <a:r>
            <a:rPr kumimoji="1" lang="ja-JP" altLang="en-US" sz="1900" kern="1200" dirty="0">
              <a:solidFill>
                <a:schemeClr val="tx1"/>
              </a:solidFill>
            </a:rPr>
            <a:t>薄利多売⇒売上は大きいが利益は小さい</a:t>
          </a:r>
        </a:p>
      </dsp:txBody>
      <dsp:txXfrm>
        <a:off x="0" y="314242"/>
        <a:ext cx="8208912" cy="1167075"/>
      </dsp:txXfrm>
    </dsp:sp>
    <dsp:sp modelId="{907BA8A0-5470-4444-8C93-8D78931C562D}">
      <dsp:nvSpPr>
        <dsp:cNvPr id="0" name=""/>
        <dsp:cNvSpPr/>
      </dsp:nvSpPr>
      <dsp:spPr>
        <a:xfrm>
          <a:off x="410445" y="33802"/>
          <a:ext cx="5746238" cy="5608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１）資金の出入りが激しい</a:t>
          </a:r>
        </a:p>
      </dsp:txBody>
      <dsp:txXfrm>
        <a:off x="437825" y="61182"/>
        <a:ext cx="5691478" cy="506120"/>
      </dsp:txXfrm>
    </dsp:sp>
    <dsp:sp modelId="{99CB5A12-CD03-4B74-B393-BB0672CC3DF3}">
      <dsp:nvSpPr>
        <dsp:cNvPr id="0" name=""/>
        <dsp:cNvSpPr/>
      </dsp:nvSpPr>
      <dsp:spPr>
        <a:xfrm>
          <a:off x="0" y="1864357"/>
          <a:ext cx="8208912" cy="1496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95732" rIns="637103" bIns="135128" numCol="1" spcCol="1270" anchor="t" anchorCtr="0">
          <a:noAutofit/>
        </a:bodyPr>
        <a:lstStyle/>
        <a:p>
          <a:pPr marL="171450" lvl="1" indent="-171450" algn="l" defTabSz="844550">
            <a:lnSpc>
              <a:spcPct val="90000"/>
            </a:lnSpc>
            <a:spcBef>
              <a:spcPct val="0"/>
            </a:spcBef>
            <a:spcAft>
              <a:spcPct val="15000"/>
            </a:spcAft>
            <a:buChar char="•"/>
          </a:pPr>
          <a:r>
            <a:rPr kumimoji="1" lang="ja-JP" altLang="en-US" sz="1900" kern="1200" dirty="0"/>
            <a:t>在庫回転率が落ちれば、資金繰りが一気に悪化</a:t>
          </a:r>
        </a:p>
        <a:p>
          <a:pPr marL="171450" lvl="1" indent="-171450" algn="l" defTabSz="844550">
            <a:lnSpc>
              <a:spcPct val="90000"/>
            </a:lnSpc>
            <a:spcBef>
              <a:spcPct val="0"/>
            </a:spcBef>
            <a:spcAft>
              <a:spcPct val="15000"/>
            </a:spcAft>
            <a:buChar char="•"/>
          </a:pPr>
          <a:r>
            <a:rPr kumimoji="1" lang="ja-JP" altLang="en-US" sz="1900" kern="1200" dirty="0"/>
            <a:t>営業担当者に仕入を担当させない</a:t>
          </a:r>
        </a:p>
        <a:p>
          <a:pPr marL="171450" lvl="1" indent="-171450" algn="l" defTabSz="844550">
            <a:lnSpc>
              <a:spcPct val="90000"/>
            </a:lnSpc>
            <a:spcBef>
              <a:spcPct val="0"/>
            </a:spcBef>
            <a:spcAft>
              <a:spcPct val="15000"/>
            </a:spcAft>
            <a:buChar char="•"/>
          </a:pPr>
          <a:r>
            <a:rPr kumimoji="1" lang="ja-JP" altLang="en-US" sz="1900" kern="1200" dirty="0"/>
            <a:t>棚卸を月次で行う</a:t>
          </a:r>
        </a:p>
      </dsp:txBody>
      <dsp:txXfrm>
        <a:off x="0" y="1864357"/>
        <a:ext cx="8208912" cy="1496250"/>
      </dsp:txXfrm>
    </dsp:sp>
    <dsp:sp modelId="{0A573680-E07A-4D7B-A010-76AEA7D37833}">
      <dsp:nvSpPr>
        <dsp:cNvPr id="0" name=""/>
        <dsp:cNvSpPr/>
      </dsp:nvSpPr>
      <dsp:spPr>
        <a:xfrm>
          <a:off x="410445" y="1583917"/>
          <a:ext cx="5746238" cy="5608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２）在庫管理が重要</a:t>
          </a:r>
        </a:p>
      </dsp:txBody>
      <dsp:txXfrm>
        <a:off x="437825" y="1611297"/>
        <a:ext cx="5691478" cy="506120"/>
      </dsp:txXfrm>
    </dsp:sp>
    <dsp:sp modelId="{6B2D6C8E-69D4-4FA4-AF11-81C46247E51A}">
      <dsp:nvSpPr>
        <dsp:cNvPr id="0" name=""/>
        <dsp:cNvSpPr/>
      </dsp:nvSpPr>
      <dsp:spPr>
        <a:xfrm>
          <a:off x="0" y="3743647"/>
          <a:ext cx="8208912" cy="1496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95732" rIns="637103"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a:solidFill>
                <a:srgbClr val="000000">
                  <a:hueOff val="0"/>
                  <a:satOff val="0"/>
                  <a:lumOff val="0"/>
                  <a:alphaOff val="0"/>
                </a:srgbClr>
              </a:solidFill>
              <a:latin typeface="Arial"/>
              <a:ea typeface="ＭＳ Ｐゴシック"/>
              <a:cs typeface="+mn-cs"/>
            </a:rPr>
            <a:t>金融機関の運転資金＝売掛債権＋棚卸資産－買掛債務と一致しないことがある</a:t>
          </a:r>
        </a:p>
        <a:p>
          <a:pPr marL="228600" lvl="1" indent="-228600" algn="l" defTabSz="889000">
            <a:lnSpc>
              <a:spcPct val="90000"/>
            </a:lnSpc>
            <a:spcBef>
              <a:spcPct val="0"/>
            </a:spcBef>
            <a:spcAft>
              <a:spcPct val="15000"/>
            </a:spcAft>
            <a:buChar char="•"/>
          </a:pPr>
          <a:r>
            <a:rPr kumimoji="1" lang="ja-JP" altLang="en-US" sz="2000" kern="1200" dirty="0">
              <a:solidFill>
                <a:srgbClr val="000000">
                  <a:hueOff val="0"/>
                  <a:satOff val="0"/>
                  <a:lumOff val="0"/>
                  <a:alphaOff val="0"/>
                </a:srgbClr>
              </a:solidFill>
              <a:latin typeface="Arial"/>
              <a:ea typeface="ＭＳ Ｐゴシック"/>
              <a:cs typeface="+mn-cs"/>
            </a:rPr>
            <a:t>現金回収なら</a:t>
          </a:r>
          <a:r>
            <a:rPr kumimoji="1" lang="en-US" altLang="ja-JP" sz="2000" kern="1200" dirty="0">
              <a:solidFill>
                <a:srgbClr val="000000">
                  <a:hueOff val="0"/>
                  <a:satOff val="0"/>
                  <a:lumOff val="0"/>
                  <a:alphaOff val="0"/>
                </a:srgbClr>
              </a:solidFill>
              <a:latin typeface="Arial"/>
              <a:ea typeface="ＭＳ Ｐゴシック"/>
              <a:cs typeface="+mn-cs"/>
            </a:rPr>
            <a:t>1</a:t>
          </a:r>
          <a:r>
            <a:rPr kumimoji="1" lang="ja-JP" altLang="en-US" sz="2000" kern="1200" dirty="0">
              <a:solidFill>
                <a:srgbClr val="000000">
                  <a:hueOff val="0"/>
                  <a:satOff val="0"/>
                  <a:lumOff val="0"/>
                  <a:alphaOff val="0"/>
                </a:srgbClr>
              </a:solidFill>
              <a:latin typeface="Arial"/>
              <a:ea typeface="ＭＳ Ｐゴシック"/>
              <a:cs typeface="+mn-cs"/>
            </a:rPr>
            <a:t>％値引＝金融機関の利息</a:t>
          </a:r>
          <a:r>
            <a:rPr kumimoji="1" lang="en-US" altLang="ja-JP" sz="2000" kern="1200" dirty="0">
              <a:solidFill>
                <a:srgbClr val="000000">
                  <a:hueOff val="0"/>
                  <a:satOff val="0"/>
                  <a:lumOff val="0"/>
                  <a:alphaOff val="0"/>
                </a:srgbClr>
              </a:solidFill>
              <a:latin typeface="Arial"/>
              <a:ea typeface="ＭＳ Ｐゴシック"/>
              <a:cs typeface="+mn-cs"/>
            </a:rPr>
            <a:t>1</a:t>
          </a:r>
          <a:r>
            <a:rPr kumimoji="1" lang="ja-JP" altLang="en-US" sz="2000" kern="1200" dirty="0">
              <a:solidFill>
                <a:srgbClr val="000000">
                  <a:hueOff val="0"/>
                  <a:satOff val="0"/>
                  <a:lumOff val="0"/>
                  <a:alphaOff val="0"/>
                </a:srgbClr>
              </a:solidFill>
              <a:latin typeface="Arial"/>
              <a:ea typeface="ＭＳ Ｐゴシック"/>
              <a:cs typeface="+mn-cs"/>
            </a:rPr>
            <a:t>％は同じ事</a:t>
          </a:r>
        </a:p>
      </dsp:txBody>
      <dsp:txXfrm>
        <a:off x="0" y="3743647"/>
        <a:ext cx="8208912" cy="1496250"/>
      </dsp:txXfrm>
    </dsp:sp>
    <dsp:sp modelId="{EA5771FC-E99E-420E-BDE1-8D3A796C5CF9}">
      <dsp:nvSpPr>
        <dsp:cNvPr id="0" name=""/>
        <dsp:cNvSpPr/>
      </dsp:nvSpPr>
      <dsp:spPr>
        <a:xfrm>
          <a:off x="410445" y="3463207"/>
          <a:ext cx="5746238" cy="5608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３）金融機関の借入は仕入先行資金</a:t>
          </a:r>
        </a:p>
      </dsp:txBody>
      <dsp:txXfrm>
        <a:off x="437825" y="3490587"/>
        <a:ext cx="5691478" cy="5061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2B177-3792-4AC0-8851-CBB861E6A529}">
      <dsp:nvSpPr>
        <dsp:cNvPr id="0" name=""/>
        <dsp:cNvSpPr/>
      </dsp:nvSpPr>
      <dsp:spPr>
        <a:xfrm>
          <a:off x="0" y="351180"/>
          <a:ext cx="8208912" cy="1874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solidFill>
                <a:schemeClr val="tx1"/>
              </a:solidFill>
            </a:rPr>
            <a:t>製造業の多くがＢ</a:t>
          </a:r>
          <a:r>
            <a:rPr kumimoji="1" lang="en-US" altLang="ja-JP" sz="1700" kern="1200" dirty="0">
              <a:solidFill>
                <a:schemeClr val="tx1"/>
              </a:solidFill>
            </a:rPr>
            <a:t>to</a:t>
          </a:r>
          <a:r>
            <a:rPr kumimoji="1" lang="ja-JP" altLang="en-US" sz="1700" kern="1200" dirty="0">
              <a:solidFill>
                <a:schemeClr val="tx1"/>
              </a:solidFill>
            </a:rPr>
            <a:t>Ｂ⇒一旦取引を開始すると比較的長期安定的に継続する</a:t>
          </a:r>
        </a:p>
        <a:p>
          <a:pPr marL="171450" lvl="1" indent="-171450" algn="l" defTabSz="755650">
            <a:lnSpc>
              <a:spcPct val="90000"/>
            </a:lnSpc>
            <a:spcBef>
              <a:spcPct val="0"/>
            </a:spcBef>
            <a:spcAft>
              <a:spcPct val="15000"/>
            </a:spcAft>
            <a:buChar char="•"/>
          </a:pPr>
          <a:r>
            <a:rPr kumimoji="1" lang="ja-JP" altLang="en-US" sz="1700" kern="1200" dirty="0">
              <a:solidFill>
                <a:schemeClr val="tx1"/>
              </a:solidFill>
            </a:rPr>
            <a:t>売上代金の回収は、受取手形（でんさい）での代金回収も多い⇒受取手形の裏書、割引が多く行われる</a:t>
          </a:r>
        </a:p>
        <a:p>
          <a:pPr marL="171450" lvl="1" indent="-171450" algn="l" defTabSz="755650">
            <a:lnSpc>
              <a:spcPct val="90000"/>
            </a:lnSpc>
            <a:spcBef>
              <a:spcPct val="0"/>
            </a:spcBef>
            <a:spcAft>
              <a:spcPct val="15000"/>
            </a:spcAft>
            <a:buChar char="•"/>
          </a:pPr>
          <a:r>
            <a:rPr kumimoji="1" lang="ja-JP" altLang="en-US" sz="1700" kern="1200" dirty="0">
              <a:solidFill>
                <a:schemeClr val="tx1"/>
              </a:solidFill>
            </a:rPr>
            <a:t>労働集約型産業であり、毎月の固定費は安定的に発生する</a:t>
          </a:r>
        </a:p>
      </dsp:txBody>
      <dsp:txXfrm>
        <a:off x="0" y="351180"/>
        <a:ext cx="8208912" cy="1874250"/>
      </dsp:txXfrm>
    </dsp:sp>
    <dsp:sp modelId="{907BA8A0-5470-4444-8C93-8D78931C562D}">
      <dsp:nvSpPr>
        <dsp:cNvPr id="0" name=""/>
        <dsp:cNvSpPr/>
      </dsp:nvSpPr>
      <dsp:spPr>
        <a:xfrm>
          <a:off x="410445" y="100260"/>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１）資金の流れは安定的</a:t>
          </a:r>
        </a:p>
      </dsp:txBody>
      <dsp:txXfrm>
        <a:off x="434943" y="124758"/>
        <a:ext cx="5697242" cy="452844"/>
      </dsp:txXfrm>
    </dsp:sp>
    <dsp:sp modelId="{99CB5A12-CD03-4B74-B393-BB0672CC3DF3}">
      <dsp:nvSpPr>
        <dsp:cNvPr id="0" name=""/>
        <dsp:cNvSpPr/>
      </dsp:nvSpPr>
      <dsp:spPr>
        <a:xfrm>
          <a:off x="0" y="2568150"/>
          <a:ext cx="8208912" cy="15797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各製品ごとに原価管理を行う</a:t>
          </a:r>
        </a:p>
        <a:p>
          <a:pPr marL="171450" lvl="1" indent="-171450" algn="l" defTabSz="755650">
            <a:lnSpc>
              <a:spcPct val="90000"/>
            </a:lnSpc>
            <a:spcBef>
              <a:spcPct val="0"/>
            </a:spcBef>
            <a:spcAft>
              <a:spcPct val="15000"/>
            </a:spcAft>
            <a:buChar char="•"/>
          </a:pPr>
          <a:r>
            <a:rPr kumimoji="1" lang="ja-JP" altLang="en-US" sz="1700" kern="1200" dirty="0"/>
            <a:t>変動原価の低減を徹底的に行う</a:t>
          </a:r>
        </a:p>
        <a:p>
          <a:pPr marL="171450" lvl="1" indent="-171450" algn="l" defTabSz="755650">
            <a:lnSpc>
              <a:spcPct val="90000"/>
            </a:lnSpc>
            <a:spcBef>
              <a:spcPct val="0"/>
            </a:spcBef>
            <a:spcAft>
              <a:spcPct val="15000"/>
            </a:spcAft>
            <a:buChar char="•"/>
          </a:pPr>
          <a:r>
            <a:rPr kumimoji="1" lang="ja-JP" altLang="en-US" sz="1700" kern="1200" dirty="0"/>
            <a:t>機械の故障、それに伴うケガのリスクが高いので、損害保険や生命保険は加入</a:t>
          </a:r>
        </a:p>
      </dsp:txBody>
      <dsp:txXfrm>
        <a:off x="0" y="2568150"/>
        <a:ext cx="8208912" cy="1579725"/>
      </dsp:txXfrm>
    </dsp:sp>
    <dsp:sp modelId="{0A573680-E07A-4D7B-A010-76AEA7D37833}">
      <dsp:nvSpPr>
        <dsp:cNvPr id="0" name=""/>
        <dsp:cNvSpPr/>
      </dsp:nvSpPr>
      <dsp:spPr>
        <a:xfrm>
          <a:off x="410445" y="2317230"/>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２）変動製造原価の管理がキモ</a:t>
          </a:r>
        </a:p>
      </dsp:txBody>
      <dsp:txXfrm>
        <a:off x="434943" y="2341728"/>
        <a:ext cx="5697242" cy="452844"/>
      </dsp:txXfrm>
    </dsp:sp>
    <dsp:sp modelId="{6B2D6C8E-69D4-4FA4-AF11-81C46247E51A}">
      <dsp:nvSpPr>
        <dsp:cNvPr id="0" name=""/>
        <dsp:cNvSpPr/>
      </dsp:nvSpPr>
      <dsp:spPr>
        <a:xfrm>
          <a:off x="0" y="4490596"/>
          <a:ext cx="8208912" cy="10977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a:t>機械の減価償却期間＝借入金の返済期間になる様に融資を受ける</a:t>
          </a:r>
          <a:endParaRPr kumimoji="1" lang="ja-JP" altLang="en-US" sz="2000" kern="1200" dirty="0">
            <a:solidFill>
              <a:srgbClr val="000000">
                <a:hueOff val="0"/>
                <a:satOff val="0"/>
                <a:lumOff val="0"/>
                <a:alphaOff val="0"/>
              </a:srgbClr>
            </a:solidFill>
            <a:latin typeface="Arial"/>
            <a:ea typeface="ＭＳ Ｐゴシック"/>
            <a:cs typeface="+mn-cs"/>
          </a:endParaRPr>
        </a:p>
      </dsp:txBody>
      <dsp:txXfrm>
        <a:off x="0" y="4490596"/>
        <a:ext cx="8208912" cy="1097775"/>
      </dsp:txXfrm>
    </dsp:sp>
    <dsp:sp modelId="{EA5771FC-E99E-420E-BDE1-8D3A796C5CF9}">
      <dsp:nvSpPr>
        <dsp:cNvPr id="0" name=""/>
        <dsp:cNvSpPr/>
      </dsp:nvSpPr>
      <dsp:spPr>
        <a:xfrm>
          <a:off x="410445" y="4239676"/>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３）金融機関の借入は設備投資資金</a:t>
          </a:r>
        </a:p>
      </dsp:txBody>
      <dsp:txXfrm>
        <a:off x="434943" y="4264174"/>
        <a:ext cx="5697242" cy="45284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2B177-3792-4AC0-8851-CBB861E6A529}">
      <dsp:nvSpPr>
        <dsp:cNvPr id="0" name=""/>
        <dsp:cNvSpPr/>
      </dsp:nvSpPr>
      <dsp:spPr>
        <a:xfrm>
          <a:off x="0" y="343373"/>
          <a:ext cx="8208912" cy="158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37388" rIns="637103" bIns="149352"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solidFill>
                <a:schemeClr val="tx1"/>
              </a:solidFill>
            </a:rPr>
            <a:t>立替金が多額に発生する業種⇒工事台帳から資金繰り表の流れを作る</a:t>
          </a:r>
        </a:p>
        <a:p>
          <a:pPr marL="228600" lvl="1" indent="-228600" algn="l" defTabSz="933450">
            <a:lnSpc>
              <a:spcPct val="90000"/>
            </a:lnSpc>
            <a:spcBef>
              <a:spcPct val="0"/>
            </a:spcBef>
            <a:spcAft>
              <a:spcPct val="15000"/>
            </a:spcAft>
            <a:buChar char="•"/>
          </a:pPr>
          <a:r>
            <a:rPr kumimoji="1" lang="ja-JP" altLang="en-US" sz="2100" kern="1200" dirty="0">
              <a:solidFill>
                <a:schemeClr val="tx1"/>
              </a:solidFill>
            </a:rPr>
            <a:t>毎月出来高で売掛金を回収する契約を！</a:t>
          </a:r>
        </a:p>
      </dsp:txBody>
      <dsp:txXfrm>
        <a:off x="0" y="343373"/>
        <a:ext cx="8208912" cy="1587600"/>
      </dsp:txXfrm>
    </dsp:sp>
    <dsp:sp modelId="{907BA8A0-5470-4444-8C93-8D78931C562D}">
      <dsp:nvSpPr>
        <dsp:cNvPr id="0" name=""/>
        <dsp:cNvSpPr/>
      </dsp:nvSpPr>
      <dsp:spPr>
        <a:xfrm>
          <a:off x="410445" y="33413"/>
          <a:ext cx="5746238" cy="6199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１）工事ごとの資金管理が必要</a:t>
          </a:r>
        </a:p>
      </dsp:txBody>
      <dsp:txXfrm>
        <a:off x="440707" y="63675"/>
        <a:ext cx="5685714" cy="559396"/>
      </dsp:txXfrm>
    </dsp:sp>
    <dsp:sp modelId="{99CB5A12-CD03-4B74-B393-BB0672CC3DF3}">
      <dsp:nvSpPr>
        <dsp:cNvPr id="0" name=""/>
        <dsp:cNvSpPr/>
      </dsp:nvSpPr>
      <dsp:spPr>
        <a:xfrm>
          <a:off x="0" y="2354333"/>
          <a:ext cx="8208912" cy="12899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37388" rIns="637103" bIns="149352"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t>自社の管理能力以上の工事を受注しない</a:t>
          </a:r>
        </a:p>
        <a:p>
          <a:pPr marL="228600" lvl="1" indent="-228600" algn="l" defTabSz="933450">
            <a:lnSpc>
              <a:spcPct val="90000"/>
            </a:lnSpc>
            <a:spcBef>
              <a:spcPct val="0"/>
            </a:spcBef>
            <a:spcAft>
              <a:spcPct val="15000"/>
            </a:spcAft>
            <a:buChar char="•"/>
          </a:pPr>
          <a:r>
            <a:rPr kumimoji="1" lang="ja-JP" altLang="en-US" sz="2100" kern="1200" dirty="0"/>
            <a:t>工期の長い工事を取らない</a:t>
          </a:r>
        </a:p>
      </dsp:txBody>
      <dsp:txXfrm>
        <a:off x="0" y="2354333"/>
        <a:ext cx="8208912" cy="1289925"/>
      </dsp:txXfrm>
    </dsp:sp>
    <dsp:sp modelId="{0A573680-E07A-4D7B-A010-76AEA7D37833}">
      <dsp:nvSpPr>
        <dsp:cNvPr id="0" name=""/>
        <dsp:cNvSpPr/>
      </dsp:nvSpPr>
      <dsp:spPr>
        <a:xfrm>
          <a:off x="410445" y="2044373"/>
          <a:ext cx="5746238" cy="6199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２）工事原価の管理</a:t>
          </a:r>
        </a:p>
      </dsp:txBody>
      <dsp:txXfrm>
        <a:off x="440707" y="2074635"/>
        <a:ext cx="5685714" cy="559396"/>
      </dsp:txXfrm>
    </dsp:sp>
    <dsp:sp modelId="{6B2D6C8E-69D4-4FA4-AF11-81C46247E51A}">
      <dsp:nvSpPr>
        <dsp:cNvPr id="0" name=""/>
        <dsp:cNvSpPr/>
      </dsp:nvSpPr>
      <dsp:spPr>
        <a:xfrm>
          <a:off x="0" y="4067618"/>
          <a:ext cx="8208912" cy="158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37388" rIns="637103" bIns="149352" numCol="1" spcCol="1270" anchor="t" anchorCtr="0">
          <a:noAutofit/>
        </a:bodyPr>
        <a:lstStyle/>
        <a:p>
          <a:pPr marL="228600" lvl="1" indent="-228600" algn="l" defTabSz="933450">
            <a:lnSpc>
              <a:spcPct val="90000"/>
            </a:lnSpc>
            <a:spcBef>
              <a:spcPct val="0"/>
            </a:spcBef>
            <a:spcAft>
              <a:spcPct val="15000"/>
            </a:spcAft>
            <a:buChar char="•"/>
          </a:pPr>
          <a:r>
            <a:rPr kumimoji="1" lang="ja-JP" altLang="en-US" sz="2100" kern="1200" dirty="0">
              <a:solidFill>
                <a:srgbClr val="000000">
                  <a:hueOff val="0"/>
                  <a:satOff val="0"/>
                  <a:lumOff val="0"/>
                  <a:alphaOff val="0"/>
                </a:srgbClr>
              </a:solidFill>
              <a:latin typeface="Arial"/>
              <a:ea typeface="ＭＳ Ｐゴシック"/>
              <a:cs typeface="+mn-cs"/>
            </a:rPr>
            <a:t>工事案件毎に立替資金を借入⇒入金があったら返済を繰り返す</a:t>
          </a:r>
        </a:p>
        <a:p>
          <a:pPr marL="228600" lvl="1" indent="-228600" algn="l" defTabSz="933450">
            <a:lnSpc>
              <a:spcPct val="90000"/>
            </a:lnSpc>
            <a:spcBef>
              <a:spcPct val="0"/>
            </a:spcBef>
            <a:spcAft>
              <a:spcPct val="15000"/>
            </a:spcAft>
            <a:buChar char="•"/>
          </a:pPr>
          <a:r>
            <a:rPr kumimoji="1" lang="ja-JP" altLang="en-US" sz="2100" kern="1200" dirty="0">
              <a:solidFill>
                <a:srgbClr val="000000">
                  <a:hueOff val="0"/>
                  <a:satOff val="0"/>
                  <a:lumOff val="0"/>
                  <a:alphaOff val="0"/>
                </a:srgbClr>
              </a:solidFill>
              <a:latin typeface="Arial"/>
              <a:ea typeface="ＭＳ Ｐゴシック"/>
              <a:cs typeface="+mn-cs"/>
            </a:rPr>
            <a:t>実務的には、当座貸越の設定も有効</a:t>
          </a:r>
        </a:p>
      </dsp:txBody>
      <dsp:txXfrm>
        <a:off x="0" y="4067618"/>
        <a:ext cx="8208912" cy="1587600"/>
      </dsp:txXfrm>
    </dsp:sp>
    <dsp:sp modelId="{EA5771FC-E99E-420E-BDE1-8D3A796C5CF9}">
      <dsp:nvSpPr>
        <dsp:cNvPr id="0" name=""/>
        <dsp:cNvSpPr/>
      </dsp:nvSpPr>
      <dsp:spPr>
        <a:xfrm>
          <a:off x="410445" y="3757658"/>
          <a:ext cx="5746238" cy="6199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３）金融機関の借入は工事引当借入</a:t>
          </a:r>
        </a:p>
      </dsp:txBody>
      <dsp:txXfrm>
        <a:off x="440707" y="3787920"/>
        <a:ext cx="5685714" cy="55939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1E873-D6B8-4DC0-9747-1C0141ABE7DD}">
      <dsp:nvSpPr>
        <dsp:cNvPr id="0" name=""/>
        <dsp:cNvSpPr/>
      </dsp:nvSpPr>
      <dsp:spPr>
        <a:xfrm>
          <a:off x="0" y="311871"/>
          <a:ext cx="8352928" cy="73631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54076" rIns="64828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資金繰りが圧迫してくると金融機関も手形割引をしてくれない事もある</a:t>
          </a:r>
        </a:p>
      </dsp:txBody>
      <dsp:txXfrm>
        <a:off x="0" y="311871"/>
        <a:ext cx="8352928" cy="736312"/>
      </dsp:txXfrm>
    </dsp:sp>
    <dsp:sp modelId="{87834A62-2970-4082-80DE-9DE4D2F35390}">
      <dsp:nvSpPr>
        <dsp:cNvPr id="0" name=""/>
        <dsp:cNvSpPr/>
      </dsp:nvSpPr>
      <dsp:spPr>
        <a:xfrm>
          <a:off x="417646" y="60951"/>
          <a:ext cx="58470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１）街の金融屋さんでの手形割引</a:t>
          </a:r>
        </a:p>
      </dsp:txBody>
      <dsp:txXfrm>
        <a:off x="442144" y="85449"/>
        <a:ext cx="5798053" cy="452844"/>
      </dsp:txXfrm>
    </dsp:sp>
    <dsp:sp modelId="{19A483DA-7B00-463F-BA8C-820C76FF683B}">
      <dsp:nvSpPr>
        <dsp:cNvPr id="0" name=""/>
        <dsp:cNvSpPr/>
      </dsp:nvSpPr>
      <dsp:spPr>
        <a:xfrm>
          <a:off x="0" y="1390904"/>
          <a:ext cx="8352928" cy="10442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54076" rIns="64828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売掛債権担保融資⇒時間がかかるので、間に合わないかも・・・</a:t>
          </a:r>
        </a:p>
        <a:p>
          <a:pPr marL="171450" lvl="1" indent="-171450" algn="l" defTabSz="755650">
            <a:lnSpc>
              <a:spcPct val="90000"/>
            </a:lnSpc>
            <a:spcBef>
              <a:spcPct val="0"/>
            </a:spcBef>
            <a:spcAft>
              <a:spcPct val="15000"/>
            </a:spcAft>
            <a:buChar char="•"/>
          </a:pPr>
          <a:r>
            <a:rPr kumimoji="1" lang="ja-JP" altLang="en-US" sz="1700" kern="1200" dirty="0"/>
            <a:t>得意先を回って前集金⇒意外と効果あり</a:t>
          </a:r>
        </a:p>
      </dsp:txBody>
      <dsp:txXfrm>
        <a:off x="0" y="1390904"/>
        <a:ext cx="8352928" cy="1044225"/>
      </dsp:txXfrm>
    </dsp:sp>
    <dsp:sp modelId="{141488E4-86CB-4399-8128-1AA6237B7644}">
      <dsp:nvSpPr>
        <dsp:cNvPr id="0" name=""/>
        <dsp:cNvSpPr/>
      </dsp:nvSpPr>
      <dsp:spPr>
        <a:xfrm>
          <a:off x="417646" y="1139984"/>
          <a:ext cx="58470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２）売掛金をお金に換える</a:t>
          </a:r>
        </a:p>
      </dsp:txBody>
      <dsp:txXfrm>
        <a:off x="442144" y="1164482"/>
        <a:ext cx="5798053" cy="452844"/>
      </dsp:txXfrm>
    </dsp:sp>
    <dsp:sp modelId="{F2C4B50D-42A4-459A-8FFF-9DCFECD40D54}">
      <dsp:nvSpPr>
        <dsp:cNvPr id="0" name=""/>
        <dsp:cNvSpPr/>
      </dsp:nvSpPr>
      <dsp:spPr>
        <a:xfrm>
          <a:off x="0" y="2777849"/>
          <a:ext cx="8352928" cy="13387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54076" rIns="64828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「見切り千両」で見えないコストも削減</a:t>
          </a:r>
        </a:p>
        <a:p>
          <a:pPr marL="171450" lvl="1" indent="-171450" algn="l" defTabSz="755650">
            <a:lnSpc>
              <a:spcPct val="90000"/>
            </a:lnSpc>
            <a:spcBef>
              <a:spcPct val="0"/>
            </a:spcBef>
            <a:spcAft>
              <a:spcPct val="15000"/>
            </a:spcAft>
            <a:buChar char="•"/>
          </a:pPr>
          <a:r>
            <a:rPr kumimoji="1" lang="ja-JP" altLang="en-US" sz="1700" kern="1200" dirty="0"/>
            <a:t>販売して自社で保管するパターンもある（保管料はもらう）</a:t>
          </a:r>
        </a:p>
        <a:p>
          <a:pPr marL="171450" lvl="1" indent="-171450" algn="l" defTabSz="755650">
            <a:lnSpc>
              <a:spcPct val="90000"/>
            </a:lnSpc>
            <a:spcBef>
              <a:spcPct val="0"/>
            </a:spcBef>
            <a:spcAft>
              <a:spcPct val="15000"/>
            </a:spcAft>
            <a:buChar char="•"/>
          </a:pPr>
          <a:r>
            <a:rPr kumimoji="1" lang="ja-JP" altLang="en-US" sz="1700" kern="1200" dirty="0"/>
            <a:t>動産担保融資⇒時間がかかるので、間に合わないかも・・・</a:t>
          </a:r>
        </a:p>
      </dsp:txBody>
      <dsp:txXfrm>
        <a:off x="0" y="2777849"/>
        <a:ext cx="8352928" cy="1338750"/>
      </dsp:txXfrm>
    </dsp:sp>
    <dsp:sp modelId="{CA5B97F4-88DF-48A1-86F5-FC0994E5A886}">
      <dsp:nvSpPr>
        <dsp:cNvPr id="0" name=""/>
        <dsp:cNvSpPr/>
      </dsp:nvSpPr>
      <dsp:spPr>
        <a:xfrm>
          <a:off x="417646" y="2526929"/>
          <a:ext cx="58470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３）在庫の換金</a:t>
          </a:r>
        </a:p>
      </dsp:txBody>
      <dsp:txXfrm>
        <a:off x="442144" y="2551427"/>
        <a:ext cx="5798053" cy="452844"/>
      </dsp:txXfrm>
    </dsp:sp>
    <dsp:sp modelId="{0E1946B5-047D-42B0-B5B2-DAB60C8E490D}">
      <dsp:nvSpPr>
        <dsp:cNvPr id="0" name=""/>
        <dsp:cNvSpPr/>
      </dsp:nvSpPr>
      <dsp:spPr>
        <a:xfrm>
          <a:off x="0" y="4459319"/>
          <a:ext cx="8352928" cy="736312"/>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54076" rIns="648280"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収益を生まない固定資産は売却</a:t>
          </a:r>
        </a:p>
      </dsp:txBody>
      <dsp:txXfrm>
        <a:off x="0" y="4459319"/>
        <a:ext cx="8352928" cy="736312"/>
      </dsp:txXfrm>
    </dsp:sp>
    <dsp:sp modelId="{05C663FB-9167-49CE-AFA8-1E7655B99D28}">
      <dsp:nvSpPr>
        <dsp:cNvPr id="0" name=""/>
        <dsp:cNvSpPr/>
      </dsp:nvSpPr>
      <dsp:spPr>
        <a:xfrm>
          <a:off x="417646" y="4208399"/>
          <a:ext cx="5847049"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４）遊休不動産の売却</a:t>
          </a:r>
        </a:p>
      </dsp:txBody>
      <dsp:txXfrm>
        <a:off x="442144" y="4232897"/>
        <a:ext cx="5798053" cy="45284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1E873-D6B8-4DC0-9747-1C0141ABE7DD}">
      <dsp:nvSpPr>
        <dsp:cNvPr id="0" name=""/>
        <dsp:cNvSpPr/>
      </dsp:nvSpPr>
      <dsp:spPr>
        <a:xfrm>
          <a:off x="0" y="359886"/>
          <a:ext cx="8352928"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必要保障額を確認、確保した上で、保険料の削減が図れないか？確認</a:t>
          </a:r>
        </a:p>
      </dsp:txBody>
      <dsp:txXfrm>
        <a:off x="0" y="359886"/>
        <a:ext cx="8352928" cy="779625"/>
      </dsp:txXfrm>
    </dsp:sp>
    <dsp:sp modelId="{87834A62-2970-4082-80DE-9DE4D2F35390}">
      <dsp:nvSpPr>
        <dsp:cNvPr id="0" name=""/>
        <dsp:cNvSpPr/>
      </dsp:nvSpPr>
      <dsp:spPr>
        <a:xfrm>
          <a:off x="417646" y="94206"/>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５）保険の見直し・経営者貸付</a:t>
          </a:r>
        </a:p>
      </dsp:txBody>
      <dsp:txXfrm>
        <a:off x="443585" y="120145"/>
        <a:ext cx="5795171" cy="479482"/>
      </dsp:txXfrm>
    </dsp:sp>
    <dsp:sp modelId="{19A483DA-7B00-463F-BA8C-820C76FF683B}">
      <dsp:nvSpPr>
        <dsp:cNvPr id="0" name=""/>
        <dsp:cNvSpPr/>
      </dsp:nvSpPr>
      <dsp:spPr>
        <a:xfrm>
          <a:off x="0" y="1502391"/>
          <a:ext cx="8352928" cy="1048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「取引の兼合いで持株会の株式は売却できない！」という経営者は多いが・・・</a:t>
          </a:r>
        </a:p>
      </dsp:txBody>
      <dsp:txXfrm>
        <a:off x="0" y="1502391"/>
        <a:ext cx="8352928" cy="1048950"/>
      </dsp:txXfrm>
    </dsp:sp>
    <dsp:sp modelId="{141488E4-86CB-4399-8128-1AA6237B7644}">
      <dsp:nvSpPr>
        <dsp:cNvPr id="0" name=""/>
        <dsp:cNvSpPr/>
      </dsp:nvSpPr>
      <dsp:spPr>
        <a:xfrm>
          <a:off x="417646" y="1236711"/>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６）従業員持株会の売却</a:t>
          </a:r>
        </a:p>
      </dsp:txBody>
      <dsp:txXfrm>
        <a:off x="443585" y="1262650"/>
        <a:ext cx="5795171" cy="479482"/>
      </dsp:txXfrm>
    </dsp:sp>
    <dsp:sp modelId="{F2C4B50D-42A4-459A-8FFF-9DCFECD40D54}">
      <dsp:nvSpPr>
        <dsp:cNvPr id="0" name=""/>
        <dsp:cNvSpPr/>
      </dsp:nvSpPr>
      <dsp:spPr>
        <a:xfrm>
          <a:off x="0" y="2914221"/>
          <a:ext cx="8352928" cy="11056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ジャンプの成功は、相手先を見極めるところから</a:t>
          </a:r>
        </a:p>
        <a:p>
          <a:pPr marL="171450" lvl="1" indent="-171450" algn="l" defTabSz="800100">
            <a:lnSpc>
              <a:spcPct val="90000"/>
            </a:lnSpc>
            <a:spcBef>
              <a:spcPct val="0"/>
            </a:spcBef>
            <a:spcAft>
              <a:spcPct val="15000"/>
            </a:spcAft>
            <a:buChar char="•"/>
          </a:pPr>
          <a:r>
            <a:rPr kumimoji="1" lang="ja-JP" altLang="en-US" sz="1800" kern="1200" dirty="0"/>
            <a:t>ジャンプ先には全ての資金繰り情報を開示しよう！</a:t>
          </a:r>
        </a:p>
      </dsp:txBody>
      <dsp:txXfrm>
        <a:off x="0" y="2914221"/>
        <a:ext cx="8352928" cy="1105650"/>
      </dsp:txXfrm>
    </dsp:sp>
    <dsp:sp modelId="{CA5B97F4-88DF-48A1-86F5-FC0994E5A886}">
      <dsp:nvSpPr>
        <dsp:cNvPr id="0" name=""/>
        <dsp:cNvSpPr/>
      </dsp:nvSpPr>
      <dsp:spPr>
        <a:xfrm>
          <a:off x="417646" y="2648541"/>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７）支払手形ジャンプ</a:t>
          </a:r>
        </a:p>
      </dsp:txBody>
      <dsp:txXfrm>
        <a:off x="443585" y="2674480"/>
        <a:ext cx="5795171" cy="479482"/>
      </dsp:txXfrm>
    </dsp:sp>
    <dsp:sp modelId="{0E1946B5-047D-42B0-B5B2-DAB60C8E490D}">
      <dsp:nvSpPr>
        <dsp:cNvPr id="0" name=""/>
        <dsp:cNvSpPr/>
      </dsp:nvSpPr>
      <dsp:spPr>
        <a:xfrm>
          <a:off x="0" y="4382752"/>
          <a:ext cx="8352928"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先方の支払が労務費の場合、延滞交渉は難しい</a:t>
          </a:r>
        </a:p>
      </dsp:txBody>
      <dsp:txXfrm>
        <a:off x="0" y="4382752"/>
        <a:ext cx="8352928" cy="779625"/>
      </dsp:txXfrm>
    </dsp:sp>
    <dsp:sp modelId="{05C663FB-9167-49CE-AFA8-1E7655B99D28}">
      <dsp:nvSpPr>
        <dsp:cNvPr id="0" name=""/>
        <dsp:cNvSpPr/>
      </dsp:nvSpPr>
      <dsp:spPr>
        <a:xfrm>
          <a:off x="417646" y="4117072"/>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８）買掛金延滞交渉</a:t>
          </a:r>
        </a:p>
      </dsp:txBody>
      <dsp:txXfrm>
        <a:off x="443585" y="4143011"/>
        <a:ext cx="5795171" cy="47948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11E873-D6B8-4DC0-9747-1C0141ABE7DD}">
      <dsp:nvSpPr>
        <dsp:cNvPr id="0" name=""/>
        <dsp:cNvSpPr/>
      </dsp:nvSpPr>
      <dsp:spPr>
        <a:xfrm>
          <a:off x="0" y="279619"/>
          <a:ext cx="8352928" cy="1058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291592" rIns="648280"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日本年金機構の延滞金利率⇒納期限～３ヶ月＝</a:t>
          </a:r>
          <a:r>
            <a:rPr kumimoji="1" lang="en-US" altLang="ja-JP" sz="1400" kern="1200" dirty="0"/>
            <a:t>2.5</a:t>
          </a:r>
          <a:r>
            <a:rPr kumimoji="1" lang="ja-JP" altLang="en-US" sz="1400" kern="1200" dirty="0"/>
            <a:t>％、</a:t>
          </a:r>
          <a:r>
            <a:rPr kumimoji="1" lang="en-US" altLang="ja-JP" sz="1400" kern="1200" dirty="0"/>
            <a:t>3</a:t>
          </a:r>
          <a:r>
            <a:rPr kumimoji="1" lang="ja-JP" altLang="en-US" sz="1400" kern="1200" dirty="0"/>
            <a:t>ヶ月以上＝</a:t>
          </a:r>
          <a:r>
            <a:rPr kumimoji="1" lang="en-US" altLang="ja-JP" sz="1400" kern="1200" dirty="0"/>
            <a:t>8.8</a:t>
          </a:r>
          <a:r>
            <a:rPr kumimoji="1" lang="ja-JP" altLang="en-US" sz="1400" kern="1200" dirty="0"/>
            <a:t>％（今は、コロナ禍の影響を受けて、一定の要件の場合免除）</a:t>
          </a:r>
        </a:p>
        <a:p>
          <a:pPr marL="114300" lvl="1" indent="-114300" algn="l" defTabSz="622300">
            <a:lnSpc>
              <a:spcPct val="90000"/>
            </a:lnSpc>
            <a:spcBef>
              <a:spcPct val="0"/>
            </a:spcBef>
            <a:spcAft>
              <a:spcPct val="15000"/>
            </a:spcAft>
            <a:buChar char="•"/>
          </a:pPr>
          <a:r>
            <a:rPr kumimoji="1" lang="ja-JP" altLang="en-US" sz="1400" kern="1200" dirty="0"/>
            <a:t>事務所によって異なるが、国税と同じく</a:t>
          </a:r>
          <a:r>
            <a:rPr kumimoji="1" lang="en-US" altLang="ja-JP" sz="1400" kern="1200" dirty="0"/>
            <a:t>1,000</a:t>
          </a:r>
          <a:r>
            <a:rPr kumimoji="1" lang="ja-JP" altLang="en-US" sz="1400" kern="1200" dirty="0"/>
            <a:t>万円が一つの基準になっている</a:t>
          </a:r>
        </a:p>
      </dsp:txBody>
      <dsp:txXfrm>
        <a:off x="0" y="279619"/>
        <a:ext cx="8352928" cy="1058400"/>
      </dsp:txXfrm>
    </dsp:sp>
    <dsp:sp modelId="{87834A62-2970-4082-80DE-9DE4D2F35390}">
      <dsp:nvSpPr>
        <dsp:cNvPr id="0" name=""/>
        <dsp:cNvSpPr/>
      </dsp:nvSpPr>
      <dsp:spPr>
        <a:xfrm>
          <a:off x="417646" y="72979"/>
          <a:ext cx="5847049"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９）社会保険の延滞</a:t>
          </a:r>
        </a:p>
      </dsp:txBody>
      <dsp:txXfrm>
        <a:off x="437821" y="93154"/>
        <a:ext cx="5806699" cy="372930"/>
      </dsp:txXfrm>
    </dsp:sp>
    <dsp:sp modelId="{19A483DA-7B00-463F-BA8C-820C76FF683B}">
      <dsp:nvSpPr>
        <dsp:cNvPr id="0" name=""/>
        <dsp:cNvSpPr/>
      </dsp:nvSpPr>
      <dsp:spPr>
        <a:xfrm>
          <a:off x="0" y="1620259"/>
          <a:ext cx="8352928"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291592" rIns="648280"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分割払いに応じてくれる⇒消費税は次の中間納付期限までが原則</a:t>
          </a:r>
        </a:p>
        <a:p>
          <a:pPr marL="114300" lvl="1" indent="-114300" algn="l" defTabSz="622300">
            <a:lnSpc>
              <a:spcPct val="90000"/>
            </a:lnSpc>
            <a:spcBef>
              <a:spcPct val="0"/>
            </a:spcBef>
            <a:spcAft>
              <a:spcPct val="15000"/>
            </a:spcAft>
            <a:buChar char="•"/>
          </a:pPr>
          <a:r>
            <a:rPr kumimoji="1" lang="ja-JP" altLang="en-US" sz="1400" kern="1200" dirty="0"/>
            <a:t>延滞額が</a:t>
          </a:r>
          <a:r>
            <a:rPr kumimoji="1" lang="en-US" altLang="ja-JP" sz="1400" kern="1200" dirty="0"/>
            <a:t>1,000</a:t>
          </a:r>
          <a:r>
            <a:rPr kumimoji="1" lang="ja-JP" altLang="en-US" sz="1400" kern="1200" dirty="0"/>
            <a:t>万円を超えると、対応が、本局の特別徴収課に移管される事が多い</a:t>
          </a:r>
        </a:p>
      </dsp:txBody>
      <dsp:txXfrm>
        <a:off x="0" y="1620259"/>
        <a:ext cx="8352928" cy="859950"/>
      </dsp:txXfrm>
    </dsp:sp>
    <dsp:sp modelId="{141488E4-86CB-4399-8128-1AA6237B7644}">
      <dsp:nvSpPr>
        <dsp:cNvPr id="0" name=""/>
        <dsp:cNvSpPr/>
      </dsp:nvSpPr>
      <dsp:spPr>
        <a:xfrm>
          <a:off x="417646" y="1413619"/>
          <a:ext cx="5847049"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622300">
            <a:lnSpc>
              <a:spcPct val="90000"/>
            </a:lnSpc>
            <a:spcBef>
              <a:spcPct val="0"/>
            </a:spcBef>
            <a:spcAft>
              <a:spcPct val="35000"/>
            </a:spcAft>
            <a:buNone/>
          </a:pPr>
          <a:r>
            <a:rPr kumimoji="1" lang="en-US" altLang="ja-JP" sz="1400" kern="1200" dirty="0"/>
            <a:t>10</a:t>
          </a:r>
          <a:r>
            <a:rPr kumimoji="1" lang="ja-JP" altLang="en-US" sz="1400" kern="1200" dirty="0"/>
            <a:t>）法人税、消費税の延滞</a:t>
          </a:r>
        </a:p>
      </dsp:txBody>
      <dsp:txXfrm>
        <a:off x="437821" y="1433794"/>
        <a:ext cx="5806699" cy="372930"/>
      </dsp:txXfrm>
    </dsp:sp>
    <dsp:sp modelId="{0ADB95D0-78A4-4597-96AE-854540D8C6F0}">
      <dsp:nvSpPr>
        <dsp:cNvPr id="0" name=""/>
        <dsp:cNvSpPr/>
      </dsp:nvSpPr>
      <dsp:spPr>
        <a:xfrm>
          <a:off x="0" y="2762449"/>
          <a:ext cx="8352928"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291592" rIns="648280"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エステの前受金の様に代金を先にもらう仕組みに換える</a:t>
          </a:r>
        </a:p>
      </dsp:txBody>
      <dsp:txXfrm>
        <a:off x="0" y="2762449"/>
        <a:ext cx="8352928" cy="606375"/>
      </dsp:txXfrm>
    </dsp:sp>
    <dsp:sp modelId="{0CD887E1-96CB-4D43-A325-7485B3FEE000}">
      <dsp:nvSpPr>
        <dsp:cNvPr id="0" name=""/>
        <dsp:cNvSpPr/>
      </dsp:nvSpPr>
      <dsp:spPr>
        <a:xfrm>
          <a:off x="417646" y="2555809"/>
          <a:ext cx="5847049"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622300">
            <a:lnSpc>
              <a:spcPct val="90000"/>
            </a:lnSpc>
            <a:spcBef>
              <a:spcPct val="0"/>
            </a:spcBef>
            <a:spcAft>
              <a:spcPct val="35000"/>
            </a:spcAft>
            <a:buNone/>
          </a:pPr>
          <a:r>
            <a:rPr kumimoji="1" lang="en-US" altLang="ja-JP" sz="1400" kern="1200" dirty="0"/>
            <a:t>11</a:t>
          </a:r>
          <a:r>
            <a:rPr kumimoji="1" lang="ja-JP" altLang="en-US" sz="1400" kern="1200" dirty="0"/>
            <a:t>）前受金サービスの提供開始</a:t>
          </a:r>
        </a:p>
      </dsp:txBody>
      <dsp:txXfrm>
        <a:off x="437821" y="2575984"/>
        <a:ext cx="5806699" cy="372930"/>
      </dsp:txXfrm>
    </dsp:sp>
    <dsp:sp modelId="{F2C4B50D-42A4-459A-8FFF-9DCFECD40D54}">
      <dsp:nvSpPr>
        <dsp:cNvPr id="0" name=""/>
        <dsp:cNvSpPr/>
      </dsp:nvSpPr>
      <dsp:spPr>
        <a:xfrm>
          <a:off x="0" y="3651064"/>
          <a:ext cx="8352928" cy="859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291592" rIns="648280"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比較的、容易に応じてくれる（次頁参照）</a:t>
          </a:r>
        </a:p>
        <a:p>
          <a:pPr marL="114300" lvl="1" indent="-114300" algn="l" defTabSz="622300">
            <a:lnSpc>
              <a:spcPct val="90000"/>
            </a:lnSpc>
            <a:spcBef>
              <a:spcPct val="0"/>
            </a:spcBef>
            <a:spcAft>
              <a:spcPct val="15000"/>
            </a:spcAft>
            <a:buChar char="•"/>
          </a:pPr>
          <a:r>
            <a:rPr kumimoji="1" lang="ja-JP" altLang="en-US" sz="1400" kern="1200" dirty="0"/>
            <a:t>出口を見据えたリスケにしないと、永遠に正常化出来ない可能性がある</a:t>
          </a:r>
        </a:p>
      </dsp:txBody>
      <dsp:txXfrm>
        <a:off x="0" y="3651064"/>
        <a:ext cx="8352928" cy="859950"/>
      </dsp:txXfrm>
    </dsp:sp>
    <dsp:sp modelId="{CA5B97F4-88DF-48A1-86F5-FC0994E5A886}">
      <dsp:nvSpPr>
        <dsp:cNvPr id="0" name=""/>
        <dsp:cNvSpPr/>
      </dsp:nvSpPr>
      <dsp:spPr>
        <a:xfrm>
          <a:off x="417646" y="3444424"/>
          <a:ext cx="5847049"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622300">
            <a:lnSpc>
              <a:spcPct val="90000"/>
            </a:lnSpc>
            <a:spcBef>
              <a:spcPct val="0"/>
            </a:spcBef>
            <a:spcAft>
              <a:spcPct val="35000"/>
            </a:spcAft>
            <a:buNone/>
          </a:pPr>
          <a:r>
            <a:rPr kumimoji="1" lang="en-US" altLang="ja-JP" sz="1400" kern="1200" dirty="0"/>
            <a:t>12</a:t>
          </a:r>
          <a:r>
            <a:rPr kumimoji="1" lang="ja-JP" altLang="en-US" sz="1400" kern="1200" dirty="0"/>
            <a:t>）金融機関への返済条件の変更（リスケ）</a:t>
          </a:r>
        </a:p>
      </dsp:txBody>
      <dsp:txXfrm>
        <a:off x="437821" y="3464599"/>
        <a:ext cx="5806699" cy="372930"/>
      </dsp:txXfrm>
    </dsp:sp>
    <dsp:sp modelId="{0E1946B5-047D-42B0-B5B2-DAB60C8E490D}">
      <dsp:nvSpPr>
        <dsp:cNvPr id="0" name=""/>
        <dsp:cNvSpPr/>
      </dsp:nvSpPr>
      <dsp:spPr>
        <a:xfrm>
          <a:off x="0" y="4793254"/>
          <a:ext cx="8352928" cy="6063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291592" rIns="648280" bIns="99568" numCol="1" spcCol="1270" anchor="t" anchorCtr="0">
          <a:noAutofit/>
        </a:bodyPr>
        <a:lstStyle/>
        <a:p>
          <a:pPr marL="114300" lvl="1" indent="-114300" algn="l" defTabSz="622300">
            <a:lnSpc>
              <a:spcPct val="90000"/>
            </a:lnSpc>
            <a:spcBef>
              <a:spcPct val="0"/>
            </a:spcBef>
            <a:spcAft>
              <a:spcPct val="15000"/>
            </a:spcAft>
            <a:buChar char="•"/>
          </a:pPr>
          <a:r>
            <a:rPr kumimoji="1" lang="ja-JP" altLang="en-US" sz="1400" kern="1200" dirty="0"/>
            <a:t>売上先に尋ねてみると意外と可能性が高い</a:t>
          </a:r>
        </a:p>
      </dsp:txBody>
      <dsp:txXfrm>
        <a:off x="0" y="4793254"/>
        <a:ext cx="8352928" cy="606375"/>
      </dsp:txXfrm>
    </dsp:sp>
    <dsp:sp modelId="{05C663FB-9167-49CE-AFA8-1E7655B99D28}">
      <dsp:nvSpPr>
        <dsp:cNvPr id="0" name=""/>
        <dsp:cNvSpPr/>
      </dsp:nvSpPr>
      <dsp:spPr>
        <a:xfrm>
          <a:off x="417646" y="4586614"/>
          <a:ext cx="5847049" cy="4132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622300">
            <a:lnSpc>
              <a:spcPct val="90000"/>
            </a:lnSpc>
            <a:spcBef>
              <a:spcPct val="0"/>
            </a:spcBef>
            <a:spcAft>
              <a:spcPct val="35000"/>
            </a:spcAft>
            <a:buNone/>
          </a:pPr>
          <a:r>
            <a:rPr kumimoji="1" lang="en-US" altLang="ja-JP" sz="1400" kern="1200" dirty="0"/>
            <a:t>13</a:t>
          </a:r>
          <a:r>
            <a:rPr kumimoji="1" lang="ja-JP" altLang="en-US" sz="1400" kern="1200" dirty="0"/>
            <a:t>）増資</a:t>
          </a:r>
        </a:p>
      </dsp:txBody>
      <dsp:txXfrm>
        <a:off x="437821" y="4606789"/>
        <a:ext cx="5806699" cy="37293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B941C-98FE-4FFB-96DD-78EAB0DC746B}">
      <dsp:nvSpPr>
        <dsp:cNvPr id="0" name=""/>
        <dsp:cNvSpPr/>
      </dsp:nvSpPr>
      <dsp:spPr>
        <a:xfrm>
          <a:off x="0" y="1839033"/>
          <a:ext cx="850130" cy="613316"/>
        </a:xfrm>
        <a:prstGeom prst="roundRect">
          <a:avLst>
            <a:gd name="adj" fmla="val 10000"/>
          </a:avLst>
        </a:prstGeom>
        <a:gradFill rotWithShape="0">
          <a:gsLst>
            <a:gs pos="0">
              <a:schemeClr val="accent1">
                <a:alpha val="80000"/>
                <a:hueOff val="0"/>
                <a:satOff val="0"/>
                <a:lumOff val="0"/>
                <a:alphaOff val="0"/>
                <a:tint val="50000"/>
                <a:satMod val="300000"/>
              </a:schemeClr>
            </a:gs>
            <a:gs pos="35000">
              <a:schemeClr val="accent1">
                <a:alpha val="80000"/>
                <a:hueOff val="0"/>
                <a:satOff val="0"/>
                <a:lumOff val="0"/>
                <a:alphaOff val="0"/>
                <a:tint val="37000"/>
                <a:satMod val="300000"/>
              </a:schemeClr>
            </a:gs>
            <a:gs pos="100000">
              <a:schemeClr val="accent1">
                <a:alpha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金融機関対応</a:t>
          </a:r>
        </a:p>
      </dsp:txBody>
      <dsp:txXfrm>
        <a:off x="17963" y="1856996"/>
        <a:ext cx="814204" cy="577390"/>
      </dsp:txXfrm>
    </dsp:sp>
    <dsp:sp modelId="{6AD8EA35-0F37-4748-9A40-C696A59EA695}">
      <dsp:nvSpPr>
        <dsp:cNvPr id="0" name=""/>
        <dsp:cNvSpPr/>
      </dsp:nvSpPr>
      <dsp:spPr>
        <a:xfrm rot="19407001">
          <a:off x="675832" y="1604586"/>
          <a:ext cx="1772567" cy="26604"/>
        </a:xfrm>
        <a:custGeom>
          <a:avLst/>
          <a:gdLst/>
          <a:ahLst/>
          <a:cxnLst/>
          <a:rect l="0" t="0" r="0" b="0"/>
          <a:pathLst>
            <a:path>
              <a:moveTo>
                <a:pt x="0" y="13302"/>
              </a:moveTo>
              <a:lnTo>
                <a:pt x="1772567" y="133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517801" y="1573574"/>
        <a:ext cx="88628" cy="88628"/>
      </dsp:txXfrm>
    </dsp:sp>
    <dsp:sp modelId="{030FFA4A-D2A3-4245-B10A-AF328F27DD73}">
      <dsp:nvSpPr>
        <dsp:cNvPr id="0" name=""/>
        <dsp:cNvSpPr/>
      </dsp:nvSpPr>
      <dsp:spPr>
        <a:xfrm>
          <a:off x="2274100" y="677933"/>
          <a:ext cx="808805" cy="824304"/>
        </a:xfrm>
        <a:prstGeom prst="roundRect">
          <a:avLst>
            <a:gd name="adj" fmla="val 10000"/>
          </a:avLst>
        </a:prstGeom>
        <a:gradFill rotWithShape="0">
          <a:gsLst>
            <a:gs pos="0">
              <a:schemeClr val="accent1">
                <a:alpha val="70000"/>
                <a:hueOff val="0"/>
                <a:satOff val="0"/>
                <a:lumOff val="0"/>
                <a:alphaOff val="0"/>
                <a:tint val="50000"/>
                <a:satMod val="300000"/>
              </a:schemeClr>
            </a:gs>
            <a:gs pos="35000">
              <a:schemeClr val="accent1">
                <a:alpha val="70000"/>
                <a:hueOff val="0"/>
                <a:satOff val="0"/>
                <a:lumOff val="0"/>
                <a:alphaOff val="0"/>
                <a:tint val="37000"/>
                <a:satMod val="300000"/>
              </a:schemeClr>
            </a:gs>
            <a:gs pos="100000">
              <a:schemeClr val="accent1">
                <a:alpha val="7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資金</a:t>
          </a:r>
          <a:endParaRPr kumimoji="1" lang="en-US" altLang="ja-JP" sz="2000" kern="1200" dirty="0"/>
        </a:p>
        <a:p>
          <a:pPr marL="0" lvl="0" indent="0" algn="ctr" defTabSz="889000">
            <a:lnSpc>
              <a:spcPct val="90000"/>
            </a:lnSpc>
            <a:spcBef>
              <a:spcPct val="0"/>
            </a:spcBef>
            <a:spcAft>
              <a:spcPct val="35000"/>
            </a:spcAft>
            <a:buNone/>
          </a:pPr>
          <a:r>
            <a:rPr kumimoji="1" lang="ja-JP" altLang="en-US" sz="2000" kern="1200" dirty="0"/>
            <a:t>調達</a:t>
          </a:r>
        </a:p>
      </dsp:txBody>
      <dsp:txXfrm>
        <a:off x="2297789" y="701622"/>
        <a:ext cx="761427" cy="776926"/>
      </dsp:txXfrm>
    </dsp:sp>
    <dsp:sp modelId="{FB39A672-B7A6-4815-9AE7-128E8F205847}">
      <dsp:nvSpPr>
        <dsp:cNvPr id="0" name=""/>
        <dsp:cNvSpPr/>
      </dsp:nvSpPr>
      <dsp:spPr>
        <a:xfrm rot="18520613">
          <a:off x="2903319" y="702988"/>
          <a:ext cx="957611" cy="26604"/>
        </a:xfrm>
        <a:custGeom>
          <a:avLst/>
          <a:gdLst/>
          <a:ahLst/>
          <a:cxnLst/>
          <a:rect l="0" t="0" r="0" b="0"/>
          <a:pathLst>
            <a:path>
              <a:moveTo>
                <a:pt x="0" y="13302"/>
              </a:moveTo>
              <a:lnTo>
                <a:pt x="957611"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58185" y="692350"/>
        <a:ext cx="47880" cy="47880"/>
      </dsp:txXfrm>
    </dsp:sp>
    <dsp:sp modelId="{EF40FEE0-BD57-43D6-9840-D3D221E02BC0}">
      <dsp:nvSpPr>
        <dsp:cNvPr id="0" name=""/>
        <dsp:cNvSpPr/>
      </dsp:nvSpPr>
      <dsp:spPr>
        <a:xfrm>
          <a:off x="3681344" y="35837"/>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保証協会付融資</a:t>
          </a:r>
        </a:p>
      </dsp:txBody>
      <dsp:txXfrm>
        <a:off x="3699307" y="53800"/>
        <a:ext cx="1592786" cy="577390"/>
      </dsp:txXfrm>
    </dsp:sp>
    <dsp:sp modelId="{B16486FC-7C52-491E-AFC8-0B16EE438F55}">
      <dsp:nvSpPr>
        <dsp:cNvPr id="0" name=""/>
        <dsp:cNvSpPr/>
      </dsp:nvSpPr>
      <dsp:spPr>
        <a:xfrm rot="21357547">
          <a:off x="3082160" y="1055645"/>
          <a:ext cx="599929" cy="26604"/>
        </a:xfrm>
        <a:custGeom>
          <a:avLst/>
          <a:gdLst/>
          <a:ahLst/>
          <a:cxnLst/>
          <a:rect l="0" t="0" r="0" b="0"/>
          <a:pathLst>
            <a:path>
              <a:moveTo>
                <a:pt x="0" y="13302"/>
              </a:moveTo>
              <a:lnTo>
                <a:pt x="599929"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67127" y="1053949"/>
        <a:ext cx="29996" cy="29996"/>
      </dsp:txXfrm>
    </dsp:sp>
    <dsp:sp modelId="{34870316-7404-4A53-BF19-F77E687A6EEB}">
      <dsp:nvSpPr>
        <dsp:cNvPr id="0" name=""/>
        <dsp:cNvSpPr/>
      </dsp:nvSpPr>
      <dsp:spPr>
        <a:xfrm>
          <a:off x="3681344" y="741151"/>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プロパー</a:t>
          </a:r>
        </a:p>
      </dsp:txBody>
      <dsp:txXfrm>
        <a:off x="3699307" y="759114"/>
        <a:ext cx="1592786" cy="577390"/>
      </dsp:txXfrm>
    </dsp:sp>
    <dsp:sp modelId="{CB5E619A-9A1F-445B-A47F-1F1CA5BA5391}">
      <dsp:nvSpPr>
        <dsp:cNvPr id="0" name=""/>
        <dsp:cNvSpPr/>
      </dsp:nvSpPr>
      <dsp:spPr>
        <a:xfrm rot="2875895">
          <a:off x="2935541" y="1408302"/>
          <a:ext cx="893167" cy="26604"/>
        </a:xfrm>
        <a:custGeom>
          <a:avLst/>
          <a:gdLst/>
          <a:ahLst/>
          <a:cxnLst/>
          <a:rect l="0" t="0" r="0" b="0"/>
          <a:pathLst>
            <a:path>
              <a:moveTo>
                <a:pt x="0" y="13302"/>
              </a:moveTo>
              <a:lnTo>
                <a:pt x="893167"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59796" y="1399276"/>
        <a:ext cx="44658" cy="44658"/>
      </dsp:txXfrm>
    </dsp:sp>
    <dsp:sp modelId="{591988EC-A898-4885-AD44-BB6A49412B7B}">
      <dsp:nvSpPr>
        <dsp:cNvPr id="0" name=""/>
        <dsp:cNvSpPr/>
      </dsp:nvSpPr>
      <dsp:spPr>
        <a:xfrm>
          <a:off x="3681344" y="1446465"/>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日本政策金融公庫</a:t>
          </a:r>
        </a:p>
      </dsp:txBody>
      <dsp:txXfrm>
        <a:off x="3699307" y="1464428"/>
        <a:ext cx="1592786" cy="577390"/>
      </dsp:txXfrm>
    </dsp:sp>
    <dsp:sp modelId="{B281BD38-FFA4-44F6-BE2D-C5535C1D3FF8}">
      <dsp:nvSpPr>
        <dsp:cNvPr id="0" name=""/>
        <dsp:cNvSpPr/>
      </dsp:nvSpPr>
      <dsp:spPr>
        <a:xfrm rot="2200359">
          <a:off x="674421" y="2662558"/>
          <a:ext cx="1775389" cy="26604"/>
        </a:xfrm>
        <a:custGeom>
          <a:avLst/>
          <a:gdLst/>
          <a:ahLst/>
          <a:cxnLst/>
          <a:rect l="0" t="0" r="0" b="0"/>
          <a:pathLst>
            <a:path>
              <a:moveTo>
                <a:pt x="0" y="13302"/>
              </a:moveTo>
              <a:lnTo>
                <a:pt x="1775389" y="133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517731" y="2631475"/>
        <a:ext cx="88769" cy="88769"/>
      </dsp:txXfrm>
    </dsp:sp>
    <dsp:sp modelId="{EB42BD1C-1E2C-45FF-B521-424AEDD14214}">
      <dsp:nvSpPr>
        <dsp:cNvPr id="0" name=""/>
        <dsp:cNvSpPr/>
      </dsp:nvSpPr>
      <dsp:spPr>
        <a:xfrm>
          <a:off x="2274100" y="2808311"/>
          <a:ext cx="808805" cy="795435"/>
        </a:xfrm>
        <a:prstGeom prst="roundRect">
          <a:avLst>
            <a:gd name="adj" fmla="val 10000"/>
          </a:avLst>
        </a:prstGeom>
        <a:gradFill rotWithShape="0">
          <a:gsLst>
            <a:gs pos="0">
              <a:schemeClr val="accent1">
                <a:alpha val="70000"/>
                <a:hueOff val="0"/>
                <a:satOff val="0"/>
                <a:lumOff val="0"/>
                <a:alphaOff val="0"/>
                <a:tint val="50000"/>
                <a:satMod val="300000"/>
              </a:schemeClr>
            </a:gs>
            <a:gs pos="35000">
              <a:schemeClr val="accent1">
                <a:alpha val="70000"/>
                <a:hueOff val="0"/>
                <a:satOff val="0"/>
                <a:lumOff val="0"/>
                <a:alphaOff val="0"/>
                <a:tint val="37000"/>
                <a:satMod val="300000"/>
              </a:schemeClr>
            </a:gs>
            <a:gs pos="100000">
              <a:schemeClr val="accent1">
                <a:alpha val="7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返済</a:t>
          </a:r>
          <a:endParaRPr kumimoji="1" lang="en-US" altLang="ja-JP" sz="2000" kern="1200" dirty="0"/>
        </a:p>
        <a:p>
          <a:pPr marL="0" lvl="0" indent="0" algn="ctr" defTabSz="889000">
            <a:lnSpc>
              <a:spcPct val="90000"/>
            </a:lnSpc>
            <a:spcBef>
              <a:spcPct val="0"/>
            </a:spcBef>
            <a:spcAft>
              <a:spcPct val="35000"/>
            </a:spcAft>
            <a:buNone/>
          </a:pPr>
          <a:r>
            <a:rPr kumimoji="1" lang="ja-JP" altLang="en-US" sz="2000" kern="1200" dirty="0"/>
            <a:t>止める</a:t>
          </a:r>
        </a:p>
      </dsp:txBody>
      <dsp:txXfrm>
        <a:off x="2297397" y="2831608"/>
        <a:ext cx="762211" cy="748841"/>
      </dsp:txXfrm>
    </dsp:sp>
    <dsp:sp modelId="{DC525F73-257E-41B4-A79A-DC33B65D046B}">
      <dsp:nvSpPr>
        <dsp:cNvPr id="0" name=""/>
        <dsp:cNvSpPr/>
      </dsp:nvSpPr>
      <dsp:spPr>
        <a:xfrm rot="18520613">
          <a:off x="2903319" y="2818931"/>
          <a:ext cx="957611" cy="26604"/>
        </a:xfrm>
        <a:custGeom>
          <a:avLst/>
          <a:gdLst/>
          <a:ahLst/>
          <a:cxnLst/>
          <a:rect l="0" t="0" r="0" b="0"/>
          <a:pathLst>
            <a:path>
              <a:moveTo>
                <a:pt x="0" y="13302"/>
              </a:moveTo>
              <a:lnTo>
                <a:pt x="957611"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58185" y="2808293"/>
        <a:ext cx="47880" cy="47880"/>
      </dsp:txXfrm>
    </dsp:sp>
    <dsp:sp modelId="{2BE3273E-15E5-48D3-935D-A71A3A9573B5}">
      <dsp:nvSpPr>
        <dsp:cNvPr id="0" name=""/>
        <dsp:cNvSpPr/>
      </dsp:nvSpPr>
      <dsp:spPr>
        <a:xfrm>
          <a:off x="3681344" y="2151780"/>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リスケ</a:t>
          </a:r>
        </a:p>
      </dsp:txBody>
      <dsp:txXfrm>
        <a:off x="3699307" y="2169743"/>
        <a:ext cx="1592786" cy="577390"/>
      </dsp:txXfrm>
    </dsp:sp>
    <dsp:sp modelId="{7F047AF5-C045-46A8-8AA3-A7820F7F9479}">
      <dsp:nvSpPr>
        <dsp:cNvPr id="0" name=""/>
        <dsp:cNvSpPr/>
      </dsp:nvSpPr>
      <dsp:spPr>
        <a:xfrm rot="21225595">
          <a:off x="3081123" y="3160009"/>
          <a:ext cx="602004" cy="26604"/>
        </a:xfrm>
        <a:custGeom>
          <a:avLst/>
          <a:gdLst/>
          <a:ahLst/>
          <a:cxnLst/>
          <a:rect l="0" t="0" r="0" b="0"/>
          <a:pathLst>
            <a:path>
              <a:moveTo>
                <a:pt x="0" y="13302"/>
              </a:moveTo>
              <a:lnTo>
                <a:pt x="602004"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67075" y="3158261"/>
        <a:ext cx="30100" cy="30100"/>
      </dsp:txXfrm>
    </dsp:sp>
    <dsp:sp modelId="{0EDD6B79-3AFF-4DBB-A81B-D5D5E4293D26}">
      <dsp:nvSpPr>
        <dsp:cNvPr id="0" name=""/>
        <dsp:cNvSpPr/>
      </dsp:nvSpPr>
      <dsp:spPr>
        <a:xfrm>
          <a:off x="3681344" y="2833936"/>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代位弁済</a:t>
          </a:r>
        </a:p>
      </dsp:txBody>
      <dsp:txXfrm>
        <a:off x="3699307" y="2851899"/>
        <a:ext cx="1592786" cy="577390"/>
      </dsp:txXfrm>
    </dsp:sp>
    <dsp:sp modelId="{36FD1A48-5E45-4559-B190-15CBD6689131}">
      <dsp:nvSpPr>
        <dsp:cNvPr id="0" name=""/>
        <dsp:cNvSpPr/>
      </dsp:nvSpPr>
      <dsp:spPr>
        <a:xfrm rot="2722838">
          <a:off x="2951768" y="3506371"/>
          <a:ext cx="881284" cy="26604"/>
        </a:xfrm>
        <a:custGeom>
          <a:avLst/>
          <a:gdLst/>
          <a:ahLst/>
          <a:cxnLst/>
          <a:rect l="0" t="0" r="0" b="0"/>
          <a:pathLst>
            <a:path>
              <a:moveTo>
                <a:pt x="0" y="13302"/>
              </a:moveTo>
              <a:lnTo>
                <a:pt x="881284" y="13302"/>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370378" y="3497641"/>
        <a:ext cx="44064" cy="44064"/>
      </dsp:txXfrm>
    </dsp:sp>
    <dsp:sp modelId="{296DC20E-3594-4B09-B332-2D8242EC35D4}">
      <dsp:nvSpPr>
        <dsp:cNvPr id="0" name=""/>
        <dsp:cNvSpPr/>
      </dsp:nvSpPr>
      <dsp:spPr>
        <a:xfrm>
          <a:off x="3701915" y="3526659"/>
          <a:ext cx="1628712" cy="613316"/>
        </a:xfrm>
        <a:prstGeom prst="roundRect">
          <a:avLst>
            <a:gd name="adj" fmla="val 10000"/>
          </a:avLst>
        </a:prstGeom>
        <a:gradFill rotWithShape="0">
          <a:gsLst>
            <a:gs pos="0">
              <a:schemeClr val="accent1">
                <a:alpha val="50000"/>
                <a:hueOff val="0"/>
                <a:satOff val="0"/>
                <a:lumOff val="0"/>
                <a:alphaOff val="0"/>
                <a:tint val="50000"/>
                <a:satMod val="300000"/>
              </a:schemeClr>
            </a:gs>
            <a:gs pos="35000">
              <a:schemeClr val="accent1">
                <a:alpha val="50000"/>
                <a:hueOff val="0"/>
                <a:satOff val="0"/>
                <a:lumOff val="0"/>
                <a:alphaOff val="0"/>
                <a:tint val="37000"/>
                <a:satMod val="300000"/>
              </a:schemeClr>
            </a:gs>
            <a:gs pos="100000">
              <a:schemeClr val="accent1">
                <a:alpha val="5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dirty="0"/>
            <a:t>サービサー</a:t>
          </a:r>
        </a:p>
      </dsp:txBody>
      <dsp:txXfrm>
        <a:off x="3719878" y="3544622"/>
        <a:ext cx="1592786" cy="577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A6BC16-CF5A-43C8-BCED-3DBFCD4373C6}">
      <dsp:nvSpPr>
        <dsp:cNvPr id="0" name=""/>
        <dsp:cNvSpPr/>
      </dsp:nvSpPr>
      <dsp:spPr>
        <a:xfrm>
          <a:off x="0" y="288288"/>
          <a:ext cx="8352928" cy="693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前月から繰り越された預金の残高を記入⇒月末繰越残高は自動計算</a:t>
          </a:r>
        </a:p>
      </dsp:txBody>
      <dsp:txXfrm>
        <a:off x="0" y="288288"/>
        <a:ext cx="8352928" cy="693000"/>
      </dsp:txXfrm>
    </dsp:sp>
    <dsp:sp modelId="{FA24737C-01A7-4321-A5B4-ECEDFB90D202}">
      <dsp:nvSpPr>
        <dsp:cNvPr id="0" name=""/>
        <dsp:cNvSpPr/>
      </dsp:nvSpPr>
      <dsp:spPr>
        <a:xfrm>
          <a:off x="417646" y="52128"/>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１）前月繰越残高、月末繰越残高</a:t>
          </a:r>
        </a:p>
      </dsp:txBody>
      <dsp:txXfrm>
        <a:off x="440703" y="75185"/>
        <a:ext cx="5800935" cy="426206"/>
      </dsp:txXfrm>
    </dsp:sp>
    <dsp:sp modelId="{AF1863ED-AF3B-4F90-BF9A-3046E01A418D}">
      <dsp:nvSpPr>
        <dsp:cNvPr id="0" name=""/>
        <dsp:cNvSpPr/>
      </dsp:nvSpPr>
      <dsp:spPr>
        <a:xfrm>
          <a:off x="0" y="1303848"/>
          <a:ext cx="8352928" cy="126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現金売上⇒現金で売上代金を回収したものを記載</a:t>
          </a:r>
        </a:p>
        <a:p>
          <a:pPr marL="171450" lvl="1" indent="-171450" algn="l" defTabSz="711200">
            <a:lnSpc>
              <a:spcPct val="90000"/>
            </a:lnSpc>
            <a:spcBef>
              <a:spcPct val="0"/>
            </a:spcBef>
            <a:spcAft>
              <a:spcPct val="15000"/>
            </a:spcAft>
            <a:buChar char="•"/>
          </a:pPr>
          <a:r>
            <a:rPr kumimoji="1" lang="ja-JP" altLang="en-US" sz="1600" kern="1200" dirty="0"/>
            <a:t>売掛金回収⇒売掛金を計上した時ではなく、その売掛金が回収された時に記載</a:t>
          </a:r>
        </a:p>
        <a:p>
          <a:pPr marL="171450" lvl="1" indent="-171450" algn="l" defTabSz="711200">
            <a:lnSpc>
              <a:spcPct val="90000"/>
            </a:lnSpc>
            <a:spcBef>
              <a:spcPct val="0"/>
            </a:spcBef>
            <a:spcAft>
              <a:spcPct val="15000"/>
            </a:spcAft>
            <a:buChar char="•"/>
          </a:pPr>
          <a:r>
            <a:rPr kumimoji="1" lang="ja-JP" altLang="en-US" sz="1600" kern="1200" dirty="0"/>
            <a:t>その他収入⇒受取配当金など通常の営業外での収入を記載</a:t>
          </a:r>
        </a:p>
      </dsp:txBody>
      <dsp:txXfrm>
        <a:off x="0" y="1303848"/>
        <a:ext cx="8352928" cy="1260000"/>
      </dsp:txXfrm>
    </dsp:sp>
    <dsp:sp modelId="{FD7B9CEA-7D21-4046-B041-C07D2E5DDF21}">
      <dsp:nvSpPr>
        <dsp:cNvPr id="0" name=""/>
        <dsp:cNvSpPr/>
      </dsp:nvSpPr>
      <dsp:spPr>
        <a:xfrm>
          <a:off x="417646" y="1067688"/>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２）経常収入</a:t>
          </a:r>
        </a:p>
      </dsp:txBody>
      <dsp:txXfrm>
        <a:off x="440703" y="1090745"/>
        <a:ext cx="5800935" cy="426206"/>
      </dsp:txXfrm>
    </dsp:sp>
    <dsp:sp modelId="{2CE31703-CCD5-41D3-B9EB-F80E6391B8D8}">
      <dsp:nvSpPr>
        <dsp:cNvPr id="0" name=""/>
        <dsp:cNvSpPr/>
      </dsp:nvSpPr>
      <dsp:spPr>
        <a:xfrm>
          <a:off x="0" y="2886409"/>
          <a:ext cx="8352928" cy="282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33248" rIns="648280"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現金仕入⇒現金で仕入支払をしたものを記載</a:t>
          </a:r>
        </a:p>
        <a:p>
          <a:pPr marL="171450" lvl="1" indent="-171450" algn="l" defTabSz="711200">
            <a:lnSpc>
              <a:spcPct val="90000"/>
            </a:lnSpc>
            <a:spcBef>
              <a:spcPct val="0"/>
            </a:spcBef>
            <a:spcAft>
              <a:spcPct val="15000"/>
            </a:spcAft>
            <a:buChar char="•"/>
          </a:pPr>
          <a:r>
            <a:rPr kumimoji="1" lang="ja-JP" altLang="en-US" sz="1600" kern="1200" dirty="0"/>
            <a:t>買掛金支払⇒仕入先から物品を購入した時点ではなく、仕入先から請求書が発行され、その買掛金を支払った時に記載</a:t>
          </a:r>
        </a:p>
        <a:p>
          <a:pPr marL="171450" lvl="1" indent="-171450" algn="l" defTabSz="711200">
            <a:lnSpc>
              <a:spcPct val="90000"/>
            </a:lnSpc>
            <a:spcBef>
              <a:spcPct val="0"/>
            </a:spcBef>
            <a:spcAft>
              <a:spcPct val="15000"/>
            </a:spcAft>
            <a:buChar char="•"/>
          </a:pPr>
          <a:r>
            <a:rPr kumimoji="1" lang="ja-JP" altLang="en-US" sz="1600" kern="1200" dirty="0"/>
            <a:t>諸経費支払⇒事業運営に関わる経費を一括して記載</a:t>
          </a:r>
        </a:p>
        <a:p>
          <a:pPr marL="171450" lvl="1" indent="-171450" algn="l" defTabSz="711200">
            <a:lnSpc>
              <a:spcPct val="90000"/>
            </a:lnSpc>
            <a:spcBef>
              <a:spcPct val="0"/>
            </a:spcBef>
            <a:spcAft>
              <a:spcPct val="15000"/>
            </a:spcAft>
            <a:buChar char="•"/>
          </a:pPr>
          <a:r>
            <a:rPr kumimoji="1" lang="ja-JP" altLang="en-US" sz="1600" kern="1200" dirty="0"/>
            <a:t>人件費支払⇒財務会計上は、上記、諸経費支払の中に含まれるが、事業運営に関わる費用の中で重要な金額なので、別途独立記載する事が多い（こちらも実際に従業員等に支払った金額を記載）</a:t>
          </a:r>
        </a:p>
        <a:p>
          <a:pPr marL="171450" lvl="1" indent="-171450" algn="l" defTabSz="711200">
            <a:lnSpc>
              <a:spcPct val="90000"/>
            </a:lnSpc>
            <a:spcBef>
              <a:spcPct val="0"/>
            </a:spcBef>
            <a:spcAft>
              <a:spcPct val="15000"/>
            </a:spcAft>
            <a:buChar char="•"/>
          </a:pPr>
          <a:r>
            <a:rPr kumimoji="1" lang="ja-JP" altLang="en-US" sz="1600" kern="1200" dirty="0"/>
            <a:t>支払利息⇒金融機関からの借入に伴う支払利息を記載</a:t>
          </a:r>
        </a:p>
        <a:p>
          <a:pPr marL="171450" lvl="1" indent="-171450" algn="l" defTabSz="711200">
            <a:lnSpc>
              <a:spcPct val="90000"/>
            </a:lnSpc>
            <a:spcBef>
              <a:spcPct val="0"/>
            </a:spcBef>
            <a:spcAft>
              <a:spcPct val="15000"/>
            </a:spcAft>
            <a:buChar char="•"/>
          </a:pPr>
          <a:r>
            <a:rPr kumimoji="1" lang="ja-JP" altLang="en-US" sz="1600" kern="1200" dirty="0"/>
            <a:t>その他支払⇒その他、営業に関する支出がある場合は、こちらに記載</a:t>
          </a:r>
        </a:p>
      </dsp:txBody>
      <dsp:txXfrm>
        <a:off x="0" y="2886409"/>
        <a:ext cx="8352928" cy="2822400"/>
      </dsp:txXfrm>
    </dsp:sp>
    <dsp:sp modelId="{790911D6-7356-4BDF-9E4B-9D5DEFA08CDB}">
      <dsp:nvSpPr>
        <dsp:cNvPr id="0" name=""/>
        <dsp:cNvSpPr/>
      </dsp:nvSpPr>
      <dsp:spPr>
        <a:xfrm>
          <a:off x="417646" y="2650249"/>
          <a:ext cx="5847049"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３）経常支出</a:t>
          </a:r>
        </a:p>
      </dsp:txBody>
      <dsp:txXfrm>
        <a:off x="440703" y="2673306"/>
        <a:ext cx="5800935"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A6BC16-CF5A-43C8-BCED-3DBFCD4373C6}">
      <dsp:nvSpPr>
        <dsp:cNvPr id="0" name=""/>
        <dsp:cNvSpPr/>
      </dsp:nvSpPr>
      <dsp:spPr>
        <a:xfrm>
          <a:off x="0" y="366820"/>
          <a:ext cx="8568952" cy="2016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046" tIns="333248" rIns="665046"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固定資産売却収入⇒固定資産を売却し、その代金を受領した段階で記載</a:t>
          </a:r>
        </a:p>
        <a:p>
          <a:pPr marL="171450" lvl="1" indent="-171450" algn="l" defTabSz="711200">
            <a:lnSpc>
              <a:spcPct val="90000"/>
            </a:lnSpc>
            <a:spcBef>
              <a:spcPct val="0"/>
            </a:spcBef>
            <a:spcAft>
              <a:spcPct val="15000"/>
            </a:spcAft>
            <a:buChar char="•"/>
          </a:pPr>
          <a:r>
            <a:rPr kumimoji="1" lang="ja-JP" altLang="en-US" sz="1600" kern="1200" dirty="0"/>
            <a:t>固定資産購入支出⇒固定資産を購入し、その代金を支払った段階で記載</a:t>
          </a:r>
        </a:p>
        <a:p>
          <a:pPr marL="171450" lvl="1" indent="-171450" algn="l" defTabSz="711200">
            <a:lnSpc>
              <a:spcPct val="90000"/>
            </a:lnSpc>
            <a:spcBef>
              <a:spcPct val="0"/>
            </a:spcBef>
            <a:spcAft>
              <a:spcPct val="15000"/>
            </a:spcAft>
            <a:buChar char="•"/>
          </a:pPr>
          <a:r>
            <a:rPr kumimoji="1" lang="ja-JP" altLang="en-US" sz="1600" kern="1200" dirty="0"/>
            <a:t>この項目は、発生の頻度が低い為、記載欄を省略し、上記経常収支の「その他の収入」「その他の支出」欄に記載する事も多い</a:t>
          </a:r>
        </a:p>
        <a:p>
          <a:pPr marL="171450" lvl="1" indent="-171450" algn="l" defTabSz="711200">
            <a:lnSpc>
              <a:spcPct val="90000"/>
            </a:lnSpc>
            <a:spcBef>
              <a:spcPct val="0"/>
            </a:spcBef>
            <a:spcAft>
              <a:spcPct val="15000"/>
            </a:spcAft>
            <a:buChar char="•"/>
          </a:pPr>
          <a:r>
            <a:rPr kumimoji="1" lang="ja-JP" altLang="en-US" sz="1600" kern="1200" dirty="0"/>
            <a:t>現預金の出入りがあった時のみ記載⇒例えば、リース契約締結段階では記載しない</a:t>
          </a:r>
        </a:p>
      </dsp:txBody>
      <dsp:txXfrm>
        <a:off x="0" y="366820"/>
        <a:ext cx="8568952" cy="2016000"/>
      </dsp:txXfrm>
    </dsp:sp>
    <dsp:sp modelId="{FA24737C-01A7-4321-A5B4-ECEDFB90D202}">
      <dsp:nvSpPr>
        <dsp:cNvPr id="0" name=""/>
        <dsp:cNvSpPr/>
      </dsp:nvSpPr>
      <dsp:spPr>
        <a:xfrm>
          <a:off x="428447" y="130660"/>
          <a:ext cx="5998266"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４）設備収支項目</a:t>
          </a:r>
        </a:p>
      </dsp:txBody>
      <dsp:txXfrm>
        <a:off x="451504" y="153717"/>
        <a:ext cx="5952152" cy="426206"/>
      </dsp:txXfrm>
    </dsp:sp>
    <dsp:sp modelId="{AF1863ED-AF3B-4F90-BF9A-3046E01A418D}">
      <dsp:nvSpPr>
        <dsp:cNvPr id="0" name=""/>
        <dsp:cNvSpPr/>
      </dsp:nvSpPr>
      <dsp:spPr>
        <a:xfrm>
          <a:off x="0" y="2705380"/>
          <a:ext cx="8568952" cy="1537199"/>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046" tIns="333248" rIns="665046"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借入金収入⇒金融機関より新規借入を行った場合に記載（総額と純額あり）</a:t>
          </a:r>
        </a:p>
        <a:p>
          <a:pPr marL="171450" lvl="1" indent="-171450" algn="l" defTabSz="711200">
            <a:lnSpc>
              <a:spcPct val="90000"/>
            </a:lnSpc>
            <a:spcBef>
              <a:spcPct val="0"/>
            </a:spcBef>
            <a:spcAft>
              <a:spcPct val="15000"/>
            </a:spcAft>
            <a:buChar char="•"/>
          </a:pPr>
          <a:r>
            <a:rPr kumimoji="1" lang="ja-JP" altLang="en-US" sz="1600" kern="1200" dirty="0"/>
            <a:t>固定性預金取崩⇒定期預金等を解約し、普通預金等に入金した時に記載</a:t>
          </a:r>
        </a:p>
        <a:p>
          <a:pPr marL="171450" lvl="1" indent="-171450" algn="l" defTabSz="711200">
            <a:lnSpc>
              <a:spcPct val="90000"/>
            </a:lnSpc>
            <a:spcBef>
              <a:spcPct val="0"/>
            </a:spcBef>
            <a:spcAft>
              <a:spcPct val="15000"/>
            </a:spcAft>
            <a:buChar char="•"/>
          </a:pPr>
          <a:r>
            <a:rPr kumimoji="1" lang="ja-JP" altLang="en-US" sz="1600" kern="1200" dirty="0"/>
            <a:t>借入金返済⇒金融機関に借入金の返金を行った場合に記載</a:t>
          </a:r>
        </a:p>
        <a:p>
          <a:pPr marL="171450" lvl="1" indent="-171450" algn="l" defTabSz="711200">
            <a:lnSpc>
              <a:spcPct val="90000"/>
            </a:lnSpc>
            <a:spcBef>
              <a:spcPct val="0"/>
            </a:spcBef>
            <a:spcAft>
              <a:spcPct val="15000"/>
            </a:spcAft>
            <a:buChar char="•"/>
          </a:pPr>
          <a:r>
            <a:rPr kumimoji="1" lang="ja-JP" altLang="en-US" sz="1600" kern="1200" dirty="0"/>
            <a:t>固定性預金預入⇒定期預金、定期積金等の固定性預金に支出した時に記載</a:t>
          </a:r>
        </a:p>
      </dsp:txBody>
      <dsp:txXfrm>
        <a:off x="0" y="2705380"/>
        <a:ext cx="8568952" cy="1537199"/>
      </dsp:txXfrm>
    </dsp:sp>
    <dsp:sp modelId="{FD7B9CEA-7D21-4046-B041-C07D2E5DDF21}">
      <dsp:nvSpPr>
        <dsp:cNvPr id="0" name=""/>
        <dsp:cNvSpPr/>
      </dsp:nvSpPr>
      <dsp:spPr>
        <a:xfrm>
          <a:off x="428447" y="2469220"/>
          <a:ext cx="5998266"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５）財務収支項目</a:t>
          </a:r>
        </a:p>
      </dsp:txBody>
      <dsp:txXfrm>
        <a:off x="451504" y="2492277"/>
        <a:ext cx="5952152" cy="426206"/>
      </dsp:txXfrm>
    </dsp:sp>
    <dsp:sp modelId="{2CE31703-CCD5-41D3-B9EB-F80E6391B8D8}">
      <dsp:nvSpPr>
        <dsp:cNvPr id="0" name=""/>
        <dsp:cNvSpPr/>
      </dsp:nvSpPr>
      <dsp:spPr>
        <a:xfrm>
          <a:off x="0" y="4565140"/>
          <a:ext cx="8568952" cy="1209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65046" tIns="333248" rIns="665046"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科目は分かりやすいものに適時変更</a:t>
          </a:r>
        </a:p>
        <a:p>
          <a:pPr marL="171450" lvl="1" indent="-171450" algn="l" defTabSz="711200">
            <a:lnSpc>
              <a:spcPct val="90000"/>
            </a:lnSpc>
            <a:spcBef>
              <a:spcPct val="0"/>
            </a:spcBef>
            <a:spcAft>
              <a:spcPct val="15000"/>
            </a:spcAft>
            <a:buChar char="•"/>
          </a:pPr>
          <a:r>
            <a:rPr kumimoji="1" lang="ja-JP" altLang="en-US" sz="1600" kern="1200" dirty="0"/>
            <a:t>資金繰り表の残高の正確性を確認する意味で、翌月繰越残高の下に現預金の口座残高を記載するとより良い</a:t>
          </a:r>
        </a:p>
      </dsp:txBody>
      <dsp:txXfrm>
        <a:off x="0" y="4565140"/>
        <a:ext cx="8568952" cy="1209600"/>
      </dsp:txXfrm>
    </dsp:sp>
    <dsp:sp modelId="{790911D6-7356-4BDF-9E4B-9D5DEFA08CDB}">
      <dsp:nvSpPr>
        <dsp:cNvPr id="0" name=""/>
        <dsp:cNvSpPr/>
      </dsp:nvSpPr>
      <dsp:spPr>
        <a:xfrm>
          <a:off x="428447" y="4328980"/>
          <a:ext cx="5998266" cy="4723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6720" tIns="0" rIns="226720" bIns="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６）その他</a:t>
          </a:r>
        </a:p>
      </dsp:txBody>
      <dsp:txXfrm>
        <a:off x="451504" y="4352037"/>
        <a:ext cx="5952152" cy="42620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4096A-C569-4549-B690-7F5CE291E83B}">
      <dsp:nvSpPr>
        <dsp:cNvPr id="0" name=""/>
        <dsp:cNvSpPr/>
      </dsp:nvSpPr>
      <dsp:spPr>
        <a:xfrm>
          <a:off x="0" y="447404"/>
          <a:ext cx="8208912" cy="9906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役員報酬、家賃、リース料など毎月定額で発生する費用⇒毎期一定額を記載</a:t>
          </a:r>
        </a:p>
      </dsp:txBody>
      <dsp:txXfrm>
        <a:off x="0" y="447404"/>
        <a:ext cx="8208912" cy="990675"/>
      </dsp:txXfrm>
    </dsp:sp>
    <dsp:sp modelId="{90C26C4B-B4AD-4412-8F2D-5E9F449F39D5}">
      <dsp:nvSpPr>
        <dsp:cNvPr id="0" name=""/>
        <dsp:cNvSpPr/>
      </dsp:nvSpPr>
      <dsp:spPr>
        <a:xfrm>
          <a:off x="410445" y="196484"/>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１）毎月定額費用</a:t>
          </a:r>
        </a:p>
      </dsp:txBody>
      <dsp:txXfrm>
        <a:off x="434943" y="220982"/>
        <a:ext cx="5697242" cy="452844"/>
      </dsp:txXfrm>
    </dsp:sp>
    <dsp:sp modelId="{F5408076-B241-4FD3-8FE7-60BA1253249F}">
      <dsp:nvSpPr>
        <dsp:cNvPr id="0" name=""/>
        <dsp:cNvSpPr/>
      </dsp:nvSpPr>
      <dsp:spPr>
        <a:xfrm>
          <a:off x="0" y="1780799"/>
          <a:ext cx="8208912" cy="18742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固定資産税の支払（６月末（この時に全額納付も可）、９月末、１２月末、２月末）</a:t>
          </a:r>
        </a:p>
        <a:p>
          <a:pPr marL="171450" lvl="1" indent="-171450" algn="l" defTabSz="755650">
            <a:lnSpc>
              <a:spcPct val="90000"/>
            </a:lnSpc>
            <a:spcBef>
              <a:spcPct val="0"/>
            </a:spcBef>
            <a:spcAft>
              <a:spcPct val="15000"/>
            </a:spcAft>
            <a:buChar char="•"/>
          </a:pPr>
          <a:r>
            <a:rPr kumimoji="1" lang="ja-JP" altLang="en-US" sz="1700" kern="1200" dirty="0"/>
            <a:t>労働保険の納付⇒</a:t>
          </a:r>
          <a:r>
            <a:rPr kumimoji="1" lang="en-US" altLang="ja-JP" sz="1700" kern="1200" dirty="0"/>
            <a:t>7</a:t>
          </a:r>
          <a:r>
            <a:rPr kumimoji="1" lang="ja-JP" altLang="en-US" sz="1700" kern="1200" dirty="0"/>
            <a:t>月</a:t>
          </a:r>
          <a:r>
            <a:rPr kumimoji="1" lang="en-US" altLang="ja-JP" sz="1700" kern="1200" dirty="0"/>
            <a:t>10</a:t>
          </a:r>
          <a:r>
            <a:rPr kumimoji="1" lang="ja-JP" altLang="en-US" sz="1700" kern="1200" dirty="0"/>
            <a:t>日（この時に全額納付も可）、</a:t>
          </a:r>
          <a:r>
            <a:rPr kumimoji="1" lang="en-US" altLang="ja-JP" sz="1700" kern="1200" dirty="0"/>
            <a:t>10</a:t>
          </a:r>
          <a:r>
            <a:rPr kumimoji="1" lang="ja-JP" altLang="en-US" sz="1700" kern="1200" dirty="0"/>
            <a:t>月</a:t>
          </a:r>
          <a:r>
            <a:rPr kumimoji="1" lang="en-US" altLang="ja-JP" sz="1700" kern="1200" dirty="0"/>
            <a:t>31</a:t>
          </a:r>
          <a:r>
            <a:rPr kumimoji="1" lang="ja-JP" altLang="en-US" sz="1700" kern="1200" dirty="0"/>
            <a:t>日、</a:t>
          </a:r>
          <a:r>
            <a:rPr kumimoji="1" lang="en-US" altLang="ja-JP" sz="1700" kern="1200" dirty="0"/>
            <a:t>1</a:t>
          </a:r>
          <a:r>
            <a:rPr kumimoji="1" lang="ja-JP" altLang="en-US" sz="1700" kern="1200" dirty="0"/>
            <a:t>月</a:t>
          </a:r>
          <a:r>
            <a:rPr kumimoji="1" lang="en-US" altLang="ja-JP" sz="1700" kern="1200" dirty="0"/>
            <a:t>31</a:t>
          </a:r>
          <a:r>
            <a:rPr kumimoji="1" lang="ja-JP" altLang="en-US" sz="1700" kern="1200" dirty="0"/>
            <a:t>日）</a:t>
          </a:r>
        </a:p>
        <a:p>
          <a:pPr marL="171450" lvl="1" indent="-171450" algn="l" defTabSz="755650">
            <a:lnSpc>
              <a:spcPct val="90000"/>
            </a:lnSpc>
            <a:spcBef>
              <a:spcPct val="0"/>
            </a:spcBef>
            <a:spcAft>
              <a:spcPct val="15000"/>
            </a:spcAft>
            <a:buChar char="•"/>
          </a:pPr>
          <a:r>
            <a:rPr kumimoji="1" lang="ja-JP" altLang="en-US" sz="1700" kern="1200" dirty="0"/>
            <a:t>定期修繕の様に事前に決定しているものは、適時記入</a:t>
          </a:r>
        </a:p>
      </dsp:txBody>
      <dsp:txXfrm>
        <a:off x="0" y="1780799"/>
        <a:ext cx="8208912" cy="1874250"/>
      </dsp:txXfrm>
    </dsp:sp>
    <dsp:sp modelId="{9BC3088E-F269-4E3C-A185-3A7F987444C9}">
      <dsp:nvSpPr>
        <dsp:cNvPr id="0" name=""/>
        <dsp:cNvSpPr/>
      </dsp:nvSpPr>
      <dsp:spPr>
        <a:xfrm>
          <a:off x="410445" y="1529879"/>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２）季節的要因費用</a:t>
          </a:r>
        </a:p>
      </dsp:txBody>
      <dsp:txXfrm>
        <a:off x="434943" y="1554377"/>
        <a:ext cx="5697242" cy="452844"/>
      </dsp:txXfrm>
    </dsp:sp>
    <dsp:sp modelId="{AC3661CD-AC64-4234-96DA-62A6EBF02EEE}">
      <dsp:nvSpPr>
        <dsp:cNvPr id="0" name=""/>
        <dsp:cNvSpPr/>
      </dsp:nvSpPr>
      <dsp:spPr>
        <a:xfrm>
          <a:off x="0" y="3997769"/>
          <a:ext cx="8208912" cy="1285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そもそも、全ての経費発生を予測するのは不可能⇒発生にバラツキのあるものは、前年実績を基準として経費計画を策定し、平均値を入力</a:t>
          </a:r>
        </a:p>
        <a:p>
          <a:pPr marL="171450" lvl="1" indent="-171450" algn="l" defTabSz="755650">
            <a:lnSpc>
              <a:spcPct val="90000"/>
            </a:lnSpc>
            <a:spcBef>
              <a:spcPct val="0"/>
            </a:spcBef>
            <a:spcAft>
              <a:spcPct val="15000"/>
            </a:spcAft>
            <a:buChar char="•"/>
          </a:pPr>
          <a:r>
            <a:rPr kumimoji="1" lang="ja-JP" altLang="en-US" sz="1700" kern="1200" dirty="0"/>
            <a:t>人件費計画は綿密に⇒計画年度の昇給、減給、雇用形態の変更等を確認</a:t>
          </a:r>
        </a:p>
      </dsp:txBody>
      <dsp:txXfrm>
        <a:off x="0" y="3997769"/>
        <a:ext cx="8208912" cy="1285200"/>
      </dsp:txXfrm>
    </dsp:sp>
    <dsp:sp modelId="{9C8DC898-3AEF-40A6-BF7B-E42A50278AAB}">
      <dsp:nvSpPr>
        <dsp:cNvPr id="0" name=""/>
        <dsp:cNvSpPr/>
      </dsp:nvSpPr>
      <dsp:spPr>
        <a:xfrm>
          <a:off x="410445" y="3746849"/>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３）その他</a:t>
          </a:r>
        </a:p>
      </dsp:txBody>
      <dsp:txXfrm>
        <a:off x="434943" y="3771347"/>
        <a:ext cx="5697242" cy="452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92B01C-A3A6-4DCB-90EF-04096656BBFC}">
      <dsp:nvSpPr>
        <dsp:cNvPr id="0" name=""/>
        <dsp:cNvSpPr/>
      </dsp:nvSpPr>
      <dsp:spPr>
        <a:xfrm>
          <a:off x="0" y="498443"/>
          <a:ext cx="8497639" cy="1285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54076" rIns="65951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確定⇒原則として、決算の２ヶ月後</a:t>
          </a:r>
        </a:p>
        <a:p>
          <a:pPr marL="171450" lvl="1" indent="-171450" algn="l" defTabSz="755650">
            <a:lnSpc>
              <a:spcPct val="90000"/>
            </a:lnSpc>
            <a:spcBef>
              <a:spcPct val="0"/>
            </a:spcBef>
            <a:spcAft>
              <a:spcPct val="15000"/>
            </a:spcAft>
            <a:buChar char="•"/>
          </a:pPr>
          <a:r>
            <a:rPr kumimoji="1" lang="ja-JP" altLang="en-US" sz="1700" kern="1200" dirty="0"/>
            <a:t>中間納付⇒前年の納付金額が</a:t>
          </a:r>
          <a:r>
            <a:rPr kumimoji="1" lang="en-US" altLang="ja-JP" sz="1700" kern="1200" dirty="0"/>
            <a:t>20</a:t>
          </a:r>
          <a:r>
            <a:rPr kumimoji="1" lang="ja-JP" altLang="en-US" sz="1700" kern="1200" dirty="0"/>
            <a:t>万円以上の場合⇒前年の法人税等の</a:t>
          </a:r>
          <a:r>
            <a:rPr kumimoji="1" lang="en-US" altLang="ja-JP" sz="1700" kern="1200" dirty="0"/>
            <a:t>1/2</a:t>
          </a:r>
          <a:r>
            <a:rPr kumimoji="1" lang="ja-JP" altLang="en-US" sz="1700" kern="1200" dirty="0"/>
            <a:t>を決算後</a:t>
          </a:r>
          <a:r>
            <a:rPr kumimoji="1" lang="en-US" altLang="ja-JP" sz="1700" kern="1200" dirty="0"/>
            <a:t>8</a:t>
          </a:r>
          <a:r>
            <a:rPr kumimoji="1" lang="ja-JP" altLang="en-US" sz="1700" kern="1200" dirty="0"/>
            <a:t>ヶ月後</a:t>
          </a:r>
        </a:p>
      </dsp:txBody>
      <dsp:txXfrm>
        <a:off x="0" y="498443"/>
        <a:ext cx="8497639" cy="1285200"/>
      </dsp:txXfrm>
    </dsp:sp>
    <dsp:sp modelId="{09448CDC-E1B6-4140-B33F-BB84989D349B}">
      <dsp:nvSpPr>
        <dsp:cNvPr id="0" name=""/>
        <dsp:cNvSpPr/>
      </dsp:nvSpPr>
      <dsp:spPr>
        <a:xfrm>
          <a:off x="424881" y="247523"/>
          <a:ext cx="5948347"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１）法人税など（都道府県民税・市区町村税）</a:t>
          </a:r>
        </a:p>
      </dsp:txBody>
      <dsp:txXfrm>
        <a:off x="449379" y="272021"/>
        <a:ext cx="5899351" cy="452844"/>
      </dsp:txXfrm>
    </dsp:sp>
    <dsp:sp modelId="{499C48CC-9C85-4664-B74C-E511EDD010A1}">
      <dsp:nvSpPr>
        <dsp:cNvPr id="0" name=""/>
        <dsp:cNvSpPr/>
      </dsp:nvSpPr>
      <dsp:spPr>
        <a:xfrm>
          <a:off x="0" y="2126363"/>
          <a:ext cx="8497639" cy="1927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54076" rIns="65951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確定⇒原則として、決算の２ヶ月後</a:t>
          </a:r>
        </a:p>
        <a:p>
          <a:pPr marL="171450" lvl="1" indent="-171450" algn="l" defTabSz="755650">
            <a:lnSpc>
              <a:spcPct val="90000"/>
            </a:lnSpc>
            <a:spcBef>
              <a:spcPct val="0"/>
            </a:spcBef>
            <a:spcAft>
              <a:spcPct val="15000"/>
            </a:spcAft>
            <a:buChar char="•"/>
          </a:pPr>
          <a:r>
            <a:rPr kumimoji="1" lang="ja-JP" altLang="en-US" sz="1700" kern="1200" dirty="0"/>
            <a:t>中間納付⇒前年の納付金額が</a:t>
          </a:r>
          <a:r>
            <a:rPr kumimoji="1" lang="en-US" altLang="ja-JP" sz="1700" kern="1200" dirty="0"/>
            <a:t>48</a:t>
          </a:r>
          <a:r>
            <a:rPr kumimoji="1" lang="ja-JP" altLang="en-US" sz="1700" kern="1200" dirty="0"/>
            <a:t>万円以下⇒中間納付</a:t>
          </a:r>
          <a:r>
            <a:rPr kumimoji="1" lang="en-US" altLang="ja-JP" sz="1700" kern="1200" dirty="0"/>
            <a:t>0</a:t>
          </a:r>
          <a:r>
            <a:rPr kumimoji="1" lang="ja-JP" altLang="en-US" sz="1700" kern="1200" dirty="0"/>
            <a:t>円</a:t>
          </a:r>
        </a:p>
        <a:p>
          <a:pPr marL="171450" lvl="1" indent="-171450" algn="l" defTabSz="755650">
            <a:lnSpc>
              <a:spcPct val="90000"/>
            </a:lnSpc>
            <a:spcBef>
              <a:spcPct val="0"/>
            </a:spcBef>
            <a:spcAft>
              <a:spcPct val="15000"/>
            </a:spcAft>
            <a:buFontTx/>
            <a:buNone/>
          </a:pPr>
          <a:r>
            <a:rPr kumimoji="1" lang="ja-JP" altLang="en-US" sz="1700" kern="1200" dirty="0"/>
            <a:t>　　　　　　　 ⇒</a:t>
          </a:r>
          <a:r>
            <a:rPr kumimoji="1" lang="en-US" altLang="ja-JP" sz="1700" kern="1200" dirty="0"/>
            <a:t>48</a:t>
          </a:r>
          <a:r>
            <a:rPr kumimoji="1" lang="ja-JP" altLang="en-US" sz="1700" kern="1200" dirty="0"/>
            <a:t>万円～</a:t>
          </a:r>
          <a:r>
            <a:rPr kumimoji="1" lang="en-US" altLang="ja-JP" sz="1700" kern="1200" dirty="0"/>
            <a:t>400</a:t>
          </a:r>
          <a:r>
            <a:rPr kumimoji="1" lang="ja-JP" altLang="en-US" sz="1700" kern="1200" dirty="0"/>
            <a:t>万円以下⇒決算後</a:t>
          </a:r>
          <a:r>
            <a:rPr kumimoji="1" lang="en-US" altLang="ja-JP" sz="1700" kern="1200" dirty="0"/>
            <a:t>8</a:t>
          </a:r>
          <a:r>
            <a:rPr kumimoji="1" lang="ja-JP" altLang="en-US" sz="1700" kern="1200" dirty="0"/>
            <a:t>ヶ月後</a:t>
          </a:r>
        </a:p>
        <a:p>
          <a:pPr marL="171450" lvl="1" indent="-171450" algn="l" defTabSz="755650">
            <a:lnSpc>
              <a:spcPct val="90000"/>
            </a:lnSpc>
            <a:spcBef>
              <a:spcPct val="0"/>
            </a:spcBef>
            <a:spcAft>
              <a:spcPct val="15000"/>
            </a:spcAft>
            <a:buFontTx/>
            <a:buNone/>
          </a:pPr>
          <a:r>
            <a:rPr kumimoji="1" lang="ja-JP" altLang="en-US" sz="1700" kern="1200" dirty="0"/>
            <a:t>　　　　　　　 ⇒</a:t>
          </a:r>
          <a:r>
            <a:rPr kumimoji="1" lang="en-US" altLang="ja-JP" sz="1700" kern="1200" dirty="0"/>
            <a:t>400</a:t>
          </a:r>
          <a:r>
            <a:rPr kumimoji="1" lang="ja-JP" altLang="en-US" sz="1700" kern="1200" dirty="0"/>
            <a:t>万円～</a:t>
          </a:r>
          <a:r>
            <a:rPr kumimoji="1" lang="en-US" altLang="ja-JP" sz="1700" kern="1200" dirty="0"/>
            <a:t>4,800</a:t>
          </a:r>
          <a:r>
            <a:rPr kumimoji="1" lang="ja-JP" altLang="en-US" sz="1700" kern="1200" dirty="0"/>
            <a:t>万円以下⇒決算後</a:t>
          </a:r>
          <a:r>
            <a:rPr kumimoji="1" lang="en-US" altLang="ja-JP" sz="1700" kern="1200" dirty="0"/>
            <a:t>5</a:t>
          </a:r>
          <a:r>
            <a:rPr kumimoji="1" lang="ja-JP" altLang="en-US" sz="1700" kern="1200" dirty="0"/>
            <a:t>ヶ月後、</a:t>
          </a:r>
          <a:r>
            <a:rPr kumimoji="1" lang="en-US" altLang="ja-JP" sz="1700" kern="1200" dirty="0"/>
            <a:t>8</a:t>
          </a:r>
          <a:r>
            <a:rPr kumimoji="1" lang="ja-JP" altLang="en-US" sz="1700" kern="1200" dirty="0"/>
            <a:t>ヶ月後、</a:t>
          </a:r>
          <a:r>
            <a:rPr kumimoji="1" lang="en-US" altLang="ja-JP" sz="1700" kern="1200" dirty="0"/>
            <a:t>11</a:t>
          </a:r>
          <a:r>
            <a:rPr kumimoji="1" lang="ja-JP" altLang="en-US" sz="1700" kern="1200" dirty="0"/>
            <a:t>ヶ月後</a:t>
          </a:r>
        </a:p>
        <a:p>
          <a:pPr marL="171450" lvl="1" indent="-171450" algn="l" defTabSz="755650">
            <a:lnSpc>
              <a:spcPct val="90000"/>
            </a:lnSpc>
            <a:spcBef>
              <a:spcPct val="0"/>
            </a:spcBef>
            <a:spcAft>
              <a:spcPct val="15000"/>
            </a:spcAft>
            <a:buFontTx/>
            <a:buNone/>
          </a:pPr>
          <a:r>
            <a:rPr kumimoji="1" lang="ja-JP" altLang="en-US" sz="1700" kern="1200" dirty="0"/>
            <a:t>　　　　　　　 ⇒</a:t>
          </a:r>
          <a:r>
            <a:rPr kumimoji="1" lang="en-US" altLang="ja-JP" sz="1700" kern="1200" dirty="0"/>
            <a:t>4,800</a:t>
          </a:r>
          <a:r>
            <a:rPr kumimoji="1" lang="ja-JP" altLang="en-US" sz="1700" kern="1200" dirty="0"/>
            <a:t>万円～⇒毎月納付（年間</a:t>
          </a:r>
          <a:r>
            <a:rPr kumimoji="1" lang="en-US" altLang="ja-JP" sz="1700" kern="1200" dirty="0"/>
            <a:t>11</a:t>
          </a:r>
          <a:r>
            <a:rPr kumimoji="1" lang="ja-JP" altLang="en-US" sz="1700" kern="1200" dirty="0"/>
            <a:t>回）</a:t>
          </a:r>
        </a:p>
      </dsp:txBody>
      <dsp:txXfrm>
        <a:off x="0" y="2126363"/>
        <a:ext cx="8497639" cy="1927800"/>
      </dsp:txXfrm>
    </dsp:sp>
    <dsp:sp modelId="{D1569A77-1377-4CDA-B58D-9B707674464E}">
      <dsp:nvSpPr>
        <dsp:cNvPr id="0" name=""/>
        <dsp:cNvSpPr/>
      </dsp:nvSpPr>
      <dsp:spPr>
        <a:xfrm>
          <a:off x="424881" y="1875443"/>
          <a:ext cx="5948347"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２）消費税</a:t>
          </a:r>
        </a:p>
      </dsp:txBody>
      <dsp:txXfrm>
        <a:off x="449379" y="1899941"/>
        <a:ext cx="5899351" cy="452844"/>
      </dsp:txXfrm>
    </dsp:sp>
    <dsp:sp modelId="{445AED18-99A5-4B71-ACE1-23CA5F2AC55D}">
      <dsp:nvSpPr>
        <dsp:cNvPr id="0" name=""/>
        <dsp:cNvSpPr/>
      </dsp:nvSpPr>
      <dsp:spPr>
        <a:xfrm>
          <a:off x="0" y="4396883"/>
          <a:ext cx="8497639" cy="10442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54076" rIns="659511"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原則⇒給与支給時の翌月</a:t>
          </a:r>
          <a:r>
            <a:rPr kumimoji="1" lang="en-US" altLang="ja-JP" sz="1700" kern="1200" dirty="0"/>
            <a:t>10</a:t>
          </a:r>
          <a:r>
            <a:rPr kumimoji="1" lang="ja-JP" altLang="en-US" sz="1700" kern="1200" dirty="0"/>
            <a:t>日</a:t>
          </a:r>
        </a:p>
        <a:p>
          <a:pPr marL="171450" lvl="1" indent="-171450" algn="l" defTabSz="755650">
            <a:lnSpc>
              <a:spcPct val="90000"/>
            </a:lnSpc>
            <a:spcBef>
              <a:spcPct val="0"/>
            </a:spcBef>
            <a:spcAft>
              <a:spcPct val="15000"/>
            </a:spcAft>
            <a:buChar char="•"/>
          </a:pPr>
          <a:r>
            <a:rPr kumimoji="1" lang="ja-JP" altLang="en-US" sz="1700" kern="1200" dirty="0"/>
            <a:t>例外⇒</a:t>
          </a:r>
          <a:r>
            <a:rPr kumimoji="1" lang="en-US" altLang="ja-JP" sz="1700" kern="1200" dirty="0"/>
            <a:t>7</a:t>
          </a:r>
          <a:r>
            <a:rPr kumimoji="1" lang="ja-JP" altLang="en-US" sz="1700" kern="1200" dirty="0"/>
            <a:t>月</a:t>
          </a:r>
          <a:r>
            <a:rPr kumimoji="1" lang="en-US" altLang="ja-JP" sz="1700" kern="1200" dirty="0"/>
            <a:t>10</a:t>
          </a:r>
          <a:r>
            <a:rPr kumimoji="1" lang="ja-JP" altLang="en-US" sz="1700" kern="1200" dirty="0"/>
            <a:t>日と</a:t>
          </a:r>
          <a:r>
            <a:rPr kumimoji="1" lang="en-US" altLang="ja-JP" sz="1700" kern="1200" dirty="0"/>
            <a:t>1</a:t>
          </a:r>
          <a:r>
            <a:rPr kumimoji="1" lang="ja-JP" altLang="en-US" sz="1700" kern="1200" dirty="0"/>
            <a:t>月</a:t>
          </a:r>
          <a:r>
            <a:rPr kumimoji="1" lang="en-US" altLang="ja-JP" sz="1700" kern="1200" dirty="0"/>
            <a:t>20</a:t>
          </a:r>
          <a:r>
            <a:rPr kumimoji="1" lang="ja-JP" altLang="en-US" sz="1700" kern="1200" dirty="0"/>
            <a:t>日（常時雇用者が</a:t>
          </a:r>
          <a:r>
            <a:rPr kumimoji="1" lang="en-US" altLang="ja-JP" sz="1700" kern="1200" dirty="0"/>
            <a:t>10</a:t>
          </a:r>
          <a:r>
            <a:rPr kumimoji="1" lang="ja-JP" altLang="en-US" sz="1700" kern="1200" dirty="0"/>
            <a:t>名以下の場合）</a:t>
          </a:r>
        </a:p>
      </dsp:txBody>
      <dsp:txXfrm>
        <a:off x="0" y="4396883"/>
        <a:ext cx="8497639" cy="1044225"/>
      </dsp:txXfrm>
    </dsp:sp>
    <dsp:sp modelId="{DF9E2E85-365F-4E9E-AE3A-3D807981E528}">
      <dsp:nvSpPr>
        <dsp:cNvPr id="0" name=""/>
        <dsp:cNvSpPr/>
      </dsp:nvSpPr>
      <dsp:spPr>
        <a:xfrm>
          <a:off x="424881" y="4145963"/>
          <a:ext cx="5948347"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３）源泉所得税</a:t>
          </a:r>
        </a:p>
      </dsp:txBody>
      <dsp:txXfrm>
        <a:off x="449379" y="4170461"/>
        <a:ext cx="5899351" cy="4528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AD37BC-61EF-4EA5-90E6-06CC6FDA08F5}">
      <dsp:nvSpPr>
        <dsp:cNvPr id="0" name=""/>
        <dsp:cNvSpPr/>
      </dsp:nvSpPr>
      <dsp:spPr>
        <a:xfrm>
          <a:off x="0" y="365418"/>
          <a:ext cx="8497639" cy="2041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74904" rIns="659511" bIns="128016"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Ø"/>
          </a:pPr>
          <a:r>
            <a:rPr kumimoji="1" lang="ja-JP" altLang="en-US" sz="1800" kern="1200" dirty="0"/>
            <a:t>繰り越すことができる期間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2001</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a:t>
          </a:r>
          <a:r>
            <a:rPr kumimoji="1" lang="en-US" altLang="en-US" sz="1800" kern="1200" dirty="0"/>
            <a:t>1</a:t>
          </a:r>
          <a:r>
            <a:rPr kumimoji="1" lang="ja-JP" altLang="en-US" sz="1800" kern="1200" dirty="0"/>
            <a:t>日前に終了した事業年度で生じた欠損金⇒</a:t>
          </a:r>
          <a:r>
            <a:rPr kumimoji="1" lang="en-US" altLang="ja-JP" sz="1800" kern="1200" dirty="0"/>
            <a:t>5</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2001</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a:t>
          </a:r>
          <a:r>
            <a:rPr kumimoji="1" lang="en-US" altLang="ja-JP" sz="1800" kern="1200" dirty="0"/>
            <a:t>2008</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31</a:t>
          </a:r>
          <a:r>
            <a:rPr kumimoji="1" lang="ja-JP" altLang="en-US" sz="1800" kern="1200" dirty="0"/>
            <a:t>日の事業年度で生じた欠損金⇒</a:t>
          </a:r>
          <a:r>
            <a:rPr kumimoji="1" lang="en-US" altLang="ja-JP" sz="1800" kern="1200" dirty="0"/>
            <a:t>7</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2008</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a:t>
          </a:r>
          <a:r>
            <a:rPr kumimoji="1" lang="en-US" altLang="ja-JP" sz="1800" kern="1200" dirty="0"/>
            <a:t>2018</a:t>
          </a:r>
          <a:r>
            <a:rPr kumimoji="1" lang="ja-JP" altLang="en-US" sz="1800" kern="1200" dirty="0"/>
            <a:t>年</a:t>
          </a:r>
          <a:r>
            <a:rPr kumimoji="1" lang="en-US" altLang="ja-JP" sz="1800" kern="1200" dirty="0"/>
            <a:t>3</a:t>
          </a:r>
          <a:r>
            <a:rPr kumimoji="1" lang="ja-JP" altLang="en-US" sz="1800" kern="1200" dirty="0"/>
            <a:t>月</a:t>
          </a:r>
          <a:r>
            <a:rPr kumimoji="1" lang="en-US" altLang="ja-JP" sz="1800" kern="1200" dirty="0"/>
            <a:t>31</a:t>
          </a:r>
          <a:r>
            <a:rPr kumimoji="1" lang="ja-JP" altLang="en-US" sz="1800" kern="1200" dirty="0"/>
            <a:t>日の事業年度で生じた欠損金⇒</a:t>
          </a:r>
          <a:r>
            <a:rPr kumimoji="1" lang="en-US" altLang="ja-JP" sz="1800" kern="1200" dirty="0"/>
            <a:t>9</a:t>
          </a:r>
          <a:r>
            <a:rPr kumimoji="1" lang="ja-JP" altLang="en-US" sz="1800" kern="1200" dirty="0"/>
            <a:t>年間</a:t>
          </a:r>
        </a:p>
        <a:p>
          <a:pPr marL="171450" lvl="1" indent="-171450" algn="l" defTabSz="800100">
            <a:lnSpc>
              <a:spcPct val="90000"/>
            </a:lnSpc>
            <a:spcBef>
              <a:spcPct val="0"/>
            </a:spcBef>
            <a:spcAft>
              <a:spcPct val="15000"/>
            </a:spcAft>
            <a:buFontTx/>
            <a:buNone/>
          </a:pPr>
          <a:r>
            <a:rPr kumimoji="1" lang="ja-JP" altLang="en-US" sz="1800" kern="1200" dirty="0"/>
            <a:t>  ⇒</a:t>
          </a:r>
          <a:r>
            <a:rPr kumimoji="1" lang="en-US" altLang="ja-JP" sz="1800" kern="1200" dirty="0"/>
            <a:t>2018</a:t>
          </a:r>
          <a:r>
            <a:rPr kumimoji="1" lang="ja-JP" altLang="en-US" sz="1800" kern="1200" dirty="0"/>
            <a:t>年</a:t>
          </a:r>
          <a:r>
            <a:rPr kumimoji="1" lang="en-US" altLang="ja-JP" sz="1800" kern="1200" dirty="0"/>
            <a:t>4</a:t>
          </a:r>
          <a:r>
            <a:rPr kumimoji="1" lang="ja-JP" altLang="en-US" sz="1800" kern="1200" dirty="0"/>
            <a:t>月</a:t>
          </a:r>
          <a:r>
            <a:rPr kumimoji="1" lang="en-US" altLang="ja-JP" sz="1800" kern="1200" dirty="0"/>
            <a:t>1</a:t>
          </a:r>
          <a:r>
            <a:rPr kumimoji="1" lang="ja-JP" altLang="en-US" sz="1800" kern="1200" dirty="0"/>
            <a:t>日以降の事業年度で生じた欠損金⇒</a:t>
          </a:r>
          <a:r>
            <a:rPr kumimoji="1" lang="en-US" altLang="ja-JP" sz="1800" kern="1200" dirty="0"/>
            <a:t>10</a:t>
          </a:r>
          <a:r>
            <a:rPr kumimoji="1" lang="ja-JP" altLang="en-US" sz="1800" kern="1200" dirty="0"/>
            <a:t>年間</a:t>
          </a:r>
        </a:p>
      </dsp:txBody>
      <dsp:txXfrm>
        <a:off x="0" y="365418"/>
        <a:ext cx="8497639" cy="2041200"/>
      </dsp:txXfrm>
    </dsp:sp>
    <dsp:sp modelId="{5093A2F4-C6B9-4EE4-85F4-262E24BDBC49}">
      <dsp:nvSpPr>
        <dsp:cNvPr id="0" name=""/>
        <dsp:cNvSpPr/>
      </dsp:nvSpPr>
      <dsp:spPr>
        <a:xfrm>
          <a:off x="424881" y="99738"/>
          <a:ext cx="5948347"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１）別表</a:t>
          </a:r>
          <a:r>
            <a:rPr kumimoji="1" lang="en-US" altLang="ja-JP" sz="1800" kern="1200" dirty="0"/>
            <a:t>7</a:t>
          </a:r>
          <a:r>
            <a:rPr kumimoji="1" lang="ja-JP" altLang="en-US" sz="1800" kern="1200" dirty="0"/>
            <a:t>で必ず確認</a:t>
          </a:r>
          <a:endParaRPr kumimoji="1" lang="en-US" altLang="ja-JP" sz="1800" kern="1200" dirty="0"/>
        </a:p>
      </dsp:txBody>
      <dsp:txXfrm>
        <a:off x="450820" y="125677"/>
        <a:ext cx="5896469" cy="479482"/>
      </dsp:txXfrm>
    </dsp:sp>
    <dsp:sp modelId="{21ADA9CD-9D56-4DE0-B710-5093FD0B62A0}">
      <dsp:nvSpPr>
        <dsp:cNvPr id="0" name=""/>
        <dsp:cNvSpPr/>
      </dsp:nvSpPr>
      <dsp:spPr>
        <a:xfrm>
          <a:off x="0" y="2769499"/>
          <a:ext cx="8497639" cy="28917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9511" tIns="374904" rIns="659511" bIns="128016"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法人税の規定に従い、加減算があるので、会計上の利益にそのまま税率が適用される訳ではないが、ほとんどイコールなので計画上はこれを用いる</a:t>
          </a:r>
        </a:p>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計算式：</a:t>
          </a:r>
          <a:r>
            <a:rPr kumimoji="1" lang="zh-CN" altLang="en-US" sz="1800" kern="1200" dirty="0"/>
            <a:t>法人実効税率</a:t>
          </a:r>
          <a:r>
            <a:rPr kumimoji="1" lang="ja-JP" altLang="en-US" sz="1800" kern="1200" dirty="0"/>
            <a:t>＝（</a:t>
          </a:r>
          <a:r>
            <a:rPr kumimoji="1" lang="zh-CN" altLang="en-US" sz="1800" kern="1200" dirty="0"/>
            <a:t>法人税率</a:t>
          </a:r>
          <a:r>
            <a:rPr kumimoji="1" lang="en-US" altLang="en-US" sz="1800" kern="1200" dirty="0"/>
            <a:t>×</a:t>
          </a:r>
          <a:r>
            <a:rPr kumimoji="1" lang="ja-JP" altLang="en-US" sz="1800" kern="1200" dirty="0"/>
            <a:t>（</a:t>
          </a:r>
          <a:r>
            <a:rPr kumimoji="1" lang="en-US" altLang="en-US" sz="1800" kern="1200" dirty="0"/>
            <a:t>1+</a:t>
          </a:r>
          <a:r>
            <a:rPr kumimoji="1" lang="zh-CN" altLang="en-US" sz="1800" kern="1200" dirty="0"/>
            <a:t>地方法人税率</a:t>
          </a:r>
          <a:r>
            <a:rPr kumimoji="1" lang="en-US" altLang="en-US" sz="1800" kern="1200" dirty="0"/>
            <a:t>+</a:t>
          </a:r>
          <a:r>
            <a:rPr kumimoji="1" lang="zh-CN" altLang="en-US" sz="1800" kern="1200" dirty="0"/>
            <a:t>住民税率</a:t>
          </a:r>
          <a:r>
            <a:rPr kumimoji="1" lang="ja-JP" altLang="en-US" sz="1800" kern="1200" dirty="0"/>
            <a:t>）</a:t>
          </a:r>
          <a:r>
            <a:rPr kumimoji="1" lang="en-US" altLang="en-US" sz="1800" kern="1200" dirty="0"/>
            <a:t>+</a:t>
          </a:r>
          <a:r>
            <a:rPr kumimoji="1" lang="zh-CN" altLang="en-US" sz="1800" kern="1200" dirty="0"/>
            <a:t>事業税率</a:t>
          </a:r>
          <a:r>
            <a:rPr kumimoji="1" lang="ja-JP" altLang="en-US" sz="1800" kern="1200" dirty="0"/>
            <a:t>）</a:t>
          </a:r>
          <a:r>
            <a:rPr kumimoji="1" lang="en-US" altLang="ja-JP" sz="1800" kern="1200" dirty="0"/>
            <a:t>÷</a:t>
          </a:r>
          <a:r>
            <a:rPr kumimoji="1" lang="ja-JP" altLang="en-US" sz="1800" kern="1200" dirty="0"/>
            <a:t>（</a:t>
          </a:r>
          <a:r>
            <a:rPr kumimoji="1" lang="en-US" altLang="en-US" sz="1800" kern="1200" dirty="0"/>
            <a:t>1+</a:t>
          </a:r>
          <a:r>
            <a:rPr kumimoji="1" lang="zh-CN" altLang="en-US" sz="1800" kern="1200" dirty="0"/>
            <a:t>事業税率</a:t>
          </a:r>
          <a:r>
            <a:rPr kumimoji="1" lang="ja-JP" altLang="en-US" sz="1800" kern="1200" dirty="0"/>
            <a:t>）</a:t>
          </a:r>
        </a:p>
        <a:p>
          <a:pPr marL="0" marR="0" lvl="0" indent="0" algn="l"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1" lang="ja-JP" altLang="en-US" sz="1800" kern="1200" dirty="0"/>
            <a:t>資本金１億円以下の普通法人⇒</a:t>
          </a:r>
          <a:r>
            <a:rPr kumimoji="1" lang="ja-JP" altLang="en-US" sz="1800" kern="1200" dirty="0">
              <a:solidFill>
                <a:srgbClr val="FF0000"/>
              </a:solidFill>
            </a:rPr>
            <a:t>年間所得</a:t>
          </a:r>
          <a:r>
            <a:rPr kumimoji="1" lang="en-US" altLang="ja-JP" sz="1800" kern="1200" dirty="0">
              <a:solidFill>
                <a:srgbClr val="FF0000"/>
              </a:solidFill>
            </a:rPr>
            <a:t>800</a:t>
          </a:r>
          <a:r>
            <a:rPr kumimoji="1" lang="ja-JP" altLang="en-US" sz="1800" kern="1200" dirty="0">
              <a:solidFill>
                <a:srgbClr val="FF0000"/>
              </a:solidFill>
            </a:rPr>
            <a:t>万円以下⇒約</a:t>
          </a:r>
          <a:r>
            <a:rPr kumimoji="1" lang="en-US" altLang="ja-JP" sz="1800" kern="1200" dirty="0">
              <a:solidFill>
                <a:srgbClr val="FF0000"/>
              </a:solidFill>
            </a:rPr>
            <a:t>21</a:t>
          </a:r>
          <a:r>
            <a:rPr kumimoji="1" lang="ja-JP" altLang="en-US" sz="1800" kern="1200" dirty="0">
              <a:solidFill>
                <a:srgbClr val="FF0000"/>
              </a:solidFill>
            </a:rPr>
            <a:t>％、</a:t>
          </a:r>
          <a:r>
            <a:rPr kumimoji="1" lang="en-US" altLang="ja-JP" sz="1800" kern="1200" dirty="0">
              <a:solidFill>
                <a:srgbClr val="FF0000"/>
              </a:solidFill>
            </a:rPr>
            <a:t>800</a:t>
          </a:r>
          <a:r>
            <a:rPr kumimoji="1" lang="ja-JP" altLang="en-US" sz="1800" kern="1200" dirty="0">
              <a:solidFill>
                <a:srgbClr val="FF0000"/>
              </a:solidFill>
            </a:rPr>
            <a:t>万円～</a:t>
          </a:r>
          <a:r>
            <a:rPr kumimoji="1" lang="en-US" altLang="ja-JP" sz="1800" kern="1200" dirty="0">
              <a:solidFill>
                <a:srgbClr val="FF0000"/>
              </a:solidFill>
            </a:rPr>
            <a:t>800</a:t>
          </a:r>
          <a:r>
            <a:rPr kumimoji="1" lang="ja-JP" altLang="en-US" sz="1800" kern="1200" dirty="0">
              <a:solidFill>
                <a:srgbClr val="FF0000"/>
              </a:solidFill>
            </a:rPr>
            <a:t>万円⇒約</a:t>
          </a:r>
          <a:r>
            <a:rPr kumimoji="1" lang="en-US" altLang="ja-JP" sz="1800" kern="1200" dirty="0">
              <a:solidFill>
                <a:srgbClr val="FF0000"/>
              </a:solidFill>
            </a:rPr>
            <a:t>23</a:t>
          </a:r>
          <a:r>
            <a:rPr kumimoji="1" lang="ja-JP" altLang="en-US" sz="1800" kern="1200" dirty="0">
              <a:solidFill>
                <a:srgbClr val="FF0000"/>
              </a:solidFill>
            </a:rPr>
            <a:t>％、</a:t>
          </a:r>
          <a:r>
            <a:rPr kumimoji="1" lang="en-US" altLang="ja-JP" sz="1800" kern="1200" dirty="0">
              <a:solidFill>
                <a:srgbClr val="FF0000"/>
              </a:solidFill>
            </a:rPr>
            <a:t>800</a:t>
          </a:r>
          <a:r>
            <a:rPr kumimoji="1" lang="ja-JP" altLang="en-US" sz="1800" kern="1200" dirty="0">
              <a:solidFill>
                <a:srgbClr val="FF0000"/>
              </a:solidFill>
            </a:rPr>
            <a:t>万円超⇒約</a:t>
          </a:r>
          <a:r>
            <a:rPr kumimoji="1" lang="en-US" altLang="ja-JP" sz="1800" kern="1200" dirty="0">
              <a:solidFill>
                <a:srgbClr val="FF0000"/>
              </a:solidFill>
            </a:rPr>
            <a:t>32</a:t>
          </a:r>
          <a:r>
            <a:rPr kumimoji="1" lang="ja-JP" altLang="en-US" sz="1800" kern="1200" dirty="0">
              <a:solidFill>
                <a:srgbClr val="FF0000"/>
              </a:solidFill>
            </a:rPr>
            <a:t>％</a:t>
          </a:r>
          <a:r>
            <a:rPr kumimoji="1" lang="ja-JP" altLang="en-US" sz="1800" kern="1200" dirty="0"/>
            <a:t>を税引前当期純利益に乗じれば概算は</a:t>
          </a:r>
          <a:r>
            <a:rPr kumimoji="1" lang="en-US" altLang="ja-JP" sz="1800" kern="1200" dirty="0"/>
            <a:t>OK</a:t>
          </a:r>
          <a:r>
            <a:rPr kumimoji="1" lang="ja-JP" altLang="en-US" sz="1800" kern="1200" dirty="0"/>
            <a:t>（</a:t>
          </a:r>
          <a:r>
            <a:rPr kumimoji="1" lang="en-US" altLang="ja-JP" sz="1800" kern="1200" dirty="0"/>
            <a:t>800</a:t>
          </a:r>
          <a:r>
            <a:rPr kumimoji="1" lang="ja-JP" altLang="en-US" sz="1800" kern="1200" dirty="0"/>
            <a:t>万円以下</a:t>
          </a:r>
          <a:r>
            <a:rPr kumimoji="1" lang="en-US" altLang="ja-JP" sz="1800" kern="1200" dirty="0"/>
            <a:t>22</a:t>
          </a:r>
          <a:r>
            <a:rPr kumimoji="1" lang="ja-JP" altLang="en-US" sz="1800" kern="1200" dirty="0"/>
            <a:t>％、</a:t>
          </a:r>
          <a:r>
            <a:rPr kumimoji="1" lang="en-US" altLang="ja-JP" sz="1800" kern="1200" dirty="0"/>
            <a:t>800</a:t>
          </a:r>
          <a:r>
            <a:rPr kumimoji="1" lang="ja-JP" altLang="en-US" sz="1800" kern="1200" dirty="0"/>
            <a:t>万円超</a:t>
          </a:r>
          <a:r>
            <a:rPr kumimoji="1" lang="en-US" altLang="ja-JP" sz="1800" kern="1200" dirty="0"/>
            <a:t>32</a:t>
          </a:r>
          <a:r>
            <a:rPr kumimoji="1" lang="ja-JP" altLang="en-US" sz="1800" kern="1200" dirty="0"/>
            <a:t>％でまとめても</a:t>
          </a:r>
          <a:r>
            <a:rPr kumimoji="1" lang="en-US" altLang="ja-JP" sz="1800" kern="1200" dirty="0"/>
            <a:t>OK</a:t>
          </a:r>
          <a:r>
            <a:rPr kumimoji="1" lang="ja-JP" altLang="en-US" sz="1800" kern="1200" dirty="0"/>
            <a:t>）</a:t>
          </a:r>
        </a:p>
      </dsp:txBody>
      <dsp:txXfrm>
        <a:off x="0" y="2769499"/>
        <a:ext cx="8497639" cy="2891700"/>
      </dsp:txXfrm>
    </dsp:sp>
    <dsp:sp modelId="{2FA2C706-25EF-420C-BFF0-B2C8BAF4CF8A}">
      <dsp:nvSpPr>
        <dsp:cNvPr id="0" name=""/>
        <dsp:cNvSpPr/>
      </dsp:nvSpPr>
      <dsp:spPr>
        <a:xfrm>
          <a:off x="424881" y="2503819"/>
          <a:ext cx="5948347"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4833" tIns="0" rIns="224833"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２）実行税率</a:t>
          </a:r>
        </a:p>
      </dsp:txBody>
      <dsp:txXfrm>
        <a:off x="450820" y="2529758"/>
        <a:ext cx="5896469" cy="4794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1F383-D3EA-4103-852C-DA2496D66A73}">
      <dsp:nvSpPr>
        <dsp:cNvPr id="0" name=""/>
        <dsp:cNvSpPr/>
      </dsp:nvSpPr>
      <dsp:spPr>
        <a:xfrm>
          <a:off x="0" y="359647"/>
          <a:ext cx="8208912" cy="21010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79044" rIns="637103" bIns="163576" numCol="1" spcCol="1270" anchor="t" anchorCtr="0">
          <a:noAutofit/>
        </a:bodyPr>
        <a:lstStyle/>
        <a:p>
          <a:pPr marL="228600" lvl="1" indent="-228600" algn="l" defTabSz="1022350">
            <a:lnSpc>
              <a:spcPct val="90000"/>
            </a:lnSpc>
            <a:spcBef>
              <a:spcPct val="0"/>
            </a:spcBef>
            <a:spcAft>
              <a:spcPct val="15000"/>
            </a:spcAft>
            <a:buChar char="•"/>
          </a:pPr>
          <a:r>
            <a:rPr kumimoji="1" lang="ja-JP" altLang="en-US" sz="2300" kern="1200" dirty="0"/>
            <a:t>あまり出てこない⇒記載を省略する事も多い</a:t>
          </a:r>
        </a:p>
        <a:p>
          <a:pPr marL="228600" lvl="1" indent="-228600" algn="l" defTabSz="1022350">
            <a:lnSpc>
              <a:spcPct val="90000"/>
            </a:lnSpc>
            <a:spcBef>
              <a:spcPct val="0"/>
            </a:spcBef>
            <a:spcAft>
              <a:spcPct val="15000"/>
            </a:spcAft>
            <a:buChar char="•"/>
          </a:pPr>
          <a:r>
            <a:rPr kumimoji="1" lang="ja-JP" altLang="en-US" sz="2300" kern="1200" dirty="0"/>
            <a:t>ただし、リスケ等を行っている経営改善計画が必要な会社では遊休資産の売却が効果的な場合もあり、記載を求められる事もある</a:t>
          </a:r>
        </a:p>
      </dsp:txBody>
      <dsp:txXfrm>
        <a:off x="0" y="359647"/>
        <a:ext cx="8208912" cy="2101050"/>
      </dsp:txXfrm>
    </dsp:sp>
    <dsp:sp modelId="{AF97C272-E247-4FBE-88BB-867D33581339}">
      <dsp:nvSpPr>
        <dsp:cNvPr id="0" name=""/>
        <dsp:cNvSpPr/>
      </dsp:nvSpPr>
      <dsp:spPr>
        <a:xfrm>
          <a:off x="410445" y="20167"/>
          <a:ext cx="5746238" cy="678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１）実務的には・・・</a:t>
          </a:r>
        </a:p>
      </dsp:txBody>
      <dsp:txXfrm>
        <a:off x="443589" y="53311"/>
        <a:ext cx="5679950" cy="612672"/>
      </dsp:txXfrm>
    </dsp:sp>
    <dsp:sp modelId="{F5DD1687-C202-4D3E-AB4B-75719141278F}">
      <dsp:nvSpPr>
        <dsp:cNvPr id="0" name=""/>
        <dsp:cNvSpPr/>
      </dsp:nvSpPr>
      <dsp:spPr>
        <a:xfrm>
          <a:off x="0" y="2924377"/>
          <a:ext cx="8208912" cy="99618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79044" rIns="637103" bIns="163576" numCol="1" spcCol="1270" anchor="t" anchorCtr="0">
          <a:noAutofit/>
        </a:bodyPr>
        <a:lstStyle/>
        <a:p>
          <a:pPr marL="228600" lvl="1" indent="-228600" algn="l" defTabSz="1022350">
            <a:lnSpc>
              <a:spcPct val="90000"/>
            </a:lnSpc>
            <a:spcBef>
              <a:spcPct val="0"/>
            </a:spcBef>
            <a:spcAft>
              <a:spcPct val="15000"/>
            </a:spcAft>
            <a:buChar char="•"/>
          </a:pPr>
          <a:r>
            <a:rPr kumimoji="1" lang="ja-JP" altLang="en-US" sz="2300" kern="1200" dirty="0"/>
            <a:t>保有している固定資産の売却金額等を記載</a:t>
          </a:r>
        </a:p>
      </dsp:txBody>
      <dsp:txXfrm>
        <a:off x="0" y="2924377"/>
        <a:ext cx="8208912" cy="996187"/>
      </dsp:txXfrm>
    </dsp:sp>
    <dsp:sp modelId="{657833FD-08F0-4A5B-8592-F3649F8E9C52}">
      <dsp:nvSpPr>
        <dsp:cNvPr id="0" name=""/>
        <dsp:cNvSpPr/>
      </dsp:nvSpPr>
      <dsp:spPr>
        <a:xfrm>
          <a:off x="410445" y="2584897"/>
          <a:ext cx="5746238" cy="678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２）投資収入</a:t>
          </a:r>
        </a:p>
      </dsp:txBody>
      <dsp:txXfrm>
        <a:off x="443589" y="2618041"/>
        <a:ext cx="5679950" cy="612672"/>
      </dsp:txXfrm>
    </dsp:sp>
    <dsp:sp modelId="{B84EE631-43EB-4EBC-B004-0A81DB5B06B4}">
      <dsp:nvSpPr>
        <dsp:cNvPr id="0" name=""/>
        <dsp:cNvSpPr/>
      </dsp:nvSpPr>
      <dsp:spPr>
        <a:xfrm>
          <a:off x="0" y="4384245"/>
          <a:ext cx="8208912" cy="99618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479044" rIns="637103" bIns="163576" numCol="1" spcCol="1270" anchor="t" anchorCtr="0">
          <a:noAutofit/>
        </a:bodyPr>
        <a:lstStyle/>
        <a:p>
          <a:pPr marL="228600" lvl="1" indent="-228600" algn="l" defTabSz="1022350">
            <a:lnSpc>
              <a:spcPct val="90000"/>
            </a:lnSpc>
            <a:spcBef>
              <a:spcPct val="0"/>
            </a:spcBef>
            <a:spcAft>
              <a:spcPct val="15000"/>
            </a:spcAft>
            <a:buChar char="•"/>
          </a:pPr>
          <a:r>
            <a:rPr kumimoji="1" lang="ja-JP" altLang="en-US" sz="2300" kern="1200" dirty="0"/>
            <a:t>新たに設備投資等を行った場合の支出額を記載</a:t>
          </a:r>
        </a:p>
      </dsp:txBody>
      <dsp:txXfrm>
        <a:off x="0" y="4384245"/>
        <a:ext cx="8208912" cy="996187"/>
      </dsp:txXfrm>
    </dsp:sp>
    <dsp:sp modelId="{FAFD4B1E-C207-4DD6-9CC1-EBF0B85F6AED}">
      <dsp:nvSpPr>
        <dsp:cNvPr id="0" name=""/>
        <dsp:cNvSpPr/>
      </dsp:nvSpPr>
      <dsp:spPr>
        <a:xfrm>
          <a:off x="410445" y="4044765"/>
          <a:ext cx="5746238" cy="678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３）投資支出</a:t>
          </a:r>
        </a:p>
      </dsp:txBody>
      <dsp:txXfrm>
        <a:off x="443589" y="4077909"/>
        <a:ext cx="5679950"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483DA-7B00-463F-BA8C-820C76FF683B}">
      <dsp:nvSpPr>
        <dsp:cNvPr id="0" name=""/>
        <dsp:cNvSpPr/>
      </dsp:nvSpPr>
      <dsp:spPr>
        <a:xfrm>
          <a:off x="0" y="328701"/>
          <a:ext cx="8352928" cy="14175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まずは、経常収支の部で改善出来ないか？</a:t>
          </a:r>
        </a:p>
        <a:p>
          <a:pPr marL="171450" lvl="1" indent="-171450" algn="l" defTabSz="800100">
            <a:lnSpc>
              <a:spcPct val="90000"/>
            </a:lnSpc>
            <a:spcBef>
              <a:spcPct val="0"/>
            </a:spcBef>
            <a:spcAft>
              <a:spcPct val="15000"/>
            </a:spcAft>
            <a:buChar char="•"/>
          </a:pPr>
          <a:r>
            <a:rPr kumimoji="1" lang="ja-JP" altLang="en-US" sz="1800" kern="1200" dirty="0"/>
            <a:t>出来ない場合は、投資収支の部で改善できないか？</a:t>
          </a:r>
        </a:p>
        <a:p>
          <a:pPr marL="171450" lvl="1" indent="-171450" algn="l" defTabSz="800100">
            <a:lnSpc>
              <a:spcPct val="90000"/>
            </a:lnSpc>
            <a:spcBef>
              <a:spcPct val="0"/>
            </a:spcBef>
            <a:spcAft>
              <a:spcPct val="15000"/>
            </a:spcAft>
            <a:buChar char="•"/>
          </a:pPr>
          <a:r>
            <a:rPr kumimoji="1" lang="ja-JP" altLang="en-US" sz="1800" kern="1200" dirty="0"/>
            <a:t>それでも出来ない場合に、</a:t>
          </a:r>
          <a:r>
            <a:rPr kumimoji="1" lang="ja-JP" altLang="en-US" sz="1800" kern="1200" dirty="0">
              <a:solidFill>
                <a:srgbClr val="FF0000"/>
              </a:solidFill>
            </a:rPr>
            <a:t>財務収支で改善</a:t>
          </a:r>
        </a:p>
      </dsp:txBody>
      <dsp:txXfrm>
        <a:off x="0" y="328701"/>
        <a:ext cx="8352928" cy="1417500"/>
      </dsp:txXfrm>
    </dsp:sp>
    <dsp:sp modelId="{141488E4-86CB-4399-8128-1AA6237B7644}">
      <dsp:nvSpPr>
        <dsp:cNvPr id="0" name=""/>
        <dsp:cNvSpPr/>
      </dsp:nvSpPr>
      <dsp:spPr>
        <a:xfrm>
          <a:off x="417646" y="63021"/>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１）</a:t>
          </a:r>
          <a:r>
            <a:rPr kumimoji="1" lang="ja-JP" altLang="en-US" sz="1800" kern="1200" dirty="0">
              <a:solidFill>
                <a:srgbClr val="FF0000"/>
              </a:solidFill>
            </a:rPr>
            <a:t>安易に借入しない！</a:t>
          </a:r>
        </a:p>
      </dsp:txBody>
      <dsp:txXfrm>
        <a:off x="443585" y="88960"/>
        <a:ext cx="5795171" cy="479482"/>
      </dsp:txXfrm>
    </dsp:sp>
    <dsp:sp modelId="{F2C4B50D-42A4-459A-8FFF-9DCFECD40D54}">
      <dsp:nvSpPr>
        <dsp:cNvPr id="0" name=""/>
        <dsp:cNvSpPr/>
      </dsp:nvSpPr>
      <dsp:spPr>
        <a:xfrm>
          <a:off x="0" y="2109081"/>
          <a:ext cx="8352928"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金融機関からの新規借入を記載</a:t>
          </a:r>
        </a:p>
        <a:p>
          <a:pPr marL="171450" lvl="1" indent="-171450" algn="l" defTabSz="800100">
            <a:lnSpc>
              <a:spcPct val="90000"/>
            </a:lnSpc>
            <a:spcBef>
              <a:spcPct val="0"/>
            </a:spcBef>
            <a:spcAft>
              <a:spcPct val="15000"/>
            </a:spcAft>
            <a:buChar char="•"/>
          </a:pPr>
          <a:r>
            <a:rPr kumimoji="1" lang="ja-JP" altLang="en-US" sz="1800" kern="1200" dirty="0"/>
            <a:t>毎月の定期積金などを資金繰り表に含めていない場合⇒定期を解約した場合には、ここに記載</a:t>
          </a:r>
        </a:p>
      </dsp:txBody>
      <dsp:txXfrm>
        <a:off x="0" y="2109081"/>
        <a:ext cx="8352928" cy="1360800"/>
      </dsp:txXfrm>
    </dsp:sp>
    <dsp:sp modelId="{CA5B97F4-88DF-48A1-86F5-FC0994E5A886}">
      <dsp:nvSpPr>
        <dsp:cNvPr id="0" name=""/>
        <dsp:cNvSpPr/>
      </dsp:nvSpPr>
      <dsp:spPr>
        <a:xfrm>
          <a:off x="417646" y="1843401"/>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２）財務収支</a:t>
          </a:r>
        </a:p>
      </dsp:txBody>
      <dsp:txXfrm>
        <a:off x="443585" y="1869340"/>
        <a:ext cx="5795171" cy="479482"/>
      </dsp:txXfrm>
    </dsp:sp>
    <dsp:sp modelId="{0E1946B5-047D-42B0-B5B2-DAB60C8E490D}">
      <dsp:nvSpPr>
        <dsp:cNvPr id="0" name=""/>
        <dsp:cNvSpPr/>
      </dsp:nvSpPr>
      <dsp:spPr>
        <a:xfrm>
          <a:off x="0" y="3832762"/>
          <a:ext cx="8352928" cy="1360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8280" tIns="374904" rIns="648280"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a:t>金融機関からの返済計画表を転記</a:t>
          </a:r>
        </a:p>
        <a:p>
          <a:pPr marL="171450" lvl="1" indent="-171450" algn="l" defTabSz="800100">
            <a:lnSpc>
              <a:spcPct val="90000"/>
            </a:lnSpc>
            <a:spcBef>
              <a:spcPct val="0"/>
            </a:spcBef>
            <a:spcAft>
              <a:spcPct val="15000"/>
            </a:spcAft>
            <a:buChar char="•"/>
          </a:pPr>
          <a:r>
            <a:rPr kumimoji="1" lang="ja-JP" altLang="en-US" sz="1800" kern="1200" dirty="0"/>
            <a:t>毎月の定期積金などを資金繰り表に含めていない場合⇒支出額などもここに記載</a:t>
          </a:r>
        </a:p>
      </dsp:txBody>
      <dsp:txXfrm>
        <a:off x="0" y="3832762"/>
        <a:ext cx="8352928" cy="1360800"/>
      </dsp:txXfrm>
    </dsp:sp>
    <dsp:sp modelId="{05C663FB-9167-49CE-AFA8-1E7655B99D28}">
      <dsp:nvSpPr>
        <dsp:cNvPr id="0" name=""/>
        <dsp:cNvSpPr/>
      </dsp:nvSpPr>
      <dsp:spPr>
        <a:xfrm>
          <a:off x="417646" y="3567082"/>
          <a:ext cx="5847049" cy="5313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005" tIns="0" rIns="221005" bIns="0" numCol="1" spcCol="1270" anchor="ctr" anchorCtr="0">
          <a:noAutofit/>
        </a:bodyPr>
        <a:lstStyle/>
        <a:p>
          <a:pPr marL="0" lvl="0" indent="0" algn="l" defTabSz="800100">
            <a:lnSpc>
              <a:spcPct val="90000"/>
            </a:lnSpc>
            <a:spcBef>
              <a:spcPct val="0"/>
            </a:spcBef>
            <a:spcAft>
              <a:spcPct val="35000"/>
            </a:spcAft>
            <a:buNone/>
          </a:pPr>
          <a:r>
            <a:rPr kumimoji="1" lang="ja-JP" altLang="en-US" sz="1800" kern="1200" dirty="0"/>
            <a:t>３）財務支出</a:t>
          </a:r>
        </a:p>
      </dsp:txBody>
      <dsp:txXfrm>
        <a:off x="443585" y="3593021"/>
        <a:ext cx="5795171" cy="4794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2B177-3792-4AC0-8851-CBB861E6A529}">
      <dsp:nvSpPr>
        <dsp:cNvPr id="0" name=""/>
        <dsp:cNvSpPr/>
      </dsp:nvSpPr>
      <dsp:spPr>
        <a:xfrm>
          <a:off x="0" y="344527"/>
          <a:ext cx="8208912" cy="15797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solidFill>
                <a:srgbClr val="FF0000"/>
              </a:solidFill>
            </a:rPr>
            <a:t>「回収は出来るだけ早く大きく、支払は出来るだけ遅く小さく」</a:t>
          </a:r>
          <a:r>
            <a:rPr kumimoji="1" lang="ja-JP" altLang="en-US" sz="1700" kern="1200" dirty="0"/>
            <a:t>が可能</a:t>
          </a:r>
        </a:p>
        <a:p>
          <a:pPr marL="171450" lvl="1" indent="-171450" algn="l" defTabSz="755650">
            <a:lnSpc>
              <a:spcPct val="90000"/>
            </a:lnSpc>
            <a:spcBef>
              <a:spcPct val="0"/>
            </a:spcBef>
            <a:spcAft>
              <a:spcPct val="15000"/>
            </a:spcAft>
            <a:buChar char="•"/>
          </a:pPr>
          <a:r>
            <a:rPr kumimoji="1" lang="ja-JP" altLang="en-US" sz="1700" kern="1200" dirty="0"/>
            <a:t>原則として代金の回収は現金、もしくはクレジットカード</a:t>
          </a:r>
        </a:p>
        <a:p>
          <a:pPr marL="171450" lvl="1" indent="-171450" algn="l" defTabSz="755650">
            <a:lnSpc>
              <a:spcPct val="90000"/>
            </a:lnSpc>
            <a:spcBef>
              <a:spcPct val="0"/>
            </a:spcBef>
            <a:spcAft>
              <a:spcPct val="15000"/>
            </a:spcAft>
            <a:buChar char="•"/>
          </a:pPr>
          <a:r>
            <a:rPr kumimoji="1" lang="ja-JP" altLang="en-US" sz="1700" kern="1200" dirty="0"/>
            <a:t>但し、客単価が低く、価格競争にさらされている⇒資金が回る事と利益が出る事は別</a:t>
          </a:r>
        </a:p>
      </dsp:txBody>
      <dsp:txXfrm>
        <a:off x="0" y="344527"/>
        <a:ext cx="8208912" cy="1579725"/>
      </dsp:txXfrm>
    </dsp:sp>
    <dsp:sp modelId="{907BA8A0-5470-4444-8C93-8D78931C562D}">
      <dsp:nvSpPr>
        <dsp:cNvPr id="0" name=""/>
        <dsp:cNvSpPr/>
      </dsp:nvSpPr>
      <dsp:spPr>
        <a:xfrm>
          <a:off x="410445" y="93607"/>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１）資金繰りは理想的</a:t>
          </a:r>
        </a:p>
      </dsp:txBody>
      <dsp:txXfrm>
        <a:off x="434943" y="118105"/>
        <a:ext cx="5697242" cy="452844"/>
      </dsp:txXfrm>
    </dsp:sp>
    <dsp:sp modelId="{99CB5A12-CD03-4B74-B393-BB0672CC3DF3}">
      <dsp:nvSpPr>
        <dsp:cNvPr id="0" name=""/>
        <dsp:cNvSpPr/>
      </dsp:nvSpPr>
      <dsp:spPr>
        <a:xfrm>
          <a:off x="0" y="2266972"/>
          <a:ext cx="8208912" cy="1285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各店舗ごとに固定費の発生が異なる、販売商品が異なる⇒店舗ごとの資金繰り表を作成する</a:t>
          </a:r>
        </a:p>
        <a:p>
          <a:pPr marL="171450" lvl="1" indent="-171450" algn="l" defTabSz="755650">
            <a:lnSpc>
              <a:spcPct val="90000"/>
            </a:lnSpc>
            <a:spcBef>
              <a:spcPct val="0"/>
            </a:spcBef>
            <a:spcAft>
              <a:spcPct val="15000"/>
            </a:spcAft>
            <a:buChar char="•"/>
          </a:pPr>
          <a:r>
            <a:rPr kumimoji="1" lang="ja-JP" altLang="en-US" sz="1700" kern="1200" dirty="0"/>
            <a:t>通帳、手持現金、釣銭は店舗別に管理する</a:t>
          </a:r>
        </a:p>
      </dsp:txBody>
      <dsp:txXfrm>
        <a:off x="0" y="2266972"/>
        <a:ext cx="8208912" cy="1285200"/>
      </dsp:txXfrm>
    </dsp:sp>
    <dsp:sp modelId="{0A573680-E07A-4D7B-A010-76AEA7D37833}">
      <dsp:nvSpPr>
        <dsp:cNvPr id="0" name=""/>
        <dsp:cNvSpPr/>
      </dsp:nvSpPr>
      <dsp:spPr>
        <a:xfrm>
          <a:off x="410445" y="2016052"/>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２）店舗別管理が重要</a:t>
          </a:r>
        </a:p>
      </dsp:txBody>
      <dsp:txXfrm>
        <a:off x="434943" y="2040550"/>
        <a:ext cx="5697242" cy="452844"/>
      </dsp:txXfrm>
    </dsp:sp>
    <dsp:sp modelId="{6B2D6C8E-69D4-4FA4-AF11-81C46247E51A}">
      <dsp:nvSpPr>
        <dsp:cNvPr id="0" name=""/>
        <dsp:cNvSpPr/>
      </dsp:nvSpPr>
      <dsp:spPr>
        <a:xfrm>
          <a:off x="0" y="3894892"/>
          <a:ext cx="8208912" cy="1285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37103" tIns="354076" rIns="637103" bIns="120904" numCol="1" spcCol="1270" anchor="t" anchorCtr="0">
          <a:noAutofit/>
        </a:bodyPr>
        <a:lstStyle/>
        <a:p>
          <a:pPr marL="171450" lvl="1" indent="-171450" algn="l" defTabSz="755650">
            <a:lnSpc>
              <a:spcPct val="90000"/>
            </a:lnSpc>
            <a:spcBef>
              <a:spcPct val="0"/>
            </a:spcBef>
            <a:spcAft>
              <a:spcPct val="15000"/>
            </a:spcAft>
            <a:buChar char="•"/>
          </a:pPr>
          <a:r>
            <a:rPr kumimoji="1" lang="ja-JP" altLang="en-US" sz="1700" kern="1200" dirty="0"/>
            <a:t>通常、仕入は〆支払、売上は現金回収⇒運転資金不要⇒</a:t>
          </a:r>
          <a:r>
            <a:rPr kumimoji="1" lang="ja-JP" altLang="en-US" sz="1700" kern="1200" dirty="0">
              <a:solidFill>
                <a:srgbClr val="FF0000"/>
              </a:solidFill>
              <a:latin typeface="Arial"/>
              <a:ea typeface="ＭＳ Ｐゴシック"/>
              <a:cs typeface="+mn-cs"/>
            </a:rPr>
            <a:t>多額の運</a:t>
          </a:r>
          <a:r>
            <a:rPr kumimoji="1" lang="ja-JP" altLang="en-US" sz="1700" kern="1200" dirty="0">
              <a:solidFill>
                <a:srgbClr val="FF0000"/>
              </a:solidFill>
            </a:rPr>
            <a:t>転資金借入がある場合、注意が必要（ほぼ、在庫と赤字の問題）</a:t>
          </a:r>
          <a:endParaRPr kumimoji="1" lang="ja-JP" altLang="en-US" sz="1700" kern="1200" dirty="0"/>
        </a:p>
        <a:p>
          <a:pPr marL="171450" lvl="1" indent="-171450" algn="l" defTabSz="755650">
            <a:lnSpc>
              <a:spcPct val="90000"/>
            </a:lnSpc>
            <a:spcBef>
              <a:spcPct val="0"/>
            </a:spcBef>
            <a:spcAft>
              <a:spcPct val="15000"/>
            </a:spcAft>
            <a:buChar char="•"/>
          </a:pPr>
          <a:r>
            <a:rPr kumimoji="1" lang="ja-JP" altLang="en-US" sz="1700" kern="1200" dirty="0"/>
            <a:t>店舗設備の減価償却期間＝借入金の返済期間になる様に融資を受ける</a:t>
          </a:r>
        </a:p>
      </dsp:txBody>
      <dsp:txXfrm>
        <a:off x="0" y="3894892"/>
        <a:ext cx="8208912" cy="1285200"/>
      </dsp:txXfrm>
    </dsp:sp>
    <dsp:sp modelId="{EA5771FC-E99E-420E-BDE1-8D3A796C5CF9}">
      <dsp:nvSpPr>
        <dsp:cNvPr id="0" name=""/>
        <dsp:cNvSpPr/>
      </dsp:nvSpPr>
      <dsp:spPr>
        <a:xfrm>
          <a:off x="410445" y="3643972"/>
          <a:ext cx="5746238" cy="50184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194" tIns="0" rIns="217194" bIns="0" numCol="1" spcCol="1270" anchor="ctr" anchorCtr="0">
          <a:noAutofit/>
        </a:bodyPr>
        <a:lstStyle/>
        <a:p>
          <a:pPr marL="0" lvl="0" indent="0" algn="l" defTabSz="755650">
            <a:lnSpc>
              <a:spcPct val="90000"/>
            </a:lnSpc>
            <a:spcBef>
              <a:spcPct val="0"/>
            </a:spcBef>
            <a:spcAft>
              <a:spcPct val="35000"/>
            </a:spcAft>
            <a:buNone/>
          </a:pPr>
          <a:r>
            <a:rPr kumimoji="1" lang="ja-JP" altLang="en-US" sz="1700" kern="1200" dirty="0"/>
            <a:t>３）金融機関の借入は設備資金のみ</a:t>
          </a:r>
        </a:p>
      </dsp:txBody>
      <dsp:txXfrm>
        <a:off x="434943" y="3668470"/>
        <a:ext cx="5697242" cy="452844"/>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F9A2883-308B-4DB9-AB1E-539C02DA57BE}"/>
              </a:ext>
            </a:extLst>
          </p:cNvPr>
          <p:cNvSpPr>
            <a:spLocks noGrp="1" noChangeArrowheads="1"/>
          </p:cNvSpPr>
          <p:nvPr>
            <p:ph type="hdr" sz="quarter"/>
          </p:nvPr>
        </p:nvSpPr>
        <p:spPr bwMode="auto">
          <a:xfrm>
            <a:off x="0" y="0"/>
            <a:ext cx="2946247" cy="49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10243" name="Rectangle 3">
            <a:extLst>
              <a:ext uri="{FF2B5EF4-FFF2-40B4-BE49-F238E27FC236}">
                <a16:creationId xmlns:a16="http://schemas.microsoft.com/office/drawing/2014/main" id="{5699ACB4-8CC5-4486-8BAA-F83DA8EA2DA3}"/>
              </a:ext>
            </a:extLst>
          </p:cNvPr>
          <p:cNvSpPr>
            <a:spLocks noGrp="1" noChangeArrowheads="1"/>
          </p:cNvSpPr>
          <p:nvPr>
            <p:ph type="dt" sz="quarter" idx="1"/>
          </p:nvPr>
        </p:nvSpPr>
        <p:spPr bwMode="auto">
          <a:xfrm>
            <a:off x="3849826" y="0"/>
            <a:ext cx="2946246" cy="49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algn="r" eaLnBrk="1" hangingPunct="1">
              <a:defRPr sz="1200">
                <a:latin typeface="Arial" pitchFamily="34" charset="0"/>
              </a:defRPr>
            </a:lvl1pPr>
          </a:lstStyle>
          <a:p>
            <a:pPr>
              <a:defRPr/>
            </a:pPr>
            <a:endParaRPr lang="en-US" altLang="ja-JP" dirty="0"/>
          </a:p>
        </p:txBody>
      </p:sp>
      <p:sp>
        <p:nvSpPr>
          <p:cNvPr id="10244" name="Rectangle 4">
            <a:extLst>
              <a:ext uri="{FF2B5EF4-FFF2-40B4-BE49-F238E27FC236}">
                <a16:creationId xmlns:a16="http://schemas.microsoft.com/office/drawing/2014/main" id="{8E440DE7-9F73-4410-A3A4-AA5F1A7A3DC9}"/>
              </a:ext>
            </a:extLst>
          </p:cNvPr>
          <p:cNvSpPr>
            <a:spLocks noGrp="1" noChangeArrowheads="1"/>
          </p:cNvSpPr>
          <p:nvPr>
            <p:ph type="ftr" sz="quarter" idx="2"/>
          </p:nvPr>
        </p:nvSpPr>
        <p:spPr bwMode="auto">
          <a:xfrm>
            <a:off x="0" y="9428309"/>
            <a:ext cx="2946247" cy="49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10245" name="Rectangle 5">
            <a:extLst>
              <a:ext uri="{FF2B5EF4-FFF2-40B4-BE49-F238E27FC236}">
                <a16:creationId xmlns:a16="http://schemas.microsoft.com/office/drawing/2014/main" id="{9EE2595D-2D71-4458-84AB-A7384A46E397}"/>
              </a:ext>
            </a:extLst>
          </p:cNvPr>
          <p:cNvSpPr>
            <a:spLocks noGrp="1" noChangeArrowheads="1"/>
          </p:cNvSpPr>
          <p:nvPr>
            <p:ph type="sldNum" sz="quarter" idx="3"/>
          </p:nvPr>
        </p:nvSpPr>
        <p:spPr bwMode="auto">
          <a:xfrm>
            <a:off x="3849826" y="9428309"/>
            <a:ext cx="2946246" cy="49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algn="r" eaLnBrk="1" hangingPunct="1">
              <a:defRPr sz="1200"/>
            </a:lvl1pPr>
          </a:lstStyle>
          <a:p>
            <a:fld id="{01519600-CE01-4A22-9CD8-51AB18675597}" type="slidenum">
              <a:rPr lang="en-US" altLang="ja-JP"/>
              <a:pPr/>
              <a:t>‹#›</a:t>
            </a:fld>
            <a:endParaRPr lang="en-US" altLang="ja-JP"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FB112179-A6A4-4E9C-8C0B-0433DED425E0}"/>
              </a:ext>
            </a:extLst>
          </p:cNvPr>
          <p:cNvSpPr>
            <a:spLocks noGrp="1" noChangeArrowheads="1"/>
          </p:cNvSpPr>
          <p:nvPr>
            <p:ph type="hdr" sz="quarter"/>
          </p:nvPr>
        </p:nvSpPr>
        <p:spPr bwMode="auto">
          <a:xfrm>
            <a:off x="0" y="0"/>
            <a:ext cx="2946247" cy="49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9219" name="Rectangle 3">
            <a:extLst>
              <a:ext uri="{FF2B5EF4-FFF2-40B4-BE49-F238E27FC236}">
                <a16:creationId xmlns:a16="http://schemas.microsoft.com/office/drawing/2014/main" id="{E0194CF0-7DAA-42E7-96AA-11F84412F091}"/>
              </a:ext>
            </a:extLst>
          </p:cNvPr>
          <p:cNvSpPr>
            <a:spLocks noGrp="1" noChangeArrowheads="1"/>
          </p:cNvSpPr>
          <p:nvPr>
            <p:ph type="dt" idx="1"/>
          </p:nvPr>
        </p:nvSpPr>
        <p:spPr bwMode="auto">
          <a:xfrm>
            <a:off x="3849826" y="0"/>
            <a:ext cx="2946246" cy="496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lvl1pPr algn="r" eaLnBrk="1" hangingPunct="1">
              <a:defRPr sz="1200">
                <a:latin typeface="Arial" pitchFamily="34" charset="0"/>
              </a:defRPr>
            </a:lvl1pPr>
          </a:lstStyle>
          <a:p>
            <a:pPr>
              <a:defRPr/>
            </a:pPr>
            <a:endParaRPr lang="en-US" altLang="ja-JP" dirty="0"/>
          </a:p>
        </p:txBody>
      </p:sp>
      <p:sp>
        <p:nvSpPr>
          <p:cNvPr id="3076" name="Rectangle 4">
            <a:extLst>
              <a:ext uri="{FF2B5EF4-FFF2-40B4-BE49-F238E27FC236}">
                <a16:creationId xmlns:a16="http://schemas.microsoft.com/office/drawing/2014/main" id="{CBCAB490-CBC8-4B5F-8B42-311B30F0C426}"/>
              </a:ext>
            </a:extLst>
          </p:cNvPr>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a:extLst>
              <a:ext uri="{FF2B5EF4-FFF2-40B4-BE49-F238E27FC236}">
                <a16:creationId xmlns:a16="http://schemas.microsoft.com/office/drawing/2014/main" id="{0729B2E4-E44F-4F82-A729-A33C8420A799}"/>
              </a:ext>
            </a:extLst>
          </p:cNvPr>
          <p:cNvSpPr>
            <a:spLocks noGrp="1" noChangeArrowheads="1"/>
          </p:cNvSpPr>
          <p:nvPr>
            <p:ph type="body" sz="quarter" idx="3"/>
          </p:nvPr>
        </p:nvSpPr>
        <p:spPr bwMode="auto">
          <a:xfrm>
            <a:off x="679288" y="4714953"/>
            <a:ext cx="5439101" cy="446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a:extLst>
              <a:ext uri="{FF2B5EF4-FFF2-40B4-BE49-F238E27FC236}">
                <a16:creationId xmlns:a16="http://schemas.microsoft.com/office/drawing/2014/main" id="{ADCBB456-A9F1-497D-A0D5-2A2B977018F1}"/>
              </a:ext>
            </a:extLst>
          </p:cNvPr>
          <p:cNvSpPr>
            <a:spLocks noGrp="1" noChangeArrowheads="1"/>
          </p:cNvSpPr>
          <p:nvPr>
            <p:ph type="ftr" sz="quarter" idx="4"/>
          </p:nvPr>
        </p:nvSpPr>
        <p:spPr bwMode="auto">
          <a:xfrm>
            <a:off x="0" y="9428309"/>
            <a:ext cx="2946247" cy="49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eaLnBrk="1" hangingPunct="1">
              <a:defRPr sz="1200">
                <a:latin typeface="Arial" pitchFamily="34" charset="0"/>
              </a:defRPr>
            </a:lvl1pPr>
          </a:lstStyle>
          <a:p>
            <a:pPr>
              <a:defRPr/>
            </a:pPr>
            <a:endParaRPr lang="en-US" altLang="ja-JP" dirty="0"/>
          </a:p>
        </p:txBody>
      </p:sp>
      <p:sp>
        <p:nvSpPr>
          <p:cNvPr id="9223" name="Rectangle 7">
            <a:extLst>
              <a:ext uri="{FF2B5EF4-FFF2-40B4-BE49-F238E27FC236}">
                <a16:creationId xmlns:a16="http://schemas.microsoft.com/office/drawing/2014/main" id="{C9433AB5-E611-4F8A-8AD7-313F2382F8CC}"/>
              </a:ext>
            </a:extLst>
          </p:cNvPr>
          <p:cNvSpPr>
            <a:spLocks noGrp="1" noChangeArrowheads="1"/>
          </p:cNvSpPr>
          <p:nvPr>
            <p:ph type="sldNum" sz="quarter" idx="5"/>
          </p:nvPr>
        </p:nvSpPr>
        <p:spPr bwMode="auto">
          <a:xfrm>
            <a:off x="3849826" y="9428309"/>
            <a:ext cx="2946246" cy="496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93" tIns="46047" rIns="92093" bIns="46047" numCol="1" anchor="b" anchorCtr="0" compatLnSpc="1">
            <a:prstTxWarp prst="textNoShape">
              <a:avLst/>
            </a:prstTxWarp>
          </a:bodyPr>
          <a:lstStyle>
            <a:lvl1pPr algn="r" eaLnBrk="1" hangingPunct="1">
              <a:defRPr sz="1200"/>
            </a:lvl1pPr>
          </a:lstStyle>
          <a:p>
            <a:fld id="{94AB2B6E-F1A2-4D61-95E1-613E82A2C79B}" type="slidenum">
              <a:rPr lang="en-US" altLang="ja-JP"/>
              <a:pPr/>
              <a:t>‹#›</a:t>
            </a:fld>
            <a:endParaRPr lang="en-US" altLang="ja-JP"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a:extLst>
              <a:ext uri="{FF2B5EF4-FFF2-40B4-BE49-F238E27FC236}">
                <a16:creationId xmlns:a16="http://schemas.microsoft.com/office/drawing/2014/main" id="{819938EE-EFE2-4920-8DB7-E10D895A6E38}"/>
              </a:ext>
            </a:extLst>
          </p:cNvPr>
          <p:cNvSpPr>
            <a:spLocks noGrp="1" noRot="1" noChangeAspect="1" noChangeArrowheads="1" noTextEdit="1"/>
          </p:cNvSpPr>
          <p:nvPr>
            <p:ph type="sldImg"/>
          </p:nvPr>
        </p:nvSpPr>
        <p:spPr>
          <a:ln/>
        </p:spPr>
      </p:sp>
      <p:sp>
        <p:nvSpPr>
          <p:cNvPr id="6147" name="ノート プレースホルダー 2">
            <a:extLst>
              <a:ext uri="{FF2B5EF4-FFF2-40B4-BE49-F238E27FC236}">
                <a16:creationId xmlns:a16="http://schemas.microsoft.com/office/drawing/2014/main" id="{06408AF4-F3F8-49B4-97F1-870F92D81BF1}"/>
              </a:ext>
            </a:extLst>
          </p:cNvPr>
          <p:cNvSpPr>
            <a:spLocks noGrp="1" noChangeArrowheads="1"/>
          </p:cNvSpPr>
          <p:nvPr>
            <p:ph type="body" idx="1"/>
          </p:nvPr>
        </p:nvSpPr>
        <p:spPr>
          <a:noFill/>
        </p:spPr>
        <p:txBody>
          <a:bodyPr/>
          <a:lstStyle/>
          <a:p>
            <a:r>
              <a:rPr lang="en-US" altLang="ja-JP" dirty="0"/>
              <a:t>13:00</a:t>
            </a:r>
          </a:p>
          <a:p>
            <a:r>
              <a:rPr lang="ja-JP" altLang="en-US" dirty="0"/>
              <a:t>・スタート⇒資料があるか確認</a:t>
            </a:r>
            <a:endParaRPr lang="en-US" altLang="ja-JP" dirty="0"/>
          </a:p>
          <a:p>
            <a:r>
              <a:rPr lang="ja-JP" altLang="en-US" dirty="0"/>
              <a:t>・ゆっくり、大きな声で話す</a:t>
            </a:r>
          </a:p>
        </p:txBody>
      </p:sp>
      <p:sp>
        <p:nvSpPr>
          <p:cNvPr id="6148" name="スライド番号プレースホルダー 3">
            <a:extLst>
              <a:ext uri="{FF2B5EF4-FFF2-40B4-BE49-F238E27FC236}">
                <a16:creationId xmlns:a16="http://schemas.microsoft.com/office/drawing/2014/main" id="{3A37BDE7-C0E7-4D52-89FE-5BEEA22311AA}"/>
              </a:ext>
            </a:extLst>
          </p:cNvPr>
          <p:cNvSpPr>
            <a:spLocks noGrp="1"/>
          </p:cNvSpPr>
          <p:nvPr>
            <p:ph type="sldNum" sz="quarter" idx="5"/>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1977" indent="-284638">
              <a:defRPr kumimoji="1">
                <a:solidFill>
                  <a:schemeClr val="tx1"/>
                </a:solidFill>
                <a:latin typeface="Arial" panose="020B0604020202020204" pitchFamily="34" charset="0"/>
                <a:ea typeface="ＭＳ Ｐゴシック" panose="020B0600070205080204" pitchFamily="50" charset="-128"/>
              </a:defRPr>
            </a:lvl2pPr>
            <a:lvl3pPr marL="1141749" indent="-227071">
              <a:defRPr kumimoji="1">
                <a:solidFill>
                  <a:schemeClr val="tx1"/>
                </a:solidFill>
                <a:latin typeface="Arial" panose="020B0604020202020204" pitchFamily="34" charset="0"/>
                <a:ea typeface="ＭＳ Ｐゴシック" panose="020B0600070205080204" pitchFamily="50" charset="-128"/>
              </a:defRPr>
            </a:lvl3pPr>
            <a:lvl4pPr marL="1599089" indent="-227071">
              <a:defRPr kumimoji="1">
                <a:solidFill>
                  <a:schemeClr val="tx1"/>
                </a:solidFill>
                <a:latin typeface="Arial" panose="020B0604020202020204" pitchFamily="34" charset="0"/>
                <a:ea typeface="ＭＳ Ｐゴシック" panose="020B0600070205080204" pitchFamily="50" charset="-128"/>
              </a:defRPr>
            </a:lvl4pPr>
            <a:lvl5pPr marL="2056428" indent="-227071">
              <a:defRPr kumimoji="1">
                <a:solidFill>
                  <a:schemeClr val="tx1"/>
                </a:solidFill>
                <a:latin typeface="Arial" panose="020B0604020202020204" pitchFamily="34" charset="0"/>
                <a:ea typeface="ＭＳ Ｐゴシック" panose="020B0600070205080204" pitchFamily="50" charset="-128"/>
              </a:defRPr>
            </a:lvl5pPr>
            <a:lvl6pPr marL="2516966" indent="-22707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7503" indent="-22707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38041" indent="-22707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98578" indent="-22707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F1D238A8-01AB-41E5-AACC-EEE27532D1F3}" type="slidenum">
              <a:rPr lang="en-US" altLang="ja-JP"/>
              <a:pPr/>
              <a:t>0</a:t>
            </a:fld>
            <a:endParaRPr lang="en-US" altLang="ja-JP"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a:t>
            </a:r>
            <a:r>
              <a:rPr kumimoji="1" lang="ja-JP" altLang="en-US" dirty="0"/>
              <a:t>～</a:t>
            </a:r>
            <a:r>
              <a:rPr kumimoji="1" lang="en-US" altLang="ja-JP" dirty="0"/>
              <a:t>13:38</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9</a:t>
            </a:fld>
            <a:endParaRPr lang="en-US" altLang="ja-JP" dirty="0"/>
          </a:p>
        </p:txBody>
      </p:sp>
    </p:spTree>
    <p:extLst>
      <p:ext uri="{BB962C8B-B14F-4D97-AF65-F5344CB8AC3E}">
        <p14:creationId xmlns:p14="http://schemas.microsoft.com/office/powerpoint/2010/main" val="3200357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13:38</a:t>
            </a:r>
            <a:r>
              <a:rPr kumimoji="1" lang="ja-JP" altLang="en-US" dirty="0"/>
              <a:t>～</a:t>
            </a:r>
            <a:r>
              <a:rPr kumimoji="1" lang="en-US" altLang="ja-JP" dirty="0"/>
              <a:t>13:40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10</a:t>
            </a:fld>
            <a:endParaRPr lang="en-US" altLang="ja-JP" dirty="0"/>
          </a:p>
        </p:txBody>
      </p:sp>
    </p:spTree>
    <p:extLst>
      <p:ext uri="{BB962C8B-B14F-4D97-AF65-F5344CB8AC3E}">
        <p14:creationId xmlns:p14="http://schemas.microsoft.com/office/powerpoint/2010/main" val="3292935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13:40</a:t>
            </a:r>
            <a:r>
              <a:rPr kumimoji="1" lang="ja-JP" altLang="en-US" dirty="0"/>
              <a:t>～</a:t>
            </a:r>
            <a:r>
              <a:rPr kumimoji="1" lang="en-US" altLang="ja-JP" dirty="0"/>
              <a:t>13:43</a:t>
            </a:r>
          </a:p>
          <a:p>
            <a:r>
              <a:rPr kumimoji="1" lang="ja-JP" altLang="en-US" dirty="0"/>
              <a:t>・月中資金ショートが無い会社</a:t>
            </a:r>
            <a:endParaRPr kumimoji="1" lang="en-US" altLang="ja-JP" dirty="0"/>
          </a:p>
          <a:p>
            <a:r>
              <a:rPr kumimoji="1" lang="ja-JP" altLang="en-US" dirty="0"/>
              <a:t>・年間の流れを確認したい会社</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11</a:t>
            </a:fld>
            <a:endParaRPr lang="en-US" altLang="ja-JP" dirty="0"/>
          </a:p>
        </p:txBody>
      </p:sp>
    </p:spTree>
    <p:extLst>
      <p:ext uri="{BB962C8B-B14F-4D97-AF65-F5344CB8AC3E}">
        <p14:creationId xmlns:p14="http://schemas.microsoft.com/office/powerpoint/2010/main" val="220745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13:43</a:t>
            </a:r>
            <a:r>
              <a:rPr kumimoji="1" lang="ja-JP" altLang="en-US" dirty="0"/>
              <a:t>～</a:t>
            </a:r>
            <a:r>
              <a:rPr kumimoji="1" lang="en-US" altLang="ja-JP" dirty="0"/>
              <a:t>13:45</a:t>
            </a:r>
          </a:p>
          <a:p>
            <a:r>
              <a:rPr kumimoji="1" lang="ja-JP" altLang="en-US" dirty="0"/>
              <a:t>・月中資金ショートが無い会社</a:t>
            </a:r>
            <a:endParaRPr kumimoji="1" lang="en-US" altLang="ja-JP" dirty="0"/>
          </a:p>
          <a:p>
            <a:r>
              <a:rPr kumimoji="1" lang="ja-JP" altLang="en-US" dirty="0"/>
              <a:t>・年間の流れを確認したい会社</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12</a:t>
            </a:fld>
            <a:endParaRPr lang="en-US" altLang="ja-JP" dirty="0"/>
          </a:p>
        </p:txBody>
      </p:sp>
    </p:spTree>
    <p:extLst>
      <p:ext uri="{BB962C8B-B14F-4D97-AF65-F5344CB8AC3E}">
        <p14:creationId xmlns:p14="http://schemas.microsoft.com/office/powerpoint/2010/main" val="3839524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13:45</a:t>
            </a:r>
            <a:r>
              <a:rPr kumimoji="1" lang="ja-JP" altLang="en-US" dirty="0"/>
              <a:t>～</a:t>
            </a:r>
            <a:r>
              <a:rPr kumimoji="1" lang="en-US" altLang="ja-JP" dirty="0"/>
              <a:t>13:50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13</a:t>
            </a:fld>
            <a:endParaRPr lang="en-US" altLang="ja-JP" dirty="0"/>
          </a:p>
        </p:txBody>
      </p:sp>
    </p:spTree>
    <p:extLst>
      <p:ext uri="{BB962C8B-B14F-4D97-AF65-F5344CB8AC3E}">
        <p14:creationId xmlns:p14="http://schemas.microsoft.com/office/powerpoint/2010/main" val="1522720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13:50</a:t>
            </a:r>
            <a:r>
              <a:rPr kumimoji="1" lang="ja-JP" altLang="en-US" dirty="0"/>
              <a:t>～</a:t>
            </a:r>
            <a:r>
              <a:rPr kumimoji="1" lang="en-US" altLang="ja-JP" dirty="0"/>
              <a:t>13:55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14</a:t>
            </a:fld>
            <a:endParaRPr lang="en-US" altLang="ja-JP" dirty="0"/>
          </a:p>
        </p:txBody>
      </p:sp>
    </p:spTree>
    <p:extLst>
      <p:ext uri="{BB962C8B-B14F-4D97-AF65-F5344CB8AC3E}">
        <p14:creationId xmlns:p14="http://schemas.microsoft.com/office/powerpoint/2010/main" val="3174074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13:55</a:t>
            </a:r>
            <a:r>
              <a:rPr kumimoji="1" lang="ja-JP" altLang="en-US" dirty="0"/>
              <a:t>～</a:t>
            </a:r>
            <a:r>
              <a:rPr kumimoji="1" lang="en-US" altLang="ja-JP" dirty="0"/>
              <a:t>14:00</a:t>
            </a:r>
          </a:p>
          <a:p>
            <a:r>
              <a:rPr kumimoji="1" lang="ja-JP" altLang="en-US" dirty="0"/>
              <a:t>⇒ここでＥＸＣＥＬの例題</a:t>
            </a:r>
            <a:r>
              <a:rPr kumimoji="1" lang="en-US" altLang="ja-JP" dirty="0"/>
              <a:t>1</a:t>
            </a:r>
            <a:r>
              <a:rPr kumimoji="1" lang="ja-JP" altLang="en-US" dirty="0"/>
              <a:t>と</a:t>
            </a:r>
            <a:r>
              <a:rPr kumimoji="1" lang="en-US" altLang="ja-JP" dirty="0"/>
              <a:t>2</a:t>
            </a:r>
            <a:r>
              <a:rPr kumimoji="1" lang="ja-JP" altLang="en-US" dirty="0"/>
              <a:t>⇒</a:t>
            </a:r>
            <a:r>
              <a:rPr kumimoji="1" lang="en-US" altLang="ja-JP" dirty="0"/>
              <a:t>14:30</a:t>
            </a:r>
            <a:r>
              <a:rPr kumimoji="1" lang="ja-JP" altLang="en-US" dirty="0"/>
              <a:t>までそこから休憩</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15</a:t>
            </a:fld>
            <a:endParaRPr lang="en-US" altLang="ja-JP" dirty="0"/>
          </a:p>
        </p:txBody>
      </p:sp>
    </p:spTree>
    <p:extLst>
      <p:ext uri="{BB962C8B-B14F-4D97-AF65-F5344CB8AC3E}">
        <p14:creationId xmlns:p14="http://schemas.microsoft.com/office/powerpoint/2010/main" val="40426868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14:45</a:t>
            </a:r>
            <a:r>
              <a:rPr kumimoji="1" lang="ja-JP" altLang="en-US" dirty="0"/>
              <a:t>～</a:t>
            </a:r>
            <a:r>
              <a:rPr kumimoji="1" lang="en-US" altLang="ja-JP" dirty="0"/>
              <a:t>14:50</a:t>
            </a:r>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16</a:t>
            </a:fld>
            <a:endParaRPr lang="en-US" altLang="ja-JP" dirty="0"/>
          </a:p>
        </p:txBody>
      </p:sp>
    </p:spTree>
    <p:extLst>
      <p:ext uri="{BB962C8B-B14F-4D97-AF65-F5344CB8AC3E}">
        <p14:creationId xmlns:p14="http://schemas.microsoft.com/office/powerpoint/2010/main" val="1627635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14:50</a:t>
            </a:r>
            <a:r>
              <a:rPr kumimoji="1" lang="ja-JP" altLang="en-US" dirty="0"/>
              <a:t>～</a:t>
            </a:r>
            <a:r>
              <a:rPr kumimoji="1" lang="en-US" altLang="ja-JP" dirty="0"/>
              <a:t>14:55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17</a:t>
            </a:fld>
            <a:endParaRPr lang="en-US" altLang="ja-JP" dirty="0"/>
          </a:p>
        </p:txBody>
      </p:sp>
    </p:spTree>
    <p:extLst>
      <p:ext uri="{BB962C8B-B14F-4D97-AF65-F5344CB8AC3E}">
        <p14:creationId xmlns:p14="http://schemas.microsoft.com/office/powerpoint/2010/main" val="1077960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14:55</a:t>
            </a:r>
            <a:r>
              <a:rPr kumimoji="1" lang="ja-JP" altLang="en-US" dirty="0"/>
              <a:t>～</a:t>
            </a:r>
            <a:r>
              <a:rPr kumimoji="1" lang="en-US" altLang="ja-JP" dirty="0"/>
              <a:t>14:58</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18</a:t>
            </a:fld>
            <a:endParaRPr lang="en-US" altLang="ja-JP" dirty="0"/>
          </a:p>
        </p:txBody>
      </p:sp>
    </p:spTree>
    <p:extLst>
      <p:ext uri="{BB962C8B-B14F-4D97-AF65-F5344CB8AC3E}">
        <p14:creationId xmlns:p14="http://schemas.microsoft.com/office/powerpoint/2010/main" val="1628689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13:00</a:t>
            </a:r>
            <a:r>
              <a:rPr kumimoji="1" lang="ja-JP" altLang="en-US" dirty="0"/>
              <a:t>～</a:t>
            </a:r>
            <a:r>
              <a:rPr kumimoji="1" lang="en-US" altLang="ja-JP" dirty="0"/>
              <a:t>13:02</a:t>
            </a:r>
          </a:p>
          <a:p>
            <a:r>
              <a:rPr kumimoji="1" lang="ja-JP" altLang="en-US" dirty="0"/>
              <a:t>全体像の説明</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a:t>
            </a:fld>
            <a:endParaRPr lang="en-US" altLang="ja-JP" dirty="0"/>
          </a:p>
        </p:txBody>
      </p:sp>
    </p:spTree>
    <p:extLst>
      <p:ext uri="{BB962C8B-B14F-4D97-AF65-F5344CB8AC3E}">
        <p14:creationId xmlns:p14="http://schemas.microsoft.com/office/powerpoint/2010/main" val="2004790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14:58</a:t>
            </a:r>
            <a:r>
              <a:rPr kumimoji="1" lang="ja-JP" altLang="en-US" dirty="0"/>
              <a:t>～</a:t>
            </a:r>
            <a:r>
              <a:rPr kumimoji="1" lang="en-US" altLang="ja-JP" dirty="0"/>
              <a:t>15:05</a:t>
            </a:r>
          </a:p>
          <a:p>
            <a:r>
              <a:rPr kumimoji="1" lang="ja-JP" altLang="en-US" dirty="0"/>
              <a:t>ここで例題３⇒</a:t>
            </a:r>
            <a:r>
              <a:rPr kumimoji="1" lang="en-US" altLang="ja-JP" dirty="0"/>
              <a:t>15:20</a:t>
            </a:r>
            <a:r>
              <a:rPr kumimoji="1" lang="ja-JP" altLang="en-US" dirty="0"/>
              <a:t>まで行って</a:t>
            </a:r>
            <a:r>
              <a:rPr kumimoji="1" lang="en-US" altLang="ja-JP" dirty="0"/>
              <a:t>15:25</a:t>
            </a:r>
            <a:r>
              <a:rPr kumimoji="1" lang="ja-JP" altLang="en-US" dirty="0"/>
              <a:t>まで解説</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19</a:t>
            </a:fld>
            <a:endParaRPr lang="en-US" altLang="ja-JP" dirty="0"/>
          </a:p>
        </p:txBody>
      </p:sp>
    </p:spTree>
    <p:extLst>
      <p:ext uri="{BB962C8B-B14F-4D97-AF65-F5344CB8AC3E}">
        <p14:creationId xmlns:p14="http://schemas.microsoft.com/office/powerpoint/2010/main" val="34698173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15:25</a:t>
            </a:r>
            <a:r>
              <a:rPr kumimoji="1" lang="ja-JP" altLang="en-US" dirty="0"/>
              <a:t>～</a:t>
            </a:r>
            <a:r>
              <a:rPr kumimoji="1" lang="en-US" altLang="ja-JP" dirty="0"/>
              <a:t>15:30</a:t>
            </a:r>
          </a:p>
          <a:p>
            <a:r>
              <a:rPr kumimoji="1" lang="ja-JP" altLang="en-US" dirty="0"/>
              <a:t>・それぞれに一言コメント</a:t>
            </a:r>
            <a:endParaRPr kumimoji="1" lang="en-US" altLang="ja-JP" dirty="0"/>
          </a:p>
          <a:p>
            <a:r>
              <a:rPr kumimoji="1" lang="ja-JP" altLang="en-US" dirty="0"/>
              <a:t>・月次繰越が赤字で提出する会社はダメ</a:t>
            </a:r>
            <a:endParaRPr kumimoji="1" lang="en-US" altLang="ja-JP" dirty="0"/>
          </a:p>
          <a:p>
            <a:pPr defTabSz="921075" eaLnBrk="1" fontAlgn="auto" hangingPunct="1">
              <a:spcBef>
                <a:spcPts val="0"/>
              </a:spcBef>
              <a:spcAft>
                <a:spcPts val="0"/>
              </a:spcAft>
              <a:defRPr/>
            </a:pPr>
            <a:r>
              <a:rPr kumimoji="1" lang="ja-JP" altLang="en-US" dirty="0"/>
              <a:t>・この資金繰り表が一番大切⇒なぜ、作らないのか？⇒精度が低い⇒固定的支出は把握できる⇒目標売上を立てる⇒これをどう作るかを計画するだけ</a:t>
            </a:r>
            <a:endParaRPr kumimoji="1" lang="en-US" altLang="ja-JP" dirty="0"/>
          </a:p>
          <a:p>
            <a:pPr marL="287836" indent="-287836">
              <a:buFont typeface="Wingdings" panose="05000000000000000000" pitchFamily="2" charset="2"/>
              <a:buChar char="Ø"/>
            </a:pPr>
            <a:r>
              <a:rPr lang="ja-JP" altLang="en-US" dirty="0"/>
              <a:t>お金が回っていたらＯＫ</a:t>
            </a:r>
            <a:endParaRPr lang="en-US" altLang="ja-JP" dirty="0"/>
          </a:p>
          <a:p>
            <a:pPr marL="287836" indent="-287836">
              <a:buFont typeface="Wingdings" panose="05000000000000000000" pitchFamily="2" charset="2"/>
              <a:buChar char="Ø"/>
            </a:pPr>
            <a:r>
              <a:rPr kumimoji="1" lang="ja-JP" altLang="en-US" dirty="0"/>
              <a:t>お金が回っていなかったら新規借入、もしくは既存借入の返済を低減する</a:t>
            </a:r>
            <a:endParaRPr kumimoji="1" lang="en-US" altLang="ja-JP" dirty="0"/>
          </a:p>
          <a:p>
            <a:pPr marL="287836" indent="-287836">
              <a:buFont typeface="Wingdings" panose="05000000000000000000" pitchFamily="2" charset="2"/>
              <a:buChar char="Ø"/>
            </a:pPr>
            <a:r>
              <a:rPr lang="ja-JP" altLang="en-US" dirty="0"/>
              <a:t>低減する場合は、借換とリスケがあるので十分注意</a:t>
            </a:r>
            <a:endParaRPr kumimoji="1" lang="en-US" altLang="ja-JP" dirty="0"/>
          </a:p>
          <a:p>
            <a:pPr marL="287836" indent="-287836">
              <a:buFont typeface="Wingdings" panose="05000000000000000000" pitchFamily="2" charset="2"/>
              <a:buChar char="Ø"/>
            </a:pPr>
            <a:r>
              <a:rPr lang="ja-JP" altLang="en-US" dirty="0"/>
              <a:t>資金繰り表は過去３ヶ月分と今後９ヶ月程度のスパンで記載</a:t>
            </a:r>
            <a:endParaRPr lang="en-US" altLang="ja-JP" dirty="0"/>
          </a:p>
          <a:p>
            <a:pPr marL="287836" indent="-287836">
              <a:buFont typeface="Wingdings" panose="05000000000000000000" pitchFamily="2" charset="2"/>
              <a:buChar char="Ø"/>
            </a:pPr>
            <a:r>
              <a:rPr kumimoji="1" lang="ja-JP" altLang="en-US" dirty="0"/>
              <a:t>融資依頼は８月と２月⇒融資実行は９月と３月</a:t>
            </a:r>
            <a:endParaRPr kumimoji="1" lang="en-US" altLang="ja-JP" dirty="0"/>
          </a:p>
          <a:p>
            <a:pPr marL="287836" indent="-287836">
              <a:buFont typeface="Wingdings" panose="05000000000000000000" pitchFamily="2" charset="2"/>
              <a:buChar char="Ø"/>
            </a:pPr>
            <a:r>
              <a:rPr kumimoji="1" lang="ja-JP" altLang="en-US" dirty="0"/>
              <a:t>融資が実行されなかった場合と実行された場合の２パターンを作成</a:t>
            </a:r>
            <a:endParaRPr kumimoji="1" lang="en-US" altLang="ja-JP" dirty="0"/>
          </a:p>
          <a:p>
            <a:pPr marL="287836" indent="-287836">
              <a:buFont typeface="Wingdings" panose="05000000000000000000" pitchFamily="2" charset="2"/>
              <a:buChar char="Ø"/>
            </a:pPr>
            <a:r>
              <a:rPr kumimoji="1" lang="ja-JP" altLang="en-US" dirty="0"/>
              <a:t>各項目については自社が分かりやすい様に記載</a:t>
            </a:r>
            <a:endParaRPr kumimoji="1" lang="en-US" altLang="ja-JP" dirty="0"/>
          </a:p>
          <a:p>
            <a:pPr marL="287836" indent="-287836">
              <a:buFont typeface="Wingdings" panose="05000000000000000000" pitchFamily="2" charset="2"/>
              <a:buChar char="Ø"/>
            </a:pPr>
            <a:r>
              <a:rPr lang="ja-JP" altLang="en-US" dirty="0"/>
              <a:t>金融機関への金利支払いは経常支出に記載する事</a:t>
            </a:r>
            <a:endParaRPr lang="en-US" altLang="ja-JP" dirty="0"/>
          </a:p>
          <a:p>
            <a:pPr marL="287836" indent="-287836">
              <a:buFont typeface="Wingdings" panose="05000000000000000000" pitchFamily="2" charset="2"/>
              <a:buChar char="Ø"/>
            </a:pPr>
            <a:r>
              <a:rPr lang="ja-JP" altLang="en-US" dirty="0">
                <a:solidFill>
                  <a:srgbClr val="FF0000"/>
                </a:solidFill>
              </a:rPr>
              <a:t>試算表との整合性を確認する事</a:t>
            </a:r>
            <a:endParaRPr kumimoji="1" lang="ja-JP" altLang="en-US" dirty="0"/>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20</a:t>
            </a:fld>
            <a:endParaRPr kumimoji="1" lang="ja-JP" altLang="en-US" dirty="0"/>
          </a:p>
        </p:txBody>
      </p:sp>
    </p:spTree>
    <p:extLst>
      <p:ext uri="{BB962C8B-B14F-4D97-AF65-F5344CB8AC3E}">
        <p14:creationId xmlns:p14="http://schemas.microsoft.com/office/powerpoint/2010/main" val="541480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15:30</a:t>
            </a:r>
            <a:r>
              <a:rPr kumimoji="1" lang="ja-JP" altLang="en-US" dirty="0"/>
              <a:t>～</a:t>
            </a:r>
            <a:r>
              <a:rPr kumimoji="1" lang="en-US" altLang="ja-JP" dirty="0"/>
              <a:t>15:35</a:t>
            </a:r>
          </a:p>
          <a:p>
            <a:r>
              <a:rPr kumimoji="1" lang="ja-JP" altLang="en-US" dirty="0"/>
              <a:t>ＥＸＣＥＬ使用</a:t>
            </a:r>
            <a:endParaRPr kumimoji="1" lang="en-US" altLang="ja-JP" dirty="0"/>
          </a:p>
          <a:p>
            <a:r>
              <a:rPr kumimoji="1" lang="ja-JP" altLang="en-US" dirty="0"/>
              <a:t>赤字の設定が重要</a:t>
            </a:r>
            <a:endParaRPr kumimoji="1" lang="en-US" altLang="ja-JP" dirty="0"/>
          </a:p>
          <a:p>
            <a:r>
              <a:rPr kumimoji="1" lang="ja-JP" altLang="en-US" dirty="0"/>
              <a:t>ここで休憩</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21</a:t>
            </a:fld>
            <a:endParaRPr lang="en-US" altLang="ja-JP" dirty="0"/>
          </a:p>
        </p:txBody>
      </p:sp>
    </p:spTree>
    <p:extLst>
      <p:ext uri="{BB962C8B-B14F-4D97-AF65-F5344CB8AC3E}">
        <p14:creationId xmlns:p14="http://schemas.microsoft.com/office/powerpoint/2010/main" val="1431475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16:00</a:t>
            </a:r>
            <a:r>
              <a:rPr kumimoji="1" lang="ja-JP" altLang="en-US" dirty="0"/>
              <a:t>～</a:t>
            </a:r>
            <a:r>
              <a:rPr kumimoji="1" lang="en-US" altLang="ja-JP" dirty="0"/>
              <a:t>16:05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22</a:t>
            </a:fld>
            <a:endParaRPr lang="en-US" altLang="ja-JP" dirty="0"/>
          </a:p>
        </p:txBody>
      </p:sp>
    </p:spTree>
    <p:extLst>
      <p:ext uri="{BB962C8B-B14F-4D97-AF65-F5344CB8AC3E}">
        <p14:creationId xmlns:p14="http://schemas.microsoft.com/office/powerpoint/2010/main" val="10777892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16:05</a:t>
            </a:r>
            <a:r>
              <a:rPr kumimoji="1" lang="ja-JP" altLang="en-US" dirty="0"/>
              <a:t>～</a:t>
            </a:r>
            <a:r>
              <a:rPr kumimoji="1" lang="en-US" altLang="ja-JP" dirty="0"/>
              <a:t>16:10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23</a:t>
            </a:fld>
            <a:endParaRPr lang="en-US" altLang="ja-JP" dirty="0"/>
          </a:p>
        </p:txBody>
      </p:sp>
    </p:spTree>
    <p:extLst>
      <p:ext uri="{BB962C8B-B14F-4D97-AF65-F5344CB8AC3E}">
        <p14:creationId xmlns:p14="http://schemas.microsoft.com/office/powerpoint/2010/main" val="1011764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16:10</a:t>
            </a:r>
            <a:r>
              <a:rPr kumimoji="1" lang="ja-JP" altLang="en-US" dirty="0"/>
              <a:t>～</a:t>
            </a:r>
            <a:r>
              <a:rPr kumimoji="1" lang="en-US" altLang="ja-JP" dirty="0"/>
              <a:t>16:15</a:t>
            </a:r>
          </a:p>
          <a:p>
            <a:r>
              <a:rPr kumimoji="1" lang="ja-JP" altLang="en-US" dirty="0"/>
              <a:t>・季節的変動を無視した計画が多い⇒通年すれば同じだが、資金繰りに影響を与える</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24</a:t>
            </a:fld>
            <a:endParaRPr kumimoji="1" lang="ja-JP" altLang="en-US" dirty="0"/>
          </a:p>
        </p:txBody>
      </p:sp>
    </p:spTree>
    <p:extLst>
      <p:ext uri="{BB962C8B-B14F-4D97-AF65-F5344CB8AC3E}">
        <p14:creationId xmlns:p14="http://schemas.microsoft.com/office/powerpoint/2010/main" val="10867250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16:15</a:t>
            </a:r>
            <a:r>
              <a:rPr kumimoji="1" lang="ja-JP" altLang="en-US" dirty="0"/>
              <a:t>～</a:t>
            </a:r>
            <a:r>
              <a:rPr kumimoji="1" lang="en-US" altLang="ja-JP" dirty="0"/>
              <a:t>16:18</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25</a:t>
            </a:fld>
            <a:endParaRPr kumimoji="1" lang="ja-JP" altLang="en-US" dirty="0"/>
          </a:p>
        </p:txBody>
      </p:sp>
    </p:spTree>
    <p:extLst>
      <p:ext uri="{BB962C8B-B14F-4D97-AF65-F5344CB8AC3E}">
        <p14:creationId xmlns:p14="http://schemas.microsoft.com/office/powerpoint/2010/main" val="42517584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16:18</a:t>
            </a:r>
            <a:r>
              <a:rPr kumimoji="1" lang="ja-JP" altLang="en-US" dirty="0"/>
              <a:t>～</a:t>
            </a:r>
            <a:r>
              <a:rPr kumimoji="1" lang="en-US" altLang="ja-JP" dirty="0"/>
              <a:t>16:23</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26</a:t>
            </a:fld>
            <a:endParaRPr kumimoji="1" lang="ja-JP" altLang="en-US" dirty="0"/>
          </a:p>
        </p:txBody>
      </p:sp>
    </p:spTree>
    <p:extLst>
      <p:ext uri="{BB962C8B-B14F-4D97-AF65-F5344CB8AC3E}">
        <p14:creationId xmlns:p14="http://schemas.microsoft.com/office/powerpoint/2010/main" val="28133763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16:23</a:t>
            </a:r>
            <a:r>
              <a:rPr kumimoji="1" lang="ja-JP" altLang="en-US" dirty="0"/>
              <a:t>～</a:t>
            </a:r>
            <a:r>
              <a:rPr kumimoji="1" lang="en-US" altLang="ja-JP" dirty="0"/>
              <a:t>16:26</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27</a:t>
            </a:fld>
            <a:endParaRPr kumimoji="1" lang="ja-JP" altLang="en-US" dirty="0"/>
          </a:p>
        </p:txBody>
      </p:sp>
    </p:spTree>
    <p:extLst>
      <p:ext uri="{BB962C8B-B14F-4D97-AF65-F5344CB8AC3E}">
        <p14:creationId xmlns:p14="http://schemas.microsoft.com/office/powerpoint/2010/main" val="20580740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16:26</a:t>
            </a:r>
            <a:r>
              <a:rPr kumimoji="1" lang="ja-JP" altLang="en-US" dirty="0"/>
              <a:t>～</a:t>
            </a:r>
            <a:r>
              <a:rPr kumimoji="1" lang="en-US" altLang="ja-JP" dirty="0"/>
              <a:t>16:30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28</a:t>
            </a:fld>
            <a:endParaRPr kumimoji="1" lang="ja-JP" altLang="en-US" dirty="0"/>
          </a:p>
        </p:txBody>
      </p:sp>
    </p:spTree>
    <p:extLst>
      <p:ext uri="{BB962C8B-B14F-4D97-AF65-F5344CB8AC3E}">
        <p14:creationId xmlns:p14="http://schemas.microsoft.com/office/powerpoint/2010/main" val="4291460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13:02</a:t>
            </a:r>
            <a:r>
              <a:rPr kumimoji="1" lang="ja-JP" altLang="en-US" dirty="0"/>
              <a:t>～</a:t>
            </a:r>
            <a:r>
              <a:rPr kumimoji="1" lang="en-US" altLang="ja-JP" dirty="0"/>
              <a:t>13:05</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2</a:t>
            </a:fld>
            <a:endParaRPr lang="en-US" altLang="ja-JP" dirty="0"/>
          </a:p>
        </p:txBody>
      </p:sp>
    </p:spTree>
    <p:extLst>
      <p:ext uri="{BB962C8B-B14F-4D97-AF65-F5344CB8AC3E}">
        <p14:creationId xmlns:p14="http://schemas.microsoft.com/office/powerpoint/2010/main" val="33239169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t>16:30</a:t>
            </a:r>
            <a:r>
              <a:rPr kumimoji="1" lang="ja-JP" altLang="en-US" dirty="0"/>
              <a:t>～</a:t>
            </a:r>
            <a:r>
              <a:rPr kumimoji="1" lang="en-US" altLang="ja-JP" dirty="0"/>
              <a:t>16:33</a:t>
            </a:r>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29</a:t>
            </a:fld>
            <a:endParaRPr kumimoji="1" lang="ja-JP" altLang="en-US" dirty="0"/>
          </a:p>
        </p:txBody>
      </p:sp>
    </p:spTree>
    <p:extLst>
      <p:ext uri="{BB962C8B-B14F-4D97-AF65-F5344CB8AC3E}">
        <p14:creationId xmlns:p14="http://schemas.microsoft.com/office/powerpoint/2010/main" val="1795288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16:33</a:t>
            </a:r>
            <a:r>
              <a:rPr kumimoji="1" lang="ja-JP" altLang="en-US" dirty="0"/>
              <a:t>～</a:t>
            </a:r>
            <a:r>
              <a:rPr kumimoji="1" lang="en-US" altLang="ja-JP" dirty="0"/>
              <a:t>16:38</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30</a:t>
            </a:fld>
            <a:endParaRPr kumimoji="1" lang="ja-JP" altLang="en-US" dirty="0"/>
          </a:p>
        </p:txBody>
      </p:sp>
    </p:spTree>
    <p:extLst>
      <p:ext uri="{BB962C8B-B14F-4D97-AF65-F5344CB8AC3E}">
        <p14:creationId xmlns:p14="http://schemas.microsoft.com/office/powerpoint/2010/main" val="29393419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t>16:38</a:t>
            </a:r>
            <a:r>
              <a:rPr kumimoji="1" lang="ja-JP" altLang="en-US" dirty="0"/>
              <a:t>～</a:t>
            </a:r>
            <a:r>
              <a:rPr kumimoji="1" lang="en-US" altLang="ja-JP" dirty="0"/>
              <a:t>16:40</a:t>
            </a:r>
          </a:p>
          <a:p>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31</a:t>
            </a:fld>
            <a:endParaRPr kumimoji="1" lang="ja-JP" altLang="en-US" dirty="0"/>
          </a:p>
        </p:txBody>
      </p:sp>
    </p:spTree>
    <p:extLst>
      <p:ext uri="{BB962C8B-B14F-4D97-AF65-F5344CB8AC3E}">
        <p14:creationId xmlns:p14="http://schemas.microsoft.com/office/powerpoint/2010/main" val="14685307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16:40</a:t>
            </a:r>
            <a:r>
              <a:rPr kumimoji="1" lang="ja-JP" altLang="en-US" dirty="0"/>
              <a:t>～</a:t>
            </a:r>
            <a:r>
              <a:rPr kumimoji="1" lang="en-US" altLang="ja-JP" dirty="0"/>
              <a:t>16:45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32</a:t>
            </a:fld>
            <a:endParaRPr lang="en-US" altLang="ja-JP" dirty="0"/>
          </a:p>
        </p:txBody>
      </p:sp>
    </p:spTree>
    <p:extLst>
      <p:ext uri="{BB962C8B-B14F-4D97-AF65-F5344CB8AC3E}">
        <p14:creationId xmlns:p14="http://schemas.microsoft.com/office/powerpoint/2010/main" val="24472221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16:45</a:t>
            </a:r>
            <a:r>
              <a:rPr kumimoji="1" lang="ja-JP" altLang="en-US" dirty="0"/>
              <a:t>～</a:t>
            </a:r>
            <a:r>
              <a:rPr kumimoji="1" lang="en-US" altLang="ja-JP" dirty="0"/>
              <a:t>16:50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33</a:t>
            </a:fld>
            <a:endParaRPr kumimoji="1" lang="ja-JP" altLang="en-US" dirty="0"/>
          </a:p>
        </p:txBody>
      </p:sp>
    </p:spTree>
    <p:extLst>
      <p:ext uri="{BB962C8B-B14F-4D97-AF65-F5344CB8AC3E}">
        <p14:creationId xmlns:p14="http://schemas.microsoft.com/office/powerpoint/2010/main" val="672257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16:50</a:t>
            </a:r>
            <a:r>
              <a:rPr kumimoji="1" lang="ja-JP" altLang="en-US" dirty="0"/>
              <a:t>～</a:t>
            </a:r>
            <a:r>
              <a:rPr kumimoji="1" lang="en-US" altLang="ja-JP" dirty="0"/>
              <a:t>16:53</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34</a:t>
            </a:fld>
            <a:endParaRPr kumimoji="1" lang="ja-JP" altLang="en-US" dirty="0"/>
          </a:p>
        </p:txBody>
      </p:sp>
    </p:spTree>
    <p:extLst>
      <p:ext uri="{BB962C8B-B14F-4D97-AF65-F5344CB8AC3E}">
        <p14:creationId xmlns:p14="http://schemas.microsoft.com/office/powerpoint/2010/main" val="3389807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16:53</a:t>
            </a:r>
            <a:r>
              <a:rPr kumimoji="1" lang="ja-JP" altLang="en-US" dirty="0"/>
              <a:t>～</a:t>
            </a:r>
            <a:r>
              <a:rPr kumimoji="1" lang="en-US" altLang="ja-JP" dirty="0"/>
              <a:t>16:58</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35</a:t>
            </a:fld>
            <a:endParaRPr kumimoji="1" lang="ja-JP" altLang="en-US" dirty="0"/>
          </a:p>
        </p:txBody>
      </p:sp>
    </p:spTree>
    <p:extLst>
      <p:ext uri="{BB962C8B-B14F-4D97-AF65-F5344CB8AC3E}">
        <p14:creationId xmlns:p14="http://schemas.microsoft.com/office/powerpoint/2010/main" val="4874010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16:58</a:t>
            </a:r>
            <a:r>
              <a:rPr kumimoji="1" lang="ja-JP" altLang="en-US" dirty="0"/>
              <a:t>～</a:t>
            </a:r>
            <a:r>
              <a:rPr kumimoji="1" lang="en-US" altLang="ja-JP" dirty="0"/>
              <a:t>17:00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36</a:t>
            </a:fld>
            <a:endParaRPr kumimoji="1" lang="ja-JP" altLang="en-US" dirty="0"/>
          </a:p>
        </p:txBody>
      </p:sp>
    </p:spTree>
    <p:extLst>
      <p:ext uri="{BB962C8B-B14F-4D97-AF65-F5344CB8AC3E}">
        <p14:creationId xmlns:p14="http://schemas.microsoft.com/office/powerpoint/2010/main" val="36460536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17:00</a:t>
            </a:r>
            <a:r>
              <a:rPr kumimoji="1" lang="ja-JP" altLang="en-US" dirty="0"/>
              <a:t>～</a:t>
            </a:r>
            <a:r>
              <a:rPr kumimoji="1" lang="en-US" altLang="ja-JP" dirty="0"/>
              <a:t>17:05</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37</a:t>
            </a:fld>
            <a:endParaRPr kumimoji="1" lang="ja-JP" altLang="en-US" dirty="0"/>
          </a:p>
        </p:txBody>
      </p:sp>
    </p:spTree>
    <p:extLst>
      <p:ext uri="{BB962C8B-B14F-4D97-AF65-F5344CB8AC3E}">
        <p14:creationId xmlns:p14="http://schemas.microsoft.com/office/powerpoint/2010/main" val="35710380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17:05</a:t>
            </a:r>
            <a:r>
              <a:rPr kumimoji="1" lang="ja-JP" altLang="en-US" dirty="0"/>
              <a:t>～</a:t>
            </a:r>
            <a:r>
              <a:rPr kumimoji="1" lang="en-US" altLang="ja-JP" dirty="0"/>
              <a:t>17:08</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38</a:t>
            </a:fld>
            <a:endParaRPr kumimoji="1" lang="ja-JP" altLang="en-US" dirty="0"/>
          </a:p>
        </p:txBody>
      </p:sp>
    </p:spTree>
    <p:extLst>
      <p:ext uri="{BB962C8B-B14F-4D97-AF65-F5344CB8AC3E}">
        <p14:creationId xmlns:p14="http://schemas.microsoft.com/office/powerpoint/2010/main" val="1527720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altLang="ja-JP" dirty="0"/>
              <a:t>13:05</a:t>
            </a:r>
            <a:r>
              <a:rPr kumimoji="1" lang="ja-JP" altLang="en-US" dirty="0"/>
              <a:t>～</a:t>
            </a:r>
            <a:r>
              <a:rPr kumimoji="1" lang="en-US" altLang="ja-JP" dirty="0"/>
              <a:t>13:08</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・会社が倒産するのは、赤字が膨らんだときではなく、現金がなくなった時（在庫一杯で黒字で資金ショートの例）</a:t>
            </a:r>
            <a:endParaRPr kumimoji="1" lang="en-US" altLang="ja-JP" dirty="0"/>
          </a:p>
          <a:p>
            <a:r>
              <a:rPr kumimoji="1" lang="ja-JP" altLang="en-US" dirty="0"/>
              <a:t>・</a:t>
            </a:r>
            <a:r>
              <a:rPr kumimoji="1" lang="en-US" altLang="ja-JP" dirty="0"/>
              <a:t>3</a:t>
            </a:r>
            <a:r>
              <a:rPr kumimoji="1" lang="ja-JP" altLang="en-US" dirty="0"/>
              <a:t>月</a:t>
            </a:r>
            <a:r>
              <a:rPr kumimoji="1" lang="en-US" altLang="ja-JP" dirty="0"/>
              <a:t>1</a:t>
            </a:r>
            <a:r>
              <a:rPr kumimoji="1" lang="ja-JP" altLang="en-US" dirty="0"/>
              <a:t>日に</a:t>
            </a:r>
            <a:r>
              <a:rPr kumimoji="1" lang="en-US" altLang="ja-JP" dirty="0"/>
              <a:t>1,000</a:t>
            </a:r>
            <a:r>
              <a:rPr kumimoji="1" lang="ja-JP" altLang="en-US" dirty="0"/>
              <a:t>円で仕入（支払期日</a:t>
            </a:r>
            <a:r>
              <a:rPr kumimoji="1" lang="en-US" altLang="ja-JP" dirty="0"/>
              <a:t>3</a:t>
            </a:r>
            <a:r>
              <a:rPr kumimoji="1" lang="ja-JP" altLang="en-US" dirty="0"/>
              <a:t>月末）⇒</a:t>
            </a:r>
            <a:r>
              <a:rPr kumimoji="1" lang="en-US" altLang="ja-JP" dirty="0"/>
              <a:t>3</a:t>
            </a:r>
            <a:r>
              <a:rPr kumimoji="1" lang="ja-JP" altLang="en-US" dirty="0"/>
              <a:t>月</a:t>
            </a:r>
            <a:r>
              <a:rPr kumimoji="1" lang="en-US" altLang="ja-JP" dirty="0"/>
              <a:t>15</a:t>
            </a:r>
            <a:r>
              <a:rPr kumimoji="1" lang="ja-JP" altLang="en-US" dirty="0"/>
              <a:t>日に</a:t>
            </a:r>
            <a:r>
              <a:rPr kumimoji="1" lang="en-US" altLang="ja-JP" dirty="0"/>
              <a:t>2,000</a:t>
            </a:r>
            <a:r>
              <a:rPr kumimoji="1" lang="ja-JP" altLang="en-US" dirty="0"/>
              <a:t>円で販売（現金）⇒ＯＫ</a:t>
            </a:r>
            <a:endParaRPr kumimoji="1" lang="en-US" altLang="ja-JP" dirty="0"/>
          </a:p>
          <a:p>
            <a:r>
              <a:rPr kumimoji="1" lang="ja-JP" altLang="en-US" dirty="0"/>
              <a:t>・取引同じで回収条件が手形（満期回収</a:t>
            </a:r>
            <a:r>
              <a:rPr kumimoji="1" lang="en-US" altLang="ja-JP" dirty="0"/>
              <a:t>4</a:t>
            </a:r>
            <a:r>
              <a:rPr kumimoji="1" lang="ja-JP" altLang="en-US" dirty="0"/>
              <a:t>月</a:t>
            </a:r>
            <a:r>
              <a:rPr kumimoji="1" lang="en-US" altLang="ja-JP" dirty="0"/>
              <a:t>30</a:t>
            </a:r>
            <a:r>
              <a:rPr kumimoji="1" lang="ja-JP" altLang="en-US" dirty="0"/>
              <a:t>日）⇒資金ショート</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3</a:t>
            </a:fld>
            <a:endParaRPr lang="en-US" altLang="ja-JP" dirty="0"/>
          </a:p>
        </p:txBody>
      </p:sp>
    </p:spTree>
    <p:extLst>
      <p:ext uri="{BB962C8B-B14F-4D97-AF65-F5344CB8AC3E}">
        <p14:creationId xmlns:p14="http://schemas.microsoft.com/office/powerpoint/2010/main" val="16705183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17:08</a:t>
            </a:r>
            <a:r>
              <a:rPr kumimoji="1" lang="ja-JP" altLang="en-US" dirty="0"/>
              <a:t>～</a:t>
            </a:r>
            <a:r>
              <a:rPr kumimoji="1" lang="en-US" altLang="ja-JP" dirty="0"/>
              <a:t>17:13</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39</a:t>
            </a:fld>
            <a:endParaRPr kumimoji="1" lang="ja-JP" altLang="en-US" dirty="0"/>
          </a:p>
        </p:txBody>
      </p:sp>
    </p:spTree>
    <p:extLst>
      <p:ext uri="{BB962C8B-B14F-4D97-AF65-F5344CB8AC3E}">
        <p14:creationId xmlns:p14="http://schemas.microsoft.com/office/powerpoint/2010/main" val="5591260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17:13</a:t>
            </a:r>
            <a:r>
              <a:rPr kumimoji="1" lang="ja-JP" altLang="en-US" dirty="0"/>
              <a:t>～</a:t>
            </a:r>
            <a:r>
              <a:rPr kumimoji="1" lang="en-US" altLang="ja-JP" dirty="0"/>
              <a:t>17:16</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40</a:t>
            </a:fld>
            <a:endParaRPr kumimoji="1" lang="ja-JP" altLang="en-US" dirty="0"/>
          </a:p>
        </p:txBody>
      </p:sp>
    </p:spTree>
    <p:extLst>
      <p:ext uri="{BB962C8B-B14F-4D97-AF65-F5344CB8AC3E}">
        <p14:creationId xmlns:p14="http://schemas.microsoft.com/office/powerpoint/2010/main" val="34752166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17:16</a:t>
            </a:r>
            <a:r>
              <a:rPr kumimoji="1" lang="ja-JP" altLang="en-US" dirty="0"/>
              <a:t>～</a:t>
            </a:r>
            <a:r>
              <a:rPr kumimoji="1" lang="en-US" altLang="ja-JP" dirty="0"/>
              <a:t>17:20</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41</a:t>
            </a:fld>
            <a:endParaRPr kumimoji="1" lang="ja-JP" altLang="en-US" dirty="0"/>
          </a:p>
        </p:txBody>
      </p:sp>
    </p:spTree>
    <p:extLst>
      <p:ext uri="{BB962C8B-B14F-4D97-AF65-F5344CB8AC3E}">
        <p14:creationId xmlns:p14="http://schemas.microsoft.com/office/powerpoint/2010/main" val="20772203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17:20</a:t>
            </a:r>
            <a:r>
              <a:rPr kumimoji="1" lang="ja-JP" altLang="en-US" dirty="0"/>
              <a:t>～</a:t>
            </a:r>
            <a:r>
              <a:rPr kumimoji="1" lang="en-US" altLang="ja-JP" dirty="0"/>
              <a:t>17:25</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42</a:t>
            </a:fld>
            <a:endParaRPr kumimoji="1" lang="ja-JP" altLang="en-US" dirty="0"/>
          </a:p>
        </p:txBody>
      </p:sp>
    </p:spTree>
    <p:extLst>
      <p:ext uri="{BB962C8B-B14F-4D97-AF65-F5344CB8AC3E}">
        <p14:creationId xmlns:p14="http://schemas.microsoft.com/office/powerpoint/2010/main" val="36268962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17:25</a:t>
            </a:r>
            <a:r>
              <a:rPr kumimoji="1" lang="ja-JP" altLang="en-US" dirty="0"/>
              <a:t>～</a:t>
            </a:r>
            <a:r>
              <a:rPr kumimoji="1" lang="en-US" altLang="ja-JP" dirty="0"/>
              <a:t>17:28</a:t>
            </a:r>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43</a:t>
            </a:fld>
            <a:endParaRPr kumimoji="1" lang="ja-JP" altLang="en-US" dirty="0"/>
          </a:p>
        </p:txBody>
      </p:sp>
    </p:spTree>
    <p:extLst>
      <p:ext uri="{BB962C8B-B14F-4D97-AF65-F5344CB8AC3E}">
        <p14:creationId xmlns:p14="http://schemas.microsoft.com/office/powerpoint/2010/main" val="29265132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17:28</a:t>
            </a:r>
            <a:r>
              <a:rPr kumimoji="1" lang="ja-JP" altLang="en-US" dirty="0"/>
              <a:t>～</a:t>
            </a:r>
            <a:r>
              <a:rPr kumimoji="1" lang="en-US" altLang="ja-JP" dirty="0"/>
              <a:t>17:30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44</a:t>
            </a:fld>
            <a:endParaRPr lang="en-US" altLang="ja-JP" dirty="0"/>
          </a:p>
        </p:txBody>
      </p:sp>
    </p:spTree>
    <p:extLst>
      <p:ext uri="{BB962C8B-B14F-4D97-AF65-F5344CB8AC3E}">
        <p14:creationId xmlns:p14="http://schemas.microsoft.com/office/powerpoint/2010/main" val="42505654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17:30</a:t>
            </a:r>
            <a:r>
              <a:rPr kumimoji="1" lang="ja-JP" altLang="en-US" dirty="0"/>
              <a:t>～</a:t>
            </a:r>
            <a:r>
              <a:rPr kumimoji="1" lang="en-US" altLang="ja-JP" dirty="0"/>
              <a:t>17:35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45</a:t>
            </a:fld>
            <a:endParaRPr lang="en-US" altLang="ja-JP" dirty="0"/>
          </a:p>
        </p:txBody>
      </p:sp>
    </p:spTree>
    <p:extLst>
      <p:ext uri="{BB962C8B-B14F-4D97-AF65-F5344CB8AC3E}">
        <p14:creationId xmlns:p14="http://schemas.microsoft.com/office/powerpoint/2010/main" val="9602597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17:35</a:t>
            </a:r>
            <a:r>
              <a:rPr kumimoji="1" lang="ja-JP" altLang="en-US" dirty="0"/>
              <a:t>～</a:t>
            </a:r>
            <a:r>
              <a:rPr kumimoji="1" lang="en-US" altLang="ja-JP" dirty="0"/>
              <a:t>17:38</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46</a:t>
            </a:fld>
            <a:endParaRPr lang="en-US" altLang="ja-JP" dirty="0"/>
          </a:p>
        </p:txBody>
      </p:sp>
    </p:spTree>
    <p:extLst>
      <p:ext uri="{BB962C8B-B14F-4D97-AF65-F5344CB8AC3E}">
        <p14:creationId xmlns:p14="http://schemas.microsoft.com/office/powerpoint/2010/main" val="38373118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17:38</a:t>
            </a:r>
            <a:r>
              <a:rPr kumimoji="1" lang="ja-JP" altLang="en-US" dirty="0"/>
              <a:t>～</a:t>
            </a:r>
            <a:r>
              <a:rPr kumimoji="1" lang="en-US" altLang="ja-JP" dirty="0"/>
              <a:t>17:45</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47</a:t>
            </a:fld>
            <a:endParaRPr lang="en-US" altLang="ja-JP" dirty="0"/>
          </a:p>
        </p:txBody>
      </p:sp>
    </p:spTree>
    <p:extLst>
      <p:ext uri="{BB962C8B-B14F-4D97-AF65-F5344CB8AC3E}">
        <p14:creationId xmlns:p14="http://schemas.microsoft.com/office/powerpoint/2010/main" val="14338197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18:00</a:t>
            </a:r>
            <a:r>
              <a:rPr kumimoji="1" lang="ja-JP" altLang="en-US" dirty="0"/>
              <a:t>～</a:t>
            </a:r>
            <a:r>
              <a:rPr kumimoji="1" lang="en-US" altLang="ja-JP" dirty="0"/>
              <a:t>18:05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48</a:t>
            </a:fld>
            <a:endParaRPr lang="en-US" altLang="ja-JP" dirty="0"/>
          </a:p>
        </p:txBody>
      </p:sp>
    </p:spTree>
    <p:extLst>
      <p:ext uri="{BB962C8B-B14F-4D97-AF65-F5344CB8AC3E}">
        <p14:creationId xmlns:p14="http://schemas.microsoft.com/office/powerpoint/2010/main" val="1326288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13:08</a:t>
            </a:r>
            <a:r>
              <a:rPr kumimoji="1" lang="ja-JP" altLang="en-US" dirty="0"/>
              <a:t>～</a:t>
            </a:r>
            <a:r>
              <a:rPr kumimoji="1" lang="en-US" altLang="ja-JP" dirty="0"/>
              <a:t>13:10</a:t>
            </a:r>
          </a:p>
          <a:p>
            <a:r>
              <a:rPr kumimoji="1" lang="ja-JP" altLang="en-US" dirty="0"/>
              <a:t>・多くの経営者が何を改善すれは良いか？分かっていない</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a:t>
            </a:fld>
            <a:endParaRPr lang="en-US" altLang="ja-JP" dirty="0"/>
          </a:p>
        </p:txBody>
      </p:sp>
    </p:spTree>
    <p:extLst>
      <p:ext uri="{BB962C8B-B14F-4D97-AF65-F5344CB8AC3E}">
        <p14:creationId xmlns:p14="http://schemas.microsoft.com/office/powerpoint/2010/main" val="8659206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18:05</a:t>
            </a:r>
            <a:r>
              <a:rPr kumimoji="1" lang="ja-JP" altLang="en-US" dirty="0"/>
              <a:t>～</a:t>
            </a:r>
            <a:r>
              <a:rPr kumimoji="1" lang="en-US" altLang="ja-JP" dirty="0"/>
              <a:t>18:10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49</a:t>
            </a:fld>
            <a:endParaRPr lang="en-US" altLang="ja-JP" dirty="0"/>
          </a:p>
        </p:txBody>
      </p:sp>
    </p:spTree>
    <p:extLst>
      <p:ext uri="{BB962C8B-B14F-4D97-AF65-F5344CB8AC3E}">
        <p14:creationId xmlns:p14="http://schemas.microsoft.com/office/powerpoint/2010/main" val="538345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18:10</a:t>
            </a:r>
            <a:r>
              <a:rPr kumimoji="1" lang="ja-JP" altLang="en-US" dirty="0"/>
              <a:t>～</a:t>
            </a:r>
            <a:r>
              <a:rPr kumimoji="1" lang="en-US" altLang="ja-JP" dirty="0"/>
              <a:t>18:15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50</a:t>
            </a:fld>
            <a:endParaRPr lang="en-US" altLang="ja-JP" dirty="0"/>
          </a:p>
        </p:txBody>
      </p:sp>
    </p:spTree>
    <p:extLst>
      <p:ext uri="{BB962C8B-B14F-4D97-AF65-F5344CB8AC3E}">
        <p14:creationId xmlns:p14="http://schemas.microsoft.com/office/powerpoint/2010/main" val="174871159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18:15</a:t>
            </a:r>
            <a:r>
              <a:rPr kumimoji="1" lang="ja-JP" altLang="en-US" dirty="0"/>
              <a:t>～</a:t>
            </a:r>
            <a:r>
              <a:rPr kumimoji="1" lang="en-US" altLang="ja-JP" dirty="0"/>
              <a:t>18:20</a:t>
            </a:r>
          </a:p>
          <a:p>
            <a:r>
              <a:rPr kumimoji="1" lang="ja-JP" altLang="en-US" dirty="0"/>
              <a:t>・工事台帳と資金繰り表の作成方法</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51</a:t>
            </a:fld>
            <a:endParaRPr lang="en-US" altLang="ja-JP" dirty="0"/>
          </a:p>
        </p:txBody>
      </p:sp>
    </p:spTree>
    <p:extLst>
      <p:ext uri="{BB962C8B-B14F-4D97-AF65-F5344CB8AC3E}">
        <p14:creationId xmlns:p14="http://schemas.microsoft.com/office/powerpoint/2010/main" val="132091335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18:20</a:t>
            </a:r>
            <a:r>
              <a:rPr kumimoji="1" lang="ja-JP" altLang="en-US" dirty="0"/>
              <a:t>～</a:t>
            </a:r>
            <a:r>
              <a:rPr kumimoji="1" lang="en-US" altLang="ja-JP" dirty="0"/>
              <a:t>18:50</a:t>
            </a:r>
          </a:p>
          <a:p>
            <a:r>
              <a:rPr kumimoji="1" lang="ja-JP" altLang="en-US" dirty="0"/>
              <a:t>・通常の資金繰り表と損益管理の方法</a:t>
            </a:r>
            <a:endParaRPr kumimoji="1" lang="en-US" altLang="ja-JP" dirty="0"/>
          </a:p>
          <a:p>
            <a:r>
              <a:rPr kumimoji="1" lang="ja-JP" altLang="en-US" dirty="0"/>
              <a:t>一時間、建設業の管理方法</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52</a:t>
            </a:fld>
            <a:endParaRPr lang="en-US" altLang="ja-JP" dirty="0"/>
          </a:p>
        </p:txBody>
      </p:sp>
    </p:spTree>
    <p:extLst>
      <p:ext uri="{BB962C8B-B14F-4D97-AF65-F5344CB8AC3E}">
        <p14:creationId xmlns:p14="http://schemas.microsoft.com/office/powerpoint/2010/main" val="34420065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13:30</a:t>
            </a:r>
            <a:r>
              <a:rPr kumimoji="1" lang="ja-JP" altLang="en-US" dirty="0"/>
              <a:t>～</a:t>
            </a:r>
            <a:r>
              <a:rPr kumimoji="1" lang="en-US" altLang="ja-JP" dirty="0"/>
              <a:t>13:35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53</a:t>
            </a:fld>
            <a:endParaRPr lang="en-US" altLang="ja-JP" dirty="0"/>
          </a:p>
        </p:txBody>
      </p:sp>
    </p:spTree>
    <p:extLst>
      <p:ext uri="{BB962C8B-B14F-4D97-AF65-F5344CB8AC3E}">
        <p14:creationId xmlns:p14="http://schemas.microsoft.com/office/powerpoint/2010/main" val="33409699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13:35</a:t>
            </a:r>
            <a:r>
              <a:rPr kumimoji="1" lang="ja-JP" altLang="en-US" dirty="0"/>
              <a:t>～</a:t>
            </a:r>
            <a:r>
              <a:rPr kumimoji="1" lang="en-US" altLang="ja-JP" dirty="0"/>
              <a:t>13:45</a:t>
            </a:r>
          </a:p>
          <a:p>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54</a:t>
            </a:fld>
            <a:endParaRPr lang="en-US" altLang="ja-JP" dirty="0"/>
          </a:p>
        </p:txBody>
      </p:sp>
    </p:spTree>
    <p:extLst>
      <p:ext uri="{BB962C8B-B14F-4D97-AF65-F5344CB8AC3E}">
        <p14:creationId xmlns:p14="http://schemas.microsoft.com/office/powerpoint/2010/main" val="207276075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13:45</a:t>
            </a:r>
            <a:r>
              <a:rPr kumimoji="1" lang="ja-JP" altLang="en-US" dirty="0"/>
              <a:t>～</a:t>
            </a:r>
            <a:r>
              <a:rPr kumimoji="1" lang="en-US" altLang="ja-JP" dirty="0"/>
              <a:t>13:55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55</a:t>
            </a:fld>
            <a:endParaRPr lang="en-US" altLang="ja-JP" dirty="0"/>
          </a:p>
        </p:txBody>
      </p:sp>
    </p:spTree>
    <p:extLst>
      <p:ext uri="{BB962C8B-B14F-4D97-AF65-F5344CB8AC3E}">
        <p14:creationId xmlns:p14="http://schemas.microsoft.com/office/powerpoint/2010/main" val="157282165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13:55</a:t>
            </a:r>
            <a:r>
              <a:rPr kumimoji="1" lang="ja-JP" altLang="en-US" dirty="0"/>
              <a:t>～</a:t>
            </a:r>
            <a:r>
              <a:rPr kumimoji="1" lang="en-US" altLang="ja-JP" dirty="0"/>
              <a:t>14:05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56</a:t>
            </a:fld>
            <a:endParaRPr lang="en-US" altLang="ja-JP" dirty="0"/>
          </a:p>
        </p:txBody>
      </p:sp>
    </p:spTree>
    <p:extLst>
      <p:ext uri="{BB962C8B-B14F-4D97-AF65-F5344CB8AC3E}">
        <p14:creationId xmlns:p14="http://schemas.microsoft.com/office/powerpoint/2010/main" val="22688378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14:05</a:t>
            </a:r>
            <a:r>
              <a:rPr kumimoji="1" lang="ja-JP" altLang="en-US" dirty="0"/>
              <a:t>～</a:t>
            </a:r>
            <a:r>
              <a:rPr kumimoji="1" lang="en-US" altLang="ja-JP" dirty="0"/>
              <a:t>14:15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57</a:t>
            </a:fld>
            <a:endParaRPr lang="en-US" altLang="ja-JP" dirty="0"/>
          </a:p>
        </p:txBody>
      </p:sp>
    </p:spTree>
    <p:extLst>
      <p:ext uri="{BB962C8B-B14F-4D97-AF65-F5344CB8AC3E}">
        <p14:creationId xmlns:p14="http://schemas.microsoft.com/office/powerpoint/2010/main" val="34207688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14:15</a:t>
            </a:r>
            <a:r>
              <a:rPr kumimoji="1" lang="ja-JP" altLang="en-US" dirty="0"/>
              <a:t>～</a:t>
            </a:r>
            <a:r>
              <a:rPr kumimoji="1" lang="en-US" altLang="ja-JP" dirty="0"/>
              <a:t>14:25</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58</a:t>
            </a:fld>
            <a:endParaRPr lang="en-US" altLang="ja-JP" dirty="0"/>
          </a:p>
        </p:txBody>
      </p:sp>
    </p:spTree>
    <p:extLst>
      <p:ext uri="{BB962C8B-B14F-4D97-AF65-F5344CB8AC3E}">
        <p14:creationId xmlns:p14="http://schemas.microsoft.com/office/powerpoint/2010/main" val="3853288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13:10</a:t>
            </a:r>
            <a:r>
              <a:rPr kumimoji="1" lang="ja-JP" altLang="en-US" dirty="0"/>
              <a:t>～</a:t>
            </a:r>
            <a:r>
              <a:rPr kumimoji="1" lang="en-US" altLang="ja-JP" dirty="0"/>
              <a:t>13:15</a:t>
            </a:r>
          </a:p>
          <a:p>
            <a:r>
              <a:rPr kumimoji="1" lang="ja-JP" altLang="en-US" dirty="0"/>
              <a:t>・現金＞利益＞売上</a:t>
            </a:r>
            <a:endParaRPr kumimoji="1" lang="en-US" altLang="ja-JP" dirty="0"/>
          </a:p>
          <a:p>
            <a:r>
              <a:rPr kumimoji="1" lang="ja-JP" altLang="en-US" dirty="0"/>
              <a:t>・資金繰りを回す事⇒いつどこから入ってくるか？いつ、どこに支払うか？</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a:t>
            </a:fld>
            <a:endParaRPr lang="en-US" altLang="ja-JP" dirty="0"/>
          </a:p>
        </p:txBody>
      </p:sp>
    </p:spTree>
    <p:extLst>
      <p:ext uri="{BB962C8B-B14F-4D97-AF65-F5344CB8AC3E}">
        <p14:creationId xmlns:p14="http://schemas.microsoft.com/office/powerpoint/2010/main" val="370506429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14:25</a:t>
            </a:r>
            <a:r>
              <a:rPr kumimoji="1" lang="ja-JP" altLang="en-US" dirty="0"/>
              <a:t>～</a:t>
            </a:r>
            <a:r>
              <a:rPr kumimoji="1" lang="en-US" altLang="ja-JP" dirty="0"/>
              <a:t>14:30</a:t>
            </a:r>
            <a:endParaRPr kumimoji="1" lang="ja-JP" altLang="en-US"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59</a:t>
            </a:fld>
            <a:endParaRPr lang="en-US" altLang="ja-JP" dirty="0"/>
          </a:p>
        </p:txBody>
      </p:sp>
    </p:spTree>
    <p:extLst>
      <p:ext uri="{BB962C8B-B14F-4D97-AF65-F5344CB8AC3E}">
        <p14:creationId xmlns:p14="http://schemas.microsoft.com/office/powerpoint/2010/main" val="379356391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14:30</a:t>
            </a:r>
            <a:r>
              <a:rPr kumimoji="1" lang="ja-JP" altLang="en-US" dirty="0"/>
              <a:t>～</a:t>
            </a:r>
            <a:r>
              <a:rPr kumimoji="1" lang="en-US" altLang="ja-JP" dirty="0"/>
              <a:t>14:40</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60</a:t>
            </a:fld>
            <a:endParaRPr lang="en-US" altLang="ja-JP" dirty="0"/>
          </a:p>
        </p:txBody>
      </p:sp>
    </p:spTree>
    <p:extLst>
      <p:ext uri="{BB962C8B-B14F-4D97-AF65-F5344CB8AC3E}">
        <p14:creationId xmlns:p14="http://schemas.microsoft.com/office/powerpoint/2010/main" val="11121753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14:40</a:t>
            </a:r>
            <a:r>
              <a:rPr kumimoji="1" lang="ja-JP" altLang="en-US" dirty="0"/>
              <a:t>～</a:t>
            </a:r>
            <a:r>
              <a:rPr kumimoji="1" lang="en-US" altLang="ja-JP" dirty="0"/>
              <a:t>14:45</a:t>
            </a:r>
          </a:p>
          <a:p>
            <a:r>
              <a:rPr kumimoji="1" lang="ja-JP" altLang="en-US" dirty="0"/>
              <a:t>終わり</a:t>
            </a:r>
            <a:endParaRPr kumimoji="1" lang="en-US" altLang="ja-JP" dirty="0"/>
          </a:p>
        </p:txBody>
      </p:sp>
      <p:sp>
        <p:nvSpPr>
          <p:cNvPr id="4" name="スライド番号プレースホルダー 3"/>
          <p:cNvSpPr>
            <a:spLocks noGrp="1"/>
          </p:cNvSpPr>
          <p:nvPr>
            <p:ph type="sldNum" sz="quarter" idx="10"/>
          </p:nvPr>
        </p:nvSpPr>
        <p:spPr/>
        <p:txBody>
          <a:bodyPr/>
          <a:lstStyle/>
          <a:p>
            <a:fld id="{8A1F4378-5F72-401C-9048-F2A546037EF3}" type="slidenum">
              <a:rPr kumimoji="1" lang="ja-JP" altLang="en-US" smtClean="0"/>
              <a:t>61</a:t>
            </a:fld>
            <a:endParaRPr kumimoji="1" lang="ja-JP" altLang="en-US" dirty="0"/>
          </a:p>
        </p:txBody>
      </p:sp>
    </p:spTree>
    <p:extLst>
      <p:ext uri="{BB962C8B-B14F-4D97-AF65-F5344CB8AC3E}">
        <p14:creationId xmlns:p14="http://schemas.microsoft.com/office/powerpoint/2010/main" val="1584136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13:15</a:t>
            </a:r>
            <a:r>
              <a:rPr kumimoji="1" lang="ja-JP" altLang="en-US" dirty="0"/>
              <a:t>～</a:t>
            </a:r>
            <a:r>
              <a:rPr kumimoji="1" lang="en-US" altLang="ja-JP" dirty="0"/>
              <a:t>13:20</a:t>
            </a:r>
          </a:p>
          <a:p>
            <a:r>
              <a:rPr kumimoji="1" lang="ja-JP" altLang="en-US" dirty="0"/>
              <a:t>・ＣＦ計算書⇒経常収支：営業活動に伴うＣＦ⇒投資収支：投資活動に伴うＣＦ⇒財務収支：財務活動に伴うＣＦ　に連動</a:t>
            </a:r>
            <a:endParaRPr kumimoji="1" lang="en-US" altLang="ja-JP" dirty="0"/>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6</a:t>
            </a:fld>
            <a:endParaRPr lang="en-US" altLang="ja-JP" dirty="0"/>
          </a:p>
        </p:txBody>
      </p:sp>
    </p:spTree>
    <p:extLst>
      <p:ext uri="{BB962C8B-B14F-4D97-AF65-F5344CB8AC3E}">
        <p14:creationId xmlns:p14="http://schemas.microsoft.com/office/powerpoint/2010/main" val="607367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13:20</a:t>
            </a:r>
            <a:r>
              <a:rPr kumimoji="1" lang="ja-JP" altLang="en-US" dirty="0"/>
              <a:t>～</a:t>
            </a:r>
            <a:r>
              <a:rPr kumimoji="1" lang="en-US" altLang="ja-JP" dirty="0"/>
              <a:t>13:25</a:t>
            </a:r>
          </a:p>
          <a:p>
            <a:r>
              <a:rPr kumimoji="1" lang="ja-JP" altLang="en-US" dirty="0"/>
              <a:t>目指すは平均月商の</a:t>
            </a:r>
            <a:r>
              <a:rPr kumimoji="1" lang="en-US" altLang="ja-JP" dirty="0"/>
              <a:t>1</a:t>
            </a:r>
            <a:r>
              <a:rPr kumimoji="1" lang="ja-JP" altLang="en-US" dirty="0"/>
              <a:t>ヶ月分</a:t>
            </a:r>
            <a:endParaRPr kumimoji="1" lang="en-US" altLang="ja-JP" dirty="0"/>
          </a:p>
          <a:p>
            <a:r>
              <a:rPr kumimoji="1" lang="ja-JP" altLang="en-US" dirty="0"/>
              <a:t>現金の持ち過ぎは経営者の怠慢</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7</a:t>
            </a:fld>
            <a:endParaRPr lang="en-US" altLang="ja-JP" dirty="0"/>
          </a:p>
        </p:txBody>
      </p:sp>
    </p:spTree>
    <p:extLst>
      <p:ext uri="{BB962C8B-B14F-4D97-AF65-F5344CB8AC3E}">
        <p14:creationId xmlns:p14="http://schemas.microsoft.com/office/powerpoint/2010/main" val="3611775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13:30</a:t>
            </a:r>
            <a:r>
              <a:rPr kumimoji="1" lang="ja-JP" altLang="en-US" dirty="0"/>
              <a:t>～</a:t>
            </a:r>
            <a:r>
              <a:rPr kumimoji="1" lang="en-US" altLang="ja-JP" dirty="0"/>
              <a:t>13:35</a:t>
            </a:r>
          </a:p>
          <a:p>
            <a:r>
              <a:rPr kumimoji="1" lang="ja-JP" altLang="en-US" dirty="0"/>
              <a:t>・サイトずれ⇒具体例を記載して説明</a:t>
            </a:r>
            <a:endParaRPr kumimoji="1" lang="en-US" altLang="ja-JP" dirty="0"/>
          </a:p>
          <a:p>
            <a:r>
              <a:rPr kumimoji="1" lang="ja-JP" altLang="en-US" dirty="0"/>
              <a:t>・特に、①棚卸資産（資金繰り表のどこにも出てこない）、減価償却費、仮払金、立替金、貸付金</a:t>
            </a:r>
            <a:endParaRPr kumimoji="1" lang="en-US" altLang="ja-JP" dirty="0"/>
          </a:p>
          <a:p>
            <a:r>
              <a:rPr kumimoji="1" lang="ja-JP" altLang="en-US" dirty="0"/>
              <a:t>・流動比率が高いことは疑うべき（不良在庫がある）⇒当座比率と比較してみるべき</a:t>
            </a:r>
            <a:endParaRPr kumimoji="1" lang="en-US" altLang="ja-JP" dirty="0"/>
          </a:p>
          <a:p>
            <a:r>
              <a:rPr kumimoji="1" lang="ja-JP" altLang="en-US" dirty="0"/>
              <a:t>・</a:t>
            </a:r>
          </a:p>
        </p:txBody>
      </p:sp>
      <p:sp>
        <p:nvSpPr>
          <p:cNvPr id="4" name="スライド番号プレースホルダー 3"/>
          <p:cNvSpPr>
            <a:spLocks noGrp="1"/>
          </p:cNvSpPr>
          <p:nvPr>
            <p:ph type="sldNum" sz="quarter" idx="5"/>
          </p:nvPr>
        </p:nvSpPr>
        <p:spPr/>
        <p:txBody>
          <a:bodyPr/>
          <a:lstStyle/>
          <a:p>
            <a:fld id="{94AB2B6E-F1A2-4D61-95E1-613E82A2C79B}" type="slidenum">
              <a:rPr lang="en-US" altLang="ja-JP" smtClean="0"/>
              <a:pPr/>
              <a:t>8</a:t>
            </a:fld>
            <a:endParaRPr lang="en-US" altLang="ja-JP" dirty="0"/>
          </a:p>
        </p:txBody>
      </p:sp>
    </p:spTree>
    <p:extLst>
      <p:ext uri="{BB962C8B-B14F-4D97-AF65-F5344CB8AC3E}">
        <p14:creationId xmlns:p14="http://schemas.microsoft.com/office/powerpoint/2010/main" val="544856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E5ECA3B4-52AD-44D5-B28C-4AF36863F99F}"/>
              </a:ext>
            </a:extLst>
          </p:cNvPr>
          <p:cNvSpPr>
            <a:spLocks noChangeArrowheads="1"/>
          </p:cNvSpPr>
          <p:nvPr/>
        </p:nvSpPr>
        <p:spPr bwMode="gray">
          <a:xfrm>
            <a:off x="250825" y="3357563"/>
            <a:ext cx="8640763" cy="142875"/>
          </a:xfrm>
          <a:prstGeom prst="rect">
            <a:avLst/>
          </a:prstGeom>
          <a:solidFill>
            <a:srgbClr val="009999"/>
          </a:solidFill>
          <a:ln>
            <a:noFill/>
          </a:ln>
          <a:effectLst>
            <a:outerShdw dist="35921" dir="2700000" algn="ctr" rotWithShape="0">
              <a:schemeClr val="bg2"/>
            </a:outerShdw>
          </a:effectLst>
          <a:extLst>
            <a:ext uri="{91240B29-F687-4F45-9708-019B960494DF}">
              <a14:hiddenLine xmlns:a14="http://schemas.microsoft.com/office/drawing/2010/main" w="9525" algn="ctr">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4098" name="Rectangle 2"/>
          <p:cNvSpPr>
            <a:spLocks noGrp="1" noChangeArrowheads="1"/>
          </p:cNvSpPr>
          <p:nvPr>
            <p:ph type="ctrTitle"/>
          </p:nvPr>
        </p:nvSpPr>
        <p:spPr>
          <a:xfrm>
            <a:off x="685800" y="2349500"/>
            <a:ext cx="7772400" cy="1008063"/>
          </a:xfrm>
        </p:spPr>
        <p:txBody>
          <a:bodyPr/>
          <a:lstStyle>
            <a:lvl1pPr algn="ctr">
              <a:defRPr sz="3200"/>
            </a:lvl1pPr>
          </a:lstStyle>
          <a:p>
            <a:pPr lvl="0"/>
            <a:r>
              <a:rPr lang="ja-JP" altLang="en-US" noProof="0"/>
              <a:t>マスター タイトルの書式設定</a:t>
            </a:r>
          </a:p>
        </p:txBody>
      </p:sp>
      <p:sp>
        <p:nvSpPr>
          <p:cNvPr id="4099" name="Rectangle 3"/>
          <p:cNvSpPr>
            <a:spLocks noGrp="1" noChangeArrowheads="1"/>
          </p:cNvSpPr>
          <p:nvPr>
            <p:ph type="subTitle" idx="1"/>
          </p:nvPr>
        </p:nvSpPr>
        <p:spPr>
          <a:xfrm>
            <a:off x="1371600" y="3716338"/>
            <a:ext cx="6400800" cy="766762"/>
          </a:xfrm>
        </p:spPr>
        <p:txBody>
          <a:bodyPr/>
          <a:lstStyle>
            <a:lvl1pPr marL="0" indent="0" algn="ctr">
              <a:buFontTx/>
              <a:buNone/>
              <a:defRPr sz="1400"/>
            </a:lvl1pPr>
          </a:lstStyle>
          <a:p>
            <a:pPr lvl="0"/>
            <a:r>
              <a:rPr lang="ja-JP" altLang="en-US" noProof="0"/>
              <a:t>マスター サブタイトルの書式設定</a:t>
            </a:r>
          </a:p>
        </p:txBody>
      </p:sp>
      <p:sp>
        <p:nvSpPr>
          <p:cNvPr id="5" name="Rectangle 4">
            <a:extLst>
              <a:ext uri="{FF2B5EF4-FFF2-40B4-BE49-F238E27FC236}">
                <a16:creationId xmlns:a16="http://schemas.microsoft.com/office/drawing/2014/main" id="{D92BC32F-A3A8-4A04-AF75-9CC387E3F506}"/>
              </a:ext>
            </a:extLst>
          </p:cNvPr>
          <p:cNvSpPr>
            <a:spLocks noGrp="1" noChangeArrowheads="1"/>
          </p:cNvSpPr>
          <p:nvPr>
            <p:ph type="dt" sz="half" idx="10"/>
          </p:nvPr>
        </p:nvSpPr>
        <p:spPr>
          <a:xfrm>
            <a:off x="3505200" y="5059363"/>
            <a:ext cx="2133600" cy="287337"/>
          </a:xfrm>
        </p:spPr>
        <p:txBody>
          <a:bodyPr/>
          <a:lstStyle>
            <a:lvl1pPr algn="ctr">
              <a:defRPr sz="1200" smtClean="0"/>
            </a:lvl1pPr>
          </a:lstStyle>
          <a:p>
            <a:pPr>
              <a:defRPr/>
            </a:pPr>
            <a:fld id="{D54CC245-6378-4C73-9EC3-C7521BEBC667}" type="datetime1">
              <a:rPr lang="ja-JP" altLang="en-US" smtClean="0"/>
              <a:t>2021/3/8</a:t>
            </a:fld>
            <a:endParaRPr lang="en-US" altLang="ja-JP" dirty="0"/>
          </a:p>
        </p:txBody>
      </p:sp>
      <p:sp>
        <p:nvSpPr>
          <p:cNvPr id="6" name="Rectangle 5">
            <a:extLst>
              <a:ext uri="{FF2B5EF4-FFF2-40B4-BE49-F238E27FC236}">
                <a16:creationId xmlns:a16="http://schemas.microsoft.com/office/drawing/2014/main" id="{1B374BFF-361E-4802-9209-A0C1863903EF}"/>
              </a:ext>
            </a:extLst>
          </p:cNvPr>
          <p:cNvSpPr>
            <a:spLocks noGrp="1" noChangeArrowheads="1"/>
          </p:cNvSpPr>
          <p:nvPr>
            <p:ph type="ftr" sz="quarter" idx="11"/>
          </p:nvPr>
        </p:nvSpPr>
        <p:spPr>
          <a:xfrm>
            <a:off x="3124200" y="4627563"/>
            <a:ext cx="2895600" cy="279400"/>
          </a:xfrm>
        </p:spPr>
        <p:txBody>
          <a:bodyPr/>
          <a:lstStyle>
            <a:lvl1pPr>
              <a:defRPr sz="1200"/>
            </a:lvl1pPr>
          </a:lstStyle>
          <a:p>
            <a:pPr>
              <a:defRPr/>
            </a:pPr>
            <a:r>
              <a:rPr lang="en-US" altLang="ja-JP"/>
              <a:t>©</a:t>
            </a:r>
            <a:r>
              <a:rPr lang="ja-JP" altLang="en-US"/>
              <a:t>しのざき総研２０２１</a:t>
            </a:r>
            <a:endParaRPr lang="en-US" altLang="ja-JP" dirty="0"/>
          </a:p>
        </p:txBody>
      </p:sp>
    </p:spTree>
    <p:extLst>
      <p:ext uri="{BB962C8B-B14F-4D97-AF65-F5344CB8AC3E}">
        <p14:creationId xmlns:p14="http://schemas.microsoft.com/office/powerpoint/2010/main" val="3203059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6DE2EF03-68FC-42DA-9D65-5D9492FCA2DC}"/>
              </a:ext>
            </a:extLst>
          </p:cNvPr>
          <p:cNvSpPr>
            <a:spLocks noGrp="1" noChangeArrowheads="1"/>
          </p:cNvSpPr>
          <p:nvPr>
            <p:ph type="dt" sz="half" idx="10"/>
          </p:nvPr>
        </p:nvSpPr>
        <p:spPr>
          <a:ln/>
        </p:spPr>
        <p:txBody>
          <a:bodyPr/>
          <a:lstStyle>
            <a:lvl1pPr>
              <a:defRPr/>
            </a:lvl1pPr>
          </a:lstStyle>
          <a:p>
            <a:pPr>
              <a:defRPr/>
            </a:pPr>
            <a:fld id="{442CF062-6CAC-4097-BA19-0ABDD0BE5CA9}" type="datetime1">
              <a:rPr lang="ja-JP" altLang="en-US" smtClean="0"/>
              <a:t>2021/3/8</a:t>
            </a:fld>
            <a:endParaRPr lang="en-US" altLang="ja-JP" dirty="0"/>
          </a:p>
        </p:txBody>
      </p:sp>
      <p:sp>
        <p:nvSpPr>
          <p:cNvPr id="5" name="Rectangle 5">
            <a:extLst>
              <a:ext uri="{FF2B5EF4-FFF2-40B4-BE49-F238E27FC236}">
                <a16:creationId xmlns:a16="http://schemas.microsoft.com/office/drawing/2014/main" id="{AEE44625-DA66-47E1-B768-7278ABB25901}"/>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BE273CA7-CA19-44E3-A839-9076C696E90A}"/>
              </a:ext>
            </a:extLst>
          </p:cNvPr>
          <p:cNvSpPr>
            <a:spLocks noGrp="1" noChangeArrowheads="1"/>
          </p:cNvSpPr>
          <p:nvPr>
            <p:ph type="sldNum" sz="quarter" idx="12"/>
          </p:nvPr>
        </p:nvSpPr>
        <p:spPr>
          <a:ln/>
        </p:spPr>
        <p:txBody>
          <a:bodyPr/>
          <a:lstStyle>
            <a:lvl1pPr>
              <a:defRPr/>
            </a:lvl1pPr>
          </a:lstStyle>
          <a:p>
            <a:fld id="{F08E2069-8CB2-4139-8787-83D178017B59}" type="slidenum">
              <a:rPr lang="en-US" altLang="ja-JP"/>
              <a:pPr/>
              <a:t>‹#›</a:t>
            </a:fld>
            <a:endParaRPr lang="en-US" altLang="ja-JP" dirty="0"/>
          </a:p>
        </p:txBody>
      </p:sp>
    </p:spTree>
    <p:extLst>
      <p:ext uri="{BB962C8B-B14F-4D97-AF65-F5344CB8AC3E}">
        <p14:creationId xmlns:p14="http://schemas.microsoft.com/office/powerpoint/2010/main" val="20892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4175" y="115888"/>
            <a:ext cx="2159000" cy="6010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2413" y="115888"/>
            <a:ext cx="6329362" cy="6010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2E35AFB-B70B-47D3-BD0A-F56FB612995F}"/>
              </a:ext>
            </a:extLst>
          </p:cNvPr>
          <p:cNvSpPr>
            <a:spLocks noGrp="1" noChangeArrowheads="1"/>
          </p:cNvSpPr>
          <p:nvPr>
            <p:ph type="dt" sz="half" idx="10"/>
          </p:nvPr>
        </p:nvSpPr>
        <p:spPr>
          <a:ln/>
        </p:spPr>
        <p:txBody>
          <a:bodyPr/>
          <a:lstStyle>
            <a:lvl1pPr>
              <a:defRPr/>
            </a:lvl1pPr>
          </a:lstStyle>
          <a:p>
            <a:pPr>
              <a:defRPr/>
            </a:pPr>
            <a:fld id="{7515749C-F0A7-4C10-809F-A0688F42355D}" type="datetime1">
              <a:rPr lang="ja-JP" altLang="en-US" smtClean="0"/>
              <a:t>2021/3/8</a:t>
            </a:fld>
            <a:endParaRPr lang="en-US" altLang="ja-JP" dirty="0"/>
          </a:p>
        </p:txBody>
      </p:sp>
      <p:sp>
        <p:nvSpPr>
          <p:cNvPr id="5" name="Rectangle 5">
            <a:extLst>
              <a:ext uri="{FF2B5EF4-FFF2-40B4-BE49-F238E27FC236}">
                <a16:creationId xmlns:a16="http://schemas.microsoft.com/office/drawing/2014/main" id="{2A9FD16C-BC1F-48C9-892B-AB72C85D3FED}"/>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DAF195A0-0394-49C4-AD48-2AD0D032D9E4}"/>
              </a:ext>
            </a:extLst>
          </p:cNvPr>
          <p:cNvSpPr>
            <a:spLocks noGrp="1" noChangeArrowheads="1"/>
          </p:cNvSpPr>
          <p:nvPr>
            <p:ph type="sldNum" sz="quarter" idx="12"/>
          </p:nvPr>
        </p:nvSpPr>
        <p:spPr>
          <a:ln/>
        </p:spPr>
        <p:txBody>
          <a:bodyPr/>
          <a:lstStyle>
            <a:lvl1pPr>
              <a:defRPr/>
            </a:lvl1pPr>
          </a:lstStyle>
          <a:p>
            <a:fld id="{BD03596A-1E13-4DE6-BB89-D8D6B7E32178}" type="slidenum">
              <a:rPr lang="en-US" altLang="ja-JP"/>
              <a:pPr/>
              <a:t>‹#›</a:t>
            </a:fld>
            <a:endParaRPr lang="en-US" altLang="ja-JP" dirty="0"/>
          </a:p>
        </p:txBody>
      </p:sp>
    </p:spTree>
    <p:extLst>
      <p:ext uri="{BB962C8B-B14F-4D97-AF65-F5344CB8AC3E}">
        <p14:creationId xmlns:p14="http://schemas.microsoft.com/office/powerpoint/2010/main" val="4056268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5DA94018-86A8-41D9-8632-F66216B8C72F}"/>
              </a:ext>
            </a:extLst>
          </p:cNvPr>
          <p:cNvSpPr>
            <a:spLocks noChangeArrowheads="1"/>
          </p:cNvSpPr>
          <p:nvPr/>
        </p:nvSpPr>
        <p:spPr bwMode="gray">
          <a:xfrm>
            <a:off x="250825" y="3357563"/>
            <a:ext cx="8640763" cy="142875"/>
          </a:xfrm>
          <a:prstGeom prst="rect">
            <a:avLst/>
          </a:prstGeom>
          <a:solidFill>
            <a:srgbClr val="009999"/>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
        <p:nvSpPr>
          <p:cNvPr id="4098" name="Rectangle 2"/>
          <p:cNvSpPr>
            <a:spLocks noGrp="1" noChangeArrowheads="1"/>
          </p:cNvSpPr>
          <p:nvPr>
            <p:ph type="ctrTitle"/>
          </p:nvPr>
        </p:nvSpPr>
        <p:spPr>
          <a:xfrm>
            <a:off x="685800" y="2349500"/>
            <a:ext cx="7772400" cy="1008063"/>
          </a:xfrm>
        </p:spPr>
        <p:txBody>
          <a:bodyPr/>
          <a:lstStyle>
            <a:lvl1pPr algn="ctr">
              <a:defRPr sz="3200"/>
            </a:lvl1pPr>
          </a:lstStyle>
          <a:p>
            <a:pPr lvl="0"/>
            <a:r>
              <a:rPr lang="ja-JP" altLang="en-US" noProof="0"/>
              <a:t>マスター タイトルの書式設定</a:t>
            </a:r>
          </a:p>
        </p:txBody>
      </p:sp>
      <p:sp>
        <p:nvSpPr>
          <p:cNvPr id="4099" name="Rectangle 3"/>
          <p:cNvSpPr>
            <a:spLocks noGrp="1" noChangeArrowheads="1"/>
          </p:cNvSpPr>
          <p:nvPr>
            <p:ph type="subTitle" idx="1"/>
          </p:nvPr>
        </p:nvSpPr>
        <p:spPr>
          <a:xfrm>
            <a:off x="1371600" y="3716338"/>
            <a:ext cx="6400800" cy="766762"/>
          </a:xfrm>
        </p:spPr>
        <p:txBody>
          <a:bodyPr/>
          <a:lstStyle>
            <a:lvl1pPr marL="0" indent="0" algn="ctr">
              <a:buFontTx/>
              <a:buNone/>
              <a:defRPr sz="1400"/>
            </a:lvl1pPr>
          </a:lstStyle>
          <a:p>
            <a:pPr lvl="0"/>
            <a:r>
              <a:rPr lang="ja-JP" altLang="en-US" noProof="0"/>
              <a:t>マスター サブタイトルの書式設定</a:t>
            </a:r>
          </a:p>
        </p:txBody>
      </p:sp>
      <p:sp>
        <p:nvSpPr>
          <p:cNvPr id="5" name="Rectangle 4">
            <a:extLst>
              <a:ext uri="{FF2B5EF4-FFF2-40B4-BE49-F238E27FC236}">
                <a16:creationId xmlns:a16="http://schemas.microsoft.com/office/drawing/2014/main" id="{52C0595F-65EF-4386-AA47-D3DEFEA17D8F}"/>
              </a:ext>
            </a:extLst>
          </p:cNvPr>
          <p:cNvSpPr>
            <a:spLocks noGrp="1" noChangeArrowheads="1"/>
          </p:cNvSpPr>
          <p:nvPr>
            <p:ph type="dt" sz="half" idx="10"/>
          </p:nvPr>
        </p:nvSpPr>
        <p:spPr>
          <a:xfrm>
            <a:off x="3505200" y="5059363"/>
            <a:ext cx="2133600" cy="287337"/>
          </a:xfrm>
        </p:spPr>
        <p:txBody>
          <a:bodyPr/>
          <a:lstStyle>
            <a:lvl1pPr algn="ctr">
              <a:defRPr sz="1200"/>
            </a:lvl1pPr>
          </a:lstStyle>
          <a:p>
            <a:pPr>
              <a:defRPr/>
            </a:pPr>
            <a:fld id="{F90BB3E4-0192-4954-B32D-4E3AE24343BA}" type="datetime1">
              <a:rPr lang="ja-JP" altLang="en-US" smtClean="0"/>
              <a:t>2021/3/8</a:t>
            </a:fld>
            <a:endParaRPr lang="en-US" altLang="ja-JP" dirty="0"/>
          </a:p>
        </p:txBody>
      </p:sp>
      <p:sp>
        <p:nvSpPr>
          <p:cNvPr id="6" name="Rectangle 5">
            <a:extLst>
              <a:ext uri="{FF2B5EF4-FFF2-40B4-BE49-F238E27FC236}">
                <a16:creationId xmlns:a16="http://schemas.microsoft.com/office/drawing/2014/main" id="{A563DD59-A32E-4ECA-A01C-B1346E29650C}"/>
              </a:ext>
            </a:extLst>
          </p:cNvPr>
          <p:cNvSpPr>
            <a:spLocks noGrp="1" noChangeArrowheads="1"/>
          </p:cNvSpPr>
          <p:nvPr>
            <p:ph type="ftr" sz="quarter" idx="11"/>
          </p:nvPr>
        </p:nvSpPr>
        <p:spPr>
          <a:xfrm>
            <a:off x="3124200" y="4627563"/>
            <a:ext cx="2895600" cy="279400"/>
          </a:xfrm>
        </p:spPr>
        <p:txBody>
          <a:bodyPr/>
          <a:lstStyle>
            <a:lvl1pPr>
              <a:defRPr sz="1200"/>
            </a:lvl1pPr>
          </a:lstStyle>
          <a:p>
            <a:pPr>
              <a:defRPr/>
            </a:pPr>
            <a:r>
              <a:rPr lang="en-US" altLang="ja-JP"/>
              <a:t>©</a:t>
            </a:r>
            <a:r>
              <a:rPr lang="ja-JP" altLang="en-US"/>
              <a:t>しのざき総研２０２１</a:t>
            </a:r>
            <a:endParaRPr lang="en-US" altLang="ja-JP" dirty="0"/>
          </a:p>
        </p:txBody>
      </p:sp>
    </p:spTree>
    <p:extLst>
      <p:ext uri="{BB962C8B-B14F-4D97-AF65-F5344CB8AC3E}">
        <p14:creationId xmlns:p14="http://schemas.microsoft.com/office/powerpoint/2010/main" val="36457449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197941E-556E-449C-9EBC-CAF0FBBDBEC1}"/>
              </a:ext>
            </a:extLst>
          </p:cNvPr>
          <p:cNvSpPr>
            <a:spLocks noGrp="1" noChangeArrowheads="1"/>
          </p:cNvSpPr>
          <p:nvPr>
            <p:ph type="dt" sz="half" idx="10"/>
          </p:nvPr>
        </p:nvSpPr>
        <p:spPr>
          <a:ln/>
        </p:spPr>
        <p:txBody>
          <a:bodyPr/>
          <a:lstStyle>
            <a:lvl1pPr>
              <a:defRPr/>
            </a:lvl1pPr>
          </a:lstStyle>
          <a:p>
            <a:pPr>
              <a:defRPr/>
            </a:pPr>
            <a:fld id="{7094FFE2-AE00-4B89-8615-F01C0F77713B}" type="datetime1">
              <a:rPr lang="ja-JP" altLang="en-US" smtClean="0"/>
              <a:t>2021/3/8</a:t>
            </a:fld>
            <a:endParaRPr lang="en-US" altLang="ja-JP" dirty="0"/>
          </a:p>
        </p:txBody>
      </p:sp>
      <p:sp>
        <p:nvSpPr>
          <p:cNvPr id="5" name="Rectangle 5">
            <a:extLst>
              <a:ext uri="{FF2B5EF4-FFF2-40B4-BE49-F238E27FC236}">
                <a16:creationId xmlns:a16="http://schemas.microsoft.com/office/drawing/2014/main" id="{D22A41B9-FB1A-4A27-B81F-188391F9AA50}"/>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27214FB8-56C6-4442-A081-38BA7982BA3A}"/>
              </a:ext>
            </a:extLst>
          </p:cNvPr>
          <p:cNvSpPr>
            <a:spLocks noGrp="1" noChangeArrowheads="1"/>
          </p:cNvSpPr>
          <p:nvPr>
            <p:ph type="sldNum" sz="quarter" idx="12"/>
          </p:nvPr>
        </p:nvSpPr>
        <p:spPr>
          <a:ln/>
        </p:spPr>
        <p:txBody>
          <a:bodyPr/>
          <a:lstStyle>
            <a:lvl1pPr>
              <a:defRPr/>
            </a:lvl1pPr>
          </a:lstStyle>
          <a:p>
            <a:fld id="{CCBBFD20-E2A6-4F96-803A-8394F11DEBD7}" type="slidenum">
              <a:rPr lang="en-US" altLang="ja-JP"/>
              <a:pPr/>
              <a:t>‹#›</a:t>
            </a:fld>
            <a:endParaRPr lang="en-US" altLang="ja-JP" dirty="0"/>
          </a:p>
        </p:txBody>
      </p:sp>
    </p:spTree>
    <p:extLst>
      <p:ext uri="{BB962C8B-B14F-4D97-AF65-F5344CB8AC3E}">
        <p14:creationId xmlns:p14="http://schemas.microsoft.com/office/powerpoint/2010/main" val="3587311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1617C691-DBAD-4F46-B328-8C747DD3AD6E}"/>
              </a:ext>
            </a:extLst>
          </p:cNvPr>
          <p:cNvSpPr>
            <a:spLocks noGrp="1" noChangeArrowheads="1"/>
          </p:cNvSpPr>
          <p:nvPr>
            <p:ph type="dt" sz="half" idx="10"/>
          </p:nvPr>
        </p:nvSpPr>
        <p:spPr>
          <a:ln/>
        </p:spPr>
        <p:txBody>
          <a:bodyPr/>
          <a:lstStyle>
            <a:lvl1pPr>
              <a:defRPr/>
            </a:lvl1pPr>
          </a:lstStyle>
          <a:p>
            <a:pPr>
              <a:defRPr/>
            </a:pPr>
            <a:fld id="{E867A95F-8AB1-49EB-9255-798528157234}" type="datetime1">
              <a:rPr lang="ja-JP" altLang="en-US" smtClean="0"/>
              <a:t>2021/3/8</a:t>
            </a:fld>
            <a:endParaRPr lang="en-US" altLang="ja-JP" dirty="0"/>
          </a:p>
        </p:txBody>
      </p:sp>
      <p:sp>
        <p:nvSpPr>
          <p:cNvPr id="5" name="Rectangle 5">
            <a:extLst>
              <a:ext uri="{FF2B5EF4-FFF2-40B4-BE49-F238E27FC236}">
                <a16:creationId xmlns:a16="http://schemas.microsoft.com/office/drawing/2014/main" id="{91C90E76-8474-4C7B-8F94-85E620732C27}"/>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848E5FED-E908-4347-9C69-22545B7624FD}"/>
              </a:ext>
            </a:extLst>
          </p:cNvPr>
          <p:cNvSpPr>
            <a:spLocks noGrp="1" noChangeArrowheads="1"/>
          </p:cNvSpPr>
          <p:nvPr>
            <p:ph type="sldNum" sz="quarter" idx="12"/>
          </p:nvPr>
        </p:nvSpPr>
        <p:spPr>
          <a:ln/>
        </p:spPr>
        <p:txBody>
          <a:bodyPr/>
          <a:lstStyle>
            <a:lvl1pPr>
              <a:defRPr/>
            </a:lvl1pPr>
          </a:lstStyle>
          <a:p>
            <a:fld id="{1DBAF602-6947-489B-8475-8EAB19170E2C}" type="slidenum">
              <a:rPr lang="en-US" altLang="ja-JP"/>
              <a:pPr/>
              <a:t>‹#›</a:t>
            </a:fld>
            <a:endParaRPr lang="en-US" altLang="ja-JP" dirty="0"/>
          </a:p>
        </p:txBody>
      </p:sp>
    </p:spTree>
    <p:extLst>
      <p:ext uri="{BB962C8B-B14F-4D97-AF65-F5344CB8AC3E}">
        <p14:creationId xmlns:p14="http://schemas.microsoft.com/office/powerpoint/2010/main" val="2627653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D68C6ACC-2FFA-4C66-B335-77FEBF18E7BA}"/>
              </a:ext>
            </a:extLst>
          </p:cNvPr>
          <p:cNvSpPr>
            <a:spLocks noGrp="1" noChangeArrowheads="1"/>
          </p:cNvSpPr>
          <p:nvPr>
            <p:ph type="dt" sz="half" idx="10"/>
          </p:nvPr>
        </p:nvSpPr>
        <p:spPr>
          <a:ln/>
        </p:spPr>
        <p:txBody>
          <a:bodyPr/>
          <a:lstStyle>
            <a:lvl1pPr>
              <a:defRPr/>
            </a:lvl1pPr>
          </a:lstStyle>
          <a:p>
            <a:pPr>
              <a:defRPr/>
            </a:pPr>
            <a:fld id="{20AF216B-297F-4454-9203-E917DE52C752}" type="datetime1">
              <a:rPr lang="ja-JP" altLang="en-US" smtClean="0"/>
              <a:t>2021/3/8</a:t>
            </a:fld>
            <a:endParaRPr lang="en-US" altLang="ja-JP" dirty="0"/>
          </a:p>
        </p:txBody>
      </p:sp>
      <p:sp>
        <p:nvSpPr>
          <p:cNvPr id="6" name="Rectangle 5">
            <a:extLst>
              <a:ext uri="{FF2B5EF4-FFF2-40B4-BE49-F238E27FC236}">
                <a16:creationId xmlns:a16="http://schemas.microsoft.com/office/drawing/2014/main" id="{66D82D70-01AF-4FD7-8538-BA659C0F11B0}"/>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3F7189DD-03AF-47A7-BC0F-B1DDAEABBABB}"/>
              </a:ext>
            </a:extLst>
          </p:cNvPr>
          <p:cNvSpPr>
            <a:spLocks noGrp="1" noChangeArrowheads="1"/>
          </p:cNvSpPr>
          <p:nvPr>
            <p:ph type="sldNum" sz="quarter" idx="12"/>
          </p:nvPr>
        </p:nvSpPr>
        <p:spPr>
          <a:ln/>
        </p:spPr>
        <p:txBody>
          <a:bodyPr/>
          <a:lstStyle>
            <a:lvl1pPr>
              <a:defRPr/>
            </a:lvl1pPr>
          </a:lstStyle>
          <a:p>
            <a:fld id="{C8CD19E3-688D-40CB-98EF-E3F94C9C8E0A}" type="slidenum">
              <a:rPr lang="en-US" altLang="ja-JP"/>
              <a:pPr/>
              <a:t>‹#›</a:t>
            </a:fld>
            <a:endParaRPr lang="en-US" altLang="ja-JP" dirty="0"/>
          </a:p>
        </p:txBody>
      </p:sp>
    </p:spTree>
    <p:extLst>
      <p:ext uri="{BB962C8B-B14F-4D97-AF65-F5344CB8AC3E}">
        <p14:creationId xmlns:p14="http://schemas.microsoft.com/office/powerpoint/2010/main" val="2067701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5FAA9756-51AD-4008-8737-53108701BC94}"/>
              </a:ext>
            </a:extLst>
          </p:cNvPr>
          <p:cNvSpPr>
            <a:spLocks noGrp="1" noChangeArrowheads="1"/>
          </p:cNvSpPr>
          <p:nvPr>
            <p:ph type="dt" sz="half" idx="10"/>
          </p:nvPr>
        </p:nvSpPr>
        <p:spPr>
          <a:ln/>
        </p:spPr>
        <p:txBody>
          <a:bodyPr/>
          <a:lstStyle>
            <a:lvl1pPr>
              <a:defRPr/>
            </a:lvl1pPr>
          </a:lstStyle>
          <a:p>
            <a:pPr>
              <a:defRPr/>
            </a:pPr>
            <a:fld id="{0599FA65-2154-4EF6-9A67-CEE55599D7ED}" type="datetime1">
              <a:rPr lang="ja-JP" altLang="en-US" smtClean="0"/>
              <a:t>2021/3/8</a:t>
            </a:fld>
            <a:endParaRPr lang="en-US" altLang="ja-JP" dirty="0"/>
          </a:p>
        </p:txBody>
      </p:sp>
      <p:sp>
        <p:nvSpPr>
          <p:cNvPr id="8" name="Rectangle 5">
            <a:extLst>
              <a:ext uri="{FF2B5EF4-FFF2-40B4-BE49-F238E27FC236}">
                <a16:creationId xmlns:a16="http://schemas.microsoft.com/office/drawing/2014/main" id="{ED344D55-6D94-4A5C-8330-31B67710EED9}"/>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9" name="Rectangle 6">
            <a:extLst>
              <a:ext uri="{FF2B5EF4-FFF2-40B4-BE49-F238E27FC236}">
                <a16:creationId xmlns:a16="http://schemas.microsoft.com/office/drawing/2014/main" id="{3FB98FF9-3717-47B2-9083-BC8EA33F1185}"/>
              </a:ext>
            </a:extLst>
          </p:cNvPr>
          <p:cNvSpPr>
            <a:spLocks noGrp="1" noChangeArrowheads="1"/>
          </p:cNvSpPr>
          <p:nvPr>
            <p:ph type="sldNum" sz="quarter" idx="12"/>
          </p:nvPr>
        </p:nvSpPr>
        <p:spPr>
          <a:ln/>
        </p:spPr>
        <p:txBody>
          <a:bodyPr/>
          <a:lstStyle>
            <a:lvl1pPr>
              <a:defRPr/>
            </a:lvl1pPr>
          </a:lstStyle>
          <a:p>
            <a:fld id="{C77C901D-519A-477A-985B-5D5FFDB6CF10}" type="slidenum">
              <a:rPr lang="en-US" altLang="ja-JP"/>
              <a:pPr/>
              <a:t>‹#›</a:t>
            </a:fld>
            <a:endParaRPr lang="en-US" altLang="ja-JP" dirty="0"/>
          </a:p>
        </p:txBody>
      </p:sp>
    </p:spTree>
    <p:extLst>
      <p:ext uri="{BB962C8B-B14F-4D97-AF65-F5344CB8AC3E}">
        <p14:creationId xmlns:p14="http://schemas.microsoft.com/office/powerpoint/2010/main" val="2544455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16C8BDE4-F9BA-4D4D-B62F-338C42DF8325}"/>
              </a:ext>
            </a:extLst>
          </p:cNvPr>
          <p:cNvSpPr>
            <a:spLocks noGrp="1" noChangeArrowheads="1"/>
          </p:cNvSpPr>
          <p:nvPr>
            <p:ph type="dt" sz="half" idx="10"/>
          </p:nvPr>
        </p:nvSpPr>
        <p:spPr>
          <a:ln/>
        </p:spPr>
        <p:txBody>
          <a:bodyPr/>
          <a:lstStyle>
            <a:lvl1pPr>
              <a:defRPr/>
            </a:lvl1pPr>
          </a:lstStyle>
          <a:p>
            <a:pPr>
              <a:defRPr/>
            </a:pPr>
            <a:fld id="{3A439BA9-DCEB-4F47-B207-27C5CAF502D0}" type="datetime1">
              <a:rPr lang="ja-JP" altLang="en-US" smtClean="0"/>
              <a:t>2021/3/8</a:t>
            </a:fld>
            <a:endParaRPr lang="en-US" altLang="ja-JP" dirty="0"/>
          </a:p>
        </p:txBody>
      </p:sp>
      <p:sp>
        <p:nvSpPr>
          <p:cNvPr id="4" name="Rectangle 5">
            <a:extLst>
              <a:ext uri="{FF2B5EF4-FFF2-40B4-BE49-F238E27FC236}">
                <a16:creationId xmlns:a16="http://schemas.microsoft.com/office/drawing/2014/main" id="{2F655483-9427-4BD3-BE55-94BE6FC046B0}"/>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5" name="Rectangle 6">
            <a:extLst>
              <a:ext uri="{FF2B5EF4-FFF2-40B4-BE49-F238E27FC236}">
                <a16:creationId xmlns:a16="http://schemas.microsoft.com/office/drawing/2014/main" id="{7EE58D3A-91BB-4E4E-8737-BD84A2C46C19}"/>
              </a:ext>
            </a:extLst>
          </p:cNvPr>
          <p:cNvSpPr>
            <a:spLocks noGrp="1" noChangeArrowheads="1"/>
          </p:cNvSpPr>
          <p:nvPr>
            <p:ph type="sldNum" sz="quarter" idx="12"/>
          </p:nvPr>
        </p:nvSpPr>
        <p:spPr>
          <a:ln/>
        </p:spPr>
        <p:txBody>
          <a:bodyPr/>
          <a:lstStyle>
            <a:lvl1pPr>
              <a:defRPr/>
            </a:lvl1pPr>
          </a:lstStyle>
          <a:p>
            <a:fld id="{B502D895-383B-461B-8648-092336D4A6F2}" type="slidenum">
              <a:rPr lang="en-US" altLang="ja-JP"/>
              <a:pPr/>
              <a:t>‹#›</a:t>
            </a:fld>
            <a:endParaRPr lang="en-US" altLang="ja-JP" dirty="0"/>
          </a:p>
        </p:txBody>
      </p:sp>
    </p:spTree>
    <p:extLst>
      <p:ext uri="{BB962C8B-B14F-4D97-AF65-F5344CB8AC3E}">
        <p14:creationId xmlns:p14="http://schemas.microsoft.com/office/powerpoint/2010/main" val="2838317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C4FF326-98EB-45FC-9AC4-7F59246A93D8}"/>
              </a:ext>
            </a:extLst>
          </p:cNvPr>
          <p:cNvSpPr>
            <a:spLocks noGrp="1" noChangeArrowheads="1"/>
          </p:cNvSpPr>
          <p:nvPr>
            <p:ph type="dt" sz="half" idx="10"/>
          </p:nvPr>
        </p:nvSpPr>
        <p:spPr>
          <a:ln/>
        </p:spPr>
        <p:txBody>
          <a:bodyPr/>
          <a:lstStyle>
            <a:lvl1pPr>
              <a:defRPr/>
            </a:lvl1pPr>
          </a:lstStyle>
          <a:p>
            <a:pPr>
              <a:defRPr/>
            </a:pPr>
            <a:fld id="{67954FB1-55A6-408E-BA2E-DF0661168C47}" type="datetime1">
              <a:rPr lang="ja-JP" altLang="en-US" smtClean="0"/>
              <a:t>2021/3/8</a:t>
            </a:fld>
            <a:endParaRPr lang="en-US" altLang="ja-JP" dirty="0"/>
          </a:p>
        </p:txBody>
      </p:sp>
      <p:sp>
        <p:nvSpPr>
          <p:cNvPr id="3" name="Rectangle 5">
            <a:extLst>
              <a:ext uri="{FF2B5EF4-FFF2-40B4-BE49-F238E27FC236}">
                <a16:creationId xmlns:a16="http://schemas.microsoft.com/office/drawing/2014/main" id="{9BD7EEB5-4909-4BB2-9508-40AE0BB1D913}"/>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4" name="Rectangle 6">
            <a:extLst>
              <a:ext uri="{FF2B5EF4-FFF2-40B4-BE49-F238E27FC236}">
                <a16:creationId xmlns:a16="http://schemas.microsoft.com/office/drawing/2014/main" id="{B6F3FD4E-3A53-4529-8B4B-E348CF1864BC}"/>
              </a:ext>
            </a:extLst>
          </p:cNvPr>
          <p:cNvSpPr>
            <a:spLocks noGrp="1" noChangeArrowheads="1"/>
          </p:cNvSpPr>
          <p:nvPr>
            <p:ph type="sldNum" sz="quarter" idx="12"/>
          </p:nvPr>
        </p:nvSpPr>
        <p:spPr>
          <a:ln/>
        </p:spPr>
        <p:txBody>
          <a:bodyPr/>
          <a:lstStyle>
            <a:lvl1pPr>
              <a:defRPr/>
            </a:lvl1pPr>
          </a:lstStyle>
          <a:p>
            <a:fld id="{01A93F90-2921-4EE3-B67F-D0512B050F7C}" type="slidenum">
              <a:rPr lang="en-US" altLang="ja-JP"/>
              <a:pPr/>
              <a:t>‹#›</a:t>
            </a:fld>
            <a:endParaRPr lang="en-US" altLang="ja-JP" dirty="0"/>
          </a:p>
        </p:txBody>
      </p:sp>
    </p:spTree>
    <p:extLst>
      <p:ext uri="{BB962C8B-B14F-4D97-AF65-F5344CB8AC3E}">
        <p14:creationId xmlns:p14="http://schemas.microsoft.com/office/powerpoint/2010/main" val="2329708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003AB58E-692B-47E0-AE44-CE2EBEC3EE88}"/>
              </a:ext>
            </a:extLst>
          </p:cNvPr>
          <p:cNvSpPr>
            <a:spLocks noGrp="1" noChangeArrowheads="1"/>
          </p:cNvSpPr>
          <p:nvPr>
            <p:ph type="dt" sz="half" idx="10"/>
          </p:nvPr>
        </p:nvSpPr>
        <p:spPr>
          <a:ln/>
        </p:spPr>
        <p:txBody>
          <a:bodyPr/>
          <a:lstStyle>
            <a:lvl1pPr>
              <a:defRPr/>
            </a:lvl1pPr>
          </a:lstStyle>
          <a:p>
            <a:pPr>
              <a:defRPr/>
            </a:pPr>
            <a:fld id="{AB6175DA-CA3E-4927-A99B-687F26D9D9DD}" type="datetime1">
              <a:rPr lang="ja-JP" altLang="en-US" smtClean="0"/>
              <a:t>2021/3/8</a:t>
            </a:fld>
            <a:endParaRPr lang="en-US" altLang="ja-JP" dirty="0"/>
          </a:p>
        </p:txBody>
      </p:sp>
      <p:sp>
        <p:nvSpPr>
          <p:cNvPr id="6" name="Rectangle 5">
            <a:extLst>
              <a:ext uri="{FF2B5EF4-FFF2-40B4-BE49-F238E27FC236}">
                <a16:creationId xmlns:a16="http://schemas.microsoft.com/office/drawing/2014/main" id="{BCFEBBE4-FB59-4687-874C-0517AA891DA4}"/>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9BFB97DC-1CAB-4BCF-AAAA-16D64F3B911D}"/>
              </a:ext>
            </a:extLst>
          </p:cNvPr>
          <p:cNvSpPr>
            <a:spLocks noGrp="1" noChangeArrowheads="1"/>
          </p:cNvSpPr>
          <p:nvPr>
            <p:ph type="sldNum" sz="quarter" idx="12"/>
          </p:nvPr>
        </p:nvSpPr>
        <p:spPr>
          <a:ln/>
        </p:spPr>
        <p:txBody>
          <a:bodyPr/>
          <a:lstStyle>
            <a:lvl1pPr>
              <a:defRPr/>
            </a:lvl1pPr>
          </a:lstStyle>
          <a:p>
            <a:fld id="{C1EFC3A4-1349-4D53-871A-5A2847915B9A}" type="slidenum">
              <a:rPr lang="en-US" altLang="ja-JP"/>
              <a:pPr/>
              <a:t>‹#›</a:t>
            </a:fld>
            <a:endParaRPr lang="en-US" altLang="ja-JP" dirty="0"/>
          </a:p>
        </p:txBody>
      </p:sp>
    </p:spTree>
    <p:extLst>
      <p:ext uri="{BB962C8B-B14F-4D97-AF65-F5344CB8AC3E}">
        <p14:creationId xmlns:p14="http://schemas.microsoft.com/office/powerpoint/2010/main" val="6330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3B56C14-2286-41E7-ADE8-FE5E0FB726F1}"/>
              </a:ext>
            </a:extLst>
          </p:cNvPr>
          <p:cNvSpPr>
            <a:spLocks noGrp="1" noChangeArrowheads="1"/>
          </p:cNvSpPr>
          <p:nvPr>
            <p:ph type="dt" sz="half" idx="10"/>
          </p:nvPr>
        </p:nvSpPr>
        <p:spPr>
          <a:ln/>
        </p:spPr>
        <p:txBody>
          <a:bodyPr/>
          <a:lstStyle>
            <a:lvl1pPr>
              <a:defRPr/>
            </a:lvl1pPr>
          </a:lstStyle>
          <a:p>
            <a:pPr>
              <a:defRPr/>
            </a:pPr>
            <a:fld id="{21A6FC2A-B7AD-4273-BC9D-9BFEA5EBE6A6}" type="datetime1">
              <a:rPr lang="ja-JP" altLang="en-US" smtClean="0"/>
              <a:t>2021/3/8</a:t>
            </a:fld>
            <a:endParaRPr lang="en-US" altLang="ja-JP" dirty="0"/>
          </a:p>
        </p:txBody>
      </p:sp>
      <p:sp>
        <p:nvSpPr>
          <p:cNvPr id="5" name="Rectangle 5">
            <a:extLst>
              <a:ext uri="{FF2B5EF4-FFF2-40B4-BE49-F238E27FC236}">
                <a16:creationId xmlns:a16="http://schemas.microsoft.com/office/drawing/2014/main" id="{EDBDABA5-AB28-41AC-A5A2-B13FA783F044}"/>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98FDDF49-AF1F-4EF1-A16B-848CD564E94A}"/>
              </a:ext>
            </a:extLst>
          </p:cNvPr>
          <p:cNvSpPr>
            <a:spLocks noGrp="1" noChangeArrowheads="1"/>
          </p:cNvSpPr>
          <p:nvPr>
            <p:ph type="sldNum" sz="quarter" idx="12"/>
          </p:nvPr>
        </p:nvSpPr>
        <p:spPr>
          <a:ln/>
        </p:spPr>
        <p:txBody>
          <a:bodyPr/>
          <a:lstStyle>
            <a:lvl1pPr>
              <a:defRPr/>
            </a:lvl1pPr>
          </a:lstStyle>
          <a:p>
            <a:fld id="{A26C4393-58E0-44C7-BBF2-6DED8829D360}" type="slidenum">
              <a:rPr lang="en-US" altLang="ja-JP"/>
              <a:pPr/>
              <a:t>‹#›</a:t>
            </a:fld>
            <a:endParaRPr lang="en-US" altLang="ja-JP" dirty="0"/>
          </a:p>
        </p:txBody>
      </p:sp>
    </p:spTree>
    <p:extLst>
      <p:ext uri="{BB962C8B-B14F-4D97-AF65-F5344CB8AC3E}">
        <p14:creationId xmlns:p14="http://schemas.microsoft.com/office/powerpoint/2010/main" val="39944952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46B8BD87-CDAE-44CC-9376-3EE70F072817}"/>
              </a:ext>
            </a:extLst>
          </p:cNvPr>
          <p:cNvSpPr>
            <a:spLocks noGrp="1" noChangeArrowheads="1"/>
          </p:cNvSpPr>
          <p:nvPr>
            <p:ph type="dt" sz="half" idx="10"/>
          </p:nvPr>
        </p:nvSpPr>
        <p:spPr>
          <a:ln/>
        </p:spPr>
        <p:txBody>
          <a:bodyPr/>
          <a:lstStyle>
            <a:lvl1pPr>
              <a:defRPr/>
            </a:lvl1pPr>
          </a:lstStyle>
          <a:p>
            <a:pPr>
              <a:defRPr/>
            </a:pPr>
            <a:fld id="{E64D4820-4900-4B9D-8F61-9077CA88214D}" type="datetime1">
              <a:rPr lang="ja-JP" altLang="en-US" smtClean="0"/>
              <a:t>2021/3/8</a:t>
            </a:fld>
            <a:endParaRPr lang="en-US" altLang="ja-JP" dirty="0"/>
          </a:p>
        </p:txBody>
      </p:sp>
      <p:sp>
        <p:nvSpPr>
          <p:cNvPr id="6" name="Rectangle 5">
            <a:extLst>
              <a:ext uri="{FF2B5EF4-FFF2-40B4-BE49-F238E27FC236}">
                <a16:creationId xmlns:a16="http://schemas.microsoft.com/office/drawing/2014/main" id="{8342528D-D633-4795-A1EB-73F318910B9E}"/>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C168CB6F-FF8E-4C51-ABC6-D8CBF188AD5E}"/>
              </a:ext>
            </a:extLst>
          </p:cNvPr>
          <p:cNvSpPr>
            <a:spLocks noGrp="1" noChangeArrowheads="1"/>
          </p:cNvSpPr>
          <p:nvPr>
            <p:ph type="sldNum" sz="quarter" idx="12"/>
          </p:nvPr>
        </p:nvSpPr>
        <p:spPr>
          <a:ln/>
        </p:spPr>
        <p:txBody>
          <a:bodyPr/>
          <a:lstStyle>
            <a:lvl1pPr>
              <a:defRPr/>
            </a:lvl1pPr>
          </a:lstStyle>
          <a:p>
            <a:fld id="{883B597E-7430-436E-90AA-97F8867642F4}" type="slidenum">
              <a:rPr lang="en-US" altLang="ja-JP"/>
              <a:pPr/>
              <a:t>‹#›</a:t>
            </a:fld>
            <a:endParaRPr lang="en-US" altLang="ja-JP" dirty="0"/>
          </a:p>
        </p:txBody>
      </p:sp>
    </p:spTree>
    <p:extLst>
      <p:ext uri="{BB962C8B-B14F-4D97-AF65-F5344CB8AC3E}">
        <p14:creationId xmlns:p14="http://schemas.microsoft.com/office/powerpoint/2010/main" val="37963573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F6037343-D284-47E8-A77A-8B7A54EF4E95}"/>
              </a:ext>
            </a:extLst>
          </p:cNvPr>
          <p:cNvSpPr>
            <a:spLocks noGrp="1" noChangeArrowheads="1"/>
          </p:cNvSpPr>
          <p:nvPr>
            <p:ph type="dt" sz="half" idx="10"/>
          </p:nvPr>
        </p:nvSpPr>
        <p:spPr>
          <a:ln/>
        </p:spPr>
        <p:txBody>
          <a:bodyPr/>
          <a:lstStyle>
            <a:lvl1pPr>
              <a:defRPr/>
            </a:lvl1pPr>
          </a:lstStyle>
          <a:p>
            <a:pPr>
              <a:defRPr/>
            </a:pPr>
            <a:fld id="{1860C33B-1CC2-4C11-864D-C5D0B591495F}" type="datetime1">
              <a:rPr lang="ja-JP" altLang="en-US" smtClean="0"/>
              <a:t>2021/3/8</a:t>
            </a:fld>
            <a:endParaRPr lang="en-US" altLang="ja-JP" dirty="0"/>
          </a:p>
        </p:txBody>
      </p:sp>
      <p:sp>
        <p:nvSpPr>
          <p:cNvPr id="5" name="Rectangle 5">
            <a:extLst>
              <a:ext uri="{FF2B5EF4-FFF2-40B4-BE49-F238E27FC236}">
                <a16:creationId xmlns:a16="http://schemas.microsoft.com/office/drawing/2014/main" id="{F7EEE970-F21C-48A9-AD69-E4579653E3AA}"/>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51626ECB-0BAE-4D7A-8108-1BDB214064A9}"/>
              </a:ext>
            </a:extLst>
          </p:cNvPr>
          <p:cNvSpPr>
            <a:spLocks noGrp="1" noChangeArrowheads="1"/>
          </p:cNvSpPr>
          <p:nvPr>
            <p:ph type="sldNum" sz="quarter" idx="12"/>
          </p:nvPr>
        </p:nvSpPr>
        <p:spPr>
          <a:ln/>
        </p:spPr>
        <p:txBody>
          <a:bodyPr/>
          <a:lstStyle>
            <a:lvl1pPr>
              <a:defRPr/>
            </a:lvl1pPr>
          </a:lstStyle>
          <a:p>
            <a:fld id="{B18EAF89-B26D-4982-BFD1-600B89F9C872}" type="slidenum">
              <a:rPr lang="en-US" altLang="ja-JP"/>
              <a:pPr/>
              <a:t>‹#›</a:t>
            </a:fld>
            <a:endParaRPr lang="en-US" altLang="ja-JP" dirty="0"/>
          </a:p>
        </p:txBody>
      </p:sp>
    </p:spTree>
    <p:extLst>
      <p:ext uri="{BB962C8B-B14F-4D97-AF65-F5344CB8AC3E}">
        <p14:creationId xmlns:p14="http://schemas.microsoft.com/office/powerpoint/2010/main" val="2957589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34175" y="115888"/>
            <a:ext cx="2159000" cy="6010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2413" y="115888"/>
            <a:ext cx="6329362" cy="60102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271837E7-38C6-4A40-AE60-F468503AAC51}"/>
              </a:ext>
            </a:extLst>
          </p:cNvPr>
          <p:cNvSpPr>
            <a:spLocks noGrp="1" noChangeArrowheads="1"/>
          </p:cNvSpPr>
          <p:nvPr>
            <p:ph type="dt" sz="half" idx="10"/>
          </p:nvPr>
        </p:nvSpPr>
        <p:spPr>
          <a:ln/>
        </p:spPr>
        <p:txBody>
          <a:bodyPr/>
          <a:lstStyle>
            <a:lvl1pPr>
              <a:defRPr/>
            </a:lvl1pPr>
          </a:lstStyle>
          <a:p>
            <a:pPr>
              <a:defRPr/>
            </a:pPr>
            <a:fld id="{5783815B-6334-4CD6-A1E8-87A722A80005}" type="datetime1">
              <a:rPr lang="ja-JP" altLang="en-US" smtClean="0"/>
              <a:t>2021/3/8</a:t>
            </a:fld>
            <a:endParaRPr lang="en-US" altLang="ja-JP" dirty="0"/>
          </a:p>
        </p:txBody>
      </p:sp>
      <p:sp>
        <p:nvSpPr>
          <p:cNvPr id="5" name="Rectangle 5">
            <a:extLst>
              <a:ext uri="{FF2B5EF4-FFF2-40B4-BE49-F238E27FC236}">
                <a16:creationId xmlns:a16="http://schemas.microsoft.com/office/drawing/2014/main" id="{EFBB90BC-E965-45B1-9932-9047668863F7}"/>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17CD1AF0-65D2-496B-B3C4-3D0D6CD260EF}"/>
              </a:ext>
            </a:extLst>
          </p:cNvPr>
          <p:cNvSpPr>
            <a:spLocks noGrp="1" noChangeArrowheads="1"/>
          </p:cNvSpPr>
          <p:nvPr>
            <p:ph type="sldNum" sz="quarter" idx="12"/>
          </p:nvPr>
        </p:nvSpPr>
        <p:spPr>
          <a:ln/>
        </p:spPr>
        <p:txBody>
          <a:bodyPr/>
          <a:lstStyle>
            <a:lvl1pPr>
              <a:defRPr/>
            </a:lvl1pPr>
          </a:lstStyle>
          <a:p>
            <a:fld id="{D427A205-071C-4169-BE5F-F2BAE8178EE1}" type="slidenum">
              <a:rPr lang="en-US" altLang="ja-JP"/>
              <a:pPr/>
              <a:t>‹#›</a:t>
            </a:fld>
            <a:endParaRPr lang="en-US" altLang="ja-JP" dirty="0"/>
          </a:p>
        </p:txBody>
      </p:sp>
    </p:spTree>
    <p:extLst>
      <p:ext uri="{BB962C8B-B14F-4D97-AF65-F5344CB8AC3E}">
        <p14:creationId xmlns:p14="http://schemas.microsoft.com/office/powerpoint/2010/main" val="1095101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EF161A37-6EA4-4CDF-953B-04A10B55618A}"/>
              </a:ext>
            </a:extLst>
          </p:cNvPr>
          <p:cNvSpPr>
            <a:spLocks noGrp="1" noChangeArrowheads="1"/>
          </p:cNvSpPr>
          <p:nvPr>
            <p:ph type="dt" sz="half" idx="10"/>
          </p:nvPr>
        </p:nvSpPr>
        <p:spPr>
          <a:ln/>
        </p:spPr>
        <p:txBody>
          <a:bodyPr/>
          <a:lstStyle>
            <a:lvl1pPr>
              <a:defRPr/>
            </a:lvl1pPr>
          </a:lstStyle>
          <a:p>
            <a:pPr>
              <a:defRPr/>
            </a:pPr>
            <a:fld id="{6040BF41-860B-4250-BD1A-E6E3BB789C30}" type="datetime1">
              <a:rPr lang="ja-JP" altLang="en-US" smtClean="0"/>
              <a:t>2021/3/8</a:t>
            </a:fld>
            <a:endParaRPr lang="en-US" altLang="ja-JP" dirty="0"/>
          </a:p>
        </p:txBody>
      </p:sp>
      <p:sp>
        <p:nvSpPr>
          <p:cNvPr id="5" name="Rectangle 5">
            <a:extLst>
              <a:ext uri="{FF2B5EF4-FFF2-40B4-BE49-F238E27FC236}">
                <a16:creationId xmlns:a16="http://schemas.microsoft.com/office/drawing/2014/main" id="{75428D2F-40D3-4847-A002-DEB4C484A9E0}"/>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6" name="Rectangle 6">
            <a:extLst>
              <a:ext uri="{FF2B5EF4-FFF2-40B4-BE49-F238E27FC236}">
                <a16:creationId xmlns:a16="http://schemas.microsoft.com/office/drawing/2014/main" id="{D1241CAB-CAFF-40D4-B222-9B3BB762F211}"/>
              </a:ext>
            </a:extLst>
          </p:cNvPr>
          <p:cNvSpPr>
            <a:spLocks noGrp="1" noChangeArrowheads="1"/>
          </p:cNvSpPr>
          <p:nvPr>
            <p:ph type="sldNum" sz="quarter" idx="12"/>
          </p:nvPr>
        </p:nvSpPr>
        <p:spPr>
          <a:ln/>
        </p:spPr>
        <p:txBody>
          <a:bodyPr/>
          <a:lstStyle>
            <a:lvl1pPr>
              <a:defRPr/>
            </a:lvl1pPr>
          </a:lstStyle>
          <a:p>
            <a:fld id="{2DA06680-77CE-4819-A856-864C11167BDB}" type="slidenum">
              <a:rPr lang="en-US" altLang="ja-JP"/>
              <a:pPr/>
              <a:t>‹#›</a:t>
            </a:fld>
            <a:endParaRPr lang="en-US" altLang="ja-JP" dirty="0"/>
          </a:p>
        </p:txBody>
      </p:sp>
    </p:spTree>
    <p:extLst>
      <p:ext uri="{BB962C8B-B14F-4D97-AF65-F5344CB8AC3E}">
        <p14:creationId xmlns:p14="http://schemas.microsoft.com/office/powerpoint/2010/main" val="376076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341438"/>
            <a:ext cx="4038600"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27E0DD11-BAE5-4067-9067-5A5108B6DCD7}"/>
              </a:ext>
            </a:extLst>
          </p:cNvPr>
          <p:cNvSpPr>
            <a:spLocks noGrp="1" noChangeArrowheads="1"/>
          </p:cNvSpPr>
          <p:nvPr>
            <p:ph type="dt" sz="half" idx="10"/>
          </p:nvPr>
        </p:nvSpPr>
        <p:spPr>
          <a:ln/>
        </p:spPr>
        <p:txBody>
          <a:bodyPr/>
          <a:lstStyle>
            <a:lvl1pPr>
              <a:defRPr/>
            </a:lvl1pPr>
          </a:lstStyle>
          <a:p>
            <a:pPr>
              <a:defRPr/>
            </a:pPr>
            <a:fld id="{8940F7DF-FDA8-4FC3-BE63-CB9D89D59246}" type="datetime1">
              <a:rPr lang="ja-JP" altLang="en-US" smtClean="0"/>
              <a:t>2021/3/8</a:t>
            </a:fld>
            <a:endParaRPr lang="en-US" altLang="ja-JP" dirty="0"/>
          </a:p>
        </p:txBody>
      </p:sp>
      <p:sp>
        <p:nvSpPr>
          <p:cNvPr id="6" name="Rectangle 5">
            <a:extLst>
              <a:ext uri="{FF2B5EF4-FFF2-40B4-BE49-F238E27FC236}">
                <a16:creationId xmlns:a16="http://schemas.microsoft.com/office/drawing/2014/main" id="{D583571E-A0AF-4373-B874-947EFB9F5F0F}"/>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4726AB36-94C6-4186-89DD-471D11C07103}"/>
              </a:ext>
            </a:extLst>
          </p:cNvPr>
          <p:cNvSpPr>
            <a:spLocks noGrp="1" noChangeArrowheads="1"/>
          </p:cNvSpPr>
          <p:nvPr>
            <p:ph type="sldNum" sz="quarter" idx="12"/>
          </p:nvPr>
        </p:nvSpPr>
        <p:spPr>
          <a:ln/>
        </p:spPr>
        <p:txBody>
          <a:bodyPr/>
          <a:lstStyle>
            <a:lvl1pPr>
              <a:defRPr/>
            </a:lvl1pPr>
          </a:lstStyle>
          <a:p>
            <a:fld id="{D21FDA3E-F41A-49B6-8580-2F86A0C566CD}" type="slidenum">
              <a:rPr lang="en-US" altLang="ja-JP"/>
              <a:pPr/>
              <a:t>‹#›</a:t>
            </a:fld>
            <a:endParaRPr lang="en-US" altLang="ja-JP" dirty="0"/>
          </a:p>
        </p:txBody>
      </p:sp>
    </p:spTree>
    <p:extLst>
      <p:ext uri="{BB962C8B-B14F-4D97-AF65-F5344CB8AC3E}">
        <p14:creationId xmlns:p14="http://schemas.microsoft.com/office/powerpoint/2010/main" val="2736740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A507DF41-29A7-42A4-AFEA-100F5B3258FE}"/>
              </a:ext>
            </a:extLst>
          </p:cNvPr>
          <p:cNvSpPr>
            <a:spLocks noGrp="1" noChangeArrowheads="1"/>
          </p:cNvSpPr>
          <p:nvPr>
            <p:ph type="dt" sz="half" idx="10"/>
          </p:nvPr>
        </p:nvSpPr>
        <p:spPr>
          <a:ln/>
        </p:spPr>
        <p:txBody>
          <a:bodyPr/>
          <a:lstStyle>
            <a:lvl1pPr>
              <a:defRPr/>
            </a:lvl1pPr>
          </a:lstStyle>
          <a:p>
            <a:pPr>
              <a:defRPr/>
            </a:pPr>
            <a:fld id="{DDF9B7F3-0545-4C03-9EC3-9843B19EDD4D}" type="datetime1">
              <a:rPr lang="ja-JP" altLang="en-US" smtClean="0"/>
              <a:t>2021/3/8</a:t>
            </a:fld>
            <a:endParaRPr lang="en-US" altLang="ja-JP" dirty="0"/>
          </a:p>
        </p:txBody>
      </p:sp>
      <p:sp>
        <p:nvSpPr>
          <p:cNvPr id="8" name="Rectangle 5">
            <a:extLst>
              <a:ext uri="{FF2B5EF4-FFF2-40B4-BE49-F238E27FC236}">
                <a16:creationId xmlns:a16="http://schemas.microsoft.com/office/drawing/2014/main" id="{53A52675-173D-4BA4-9FBC-3AC4CBEF22CD}"/>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9" name="Rectangle 6">
            <a:extLst>
              <a:ext uri="{FF2B5EF4-FFF2-40B4-BE49-F238E27FC236}">
                <a16:creationId xmlns:a16="http://schemas.microsoft.com/office/drawing/2014/main" id="{56DBEE1F-EE70-482F-9397-4418E000B9D4}"/>
              </a:ext>
            </a:extLst>
          </p:cNvPr>
          <p:cNvSpPr>
            <a:spLocks noGrp="1" noChangeArrowheads="1"/>
          </p:cNvSpPr>
          <p:nvPr>
            <p:ph type="sldNum" sz="quarter" idx="12"/>
          </p:nvPr>
        </p:nvSpPr>
        <p:spPr>
          <a:ln/>
        </p:spPr>
        <p:txBody>
          <a:bodyPr/>
          <a:lstStyle>
            <a:lvl1pPr>
              <a:defRPr/>
            </a:lvl1pPr>
          </a:lstStyle>
          <a:p>
            <a:fld id="{00980555-890C-47A8-B31C-79CD8D6F578B}" type="slidenum">
              <a:rPr lang="en-US" altLang="ja-JP"/>
              <a:pPr/>
              <a:t>‹#›</a:t>
            </a:fld>
            <a:endParaRPr lang="en-US" altLang="ja-JP" dirty="0"/>
          </a:p>
        </p:txBody>
      </p:sp>
    </p:spTree>
    <p:extLst>
      <p:ext uri="{BB962C8B-B14F-4D97-AF65-F5344CB8AC3E}">
        <p14:creationId xmlns:p14="http://schemas.microsoft.com/office/powerpoint/2010/main" val="94876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68B286FA-C8B5-4146-B5B9-6873066C5623}"/>
              </a:ext>
            </a:extLst>
          </p:cNvPr>
          <p:cNvSpPr>
            <a:spLocks noGrp="1" noChangeArrowheads="1"/>
          </p:cNvSpPr>
          <p:nvPr>
            <p:ph type="dt" sz="half" idx="10"/>
          </p:nvPr>
        </p:nvSpPr>
        <p:spPr>
          <a:ln/>
        </p:spPr>
        <p:txBody>
          <a:bodyPr/>
          <a:lstStyle>
            <a:lvl1pPr>
              <a:defRPr/>
            </a:lvl1pPr>
          </a:lstStyle>
          <a:p>
            <a:pPr>
              <a:defRPr/>
            </a:pPr>
            <a:fld id="{B1C3F1B8-0ACE-4AB0-8352-EF71CA91F05B}" type="datetime1">
              <a:rPr lang="ja-JP" altLang="en-US" smtClean="0"/>
              <a:t>2021/3/8</a:t>
            </a:fld>
            <a:endParaRPr lang="en-US" altLang="ja-JP" dirty="0"/>
          </a:p>
        </p:txBody>
      </p:sp>
      <p:sp>
        <p:nvSpPr>
          <p:cNvPr id="4" name="Rectangle 5">
            <a:extLst>
              <a:ext uri="{FF2B5EF4-FFF2-40B4-BE49-F238E27FC236}">
                <a16:creationId xmlns:a16="http://schemas.microsoft.com/office/drawing/2014/main" id="{1F1FEA5A-6E93-4442-9D65-585459136FDB}"/>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5" name="Rectangle 6">
            <a:extLst>
              <a:ext uri="{FF2B5EF4-FFF2-40B4-BE49-F238E27FC236}">
                <a16:creationId xmlns:a16="http://schemas.microsoft.com/office/drawing/2014/main" id="{68E5DC44-2FBA-4EAF-9A88-7A24934CD052}"/>
              </a:ext>
            </a:extLst>
          </p:cNvPr>
          <p:cNvSpPr>
            <a:spLocks noGrp="1" noChangeArrowheads="1"/>
          </p:cNvSpPr>
          <p:nvPr>
            <p:ph type="sldNum" sz="quarter" idx="12"/>
          </p:nvPr>
        </p:nvSpPr>
        <p:spPr>
          <a:ln/>
        </p:spPr>
        <p:txBody>
          <a:bodyPr/>
          <a:lstStyle>
            <a:lvl1pPr>
              <a:defRPr/>
            </a:lvl1pPr>
          </a:lstStyle>
          <a:p>
            <a:fld id="{264822FE-BC56-476B-97F0-38E493595487}" type="slidenum">
              <a:rPr lang="en-US" altLang="ja-JP"/>
              <a:pPr/>
              <a:t>‹#›</a:t>
            </a:fld>
            <a:endParaRPr lang="en-US" altLang="ja-JP" dirty="0"/>
          </a:p>
        </p:txBody>
      </p:sp>
    </p:spTree>
    <p:extLst>
      <p:ext uri="{BB962C8B-B14F-4D97-AF65-F5344CB8AC3E}">
        <p14:creationId xmlns:p14="http://schemas.microsoft.com/office/powerpoint/2010/main" val="231155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9F36BC5-618F-413F-80CF-FA48296C272E}"/>
              </a:ext>
            </a:extLst>
          </p:cNvPr>
          <p:cNvSpPr>
            <a:spLocks noGrp="1" noChangeArrowheads="1"/>
          </p:cNvSpPr>
          <p:nvPr>
            <p:ph type="dt" sz="half" idx="10"/>
          </p:nvPr>
        </p:nvSpPr>
        <p:spPr>
          <a:ln/>
        </p:spPr>
        <p:txBody>
          <a:bodyPr/>
          <a:lstStyle>
            <a:lvl1pPr>
              <a:defRPr/>
            </a:lvl1pPr>
          </a:lstStyle>
          <a:p>
            <a:pPr>
              <a:defRPr/>
            </a:pPr>
            <a:fld id="{7CD91EC6-81B7-404C-A586-E87046133BC5}" type="datetime1">
              <a:rPr lang="ja-JP" altLang="en-US" smtClean="0"/>
              <a:t>2021/3/8</a:t>
            </a:fld>
            <a:endParaRPr lang="en-US" altLang="ja-JP" dirty="0"/>
          </a:p>
        </p:txBody>
      </p:sp>
      <p:sp>
        <p:nvSpPr>
          <p:cNvPr id="3" name="Rectangle 5">
            <a:extLst>
              <a:ext uri="{FF2B5EF4-FFF2-40B4-BE49-F238E27FC236}">
                <a16:creationId xmlns:a16="http://schemas.microsoft.com/office/drawing/2014/main" id="{0B82376C-3903-4126-8C78-55A1D6A8B7CB}"/>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4" name="Rectangle 6">
            <a:extLst>
              <a:ext uri="{FF2B5EF4-FFF2-40B4-BE49-F238E27FC236}">
                <a16:creationId xmlns:a16="http://schemas.microsoft.com/office/drawing/2014/main" id="{7AAF76B5-F08B-4BB2-8B52-02D4CA6096CD}"/>
              </a:ext>
            </a:extLst>
          </p:cNvPr>
          <p:cNvSpPr>
            <a:spLocks noGrp="1" noChangeArrowheads="1"/>
          </p:cNvSpPr>
          <p:nvPr>
            <p:ph type="sldNum" sz="quarter" idx="12"/>
          </p:nvPr>
        </p:nvSpPr>
        <p:spPr>
          <a:ln/>
        </p:spPr>
        <p:txBody>
          <a:bodyPr/>
          <a:lstStyle>
            <a:lvl1pPr>
              <a:defRPr/>
            </a:lvl1pPr>
          </a:lstStyle>
          <a:p>
            <a:fld id="{17518ACC-8864-4973-8AB5-4378E7E10FB3}" type="slidenum">
              <a:rPr lang="en-US" altLang="ja-JP"/>
              <a:pPr/>
              <a:t>‹#›</a:t>
            </a:fld>
            <a:endParaRPr lang="en-US" altLang="ja-JP" dirty="0"/>
          </a:p>
        </p:txBody>
      </p:sp>
    </p:spTree>
    <p:extLst>
      <p:ext uri="{BB962C8B-B14F-4D97-AF65-F5344CB8AC3E}">
        <p14:creationId xmlns:p14="http://schemas.microsoft.com/office/powerpoint/2010/main" val="1266501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A333DB4B-CB6B-411D-9714-84B972AA9AEF}"/>
              </a:ext>
            </a:extLst>
          </p:cNvPr>
          <p:cNvSpPr>
            <a:spLocks noGrp="1" noChangeArrowheads="1"/>
          </p:cNvSpPr>
          <p:nvPr>
            <p:ph type="dt" sz="half" idx="10"/>
          </p:nvPr>
        </p:nvSpPr>
        <p:spPr>
          <a:ln/>
        </p:spPr>
        <p:txBody>
          <a:bodyPr/>
          <a:lstStyle>
            <a:lvl1pPr>
              <a:defRPr/>
            </a:lvl1pPr>
          </a:lstStyle>
          <a:p>
            <a:pPr>
              <a:defRPr/>
            </a:pPr>
            <a:fld id="{53DD6257-48B2-4186-9171-F919E93CA29A}" type="datetime1">
              <a:rPr lang="ja-JP" altLang="en-US" smtClean="0"/>
              <a:t>2021/3/8</a:t>
            </a:fld>
            <a:endParaRPr lang="en-US" altLang="ja-JP" dirty="0"/>
          </a:p>
        </p:txBody>
      </p:sp>
      <p:sp>
        <p:nvSpPr>
          <p:cNvPr id="6" name="Rectangle 5">
            <a:extLst>
              <a:ext uri="{FF2B5EF4-FFF2-40B4-BE49-F238E27FC236}">
                <a16:creationId xmlns:a16="http://schemas.microsoft.com/office/drawing/2014/main" id="{EC6140AE-52F6-4867-80BB-BF5BFF111234}"/>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8E4A8B51-6238-4E0E-943D-DB7F943D982C}"/>
              </a:ext>
            </a:extLst>
          </p:cNvPr>
          <p:cNvSpPr>
            <a:spLocks noGrp="1" noChangeArrowheads="1"/>
          </p:cNvSpPr>
          <p:nvPr>
            <p:ph type="sldNum" sz="quarter" idx="12"/>
          </p:nvPr>
        </p:nvSpPr>
        <p:spPr>
          <a:ln/>
        </p:spPr>
        <p:txBody>
          <a:bodyPr/>
          <a:lstStyle>
            <a:lvl1pPr>
              <a:defRPr/>
            </a:lvl1pPr>
          </a:lstStyle>
          <a:p>
            <a:fld id="{96EB4156-320E-42AD-9852-C6758543A2F0}" type="slidenum">
              <a:rPr lang="en-US" altLang="ja-JP"/>
              <a:pPr/>
              <a:t>‹#›</a:t>
            </a:fld>
            <a:endParaRPr lang="en-US" altLang="ja-JP" dirty="0"/>
          </a:p>
        </p:txBody>
      </p:sp>
    </p:spTree>
    <p:extLst>
      <p:ext uri="{BB962C8B-B14F-4D97-AF65-F5344CB8AC3E}">
        <p14:creationId xmlns:p14="http://schemas.microsoft.com/office/powerpoint/2010/main" val="2478155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1DE15656-A5B4-435C-AEEA-01FFC80EDB12}"/>
              </a:ext>
            </a:extLst>
          </p:cNvPr>
          <p:cNvSpPr>
            <a:spLocks noGrp="1" noChangeArrowheads="1"/>
          </p:cNvSpPr>
          <p:nvPr>
            <p:ph type="dt" sz="half" idx="10"/>
          </p:nvPr>
        </p:nvSpPr>
        <p:spPr>
          <a:ln/>
        </p:spPr>
        <p:txBody>
          <a:bodyPr/>
          <a:lstStyle>
            <a:lvl1pPr>
              <a:defRPr/>
            </a:lvl1pPr>
          </a:lstStyle>
          <a:p>
            <a:pPr>
              <a:defRPr/>
            </a:pPr>
            <a:fld id="{8E8FA114-39E1-4639-9061-D085F8FEFF7C}" type="datetime1">
              <a:rPr lang="ja-JP" altLang="en-US" smtClean="0"/>
              <a:t>2021/3/8</a:t>
            </a:fld>
            <a:endParaRPr lang="en-US" altLang="ja-JP" dirty="0"/>
          </a:p>
        </p:txBody>
      </p:sp>
      <p:sp>
        <p:nvSpPr>
          <p:cNvPr id="6" name="Rectangle 5">
            <a:extLst>
              <a:ext uri="{FF2B5EF4-FFF2-40B4-BE49-F238E27FC236}">
                <a16:creationId xmlns:a16="http://schemas.microsoft.com/office/drawing/2014/main" id="{2B9FA0CD-8648-49A7-95EE-D6A4F2620EDC}"/>
              </a:ext>
            </a:extLst>
          </p:cNvPr>
          <p:cNvSpPr>
            <a:spLocks noGrp="1" noChangeArrowheads="1"/>
          </p:cNvSpPr>
          <p:nvPr>
            <p:ph type="ftr" sz="quarter" idx="11"/>
          </p:nvPr>
        </p:nvSpPr>
        <p:spPr>
          <a:ln/>
        </p:spPr>
        <p:txBody>
          <a:bodyPr/>
          <a:lstStyle>
            <a:lvl1pPr>
              <a:defRPr/>
            </a:lvl1pPr>
          </a:lstStyle>
          <a:p>
            <a:pPr>
              <a:defRPr/>
            </a:pPr>
            <a:r>
              <a:rPr lang="en-US" altLang="ja-JP"/>
              <a:t>©</a:t>
            </a:r>
            <a:r>
              <a:rPr lang="ja-JP" altLang="en-US"/>
              <a:t>しのざき総研２０２１</a:t>
            </a:r>
            <a:endParaRPr lang="en-US" altLang="ja-JP" dirty="0"/>
          </a:p>
        </p:txBody>
      </p:sp>
      <p:sp>
        <p:nvSpPr>
          <p:cNvPr id="7" name="Rectangle 6">
            <a:extLst>
              <a:ext uri="{FF2B5EF4-FFF2-40B4-BE49-F238E27FC236}">
                <a16:creationId xmlns:a16="http://schemas.microsoft.com/office/drawing/2014/main" id="{9F438A83-DD44-4FD1-8296-5F5F4CEEECCD}"/>
              </a:ext>
            </a:extLst>
          </p:cNvPr>
          <p:cNvSpPr>
            <a:spLocks noGrp="1" noChangeArrowheads="1"/>
          </p:cNvSpPr>
          <p:nvPr>
            <p:ph type="sldNum" sz="quarter" idx="12"/>
          </p:nvPr>
        </p:nvSpPr>
        <p:spPr>
          <a:ln/>
        </p:spPr>
        <p:txBody>
          <a:bodyPr/>
          <a:lstStyle>
            <a:lvl1pPr>
              <a:defRPr/>
            </a:lvl1pPr>
          </a:lstStyle>
          <a:p>
            <a:fld id="{12D63D21-A720-4118-AF22-34486C6BCC72}" type="slidenum">
              <a:rPr lang="en-US" altLang="ja-JP"/>
              <a:pPr/>
              <a:t>‹#›</a:t>
            </a:fld>
            <a:endParaRPr lang="en-US" altLang="ja-JP" dirty="0"/>
          </a:p>
        </p:txBody>
      </p:sp>
    </p:spTree>
    <p:extLst>
      <p:ext uri="{BB962C8B-B14F-4D97-AF65-F5344CB8AC3E}">
        <p14:creationId xmlns:p14="http://schemas.microsoft.com/office/powerpoint/2010/main" val="1942492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B4E1BF9-A77A-4270-83C8-0DA1FB4511F9}"/>
              </a:ext>
            </a:extLst>
          </p:cNvPr>
          <p:cNvSpPr>
            <a:spLocks noGrp="1" noChangeArrowheads="1"/>
          </p:cNvSpPr>
          <p:nvPr>
            <p:ph type="title"/>
          </p:nvPr>
        </p:nvSpPr>
        <p:spPr bwMode="gray">
          <a:xfrm>
            <a:off x="252413" y="115888"/>
            <a:ext cx="8640762"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2D4FA18D-6712-49E3-ACC8-BF37A26074B5}"/>
              </a:ext>
            </a:extLst>
          </p:cNvPr>
          <p:cNvSpPr>
            <a:spLocks noGrp="1" noChangeArrowheads="1"/>
          </p:cNvSpPr>
          <p:nvPr>
            <p:ph type="body" idx="1"/>
          </p:nvPr>
        </p:nvSpPr>
        <p:spPr bwMode="gray">
          <a:xfrm>
            <a:off x="457200" y="1341438"/>
            <a:ext cx="8229600"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a:extLst>
              <a:ext uri="{FF2B5EF4-FFF2-40B4-BE49-F238E27FC236}">
                <a16:creationId xmlns:a16="http://schemas.microsoft.com/office/drawing/2014/main" id="{67FFB80B-7367-46E1-990D-8A43F13D9CD4}"/>
              </a:ext>
            </a:extLst>
          </p:cNvPr>
          <p:cNvSpPr>
            <a:spLocks noGrp="1" noChangeArrowheads="1"/>
          </p:cNvSpPr>
          <p:nvPr>
            <p:ph type="dt" sz="half" idx="2"/>
          </p:nvPr>
        </p:nvSpPr>
        <p:spPr bwMode="gray">
          <a:xfrm>
            <a:off x="252413" y="6597650"/>
            <a:ext cx="2133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smtClean="0">
                <a:latin typeface="Arial" pitchFamily="34" charset="0"/>
              </a:defRPr>
            </a:lvl1pPr>
          </a:lstStyle>
          <a:p>
            <a:pPr>
              <a:defRPr/>
            </a:pPr>
            <a:fld id="{4396DFD3-22FD-44CD-9E04-709345C15E86}" type="datetime1">
              <a:rPr lang="ja-JP" altLang="en-US" smtClean="0"/>
              <a:t>2021/3/8</a:t>
            </a:fld>
            <a:endParaRPr lang="en-US" altLang="ja-JP" dirty="0"/>
          </a:p>
        </p:txBody>
      </p:sp>
      <p:sp>
        <p:nvSpPr>
          <p:cNvPr id="3077" name="Rectangle 5">
            <a:extLst>
              <a:ext uri="{FF2B5EF4-FFF2-40B4-BE49-F238E27FC236}">
                <a16:creationId xmlns:a16="http://schemas.microsoft.com/office/drawing/2014/main" id="{BC7D0AF3-CB1D-4DD4-A56A-44E1E1518197}"/>
              </a:ext>
            </a:extLst>
          </p:cNvPr>
          <p:cNvSpPr>
            <a:spLocks noGrp="1" noChangeArrowheads="1"/>
          </p:cNvSpPr>
          <p:nvPr>
            <p:ph type="ftr" sz="quarter" idx="3"/>
          </p:nvPr>
        </p:nvSpPr>
        <p:spPr bwMode="gray">
          <a:xfrm>
            <a:off x="3197225" y="6597650"/>
            <a:ext cx="2895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r>
              <a:rPr lang="en-US" altLang="ja-JP"/>
              <a:t>©</a:t>
            </a:r>
            <a:r>
              <a:rPr lang="ja-JP" altLang="en-US"/>
              <a:t>しのざき総研２０２１</a:t>
            </a:r>
            <a:endParaRPr lang="en-US" altLang="ja-JP" dirty="0"/>
          </a:p>
        </p:txBody>
      </p:sp>
      <p:sp>
        <p:nvSpPr>
          <p:cNvPr id="3078" name="Rectangle 6">
            <a:extLst>
              <a:ext uri="{FF2B5EF4-FFF2-40B4-BE49-F238E27FC236}">
                <a16:creationId xmlns:a16="http://schemas.microsoft.com/office/drawing/2014/main" id="{FE837DE8-FAE1-49DD-B2F9-2966BAC764F3}"/>
              </a:ext>
            </a:extLst>
          </p:cNvPr>
          <p:cNvSpPr>
            <a:spLocks noGrp="1" noChangeArrowheads="1"/>
          </p:cNvSpPr>
          <p:nvPr>
            <p:ph type="sldNum" sz="quarter" idx="4"/>
          </p:nvPr>
        </p:nvSpPr>
        <p:spPr bwMode="gray">
          <a:xfrm>
            <a:off x="6759575" y="6597650"/>
            <a:ext cx="21336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B11504E3-F208-4B13-A93C-82BC5080969B}" type="slidenum">
              <a:rPr lang="en-US" altLang="ja-JP"/>
              <a:pPr/>
              <a:t>‹#›</a:t>
            </a:fld>
            <a:endParaRPr lang="en-US" altLang="ja-JP" dirty="0"/>
          </a:p>
        </p:txBody>
      </p:sp>
      <p:sp>
        <p:nvSpPr>
          <p:cNvPr id="1031" name="Rectangle 7">
            <a:extLst>
              <a:ext uri="{FF2B5EF4-FFF2-40B4-BE49-F238E27FC236}">
                <a16:creationId xmlns:a16="http://schemas.microsoft.com/office/drawing/2014/main" id="{44EEDD31-C897-4C52-AE42-85A62FD5C98A}"/>
              </a:ext>
            </a:extLst>
          </p:cNvPr>
          <p:cNvSpPr>
            <a:spLocks noChangeArrowheads="1"/>
          </p:cNvSpPr>
          <p:nvPr/>
        </p:nvSpPr>
        <p:spPr bwMode="gray">
          <a:xfrm>
            <a:off x="250825" y="549275"/>
            <a:ext cx="8640763" cy="142875"/>
          </a:xfrm>
          <a:prstGeom prst="rect">
            <a:avLst/>
          </a:prstGeom>
          <a:solidFill>
            <a:srgbClr val="009999"/>
          </a:solidFill>
          <a:ln>
            <a:noFill/>
          </a:ln>
          <a:effectLst>
            <a:outerShdw dist="35921" dir="2700000" algn="ctr" rotWithShape="0">
              <a:schemeClr val="bg2"/>
            </a:outerShdw>
          </a:effectLst>
          <a:extLst>
            <a:ext uri="{91240B29-F687-4F45-9708-019B960494DF}">
              <a14:hiddenLine xmlns:a14="http://schemas.microsoft.com/office/drawing/2010/main" w="9525" algn="ctr">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
        <p:nvSpPr>
          <p:cNvPr id="1032" name="Rectangle 8">
            <a:extLst>
              <a:ext uri="{FF2B5EF4-FFF2-40B4-BE49-F238E27FC236}">
                <a16:creationId xmlns:a16="http://schemas.microsoft.com/office/drawing/2014/main" id="{2DDDC72B-6DD5-4DE3-912C-39BF8EF41CFC}"/>
              </a:ext>
            </a:extLst>
          </p:cNvPr>
          <p:cNvSpPr>
            <a:spLocks noChangeArrowheads="1"/>
          </p:cNvSpPr>
          <p:nvPr/>
        </p:nvSpPr>
        <p:spPr bwMode="gray">
          <a:xfrm>
            <a:off x="250825" y="6524625"/>
            <a:ext cx="8640763" cy="71438"/>
          </a:xfrm>
          <a:prstGeom prst="rect">
            <a:avLst/>
          </a:prstGeom>
          <a:solidFill>
            <a:srgbClr val="4D4D4D"/>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endParaRPr lang="ja-JP" altLang="en-US"/>
          </a:p>
        </p:txBody>
      </p:sp>
    </p:spTree>
  </p:cSld>
  <p:clrMap bg1="lt1" tx1="dk1" bg2="lt2" tx2="dk2" accent1="accent1" accent2="accent2" accent3="accent3" accent4="accent4" accent5="accent5" accent6="accent6" hlink="hlink" folHlink="folHlink"/>
  <p:sldLayoutIdLst>
    <p:sldLayoutId id="2147484992" r:id="rId1"/>
    <p:sldLayoutId id="2147484982" r:id="rId2"/>
    <p:sldLayoutId id="2147484983" r:id="rId3"/>
    <p:sldLayoutId id="2147484984" r:id="rId4"/>
    <p:sldLayoutId id="2147484985" r:id="rId5"/>
    <p:sldLayoutId id="2147484986" r:id="rId6"/>
    <p:sldLayoutId id="2147484987" r:id="rId7"/>
    <p:sldLayoutId id="2147484988" r:id="rId8"/>
    <p:sldLayoutId id="2147484989" r:id="rId9"/>
    <p:sldLayoutId id="2147484990" r:id="rId10"/>
    <p:sldLayoutId id="2147484991" r:id="rId11"/>
  </p:sldLayoutIdLst>
  <p:hf hdr="0" dt="0"/>
  <p:txStyles>
    <p:titleStyle>
      <a:lvl1pPr algn="l" rtl="0" eaLnBrk="0" fontAlgn="base" hangingPunct="0">
        <a:spcBef>
          <a:spcPct val="0"/>
        </a:spcBef>
        <a:spcAft>
          <a:spcPct val="0"/>
        </a:spcAft>
        <a:defRPr kumimoji="1" sz="2000">
          <a:solidFill>
            <a:schemeClr val="tx2"/>
          </a:solidFill>
          <a:latin typeface="+mj-lt"/>
          <a:ea typeface="+mj-ea"/>
          <a:cs typeface="+mj-cs"/>
        </a:defRPr>
      </a:lvl1pPr>
      <a:lvl2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2pPr>
      <a:lvl3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3pPr>
      <a:lvl4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4pPr>
      <a:lvl5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5pPr>
      <a:lvl6pPr marL="4572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6pPr>
      <a:lvl7pPr marL="9144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7pPr>
      <a:lvl8pPr marL="13716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8pPr>
      <a:lvl9pPr marL="18288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eaLnBrk="1" fontAlgn="base" hangingPunct="1">
        <a:spcBef>
          <a:spcPct val="20000"/>
        </a:spcBef>
        <a:spcAft>
          <a:spcPct val="0"/>
        </a:spcAft>
        <a:buChar char="»"/>
        <a:defRPr kumimoji="1" sz="1400">
          <a:solidFill>
            <a:schemeClr val="tx1"/>
          </a:solidFill>
          <a:latin typeface="+mn-lt"/>
          <a:ea typeface="+mn-ea"/>
        </a:defRPr>
      </a:lvl6pPr>
      <a:lvl7pPr marL="2971800" indent="-228600" algn="l" rtl="0" eaLnBrk="1" fontAlgn="base" hangingPunct="1">
        <a:spcBef>
          <a:spcPct val="20000"/>
        </a:spcBef>
        <a:spcAft>
          <a:spcPct val="0"/>
        </a:spcAft>
        <a:buChar char="»"/>
        <a:defRPr kumimoji="1" sz="1400">
          <a:solidFill>
            <a:schemeClr val="tx1"/>
          </a:solidFill>
          <a:latin typeface="+mn-lt"/>
          <a:ea typeface="+mn-ea"/>
        </a:defRPr>
      </a:lvl7pPr>
      <a:lvl8pPr marL="3429000" indent="-228600" algn="l" rtl="0" eaLnBrk="1" fontAlgn="base" hangingPunct="1">
        <a:spcBef>
          <a:spcPct val="20000"/>
        </a:spcBef>
        <a:spcAft>
          <a:spcPct val="0"/>
        </a:spcAft>
        <a:buChar char="»"/>
        <a:defRPr kumimoji="1" sz="1400">
          <a:solidFill>
            <a:schemeClr val="tx1"/>
          </a:solidFill>
          <a:latin typeface="+mn-lt"/>
          <a:ea typeface="+mn-ea"/>
        </a:defRPr>
      </a:lvl8pPr>
      <a:lvl9pPr marL="3886200" indent="-228600" algn="l" rtl="0" eaLnBrk="1" fontAlgn="base" hangingPunct="1">
        <a:spcBef>
          <a:spcPct val="20000"/>
        </a:spcBef>
        <a:spcAft>
          <a:spcPct val="0"/>
        </a:spcAft>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D84905C-326D-447C-BD56-22FF01781BF1}"/>
              </a:ext>
            </a:extLst>
          </p:cNvPr>
          <p:cNvSpPr>
            <a:spLocks noGrp="1" noChangeArrowheads="1"/>
          </p:cNvSpPr>
          <p:nvPr>
            <p:ph type="title"/>
          </p:nvPr>
        </p:nvSpPr>
        <p:spPr bwMode="gray">
          <a:xfrm>
            <a:off x="252413" y="115888"/>
            <a:ext cx="8640762"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63960002-FB40-4744-A2A4-3C6C3FDFB43A}"/>
              </a:ext>
            </a:extLst>
          </p:cNvPr>
          <p:cNvSpPr>
            <a:spLocks noGrp="1" noChangeArrowheads="1"/>
          </p:cNvSpPr>
          <p:nvPr>
            <p:ph type="body" idx="1"/>
          </p:nvPr>
        </p:nvSpPr>
        <p:spPr bwMode="gray">
          <a:xfrm>
            <a:off x="457200" y="1341438"/>
            <a:ext cx="8229600"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6" name="Rectangle 4">
            <a:extLst>
              <a:ext uri="{FF2B5EF4-FFF2-40B4-BE49-F238E27FC236}">
                <a16:creationId xmlns:a16="http://schemas.microsoft.com/office/drawing/2014/main" id="{308AB52E-D8CA-4144-90C3-ADC60AAE4407}"/>
              </a:ext>
            </a:extLst>
          </p:cNvPr>
          <p:cNvSpPr>
            <a:spLocks noGrp="1" noChangeArrowheads="1"/>
          </p:cNvSpPr>
          <p:nvPr>
            <p:ph type="dt" sz="half" idx="2"/>
          </p:nvPr>
        </p:nvSpPr>
        <p:spPr bwMode="gray">
          <a:xfrm>
            <a:off x="252413" y="6597650"/>
            <a:ext cx="2133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000">
                <a:latin typeface="Arial" pitchFamily="34" charset="0"/>
              </a:defRPr>
            </a:lvl1pPr>
          </a:lstStyle>
          <a:p>
            <a:pPr>
              <a:defRPr/>
            </a:pPr>
            <a:fld id="{44A3B945-5ABC-438B-8B90-FC9811AE2AF1}" type="datetime1">
              <a:rPr lang="ja-JP" altLang="en-US" smtClean="0"/>
              <a:t>2021/3/8</a:t>
            </a:fld>
            <a:endParaRPr lang="en-US" altLang="ja-JP" dirty="0"/>
          </a:p>
        </p:txBody>
      </p:sp>
      <p:sp>
        <p:nvSpPr>
          <p:cNvPr id="3077" name="Rectangle 5">
            <a:extLst>
              <a:ext uri="{FF2B5EF4-FFF2-40B4-BE49-F238E27FC236}">
                <a16:creationId xmlns:a16="http://schemas.microsoft.com/office/drawing/2014/main" id="{A96206F3-E066-446D-99AE-4BA2788ECD02}"/>
              </a:ext>
            </a:extLst>
          </p:cNvPr>
          <p:cNvSpPr>
            <a:spLocks noGrp="1" noChangeArrowheads="1"/>
          </p:cNvSpPr>
          <p:nvPr>
            <p:ph type="ftr" sz="quarter" idx="3"/>
          </p:nvPr>
        </p:nvSpPr>
        <p:spPr bwMode="gray">
          <a:xfrm>
            <a:off x="3197225" y="6597650"/>
            <a:ext cx="2895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r>
              <a:rPr lang="en-US" altLang="ja-JP"/>
              <a:t>©</a:t>
            </a:r>
            <a:r>
              <a:rPr lang="ja-JP" altLang="en-US"/>
              <a:t>しのざき総研２０２１</a:t>
            </a:r>
            <a:endParaRPr lang="en-US" altLang="ja-JP" dirty="0"/>
          </a:p>
        </p:txBody>
      </p:sp>
      <p:sp>
        <p:nvSpPr>
          <p:cNvPr id="3078" name="Rectangle 6">
            <a:extLst>
              <a:ext uri="{FF2B5EF4-FFF2-40B4-BE49-F238E27FC236}">
                <a16:creationId xmlns:a16="http://schemas.microsoft.com/office/drawing/2014/main" id="{72BD1171-7B2F-494C-A2D3-2CF872C8DAA4}"/>
              </a:ext>
            </a:extLst>
          </p:cNvPr>
          <p:cNvSpPr>
            <a:spLocks noGrp="1" noChangeArrowheads="1"/>
          </p:cNvSpPr>
          <p:nvPr>
            <p:ph type="sldNum" sz="quarter" idx="4"/>
          </p:nvPr>
        </p:nvSpPr>
        <p:spPr bwMode="gray">
          <a:xfrm>
            <a:off x="6759575" y="6597650"/>
            <a:ext cx="2133600" cy="260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5045788E-3031-4EF4-88E6-3B71DCCF4C52}" type="slidenum">
              <a:rPr lang="en-US" altLang="ja-JP"/>
              <a:pPr/>
              <a:t>‹#›</a:t>
            </a:fld>
            <a:endParaRPr lang="en-US" altLang="ja-JP" dirty="0"/>
          </a:p>
        </p:txBody>
      </p:sp>
      <p:sp>
        <p:nvSpPr>
          <p:cNvPr id="1031" name="Rectangle 7">
            <a:extLst>
              <a:ext uri="{FF2B5EF4-FFF2-40B4-BE49-F238E27FC236}">
                <a16:creationId xmlns:a16="http://schemas.microsoft.com/office/drawing/2014/main" id="{4F56416F-F9D7-4105-9FCF-5D0720E5B24F}"/>
              </a:ext>
            </a:extLst>
          </p:cNvPr>
          <p:cNvSpPr>
            <a:spLocks noChangeArrowheads="1"/>
          </p:cNvSpPr>
          <p:nvPr/>
        </p:nvSpPr>
        <p:spPr bwMode="gray">
          <a:xfrm>
            <a:off x="250825" y="549275"/>
            <a:ext cx="8640763" cy="142875"/>
          </a:xfrm>
          <a:prstGeom prst="rect">
            <a:avLst/>
          </a:prstGeom>
          <a:solidFill>
            <a:srgbClr val="009999"/>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
        <p:nvSpPr>
          <p:cNvPr id="1032" name="Rectangle 8">
            <a:extLst>
              <a:ext uri="{FF2B5EF4-FFF2-40B4-BE49-F238E27FC236}">
                <a16:creationId xmlns:a16="http://schemas.microsoft.com/office/drawing/2014/main" id="{1EE08784-98ED-4D3B-8160-A32F8329CF53}"/>
              </a:ext>
            </a:extLst>
          </p:cNvPr>
          <p:cNvSpPr>
            <a:spLocks noChangeArrowheads="1"/>
          </p:cNvSpPr>
          <p:nvPr/>
        </p:nvSpPr>
        <p:spPr bwMode="gray">
          <a:xfrm>
            <a:off x="250825" y="6524625"/>
            <a:ext cx="8640763" cy="71438"/>
          </a:xfrm>
          <a:prstGeom prst="rect">
            <a:avLst/>
          </a:prstGeom>
          <a:solidFill>
            <a:srgbClr val="4D4D4D"/>
          </a:solidFill>
          <a:ln>
            <a:noFill/>
          </a:ln>
          <a:effectLst>
            <a:outerShdw dist="35921" dir="2700000" algn="ctr" rotWithShape="0">
              <a:schemeClr val="bg2"/>
            </a:outerShdw>
          </a:effec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a:p>
        </p:txBody>
      </p:sp>
    </p:spTree>
    <p:extLst>
      <p:ext uri="{BB962C8B-B14F-4D97-AF65-F5344CB8AC3E}">
        <p14:creationId xmlns:p14="http://schemas.microsoft.com/office/powerpoint/2010/main" val="1867438901"/>
      </p:ext>
    </p:extLst>
  </p:cSld>
  <p:clrMap bg1="lt1" tx1="dk1" bg2="lt2" tx2="dk2" accent1="accent1" accent2="accent2" accent3="accent3" accent4="accent4" accent5="accent5" accent6="accent6" hlink="hlink" folHlink="folHlink"/>
  <p:sldLayoutIdLst>
    <p:sldLayoutId id="2147484994" r:id="rId1"/>
    <p:sldLayoutId id="2147484995" r:id="rId2"/>
    <p:sldLayoutId id="2147484996" r:id="rId3"/>
    <p:sldLayoutId id="2147484997" r:id="rId4"/>
    <p:sldLayoutId id="2147484998" r:id="rId5"/>
    <p:sldLayoutId id="2147484999" r:id="rId6"/>
    <p:sldLayoutId id="2147485000" r:id="rId7"/>
    <p:sldLayoutId id="2147485001" r:id="rId8"/>
    <p:sldLayoutId id="2147485002" r:id="rId9"/>
    <p:sldLayoutId id="2147485003" r:id="rId10"/>
    <p:sldLayoutId id="2147485004" r:id="rId11"/>
  </p:sldLayoutIdLst>
  <p:hf hdr="0" dt="0"/>
  <p:txStyles>
    <p:titleStyle>
      <a:lvl1pPr algn="l" rtl="0" eaLnBrk="0" fontAlgn="base" hangingPunct="0">
        <a:spcBef>
          <a:spcPct val="0"/>
        </a:spcBef>
        <a:spcAft>
          <a:spcPct val="0"/>
        </a:spcAft>
        <a:defRPr kumimoji="1" sz="2000">
          <a:solidFill>
            <a:schemeClr val="tx2"/>
          </a:solidFill>
          <a:latin typeface="+mj-lt"/>
          <a:ea typeface="+mj-ea"/>
          <a:cs typeface="+mj-cs"/>
        </a:defRPr>
      </a:lvl1pPr>
      <a:lvl2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2pPr>
      <a:lvl3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3pPr>
      <a:lvl4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4pPr>
      <a:lvl5pPr algn="l" rtl="0" eaLnBrk="0" fontAlgn="base" hangingPunct="0">
        <a:spcBef>
          <a:spcPct val="0"/>
        </a:spcBef>
        <a:spcAft>
          <a:spcPct val="0"/>
        </a:spcAft>
        <a:defRPr kumimoji="1" sz="2000">
          <a:solidFill>
            <a:schemeClr val="tx2"/>
          </a:solidFill>
          <a:latin typeface="Arial" pitchFamily="34" charset="0"/>
          <a:ea typeface="ＭＳ Ｐゴシック" pitchFamily="50" charset="-128"/>
        </a:defRPr>
      </a:lvl5pPr>
      <a:lvl6pPr marL="4572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6pPr>
      <a:lvl7pPr marL="9144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7pPr>
      <a:lvl8pPr marL="13716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8pPr>
      <a:lvl9pPr marL="1828800" algn="l" rtl="0" eaLnBrk="1" fontAlgn="base" hangingPunct="1">
        <a:spcBef>
          <a:spcPct val="0"/>
        </a:spcBef>
        <a:spcAft>
          <a:spcPct val="0"/>
        </a:spcAft>
        <a:defRPr kumimoji="1" sz="20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a:solidFill>
            <a:schemeClr val="tx1"/>
          </a:solidFill>
          <a:latin typeface="+mn-lt"/>
          <a:ea typeface="+mn-ea"/>
        </a:defRPr>
      </a:lvl2pPr>
      <a:lvl3pPr marL="1143000" indent="-228600" algn="l" rtl="0" eaLnBrk="0" fontAlgn="base" hangingPunct="0">
        <a:spcBef>
          <a:spcPct val="20000"/>
        </a:spcBef>
        <a:spcAft>
          <a:spcPct val="0"/>
        </a:spcAft>
        <a:buChar char="•"/>
        <a:defRPr kumimoji="1" sz="1600">
          <a:solidFill>
            <a:schemeClr val="tx1"/>
          </a:solidFill>
          <a:latin typeface="+mn-lt"/>
          <a:ea typeface="+mn-ea"/>
        </a:defRPr>
      </a:lvl3pPr>
      <a:lvl4pPr marL="1600200"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eaLnBrk="1" fontAlgn="base" hangingPunct="1">
        <a:spcBef>
          <a:spcPct val="20000"/>
        </a:spcBef>
        <a:spcAft>
          <a:spcPct val="0"/>
        </a:spcAft>
        <a:buChar char="»"/>
        <a:defRPr kumimoji="1" sz="1400">
          <a:solidFill>
            <a:schemeClr val="tx1"/>
          </a:solidFill>
          <a:latin typeface="+mn-lt"/>
          <a:ea typeface="+mn-ea"/>
        </a:defRPr>
      </a:lvl6pPr>
      <a:lvl7pPr marL="2971800" indent="-228600" algn="l" rtl="0" eaLnBrk="1" fontAlgn="base" hangingPunct="1">
        <a:spcBef>
          <a:spcPct val="20000"/>
        </a:spcBef>
        <a:spcAft>
          <a:spcPct val="0"/>
        </a:spcAft>
        <a:buChar char="»"/>
        <a:defRPr kumimoji="1" sz="1400">
          <a:solidFill>
            <a:schemeClr val="tx1"/>
          </a:solidFill>
          <a:latin typeface="+mn-lt"/>
          <a:ea typeface="+mn-ea"/>
        </a:defRPr>
      </a:lvl7pPr>
      <a:lvl8pPr marL="3429000" indent="-228600" algn="l" rtl="0" eaLnBrk="1" fontAlgn="base" hangingPunct="1">
        <a:spcBef>
          <a:spcPct val="20000"/>
        </a:spcBef>
        <a:spcAft>
          <a:spcPct val="0"/>
        </a:spcAft>
        <a:buChar char="»"/>
        <a:defRPr kumimoji="1" sz="1400">
          <a:solidFill>
            <a:schemeClr val="tx1"/>
          </a:solidFill>
          <a:latin typeface="+mn-lt"/>
          <a:ea typeface="+mn-ea"/>
        </a:defRPr>
      </a:lvl8pPr>
      <a:lvl9pPr marL="3886200" indent="-228600" algn="l" rtl="0" eaLnBrk="1" fontAlgn="base" hangingPunct="1">
        <a:spcBef>
          <a:spcPct val="20000"/>
        </a:spcBef>
        <a:spcAft>
          <a:spcPct val="0"/>
        </a:spcAft>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7.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52.xml"/><Relationship Id="rId1" Type="http://schemas.openxmlformats.org/officeDocument/2006/relationships/slideLayout" Target="../slideLayouts/slideLayout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5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W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57.xml"/><Relationship Id="rId1" Type="http://schemas.openxmlformats.org/officeDocument/2006/relationships/slideLayout" Target="../slideLayouts/slideLayout4.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58.xml"/><Relationship Id="rId1" Type="http://schemas.openxmlformats.org/officeDocument/2006/relationships/slideLayout" Target="../slideLayouts/slideLayout4.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9.xml"/><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1.xml"/><Relationship Id="rId1" Type="http://schemas.openxmlformats.org/officeDocument/2006/relationships/slideLayout" Target="../slideLayouts/slideLayout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284A96B-0D3C-4B8C-81F9-9C0E4289C92E}"/>
              </a:ext>
            </a:extLst>
          </p:cNvPr>
          <p:cNvSpPr>
            <a:spLocks noGrp="1" noChangeArrowheads="1"/>
          </p:cNvSpPr>
          <p:nvPr>
            <p:ph type="ctrTitle"/>
          </p:nvPr>
        </p:nvSpPr>
        <p:spPr>
          <a:xfrm>
            <a:off x="287337" y="2591196"/>
            <a:ext cx="8569325" cy="935038"/>
          </a:xfrm>
        </p:spPr>
        <p:txBody>
          <a:bodyPr/>
          <a:lstStyle/>
          <a:p>
            <a:pPr eaLnBrk="1" hangingPunct="1"/>
            <a:r>
              <a:rPr lang="en-US" altLang="ja-JP" sz="4400" dirty="0"/>
              <a:t>【</a:t>
            </a:r>
            <a:r>
              <a:rPr lang="ja-JP" altLang="en-US" sz="4400" dirty="0"/>
              <a:t>　 資金繰り管理実務セミナー　</a:t>
            </a:r>
            <a:r>
              <a:rPr lang="en-US" altLang="ja-JP" sz="4400" dirty="0"/>
              <a:t>】</a:t>
            </a:r>
            <a:endParaRPr lang="ja-JP" altLang="ja-JP" sz="4400" dirty="0"/>
          </a:p>
        </p:txBody>
      </p:sp>
      <p:pic>
        <p:nvPicPr>
          <p:cNvPr id="5124" name="図 9">
            <a:extLst>
              <a:ext uri="{FF2B5EF4-FFF2-40B4-BE49-F238E27FC236}">
                <a16:creationId xmlns:a16="http://schemas.microsoft.com/office/drawing/2014/main" id="{0AFCB801-7E27-4590-867A-1CCC4F635B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2550"/>
            <a:ext cx="143986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テキスト ボックス 1">
            <a:extLst>
              <a:ext uri="{FF2B5EF4-FFF2-40B4-BE49-F238E27FC236}">
                <a16:creationId xmlns:a16="http://schemas.microsoft.com/office/drawing/2014/main" id="{331CD780-B601-4D70-9E96-45287B990FA8}"/>
              </a:ext>
            </a:extLst>
          </p:cNvPr>
          <p:cNvSpPr txBox="1">
            <a:spLocks noChangeArrowheads="1"/>
          </p:cNvSpPr>
          <p:nvPr/>
        </p:nvSpPr>
        <p:spPr bwMode="auto">
          <a:xfrm>
            <a:off x="0" y="1235075"/>
            <a:ext cx="17462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4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100" b="1"/>
              <a:t>登録商標第５７８４３５０号</a:t>
            </a:r>
          </a:p>
        </p:txBody>
      </p:sp>
      <p:sp>
        <p:nvSpPr>
          <p:cNvPr id="3" name="テキスト ボックス 2">
            <a:extLst>
              <a:ext uri="{FF2B5EF4-FFF2-40B4-BE49-F238E27FC236}">
                <a16:creationId xmlns:a16="http://schemas.microsoft.com/office/drawing/2014/main" id="{E9C076D1-5D9F-4E71-A518-13DEBD89A22D}"/>
              </a:ext>
            </a:extLst>
          </p:cNvPr>
          <p:cNvSpPr txBox="1"/>
          <p:nvPr/>
        </p:nvSpPr>
        <p:spPr>
          <a:xfrm>
            <a:off x="2663787" y="4111863"/>
            <a:ext cx="3816424" cy="369332"/>
          </a:xfrm>
          <a:prstGeom prst="rect">
            <a:avLst/>
          </a:prstGeom>
          <a:noFill/>
        </p:spPr>
        <p:txBody>
          <a:bodyPr wrap="square" rtlCol="0">
            <a:spAutoFit/>
          </a:bodyPr>
          <a:lstStyle/>
          <a:p>
            <a:r>
              <a:rPr kumimoji="1" lang="ja-JP" altLang="en-US" dirty="0"/>
              <a:t>令和３年３月６日（土）・７日（日）</a:t>
            </a:r>
          </a:p>
        </p:txBody>
      </p:sp>
      <p:sp>
        <p:nvSpPr>
          <p:cNvPr id="4" name="テキスト ボックス 3">
            <a:extLst>
              <a:ext uri="{FF2B5EF4-FFF2-40B4-BE49-F238E27FC236}">
                <a16:creationId xmlns:a16="http://schemas.microsoft.com/office/drawing/2014/main" id="{3241FB56-1EE0-4DFB-85F6-00EC732737FB}"/>
              </a:ext>
            </a:extLst>
          </p:cNvPr>
          <p:cNvSpPr txBox="1"/>
          <p:nvPr/>
        </p:nvSpPr>
        <p:spPr>
          <a:xfrm>
            <a:off x="5364088" y="5445224"/>
            <a:ext cx="3672408" cy="1200329"/>
          </a:xfrm>
          <a:prstGeom prst="rect">
            <a:avLst/>
          </a:prstGeom>
          <a:noFill/>
        </p:spPr>
        <p:txBody>
          <a:bodyPr wrap="square" rtlCol="0">
            <a:spAutoFit/>
          </a:bodyPr>
          <a:lstStyle/>
          <a:p>
            <a:r>
              <a:rPr kumimoji="1" lang="ja-JP" altLang="en-US" dirty="0"/>
              <a:t>（　主催　）</a:t>
            </a:r>
            <a:endParaRPr kumimoji="1" lang="en-US" altLang="ja-JP" dirty="0"/>
          </a:p>
          <a:p>
            <a:endParaRPr kumimoji="1" lang="en-US" altLang="ja-JP" dirty="0"/>
          </a:p>
          <a:p>
            <a:r>
              <a:rPr kumimoji="1" lang="ja-JP" altLang="en-US" dirty="0"/>
              <a:t>株式会社しのざき総研</a:t>
            </a:r>
            <a:endParaRPr kumimoji="1" lang="en-US" altLang="ja-JP" dirty="0"/>
          </a:p>
          <a:p>
            <a:r>
              <a:rPr lang="ja-JP" altLang="en-US" dirty="0"/>
              <a:t>株式会社イージスコンサルテイング</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2-1</a:t>
            </a:r>
            <a:r>
              <a:rPr kumimoji="1" lang="ja-JP" altLang="en-US" dirty="0"/>
              <a:t>．資金繰り表の種類（時系列）</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9</a:t>
            </a:fld>
            <a:endParaRPr lang="en-US" altLang="ja-JP" dirty="0"/>
          </a:p>
        </p:txBody>
      </p:sp>
      <p:sp>
        <p:nvSpPr>
          <p:cNvPr id="7" name="四角形: 角を丸くする 6">
            <a:extLst>
              <a:ext uri="{FF2B5EF4-FFF2-40B4-BE49-F238E27FC236}">
                <a16:creationId xmlns:a16="http://schemas.microsoft.com/office/drawing/2014/main" id="{350EFE2B-CF71-42C8-8D5E-1115FCF63D23}"/>
              </a:ext>
            </a:extLst>
          </p:cNvPr>
          <p:cNvSpPr/>
          <p:nvPr/>
        </p:nvSpPr>
        <p:spPr>
          <a:xfrm>
            <a:off x="683568" y="1494609"/>
            <a:ext cx="3456384" cy="755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日繰り資金繰り表</a:t>
            </a:r>
          </a:p>
        </p:txBody>
      </p:sp>
      <p:sp>
        <p:nvSpPr>
          <p:cNvPr id="8" name="四角形: 角を丸くする 7">
            <a:extLst>
              <a:ext uri="{FF2B5EF4-FFF2-40B4-BE49-F238E27FC236}">
                <a16:creationId xmlns:a16="http://schemas.microsoft.com/office/drawing/2014/main" id="{E4D96D0B-B44F-4AEC-8BBB-C22E0B8BC250}"/>
              </a:ext>
            </a:extLst>
          </p:cNvPr>
          <p:cNvSpPr/>
          <p:nvPr/>
        </p:nvSpPr>
        <p:spPr>
          <a:xfrm>
            <a:off x="683568" y="2835307"/>
            <a:ext cx="3456384" cy="755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月繰り資金繰り表</a:t>
            </a:r>
          </a:p>
        </p:txBody>
      </p:sp>
      <p:sp>
        <p:nvSpPr>
          <p:cNvPr id="9" name="四角形: 角を丸くする 8">
            <a:extLst>
              <a:ext uri="{FF2B5EF4-FFF2-40B4-BE49-F238E27FC236}">
                <a16:creationId xmlns:a16="http://schemas.microsoft.com/office/drawing/2014/main" id="{7C9DA243-8CA6-4002-B15F-BA2F3834AEEA}"/>
              </a:ext>
            </a:extLst>
          </p:cNvPr>
          <p:cNvSpPr/>
          <p:nvPr/>
        </p:nvSpPr>
        <p:spPr>
          <a:xfrm>
            <a:off x="683568" y="4176005"/>
            <a:ext cx="3456384" cy="755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年繰り資金繰り表</a:t>
            </a:r>
          </a:p>
        </p:txBody>
      </p:sp>
      <p:sp>
        <p:nvSpPr>
          <p:cNvPr id="10" name="四角形: 角を丸くする 9">
            <a:extLst>
              <a:ext uri="{FF2B5EF4-FFF2-40B4-BE49-F238E27FC236}">
                <a16:creationId xmlns:a16="http://schemas.microsoft.com/office/drawing/2014/main" id="{B4616BFF-FC5F-46D1-B3E6-3B37E1D2132A}"/>
              </a:ext>
            </a:extLst>
          </p:cNvPr>
          <p:cNvSpPr/>
          <p:nvPr/>
        </p:nvSpPr>
        <p:spPr>
          <a:xfrm>
            <a:off x="6012160" y="2018205"/>
            <a:ext cx="2304256" cy="755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実績</a:t>
            </a:r>
            <a:endParaRPr kumimoji="1" lang="ja-JP" altLang="en-US" sz="3200" dirty="0">
              <a:solidFill>
                <a:schemeClr val="tx1"/>
              </a:solidFill>
            </a:endParaRPr>
          </a:p>
        </p:txBody>
      </p:sp>
      <p:sp>
        <p:nvSpPr>
          <p:cNvPr id="11" name="四角形: 角を丸くする 10">
            <a:extLst>
              <a:ext uri="{FF2B5EF4-FFF2-40B4-BE49-F238E27FC236}">
                <a16:creationId xmlns:a16="http://schemas.microsoft.com/office/drawing/2014/main" id="{F59D4486-FFF2-46AF-BF34-0C087A939D80}"/>
              </a:ext>
            </a:extLst>
          </p:cNvPr>
          <p:cNvSpPr/>
          <p:nvPr/>
        </p:nvSpPr>
        <p:spPr>
          <a:xfrm>
            <a:off x="6012160" y="3556427"/>
            <a:ext cx="2304256" cy="7551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予定</a:t>
            </a:r>
            <a:endParaRPr kumimoji="1" lang="ja-JP" altLang="en-US" sz="3200" dirty="0">
              <a:solidFill>
                <a:schemeClr val="tx1"/>
              </a:solidFill>
            </a:endParaRPr>
          </a:p>
        </p:txBody>
      </p:sp>
      <p:cxnSp>
        <p:nvCxnSpPr>
          <p:cNvPr id="13" name="直線コネクタ 12">
            <a:extLst>
              <a:ext uri="{FF2B5EF4-FFF2-40B4-BE49-F238E27FC236}">
                <a16:creationId xmlns:a16="http://schemas.microsoft.com/office/drawing/2014/main" id="{C80CF5A3-546F-4936-8445-3F1CD05E51A4}"/>
              </a:ext>
            </a:extLst>
          </p:cNvPr>
          <p:cNvCxnSpPr>
            <a:stCxn id="7" idx="3"/>
            <a:endCxn id="10" idx="1"/>
          </p:cNvCxnSpPr>
          <p:nvPr/>
        </p:nvCxnSpPr>
        <p:spPr>
          <a:xfrm>
            <a:off x="4139952" y="1872205"/>
            <a:ext cx="1872208" cy="523596"/>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0B504CB4-3E29-49C4-9346-EB79D4F1D8AB}"/>
              </a:ext>
            </a:extLst>
          </p:cNvPr>
          <p:cNvCxnSpPr>
            <a:stCxn id="8" idx="3"/>
            <a:endCxn id="10" idx="1"/>
          </p:cNvCxnSpPr>
          <p:nvPr/>
        </p:nvCxnSpPr>
        <p:spPr>
          <a:xfrm flipV="1">
            <a:off x="4139952" y="2395801"/>
            <a:ext cx="1872208" cy="81710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ED05194B-3B6C-4A50-BC18-A9F7430B954B}"/>
              </a:ext>
            </a:extLst>
          </p:cNvPr>
          <p:cNvCxnSpPr>
            <a:stCxn id="7" idx="3"/>
            <a:endCxn id="11" idx="1"/>
          </p:cNvCxnSpPr>
          <p:nvPr/>
        </p:nvCxnSpPr>
        <p:spPr>
          <a:xfrm>
            <a:off x="4139952" y="1872205"/>
            <a:ext cx="1872208" cy="2061818"/>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D2890A6A-1691-4415-8B65-ADF312448016}"/>
              </a:ext>
            </a:extLst>
          </p:cNvPr>
          <p:cNvCxnSpPr>
            <a:stCxn id="8" idx="3"/>
            <a:endCxn id="11" idx="1"/>
          </p:cNvCxnSpPr>
          <p:nvPr/>
        </p:nvCxnSpPr>
        <p:spPr>
          <a:xfrm>
            <a:off x="4139952" y="3212903"/>
            <a:ext cx="1872208" cy="72112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C851CABD-78ED-4E76-816B-97510776665A}"/>
              </a:ext>
            </a:extLst>
          </p:cNvPr>
          <p:cNvCxnSpPr>
            <a:stCxn id="9" idx="3"/>
            <a:endCxn id="10" idx="1"/>
          </p:cNvCxnSpPr>
          <p:nvPr/>
        </p:nvCxnSpPr>
        <p:spPr>
          <a:xfrm flipV="1">
            <a:off x="4139952" y="2395801"/>
            <a:ext cx="1872208" cy="215780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85634657-D099-42C9-83D1-098C1AA9B4B6}"/>
              </a:ext>
            </a:extLst>
          </p:cNvPr>
          <p:cNvCxnSpPr>
            <a:stCxn id="9" idx="3"/>
            <a:endCxn id="11" idx="1"/>
          </p:cNvCxnSpPr>
          <p:nvPr/>
        </p:nvCxnSpPr>
        <p:spPr>
          <a:xfrm flipV="1">
            <a:off x="4139952" y="3934023"/>
            <a:ext cx="1872208" cy="619578"/>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42D0309E-0C21-474C-8E7E-99D99CD38A33}"/>
              </a:ext>
            </a:extLst>
          </p:cNvPr>
          <p:cNvSpPr txBox="1"/>
          <p:nvPr/>
        </p:nvSpPr>
        <p:spPr>
          <a:xfrm>
            <a:off x="1367760" y="914408"/>
            <a:ext cx="2088000" cy="369332"/>
          </a:xfrm>
          <a:prstGeom prst="rect">
            <a:avLst/>
          </a:prstGeom>
          <a:solidFill>
            <a:srgbClr val="FFCC99"/>
          </a:solidFill>
          <a:ln>
            <a:solidFill>
              <a:srgbClr val="6D0F0F"/>
            </a:solidFill>
          </a:ln>
        </p:spPr>
        <p:txBody>
          <a:bodyPr wrap="square" rtlCol="0">
            <a:spAutoFit/>
          </a:bodyPr>
          <a:lstStyle/>
          <a:p>
            <a:pPr algn="ctr"/>
            <a:r>
              <a:rPr kumimoji="1" lang="ja-JP" altLang="en-US" dirty="0"/>
              <a:t>集計範囲</a:t>
            </a:r>
          </a:p>
        </p:txBody>
      </p:sp>
      <p:sp>
        <p:nvSpPr>
          <p:cNvPr id="25" name="テキスト ボックス 24">
            <a:extLst>
              <a:ext uri="{FF2B5EF4-FFF2-40B4-BE49-F238E27FC236}">
                <a16:creationId xmlns:a16="http://schemas.microsoft.com/office/drawing/2014/main" id="{3152889B-A2D0-4F5B-BBBF-18A319BFEFDC}"/>
              </a:ext>
            </a:extLst>
          </p:cNvPr>
          <p:cNvSpPr txBox="1"/>
          <p:nvPr/>
        </p:nvSpPr>
        <p:spPr>
          <a:xfrm>
            <a:off x="6016751" y="901063"/>
            <a:ext cx="2088000" cy="369332"/>
          </a:xfrm>
          <a:prstGeom prst="rect">
            <a:avLst/>
          </a:prstGeom>
          <a:solidFill>
            <a:srgbClr val="FFCC99"/>
          </a:solidFill>
          <a:ln>
            <a:solidFill>
              <a:srgbClr val="6D0F0F"/>
            </a:solidFill>
          </a:ln>
        </p:spPr>
        <p:txBody>
          <a:bodyPr wrap="square" rtlCol="0">
            <a:spAutoFit/>
          </a:bodyPr>
          <a:lstStyle/>
          <a:p>
            <a:pPr algn="ctr"/>
            <a:r>
              <a:rPr kumimoji="1" lang="ja-JP" altLang="en-US" dirty="0"/>
              <a:t>時期</a:t>
            </a:r>
          </a:p>
        </p:txBody>
      </p:sp>
      <p:sp>
        <p:nvSpPr>
          <p:cNvPr id="26" name="テキスト ボックス 25">
            <a:extLst>
              <a:ext uri="{FF2B5EF4-FFF2-40B4-BE49-F238E27FC236}">
                <a16:creationId xmlns:a16="http://schemas.microsoft.com/office/drawing/2014/main" id="{DB75FAAC-1F4B-4D89-8441-EDA2369276FB}"/>
              </a:ext>
            </a:extLst>
          </p:cNvPr>
          <p:cNvSpPr txBox="1"/>
          <p:nvPr/>
        </p:nvSpPr>
        <p:spPr>
          <a:xfrm>
            <a:off x="683568" y="5291146"/>
            <a:ext cx="8064896" cy="923330"/>
          </a:xfrm>
          <a:prstGeom prst="rect">
            <a:avLst/>
          </a:prstGeom>
          <a:noFill/>
          <a:ln>
            <a:solidFill>
              <a:schemeClr val="accent5">
                <a:lumMod val="25000"/>
              </a:schemeClr>
            </a:solidFill>
          </a:ln>
        </p:spPr>
        <p:txBody>
          <a:bodyPr wrap="square" rtlCol="0">
            <a:spAutoFit/>
          </a:bodyPr>
          <a:lstStyle/>
          <a:p>
            <a:pPr marL="285750" indent="-285750">
              <a:buFont typeface="Wingdings" panose="05000000000000000000" pitchFamily="2" charset="2"/>
              <a:buChar char="Ø"/>
            </a:pPr>
            <a:r>
              <a:rPr kumimoji="1" lang="ja-JP" altLang="en-US" dirty="0"/>
              <a:t>資金繰りがタイトな会社は日繰り資金繰り表</a:t>
            </a:r>
            <a:endParaRPr kumimoji="1" lang="en-US" altLang="ja-JP" dirty="0"/>
          </a:p>
          <a:p>
            <a:pPr marL="285750" indent="-285750">
              <a:buFont typeface="Wingdings" panose="05000000000000000000" pitchFamily="2" charset="2"/>
              <a:buChar char="Ø"/>
            </a:pPr>
            <a:r>
              <a:rPr lang="ja-JP" altLang="en-US" dirty="0"/>
              <a:t>通常は月繰り資金繰り表</a:t>
            </a:r>
            <a:endParaRPr lang="en-US" altLang="ja-JP" dirty="0"/>
          </a:p>
          <a:p>
            <a:pPr marL="285750" indent="-285750">
              <a:buFont typeface="Wingdings" panose="05000000000000000000" pitchFamily="2" charset="2"/>
              <a:buChar char="Ø"/>
            </a:pPr>
            <a:r>
              <a:rPr kumimoji="1" lang="ja-JP" altLang="en-US" dirty="0"/>
              <a:t>実務</a:t>
            </a:r>
            <a:r>
              <a:rPr lang="ja-JP" altLang="en-US" dirty="0"/>
              <a:t>的には、費用対効果を考えて作成する！</a:t>
            </a:r>
            <a:endParaRPr kumimoji="1" lang="ja-JP" altLang="en-US" dirty="0"/>
          </a:p>
        </p:txBody>
      </p:sp>
    </p:spTree>
    <p:extLst>
      <p:ext uri="{BB962C8B-B14F-4D97-AF65-F5344CB8AC3E}">
        <p14:creationId xmlns:p14="http://schemas.microsoft.com/office/powerpoint/2010/main" val="2633643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-2</a:t>
            </a:r>
            <a:r>
              <a:rPr kumimoji="1" lang="ja-JP" altLang="en-US" dirty="0"/>
              <a:t>．日繰り資金繰り表</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10</a:t>
            </a:fld>
            <a:endParaRPr lang="en-US" altLang="ja-JP" dirty="0"/>
          </a:p>
        </p:txBody>
      </p:sp>
      <p:graphicFrame>
        <p:nvGraphicFramePr>
          <p:cNvPr id="3" name="表 2">
            <a:extLst>
              <a:ext uri="{FF2B5EF4-FFF2-40B4-BE49-F238E27FC236}">
                <a16:creationId xmlns:a16="http://schemas.microsoft.com/office/drawing/2014/main" id="{A15723AF-6C9F-4154-9DE7-84DE5E2F729C}"/>
              </a:ext>
            </a:extLst>
          </p:cNvPr>
          <p:cNvGraphicFramePr>
            <a:graphicFrameLocks noGrp="1"/>
          </p:cNvGraphicFramePr>
          <p:nvPr>
            <p:extLst>
              <p:ext uri="{D42A27DB-BD31-4B8C-83A1-F6EECF244321}">
                <p14:modId xmlns:p14="http://schemas.microsoft.com/office/powerpoint/2010/main" val="975341095"/>
              </p:ext>
            </p:extLst>
          </p:nvPr>
        </p:nvGraphicFramePr>
        <p:xfrm>
          <a:off x="251618" y="1484784"/>
          <a:ext cx="8640763" cy="2949037"/>
        </p:xfrm>
        <a:graphic>
          <a:graphicData uri="http://schemas.openxmlformats.org/drawingml/2006/table">
            <a:tbl>
              <a:tblPr firstRow="1" firstCol="1" bandRow="1"/>
              <a:tblGrid>
                <a:gridCol w="673711">
                  <a:extLst>
                    <a:ext uri="{9D8B030D-6E8A-4147-A177-3AD203B41FA5}">
                      <a16:colId xmlns:a16="http://schemas.microsoft.com/office/drawing/2014/main" val="3376103824"/>
                    </a:ext>
                  </a:extLst>
                </a:gridCol>
                <a:gridCol w="513064">
                  <a:extLst>
                    <a:ext uri="{9D8B030D-6E8A-4147-A177-3AD203B41FA5}">
                      <a16:colId xmlns:a16="http://schemas.microsoft.com/office/drawing/2014/main" val="241695562"/>
                    </a:ext>
                  </a:extLst>
                </a:gridCol>
                <a:gridCol w="513064">
                  <a:extLst>
                    <a:ext uri="{9D8B030D-6E8A-4147-A177-3AD203B41FA5}">
                      <a16:colId xmlns:a16="http://schemas.microsoft.com/office/drawing/2014/main" val="649193675"/>
                    </a:ext>
                  </a:extLst>
                </a:gridCol>
                <a:gridCol w="513064">
                  <a:extLst>
                    <a:ext uri="{9D8B030D-6E8A-4147-A177-3AD203B41FA5}">
                      <a16:colId xmlns:a16="http://schemas.microsoft.com/office/drawing/2014/main" val="1784446236"/>
                    </a:ext>
                  </a:extLst>
                </a:gridCol>
                <a:gridCol w="513064">
                  <a:extLst>
                    <a:ext uri="{9D8B030D-6E8A-4147-A177-3AD203B41FA5}">
                      <a16:colId xmlns:a16="http://schemas.microsoft.com/office/drawing/2014/main" val="1954554161"/>
                    </a:ext>
                  </a:extLst>
                </a:gridCol>
                <a:gridCol w="603428">
                  <a:extLst>
                    <a:ext uri="{9D8B030D-6E8A-4147-A177-3AD203B41FA5}">
                      <a16:colId xmlns:a16="http://schemas.microsoft.com/office/drawing/2014/main" val="1289699937"/>
                    </a:ext>
                  </a:extLst>
                </a:gridCol>
                <a:gridCol w="513064">
                  <a:extLst>
                    <a:ext uri="{9D8B030D-6E8A-4147-A177-3AD203B41FA5}">
                      <a16:colId xmlns:a16="http://schemas.microsoft.com/office/drawing/2014/main" val="1901569022"/>
                    </a:ext>
                  </a:extLst>
                </a:gridCol>
                <a:gridCol w="513064">
                  <a:extLst>
                    <a:ext uri="{9D8B030D-6E8A-4147-A177-3AD203B41FA5}">
                      <a16:colId xmlns:a16="http://schemas.microsoft.com/office/drawing/2014/main" val="2127308499"/>
                    </a:ext>
                  </a:extLst>
                </a:gridCol>
                <a:gridCol w="513064">
                  <a:extLst>
                    <a:ext uri="{9D8B030D-6E8A-4147-A177-3AD203B41FA5}">
                      <a16:colId xmlns:a16="http://schemas.microsoft.com/office/drawing/2014/main" val="1997099392"/>
                    </a:ext>
                  </a:extLst>
                </a:gridCol>
                <a:gridCol w="513064">
                  <a:extLst>
                    <a:ext uri="{9D8B030D-6E8A-4147-A177-3AD203B41FA5}">
                      <a16:colId xmlns:a16="http://schemas.microsoft.com/office/drawing/2014/main" val="3432377370"/>
                    </a:ext>
                  </a:extLst>
                </a:gridCol>
                <a:gridCol w="513064">
                  <a:extLst>
                    <a:ext uri="{9D8B030D-6E8A-4147-A177-3AD203B41FA5}">
                      <a16:colId xmlns:a16="http://schemas.microsoft.com/office/drawing/2014/main" val="3639043080"/>
                    </a:ext>
                  </a:extLst>
                </a:gridCol>
                <a:gridCol w="513064">
                  <a:extLst>
                    <a:ext uri="{9D8B030D-6E8A-4147-A177-3AD203B41FA5}">
                      <a16:colId xmlns:a16="http://schemas.microsoft.com/office/drawing/2014/main" val="781521666"/>
                    </a:ext>
                  </a:extLst>
                </a:gridCol>
                <a:gridCol w="513064">
                  <a:extLst>
                    <a:ext uri="{9D8B030D-6E8A-4147-A177-3AD203B41FA5}">
                      <a16:colId xmlns:a16="http://schemas.microsoft.com/office/drawing/2014/main" val="2902702766"/>
                    </a:ext>
                  </a:extLst>
                </a:gridCol>
                <a:gridCol w="513064">
                  <a:extLst>
                    <a:ext uri="{9D8B030D-6E8A-4147-A177-3AD203B41FA5}">
                      <a16:colId xmlns:a16="http://schemas.microsoft.com/office/drawing/2014/main" val="1493448624"/>
                    </a:ext>
                  </a:extLst>
                </a:gridCol>
                <a:gridCol w="603428">
                  <a:extLst>
                    <a:ext uri="{9D8B030D-6E8A-4147-A177-3AD203B41FA5}">
                      <a16:colId xmlns:a16="http://schemas.microsoft.com/office/drawing/2014/main" val="4072623886"/>
                    </a:ext>
                  </a:extLst>
                </a:gridCol>
                <a:gridCol w="603428">
                  <a:extLst>
                    <a:ext uri="{9D8B030D-6E8A-4147-A177-3AD203B41FA5}">
                      <a16:colId xmlns:a16="http://schemas.microsoft.com/office/drawing/2014/main" val="137041119"/>
                    </a:ext>
                  </a:extLst>
                </a:gridCol>
              </a:tblGrid>
              <a:tr h="491844">
                <a:tc rowSpan="2">
                  <a:txBody>
                    <a:bodyPr/>
                    <a:lstStyle/>
                    <a:p>
                      <a:pPr algn="ctr"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gridSpan="2">
                  <a:txBody>
                    <a:bodyPr/>
                    <a:lstStyle/>
                    <a:p>
                      <a:pPr algn="ctr" fontAlgn="ctr">
                        <a:lnSpc>
                          <a:spcPct val="150000"/>
                        </a:lnSpc>
                        <a:spcBef>
                          <a:spcPts val="0"/>
                        </a:spcBef>
                        <a:spcAft>
                          <a:spcPts val="0"/>
                        </a:spcAft>
                      </a:pP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売上収入</a:t>
                      </a:r>
                      <a:endParaRPr lang="ja-JP" altLang="en-US" sz="1400" b="0" i="0" u="none" strike="noStrike" dirty="0">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lnSpc>
                          <a:spcPct val="150000"/>
                        </a:lnSpc>
                        <a:spcBef>
                          <a:spcPts val="0"/>
                        </a:spcBef>
                        <a:spcAft>
                          <a:spcPts val="0"/>
                        </a:spcAft>
                      </a:pP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その他収入</a:t>
                      </a:r>
                      <a:endParaRPr lang="ja-JP" altLang="en-US" sz="1400" b="0" i="0" u="none" strike="noStrike" dirty="0">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ctr">
                        <a:lnSpc>
                          <a:spcPct val="150000"/>
                        </a:lnSpc>
                        <a:spcBef>
                          <a:spcPts val="0"/>
                        </a:spcBef>
                        <a:spcAft>
                          <a:spcPts val="0"/>
                        </a:spcAft>
                      </a:pPr>
                      <a:r>
                        <a:rPr lang="ja-JP" altLang="en-US" sz="14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lang="ja-JP" altLang="en-US" sz="14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E7E6E6"/>
                    </a:solidFill>
                  </a:tcPr>
                </a:tc>
                <a:tc gridSpan="2">
                  <a:txBody>
                    <a:bodyPr/>
                    <a:lstStyle/>
                    <a:p>
                      <a:pPr algn="ctr" fontAlgn="ctr">
                        <a:lnSpc>
                          <a:spcPct val="150000"/>
                        </a:lnSpc>
                        <a:spcBef>
                          <a:spcPts val="0"/>
                        </a:spcBef>
                        <a:spcAft>
                          <a:spcPts val="0"/>
                        </a:spcAft>
                      </a:pPr>
                      <a:r>
                        <a:rPr lang="ja-JP" altLang="en-US" sz="14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買掛金支払</a:t>
                      </a:r>
                      <a:endParaRPr lang="ja-JP" altLang="en-US" sz="14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lnSpc>
                          <a:spcPct val="150000"/>
                        </a:lnSpc>
                        <a:spcBef>
                          <a:spcPts val="0"/>
                        </a:spcBef>
                        <a:spcAft>
                          <a:spcPts val="0"/>
                        </a:spcAft>
                      </a:pPr>
                      <a:r>
                        <a:rPr lang="ja-JP" altLang="en-US" sz="14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諸経費支払</a:t>
                      </a:r>
                      <a:endParaRPr lang="ja-JP" altLang="en-US" sz="14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lnSpc>
                          <a:spcPct val="150000"/>
                        </a:lnSpc>
                        <a:spcBef>
                          <a:spcPts val="0"/>
                        </a:spcBef>
                        <a:spcAft>
                          <a:spcPts val="0"/>
                        </a:spcAft>
                      </a:pPr>
                      <a:r>
                        <a:rPr lang="ja-JP" altLang="en-US" sz="14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借入金返済</a:t>
                      </a:r>
                      <a:endParaRPr lang="ja-JP" altLang="en-US" sz="14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lnSpc>
                          <a:spcPct val="150000"/>
                        </a:lnSpc>
                        <a:spcBef>
                          <a:spcPts val="0"/>
                        </a:spcBef>
                        <a:spcAft>
                          <a:spcPts val="0"/>
                        </a:spcAft>
                      </a:pP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その他支払</a:t>
                      </a:r>
                      <a:endParaRPr lang="ja-JP" altLang="en-US" sz="1400" b="0" i="0" u="none" strike="noStrike" dirty="0">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rowSpan="2">
                  <a:txBody>
                    <a:bodyPr/>
                    <a:lstStyle/>
                    <a:p>
                      <a:pPr algn="ctr" fontAlgn="ctr">
                        <a:lnSpc>
                          <a:spcPct val="150000"/>
                        </a:lnSpc>
                        <a:spcBef>
                          <a:spcPts val="0"/>
                        </a:spcBef>
                        <a:spcAft>
                          <a:spcPts val="0"/>
                        </a:spcAft>
                      </a:pP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lang="ja-JP" altLang="en-US" sz="1400" b="0" i="0" u="none" strike="noStrike" dirty="0">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E7E6E6"/>
                    </a:solidFill>
                  </a:tcPr>
                </a:tc>
                <a:tc rowSpan="2">
                  <a:txBody>
                    <a:bodyPr/>
                    <a:lstStyle/>
                    <a:p>
                      <a:pPr algn="ctr" fontAlgn="ctr">
                        <a:lnSpc>
                          <a:spcPct val="150000"/>
                        </a:lnSpc>
                        <a:spcBef>
                          <a:spcPts val="0"/>
                        </a:spcBef>
                        <a:spcAft>
                          <a:spcPts val="0"/>
                        </a:spcAft>
                      </a:pPr>
                      <a:r>
                        <a:rPr lang="ja-JP" altLang="en-US" sz="14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残高</a:t>
                      </a:r>
                      <a:endParaRPr lang="ja-JP" altLang="en-US" sz="1400" b="0" i="0" u="none" strike="noStrike">
                        <a:effectLst/>
                        <a:latin typeface="Arial" panose="020B0604020202020204" pitchFamily="34" charset="0"/>
                      </a:endParaRPr>
                    </a:p>
                  </a:txBody>
                  <a:tcPr marL="67576" marR="67576" marT="33788" marB="3378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87587052"/>
                  </a:ext>
                </a:extLst>
              </a:tr>
              <a:tr h="0">
                <a:tc vMerge="1">
                  <a:txBody>
                    <a:bodyPr/>
                    <a:lstStyle/>
                    <a:p>
                      <a:endParaRPr kumimoji="1" lang="ja-JP" altLang="en-US"/>
                    </a:p>
                  </a:txBody>
                  <a:tcPr>
                    <a:lnT w="28575" cap="flat" cmpd="dbl" algn="ctr">
                      <a:solidFill>
                        <a:srgbClr val="000000"/>
                      </a:solidFill>
                      <a:prstDash val="solid"/>
                      <a:round/>
                      <a:headEnd type="none" w="med" len="med"/>
                      <a:tailEnd type="none" w="med" len="med"/>
                    </a:lnT>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kumimoji="1" lang="ja-JP" altLang="en-US"/>
                    </a:p>
                  </a:txBody>
                  <a:tcPr>
                    <a:lnL w="12700" cap="flat" cmpd="sng" algn="ctr">
                      <a:solidFill>
                        <a:srgbClr val="000000"/>
                      </a:solidFill>
                      <a:prstDash val="solid"/>
                      <a:round/>
                      <a:headEnd type="none" w="med" len="med"/>
                      <a:tailEnd type="none" w="med" len="med"/>
                    </a:lnL>
                    <a:lnT w="28575" cap="flat" cmpd="dbl" algn="ctr">
                      <a:solidFill>
                        <a:srgbClr val="000000"/>
                      </a:solidFill>
                      <a:prstDash val="solid"/>
                      <a:round/>
                      <a:headEnd type="none" w="med" len="med"/>
                      <a:tailEnd type="none" w="med" len="med"/>
                    </a:lnT>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摘要</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a:r>
                        <a:rPr lang="ja-JP" altLang="en-US" sz="14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金額</a:t>
                      </a:r>
                      <a:endParaRPr kumimoji="1" lang="ja-JP" altLang="en-US" dirty="0"/>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vMerge="1">
                  <a:txBody>
                    <a:bodyPr/>
                    <a:lstStyle/>
                    <a:p>
                      <a:endParaRPr kumimoji="1" lang="ja-JP" altLang="en-US"/>
                    </a:p>
                  </a:txBody>
                  <a:tcPr>
                    <a:lnL w="12700" cap="flat" cmpd="sng" algn="ctr">
                      <a:solidFill>
                        <a:srgbClr val="000000"/>
                      </a:solidFill>
                      <a:prstDash val="solid"/>
                      <a:round/>
                      <a:headEnd type="none" w="med" len="med"/>
                      <a:tailEnd type="none" w="med" len="med"/>
                    </a:lnL>
                    <a:lnT w="28575" cap="flat" cmpd="dbl" algn="ctr">
                      <a:solidFill>
                        <a:srgbClr val="000000"/>
                      </a:solidFill>
                      <a:prstDash val="solid"/>
                      <a:round/>
                      <a:headEnd type="none" w="med" len="med"/>
                      <a:tailEnd type="none" w="med" len="med"/>
                    </a:lnT>
                  </a:tcPr>
                </a:tc>
                <a:tc vMerge="1">
                  <a:txBody>
                    <a:bodyPr/>
                    <a:lstStyle/>
                    <a:p>
                      <a:endParaRPr kumimoji="1" lang="ja-JP" altLang="en-US"/>
                    </a:p>
                  </a:txBody>
                  <a:tcPr>
                    <a:lnT w="28575" cap="flat" cmpd="dbl" algn="ctr">
                      <a:solidFill>
                        <a:srgbClr val="000000"/>
                      </a:solidFill>
                      <a:prstDash val="solid"/>
                      <a:round/>
                      <a:headEnd type="none" w="med" len="med"/>
                      <a:tailEnd type="none" w="med" len="med"/>
                    </a:lnT>
                  </a:tcPr>
                </a:tc>
                <a:extLst>
                  <a:ext uri="{0D108BD9-81ED-4DB2-BD59-A6C34878D82A}">
                    <a16:rowId xmlns:a16="http://schemas.microsoft.com/office/drawing/2014/main" val="88302305"/>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１日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0099125"/>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２日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6710566"/>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３日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181056"/>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４日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8448498"/>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５日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6921107"/>
                  </a:ext>
                </a:extLst>
              </a:tr>
              <a:tr h="131877">
                <a:tc>
                  <a:txBody>
                    <a:bodyPr/>
                    <a:lstStyle/>
                    <a:p>
                      <a:pPr algn="l" fontAlgn="ctr">
                        <a:lnSpc>
                          <a:spcPct val="150000"/>
                        </a:lnSpc>
                        <a:spcBef>
                          <a:spcPts val="0"/>
                        </a:spcBef>
                        <a:spcAft>
                          <a:spcPts val="0"/>
                        </a:spcAft>
                      </a:pPr>
                      <a:r>
                        <a:rPr lang="ja-JP" altLang="en-US" sz="1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６日</a:t>
                      </a:r>
                      <a:endParaRPr lang="ja-JP" altLang="en-US" sz="16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6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l" fontAlgn="ctr">
                        <a:lnSpc>
                          <a:spcPct val="150000"/>
                        </a:lnSpc>
                        <a:spcBef>
                          <a:spcPts val="0"/>
                        </a:spcBef>
                        <a:spcAft>
                          <a:spcPts val="0"/>
                        </a:spcAft>
                      </a:pPr>
                      <a:r>
                        <a:rPr lang="ja-JP" altLang="en-US" sz="6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1300" b="0" i="0" u="none" strike="noStrike" dirty="0">
                        <a:effectLst/>
                        <a:latin typeface="Arial" panose="020B0604020202020204" pitchFamily="34" charset="0"/>
                      </a:endParaRPr>
                    </a:p>
                  </a:txBody>
                  <a:tcPr marL="46458" marR="46458" marT="703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063341"/>
                  </a:ext>
                </a:extLst>
              </a:tr>
            </a:tbl>
          </a:graphicData>
        </a:graphic>
      </p:graphicFrame>
      <p:sp>
        <p:nvSpPr>
          <p:cNvPr id="6" name="四角形: 角を丸くする 5">
            <a:extLst>
              <a:ext uri="{FF2B5EF4-FFF2-40B4-BE49-F238E27FC236}">
                <a16:creationId xmlns:a16="http://schemas.microsoft.com/office/drawing/2014/main" id="{7A11296F-81E0-4D09-AA0A-2B82BFA885FC}"/>
              </a:ext>
            </a:extLst>
          </p:cNvPr>
          <p:cNvSpPr/>
          <p:nvPr/>
        </p:nvSpPr>
        <p:spPr>
          <a:xfrm>
            <a:off x="251618" y="948053"/>
            <a:ext cx="2015331" cy="4333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イメージひな形</a:t>
            </a:r>
            <a:endParaRPr kumimoji="1" lang="ja-JP" altLang="en-US" dirty="0">
              <a:solidFill>
                <a:schemeClr val="tx1"/>
              </a:solidFill>
            </a:endParaRPr>
          </a:p>
        </p:txBody>
      </p:sp>
      <p:sp>
        <p:nvSpPr>
          <p:cNvPr id="7" name="テキスト ボックス 6">
            <a:extLst>
              <a:ext uri="{FF2B5EF4-FFF2-40B4-BE49-F238E27FC236}">
                <a16:creationId xmlns:a16="http://schemas.microsoft.com/office/drawing/2014/main" id="{78206909-5091-49E0-B04F-A56146AA595D}"/>
              </a:ext>
            </a:extLst>
          </p:cNvPr>
          <p:cNvSpPr txBox="1"/>
          <p:nvPr/>
        </p:nvSpPr>
        <p:spPr>
          <a:xfrm>
            <a:off x="276754" y="4638573"/>
            <a:ext cx="8640763" cy="1754326"/>
          </a:xfrm>
          <a:prstGeom prst="rect">
            <a:avLst/>
          </a:prstGeom>
          <a:noFill/>
          <a:ln>
            <a:solidFill>
              <a:schemeClr val="accent5">
                <a:lumMod val="25000"/>
              </a:schemeClr>
            </a:solidFill>
          </a:ln>
        </p:spPr>
        <p:txBody>
          <a:bodyPr wrap="square" rtlCol="0">
            <a:spAutoFit/>
          </a:bodyPr>
          <a:lstStyle/>
          <a:p>
            <a:pPr marL="285750" indent="-285750">
              <a:buFont typeface="Wingdings" panose="05000000000000000000" pitchFamily="2" charset="2"/>
              <a:buChar char="Ø"/>
            </a:pPr>
            <a:r>
              <a:rPr kumimoji="1" lang="ja-JP" altLang="en-US" dirty="0"/>
              <a:t>３つの資金繰り表の中で最も精緻に作成される資金繰り表</a:t>
            </a:r>
            <a:endParaRPr kumimoji="1" lang="en-US" altLang="ja-JP" dirty="0"/>
          </a:p>
          <a:p>
            <a:pPr marL="285750" indent="-285750">
              <a:buFont typeface="Wingdings" panose="05000000000000000000" pitchFamily="2" charset="2"/>
              <a:buChar char="Ø"/>
            </a:pPr>
            <a:r>
              <a:rPr lang="ja-JP" altLang="en-US" dirty="0"/>
              <a:t>適用会社⇒①</a:t>
            </a:r>
            <a:r>
              <a:rPr kumimoji="1" lang="ja-JP" altLang="en-US" dirty="0"/>
              <a:t>手元資金が少なく、月中資金不足が発生する場合</a:t>
            </a:r>
            <a:endParaRPr kumimoji="1" lang="en-US" altLang="ja-JP" dirty="0"/>
          </a:p>
          <a:p>
            <a:r>
              <a:rPr lang="ja-JP" altLang="en-US" dirty="0"/>
              <a:t>　　　　　　　　　②</a:t>
            </a:r>
            <a:r>
              <a:rPr kumimoji="1" lang="ja-JP" altLang="en-US" dirty="0"/>
              <a:t>管理体制の観点から日々の資金繰りを把握しておく必要がある業種</a:t>
            </a:r>
            <a:endParaRPr kumimoji="1" lang="en-US" altLang="ja-JP" dirty="0"/>
          </a:p>
          <a:p>
            <a:pPr marL="285750" indent="-285750">
              <a:buFont typeface="Wingdings" panose="05000000000000000000" pitchFamily="2" charset="2"/>
              <a:buChar char="Ø"/>
            </a:pPr>
            <a:r>
              <a:rPr kumimoji="1" lang="ja-JP" altLang="en-US" dirty="0"/>
              <a:t>日繰り繰りである為、正確な資金繰り数値が把握できる反面、原則として毎日更新していく為、手間がかかる</a:t>
            </a:r>
            <a:endParaRPr kumimoji="1" lang="en-US" altLang="ja-JP" dirty="0"/>
          </a:p>
          <a:p>
            <a:pPr marL="285750" indent="-285750">
              <a:buFont typeface="Wingdings" panose="05000000000000000000" pitchFamily="2" charset="2"/>
              <a:buChar char="Ø"/>
            </a:pPr>
            <a:r>
              <a:rPr kumimoji="1" lang="ja-JP" altLang="en-US" dirty="0"/>
              <a:t>イメージとしては、現預金出納帳を全て合算したような形になる</a:t>
            </a:r>
          </a:p>
        </p:txBody>
      </p:sp>
    </p:spTree>
    <p:extLst>
      <p:ext uri="{BB962C8B-B14F-4D97-AF65-F5344CB8AC3E}">
        <p14:creationId xmlns:p14="http://schemas.microsoft.com/office/powerpoint/2010/main" val="375448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-3</a:t>
            </a:r>
            <a:r>
              <a:rPr kumimoji="1" lang="ja-JP" altLang="en-US" dirty="0"/>
              <a:t>．月繰り資金繰り表</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11</a:t>
            </a:fld>
            <a:endParaRPr lang="en-US" altLang="ja-JP" dirty="0"/>
          </a:p>
        </p:txBody>
      </p:sp>
      <p:graphicFrame>
        <p:nvGraphicFramePr>
          <p:cNvPr id="3" name="表 2">
            <a:extLst>
              <a:ext uri="{FF2B5EF4-FFF2-40B4-BE49-F238E27FC236}">
                <a16:creationId xmlns:a16="http://schemas.microsoft.com/office/drawing/2014/main" id="{7D757482-8389-4A7D-8EC4-C0996EDB87B5}"/>
              </a:ext>
            </a:extLst>
          </p:cNvPr>
          <p:cNvGraphicFramePr>
            <a:graphicFrameLocks noGrp="1"/>
          </p:cNvGraphicFramePr>
          <p:nvPr>
            <p:extLst>
              <p:ext uri="{D42A27DB-BD31-4B8C-83A1-F6EECF244321}">
                <p14:modId xmlns:p14="http://schemas.microsoft.com/office/powerpoint/2010/main" val="3316588141"/>
              </p:ext>
            </p:extLst>
          </p:nvPr>
        </p:nvGraphicFramePr>
        <p:xfrm>
          <a:off x="395536" y="788776"/>
          <a:ext cx="6520707" cy="5569372"/>
        </p:xfrm>
        <a:graphic>
          <a:graphicData uri="http://schemas.openxmlformats.org/drawingml/2006/table">
            <a:tbl>
              <a:tblPr firstRow="1" firstCol="1" bandRow="1"/>
              <a:tblGrid>
                <a:gridCol w="1213673">
                  <a:extLst>
                    <a:ext uri="{9D8B030D-6E8A-4147-A177-3AD203B41FA5}">
                      <a16:colId xmlns:a16="http://schemas.microsoft.com/office/drawing/2014/main" val="1732046408"/>
                    </a:ext>
                  </a:extLst>
                </a:gridCol>
                <a:gridCol w="1642594">
                  <a:extLst>
                    <a:ext uri="{9D8B030D-6E8A-4147-A177-3AD203B41FA5}">
                      <a16:colId xmlns:a16="http://schemas.microsoft.com/office/drawing/2014/main" val="4031222865"/>
                    </a:ext>
                  </a:extLst>
                </a:gridCol>
                <a:gridCol w="916110">
                  <a:extLst>
                    <a:ext uri="{9D8B030D-6E8A-4147-A177-3AD203B41FA5}">
                      <a16:colId xmlns:a16="http://schemas.microsoft.com/office/drawing/2014/main" val="1251681062"/>
                    </a:ext>
                  </a:extLst>
                </a:gridCol>
                <a:gridCol w="916110">
                  <a:extLst>
                    <a:ext uri="{9D8B030D-6E8A-4147-A177-3AD203B41FA5}">
                      <a16:colId xmlns:a16="http://schemas.microsoft.com/office/drawing/2014/main" val="3448827405"/>
                    </a:ext>
                  </a:extLst>
                </a:gridCol>
                <a:gridCol w="916110">
                  <a:extLst>
                    <a:ext uri="{9D8B030D-6E8A-4147-A177-3AD203B41FA5}">
                      <a16:colId xmlns:a16="http://schemas.microsoft.com/office/drawing/2014/main" val="2288977292"/>
                    </a:ext>
                  </a:extLst>
                </a:gridCol>
                <a:gridCol w="916110">
                  <a:extLst>
                    <a:ext uri="{9D8B030D-6E8A-4147-A177-3AD203B41FA5}">
                      <a16:colId xmlns:a16="http://schemas.microsoft.com/office/drawing/2014/main" val="3756180041"/>
                    </a:ext>
                  </a:extLst>
                </a:gridCol>
              </a:tblGrid>
              <a:tr h="24160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lnSpc>
                          <a:spcPct val="150000"/>
                        </a:lnSpc>
                        <a:spcBef>
                          <a:spcPts val="0"/>
                        </a:spcBef>
                        <a:spcAft>
                          <a:spcPts val="0"/>
                        </a:spcAft>
                      </a:pPr>
                      <a:r>
                        <a:rPr lang="en-US" altLang="ja-JP" sz="800" b="0" i="0" u="none" strike="noStrike" dirty="0">
                          <a:solidFill>
                            <a:srgbClr val="333333"/>
                          </a:solidFill>
                          <a:effectLst/>
                          <a:latin typeface="ＭＳ 明朝" panose="02020609040205080304" pitchFamily="49" charset="-128"/>
                          <a:ea typeface="ＭＳ 明朝" panose="02020609040205080304" pitchFamily="49" charset="-128"/>
                          <a:cs typeface="ＭＳ Ｐゴシック" panose="020B0600070205080204" pitchFamily="34" charset="-128"/>
                        </a:rPr>
                        <a:t>1</a:t>
                      </a: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en-US" altLang="ja-JP" sz="800" b="0" i="0" u="none" strike="noStrike">
                          <a:solidFill>
                            <a:srgbClr val="333333"/>
                          </a:solidFill>
                          <a:effectLst/>
                          <a:latin typeface="ＭＳ 明朝" panose="02020609040205080304" pitchFamily="49" charset="-128"/>
                          <a:ea typeface="ＭＳ 明朝" panose="02020609040205080304" pitchFamily="49" charset="-128"/>
                          <a:cs typeface="ＭＳ Ｐゴシック" panose="020B0600070205080204" pitchFamily="34" charset="-128"/>
                        </a:rPr>
                        <a:t>2</a:t>
                      </a: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10955620"/>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月初繰越残高</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70816"/>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0763244"/>
                  </a:ext>
                </a:extLst>
              </a:tr>
              <a:tr h="147492">
                <a:tc rowSpan="4">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経常収入</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現金売上</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709930"/>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売掛金回収</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9354161"/>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その他収入</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9768477"/>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554478"/>
                  </a:ext>
                </a:extLst>
              </a:tr>
              <a:tr h="147492">
                <a:tc rowSpan="7">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経常支出</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現金仕入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9455464"/>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買掛金支払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540548"/>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諸経費支払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614623"/>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人件費支払</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202656"/>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支払利息</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6100468"/>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その他支払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2243414"/>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13545"/>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経常収支</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4243511782"/>
                  </a:ext>
                </a:extLst>
              </a:tr>
              <a:tr h="147492">
                <a:tc>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594060"/>
                  </a:ext>
                </a:extLst>
              </a:tr>
              <a:tr h="147492">
                <a:tc rowSpan="3">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設備収支</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設備売却収入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3856714"/>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設備購入支払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7216027"/>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6584714"/>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275696"/>
                  </a:ext>
                </a:extLst>
              </a:tr>
              <a:tr h="147492">
                <a:tc rowSpan="3">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財務収支</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借入金収入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2445593"/>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借入金返済</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804800"/>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2117146"/>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8575870"/>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当月収支</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3850135"/>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4227535"/>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月末繰越残高</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1425978"/>
                  </a:ext>
                </a:extLst>
              </a:tr>
            </a:tbl>
          </a:graphicData>
        </a:graphic>
      </p:graphicFrame>
      <p:sp>
        <p:nvSpPr>
          <p:cNvPr id="6" name="テキスト ボックス 5">
            <a:extLst>
              <a:ext uri="{FF2B5EF4-FFF2-40B4-BE49-F238E27FC236}">
                <a16:creationId xmlns:a16="http://schemas.microsoft.com/office/drawing/2014/main" id="{8FBBCC69-9770-4B40-BAF4-39B5F861D48D}"/>
              </a:ext>
            </a:extLst>
          </p:cNvPr>
          <p:cNvSpPr txBox="1"/>
          <p:nvPr/>
        </p:nvSpPr>
        <p:spPr>
          <a:xfrm>
            <a:off x="7020272" y="788776"/>
            <a:ext cx="1944216" cy="5632311"/>
          </a:xfrm>
          <a:prstGeom prst="rect">
            <a:avLst/>
          </a:prstGeom>
          <a:noFill/>
        </p:spPr>
        <p:txBody>
          <a:bodyPr wrap="square" rtlCol="0">
            <a:spAutoFit/>
          </a:bodyPr>
          <a:lstStyle/>
          <a:p>
            <a:pPr marL="285750" indent="-285750">
              <a:buFont typeface="Wingdings" panose="05000000000000000000" pitchFamily="2" charset="2"/>
              <a:buChar char="Ø"/>
            </a:pPr>
            <a:r>
              <a:rPr lang="ja-JP" altLang="en-US" dirty="0"/>
              <a:t>実務上、一番使用頻度が一番高い</a:t>
            </a:r>
            <a:endParaRPr lang="en-US" altLang="ja-JP" dirty="0"/>
          </a:p>
          <a:p>
            <a:pPr marL="285750" indent="-285750">
              <a:buFont typeface="Wingdings" panose="05000000000000000000" pitchFamily="2" charset="2"/>
              <a:buChar char="Ø"/>
            </a:pPr>
            <a:r>
              <a:rPr kumimoji="1" lang="ja-JP" altLang="en-US" dirty="0"/>
              <a:t>金融機関が要求するのは、通常この資金繰り表</a:t>
            </a:r>
            <a:endParaRPr kumimoji="1" lang="en-US" altLang="ja-JP" dirty="0"/>
          </a:p>
          <a:p>
            <a:pPr marL="285750" indent="-285750">
              <a:buFont typeface="Wingdings" panose="05000000000000000000" pitchFamily="2" charset="2"/>
              <a:buChar char="Ø"/>
            </a:pPr>
            <a:r>
              <a:rPr kumimoji="1" lang="ja-JP" altLang="en-US" dirty="0"/>
              <a:t>各項目は適時分かりやすいものに修正⇒一覧性を優先して項目だけ記載して、詳細は別紙に記載する事もある</a:t>
            </a:r>
            <a:endParaRPr kumimoji="1" lang="en-US" altLang="ja-JP" dirty="0"/>
          </a:p>
          <a:p>
            <a:pPr marL="285750" indent="-285750">
              <a:buFont typeface="Wingdings" panose="05000000000000000000" pitchFamily="2" charset="2"/>
              <a:buChar char="Ø"/>
            </a:pPr>
            <a:r>
              <a:rPr kumimoji="1" lang="ja-JP" altLang="en-US" dirty="0"/>
              <a:t>設備収支に関しては、使用頻度が低いので、割愛している場合も多い</a:t>
            </a:r>
          </a:p>
        </p:txBody>
      </p:sp>
    </p:spTree>
    <p:extLst>
      <p:ext uri="{BB962C8B-B14F-4D97-AF65-F5344CB8AC3E}">
        <p14:creationId xmlns:p14="http://schemas.microsoft.com/office/powerpoint/2010/main" val="2130181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-4</a:t>
            </a:r>
            <a:r>
              <a:rPr kumimoji="1" lang="ja-JP" altLang="en-US" dirty="0"/>
              <a:t>．年繰り資金繰り表</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12</a:t>
            </a:fld>
            <a:endParaRPr lang="en-US" altLang="ja-JP" dirty="0"/>
          </a:p>
        </p:txBody>
      </p:sp>
      <p:graphicFrame>
        <p:nvGraphicFramePr>
          <p:cNvPr id="3" name="表 2">
            <a:extLst>
              <a:ext uri="{FF2B5EF4-FFF2-40B4-BE49-F238E27FC236}">
                <a16:creationId xmlns:a16="http://schemas.microsoft.com/office/drawing/2014/main" id="{7D757482-8389-4A7D-8EC4-C0996EDB87B5}"/>
              </a:ext>
            </a:extLst>
          </p:cNvPr>
          <p:cNvGraphicFramePr>
            <a:graphicFrameLocks noGrp="1"/>
          </p:cNvGraphicFramePr>
          <p:nvPr>
            <p:extLst>
              <p:ext uri="{D42A27DB-BD31-4B8C-83A1-F6EECF244321}">
                <p14:modId xmlns:p14="http://schemas.microsoft.com/office/powerpoint/2010/main" val="4246999505"/>
              </p:ext>
            </p:extLst>
          </p:nvPr>
        </p:nvGraphicFramePr>
        <p:xfrm>
          <a:off x="395536" y="788776"/>
          <a:ext cx="6520707" cy="5608129"/>
        </p:xfrm>
        <a:graphic>
          <a:graphicData uri="http://schemas.openxmlformats.org/drawingml/2006/table">
            <a:tbl>
              <a:tblPr firstRow="1" firstCol="1" bandRow="1"/>
              <a:tblGrid>
                <a:gridCol w="1213673">
                  <a:extLst>
                    <a:ext uri="{9D8B030D-6E8A-4147-A177-3AD203B41FA5}">
                      <a16:colId xmlns:a16="http://schemas.microsoft.com/office/drawing/2014/main" val="1732046408"/>
                    </a:ext>
                  </a:extLst>
                </a:gridCol>
                <a:gridCol w="1642594">
                  <a:extLst>
                    <a:ext uri="{9D8B030D-6E8A-4147-A177-3AD203B41FA5}">
                      <a16:colId xmlns:a16="http://schemas.microsoft.com/office/drawing/2014/main" val="4031222865"/>
                    </a:ext>
                  </a:extLst>
                </a:gridCol>
                <a:gridCol w="916110">
                  <a:extLst>
                    <a:ext uri="{9D8B030D-6E8A-4147-A177-3AD203B41FA5}">
                      <a16:colId xmlns:a16="http://schemas.microsoft.com/office/drawing/2014/main" val="1251681062"/>
                    </a:ext>
                  </a:extLst>
                </a:gridCol>
                <a:gridCol w="916110">
                  <a:extLst>
                    <a:ext uri="{9D8B030D-6E8A-4147-A177-3AD203B41FA5}">
                      <a16:colId xmlns:a16="http://schemas.microsoft.com/office/drawing/2014/main" val="3448827405"/>
                    </a:ext>
                  </a:extLst>
                </a:gridCol>
                <a:gridCol w="916110">
                  <a:extLst>
                    <a:ext uri="{9D8B030D-6E8A-4147-A177-3AD203B41FA5}">
                      <a16:colId xmlns:a16="http://schemas.microsoft.com/office/drawing/2014/main" val="2288977292"/>
                    </a:ext>
                  </a:extLst>
                </a:gridCol>
                <a:gridCol w="916110">
                  <a:extLst>
                    <a:ext uri="{9D8B030D-6E8A-4147-A177-3AD203B41FA5}">
                      <a16:colId xmlns:a16="http://schemas.microsoft.com/office/drawing/2014/main" val="3756180041"/>
                    </a:ext>
                  </a:extLst>
                </a:gridCol>
              </a:tblGrid>
              <a:tr h="24160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lnSpc>
                          <a:spcPct val="150000"/>
                        </a:lnSpc>
                        <a:spcBef>
                          <a:spcPts val="0"/>
                        </a:spcBef>
                        <a:spcAft>
                          <a:spcPts val="0"/>
                        </a:spcAft>
                      </a:pPr>
                      <a:r>
                        <a:rPr lang="en-US" altLang="ja-JP" sz="1200" b="0" i="0" u="none" strike="noStrike" dirty="0">
                          <a:solidFill>
                            <a:srgbClr val="333333"/>
                          </a:solidFill>
                          <a:effectLst/>
                          <a:latin typeface="ＭＳ 明朝" panose="02020609040205080304" pitchFamily="49" charset="-128"/>
                          <a:ea typeface="ＭＳ 明朝" panose="02020609040205080304" pitchFamily="49" charset="-128"/>
                        </a:rPr>
                        <a:t>2020</a:t>
                      </a:r>
                      <a:r>
                        <a:rPr lang="ja-JP" altLang="en-US" sz="1200" b="0" i="0" u="none" strike="noStrike" dirty="0">
                          <a:solidFill>
                            <a:srgbClr val="333333"/>
                          </a:solidFill>
                          <a:effectLst/>
                          <a:latin typeface="ＭＳ 明朝" panose="02020609040205080304" pitchFamily="49" charset="-128"/>
                          <a:ea typeface="ＭＳ 明朝" panose="02020609040205080304" pitchFamily="49" charset="-128"/>
                        </a:rPr>
                        <a:t>年</a:t>
                      </a:r>
                      <a:endParaRPr lang="ja-JP" altLang="en-US" sz="12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CC99"/>
                    </a:solidFill>
                  </a:tcPr>
                </a:tc>
                <a:tc>
                  <a:txBody>
                    <a:bodyPr/>
                    <a:lstStyle/>
                    <a:p>
                      <a:pPr algn="ctr" fontAlgn="ctr">
                        <a:lnSpc>
                          <a:spcPct val="150000"/>
                        </a:lnSpc>
                        <a:spcBef>
                          <a:spcPts val="0"/>
                        </a:spcBef>
                        <a:spcAft>
                          <a:spcPts val="0"/>
                        </a:spcAft>
                      </a:pPr>
                      <a:r>
                        <a:rPr lang="en-US" altLang="ja-JP" sz="1200" b="0" i="0" u="none" strike="noStrike" dirty="0">
                          <a:solidFill>
                            <a:srgbClr val="333333"/>
                          </a:solidFill>
                          <a:effectLst/>
                          <a:latin typeface="ＭＳ 明朝" panose="02020609040205080304" pitchFamily="49" charset="-128"/>
                          <a:ea typeface="ＭＳ 明朝" panose="02020609040205080304" pitchFamily="49" charset="-128"/>
                        </a:rPr>
                        <a:t>2021</a:t>
                      </a:r>
                      <a:r>
                        <a:rPr lang="ja-JP" altLang="en-US" sz="1200" b="0" i="0" u="none" strike="noStrike" dirty="0">
                          <a:solidFill>
                            <a:srgbClr val="333333"/>
                          </a:solidFill>
                          <a:effectLst/>
                          <a:latin typeface="ＭＳ 明朝" panose="02020609040205080304" pitchFamily="49" charset="-128"/>
                          <a:ea typeface="ＭＳ 明朝" panose="02020609040205080304" pitchFamily="49" charset="-128"/>
                        </a:rPr>
                        <a:t>年</a:t>
                      </a:r>
                      <a:endParaRPr lang="ja-JP" altLang="en-US" sz="12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CC99"/>
                    </a:solidFill>
                  </a:tcPr>
                </a:tc>
                <a:tc>
                  <a:txBody>
                    <a:bodyPr/>
                    <a:lstStyle/>
                    <a:p>
                      <a:pPr algn="ctr" fontAlgn="ctr">
                        <a:lnSpc>
                          <a:spcPct val="150000"/>
                        </a:lnSpc>
                        <a:spcBef>
                          <a:spcPts val="0"/>
                        </a:spcBef>
                        <a:spcAft>
                          <a:spcPts val="0"/>
                        </a:spcAft>
                      </a:pPr>
                      <a:r>
                        <a:rPr lang="ja-JP" altLang="en-US" sz="12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a:t>
                      </a:r>
                      <a:endParaRPr lang="ja-JP" altLang="en-US" sz="12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CC99"/>
                    </a:solidFill>
                  </a:tcPr>
                </a:tc>
                <a:tc>
                  <a:txBody>
                    <a:bodyPr/>
                    <a:lstStyle/>
                    <a:p>
                      <a:pPr algn="ctr" fontAlgn="ctr">
                        <a:lnSpc>
                          <a:spcPct val="150000"/>
                        </a:lnSpc>
                        <a:spcBef>
                          <a:spcPts val="0"/>
                        </a:spcBef>
                        <a:spcAft>
                          <a:spcPts val="0"/>
                        </a:spcAft>
                      </a:pPr>
                      <a:r>
                        <a:rPr lang="en-US" altLang="ja-JP" sz="1200" b="0" i="0" u="none" strike="noStrike" dirty="0">
                          <a:solidFill>
                            <a:srgbClr val="333333"/>
                          </a:solidFill>
                          <a:effectLst/>
                          <a:latin typeface="Century" panose="02040604050505020304" pitchFamily="18" charset="0"/>
                          <a:ea typeface="ＭＳ 明朝" panose="02020609040205080304" pitchFamily="49" charset="-128"/>
                        </a:rPr>
                        <a:t>2025</a:t>
                      </a:r>
                      <a:r>
                        <a:rPr lang="ja-JP" altLang="en-US" sz="1200" b="0" i="0" u="none" strike="noStrike" dirty="0">
                          <a:solidFill>
                            <a:srgbClr val="333333"/>
                          </a:solidFill>
                          <a:effectLst/>
                          <a:latin typeface="Century" panose="02040604050505020304" pitchFamily="18" charset="0"/>
                          <a:ea typeface="ＭＳ 明朝" panose="02020609040205080304" pitchFamily="49" charset="-128"/>
                        </a:rPr>
                        <a:t>年</a:t>
                      </a:r>
                      <a:endParaRPr lang="ja-JP" altLang="en-US" sz="12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CC99"/>
                    </a:solidFill>
                  </a:tcPr>
                </a:tc>
                <a:extLst>
                  <a:ext uri="{0D108BD9-81ED-4DB2-BD59-A6C34878D82A}">
                    <a16:rowId xmlns:a16="http://schemas.microsoft.com/office/drawing/2014/main" val="1010955620"/>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月初繰越残高</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70816"/>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0763244"/>
                  </a:ext>
                </a:extLst>
              </a:tr>
              <a:tr h="147492">
                <a:tc rowSpan="4">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経常収入</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現金売上</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709930"/>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売掛金回収</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9354161"/>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その他収入</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9768477"/>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554478"/>
                  </a:ext>
                </a:extLst>
              </a:tr>
              <a:tr h="147492">
                <a:tc rowSpan="7">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経常支出</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現金仕入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000000"/>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9455464"/>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買掛金支払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6540548"/>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諸経費支払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614623"/>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人件費支払</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202656"/>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支払利息</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6100468"/>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その他支払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2243414"/>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0913545"/>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経常収支</a:t>
                      </a:r>
                      <a:endParaRPr lang="ja-JP" altLang="en-US" sz="800" b="0" i="0" u="none" strike="noStrike" dirty="0">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4243511782"/>
                  </a:ext>
                </a:extLst>
              </a:tr>
              <a:tr h="147492">
                <a:tc>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4594060"/>
                  </a:ext>
                </a:extLst>
              </a:tr>
              <a:tr h="147492">
                <a:tc rowSpan="3">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設備収支</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設備売却収入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3856714"/>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設備購入支払</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7216027"/>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6584714"/>
                  </a:ext>
                </a:extLst>
              </a:tr>
              <a:tr h="188066">
                <a:tc gridSpan="2">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2275696"/>
                  </a:ext>
                </a:extLst>
              </a:tr>
              <a:tr h="147492">
                <a:tc rowSpan="3">
                  <a:txBody>
                    <a:bodyPr/>
                    <a:lstStyle/>
                    <a:p>
                      <a:pPr algn="ct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財務収支</a:t>
                      </a:r>
                      <a:endParaRPr lang="ja-JP" altLang="en-US" sz="800" b="0" i="0" u="none" strike="noStrike" dirty="0">
                        <a:effectLst/>
                        <a:latin typeface="Arial" panose="020B0604020202020204" pitchFamily="34" charset="0"/>
                      </a:endParaRPr>
                    </a:p>
                  </a:txBody>
                  <a:tcPr marL="58014" marR="58014" marT="29007" marB="2900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借入金収入</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2445593"/>
                  </a:ext>
                </a:extLst>
              </a:tr>
              <a:tr h="147492">
                <a:tc vMerge="1">
                  <a:txBody>
                    <a:bodyPr/>
                    <a:lstStyle/>
                    <a:p>
                      <a:endParaRPr kumimoji="1" lang="ja-JP" altLang="en-US"/>
                    </a:p>
                  </a:txBody>
                  <a:tcPr/>
                </a:tc>
                <a:tc>
                  <a:txBody>
                    <a:bodyPr/>
                    <a:lstStyle/>
                    <a:p>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借入金返済</a:t>
                      </a:r>
                      <a:endParaRPr kumimoji="1" lang="ja-JP" altLang="en-US" sz="80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3804800"/>
                  </a:ext>
                </a:extLst>
              </a:tr>
              <a:tr h="147492">
                <a:tc vMerge="1">
                  <a:txBody>
                    <a:bodyPr/>
                    <a:lstStyle/>
                    <a:p>
                      <a:endParaRPr kumimoji="1" lang="ja-JP" altLang="en-US"/>
                    </a:p>
                  </a:txBody>
                  <a:tcPr/>
                </a:tc>
                <a:tc>
                  <a:txBody>
                    <a:bodyPr/>
                    <a:lstStyle/>
                    <a:p>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合計</a:t>
                      </a:r>
                      <a:endParaRPr kumimoji="1" lang="ja-JP" altLang="en-US" sz="800" dirty="0"/>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2117146"/>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8575870"/>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当月収支</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3850135"/>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4227535"/>
                  </a:ext>
                </a:extLst>
              </a:tr>
              <a:tr h="188066">
                <a:tc gridSpan="2">
                  <a:txBody>
                    <a:bodyPr/>
                    <a:lstStyle/>
                    <a:p>
                      <a:pPr algn="ctr" fontAlgn="ctr">
                        <a:lnSpc>
                          <a:spcPct val="150000"/>
                        </a:lnSpc>
                        <a:spcBef>
                          <a:spcPts val="0"/>
                        </a:spcBef>
                        <a:spcAft>
                          <a:spcPts val="0"/>
                        </a:spcAft>
                      </a:pPr>
                      <a:r>
                        <a:rPr lang="ja-JP" altLang="en-US" sz="800" b="0" i="0" u="none" strike="noStrike">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月末繰越残高</a:t>
                      </a:r>
                      <a:endParaRPr lang="ja-JP" altLang="en-US" sz="800" b="0" i="0" u="none" strike="noStrike">
                        <a:effectLst/>
                        <a:latin typeface="Arial" panose="020B0604020202020204" pitchFamily="34" charset="0"/>
                      </a:endParaRPr>
                    </a:p>
                  </a:txBody>
                  <a:tcPr marL="58014" marR="58014" marT="29007" marB="2900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00584" algn="r" fontAlgn="ctr">
                        <a:lnSpc>
                          <a:spcPct val="150000"/>
                        </a:lnSpc>
                        <a:spcBef>
                          <a:spcPts val="0"/>
                        </a:spcBef>
                        <a:spcAft>
                          <a:spcPts val="0"/>
                        </a:spcAft>
                      </a:pPr>
                      <a:r>
                        <a:rPr lang="ja-JP" altLang="en-US" sz="800" b="0" i="0" u="none" strike="noStrike" dirty="0">
                          <a:solidFill>
                            <a:srgbClr val="333333"/>
                          </a:solidFill>
                          <a:effectLst/>
                          <a:latin typeface="Century" panose="02040604050505020304" pitchFamily="18" charset="0"/>
                          <a:ea typeface="ＭＳ 明朝" panose="02020609040205080304" pitchFamily="49" charset="-128"/>
                          <a:cs typeface="ＭＳ Ｐゴシック" panose="020B0600070205080204" pitchFamily="34" charset="-128"/>
                        </a:rPr>
                        <a:t>　</a:t>
                      </a:r>
                      <a:endParaRPr lang="ja-JP" altLang="en-US" sz="800" b="0" i="0" u="none" strike="noStrike" dirty="0">
                        <a:effectLst/>
                        <a:latin typeface="Arial" panose="020B0604020202020204" pitchFamily="34" charset="0"/>
                      </a:endParaRPr>
                    </a:p>
                  </a:txBody>
                  <a:tcPr marL="39885" marR="39885" marT="604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1425978"/>
                  </a:ext>
                </a:extLst>
              </a:tr>
            </a:tbl>
          </a:graphicData>
        </a:graphic>
      </p:graphicFrame>
      <p:sp>
        <p:nvSpPr>
          <p:cNvPr id="6" name="テキスト ボックス 5">
            <a:extLst>
              <a:ext uri="{FF2B5EF4-FFF2-40B4-BE49-F238E27FC236}">
                <a16:creationId xmlns:a16="http://schemas.microsoft.com/office/drawing/2014/main" id="{8FBBCC69-9770-4B40-BAF4-39B5F861D48D}"/>
              </a:ext>
            </a:extLst>
          </p:cNvPr>
          <p:cNvSpPr txBox="1"/>
          <p:nvPr/>
        </p:nvSpPr>
        <p:spPr>
          <a:xfrm>
            <a:off x="7020272" y="788776"/>
            <a:ext cx="1944216" cy="5355312"/>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dirty="0"/>
              <a:t>月次資金繰り表とひな形はほぼ同じ</a:t>
            </a:r>
            <a:endParaRPr kumimoji="1" lang="en-US" altLang="ja-JP" dirty="0"/>
          </a:p>
          <a:p>
            <a:pPr marL="285750" indent="-285750">
              <a:buFont typeface="Wingdings" panose="05000000000000000000" pitchFamily="2" charset="2"/>
              <a:buChar char="Ø"/>
            </a:pPr>
            <a:r>
              <a:rPr lang="ja-JP" altLang="en-US" dirty="0"/>
              <a:t>作成は、月次資金繰り表を１年分作成して、これを一行にまとめて作成</a:t>
            </a:r>
            <a:endParaRPr lang="en-US" altLang="ja-JP" dirty="0"/>
          </a:p>
          <a:p>
            <a:pPr marL="285750" indent="-285750">
              <a:buFont typeface="Wingdings" panose="05000000000000000000" pitchFamily="2" charset="2"/>
              <a:buChar char="Ø"/>
            </a:pPr>
            <a:r>
              <a:rPr kumimoji="1" lang="ja-JP" altLang="en-US" dirty="0"/>
              <a:t>年単位の預貯金残高は事業計画の貸借対照表で、資金の流れはキャッシュフロー計算書で確認できるので、実務上、作成の頻度は少ない</a:t>
            </a:r>
            <a:endParaRPr kumimoji="1" lang="en-US" altLang="ja-JP" dirty="0"/>
          </a:p>
          <a:p>
            <a:pPr marL="285750" indent="-285750">
              <a:buFont typeface="Wingdings" panose="05000000000000000000" pitchFamily="2" charset="2"/>
              <a:buChar char="Ø"/>
            </a:pPr>
            <a:endParaRPr kumimoji="1" lang="ja-JP" altLang="en-US" dirty="0"/>
          </a:p>
        </p:txBody>
      </p:sp>
    </p:spTree>
    <p:extLst>
      <p:ext uri="{BB962C8B-B14F-4D97-AF65-F5344CB8AC3E}">
        <p14:creationId xmlns:p14="http://schemas.microsoft.com/office/powerpoint/2010/main" val="1067971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-5</a:t>
            </a:r>
            <a:r>
              <a:rPr kumimoji="1" lang="ja-JP" altLang="en-US" dirty="0"/>
              <a:t>．実績資金繰り表とは・・・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13</a:t>
            </a:fld>
            <a:endParaRPr lang="en-US" altLang="ja-JP" dirty="0"/>
          </a:p>
        </p:txBody>
      </p:sp>
      <p:sp>
        <p:nvSpPr>
          <p:cNvPr id="3" name="テキスト ボックス 2">
            <a:extLst>
              <a:ext uri="{FF2B5EF4-FFF2-40B4-BE49-F238E27FC236}">
                <a16:creationId xmlns:a16="http://schemas.microsoft.com/office/drawing/2014/main" id="{A4BA7A2B-1FB0-4FAD-9EFC-3F9F8CA6CB36}"/>
              </a:ext>
            </a:extLst>
          </p:cNvPr>
          <p:cNvSpPr txBox="1"/>
          <p:nvPr/>
        </p:nvSpPr>
        <p:spPr>
          <a:xfrm>
            <a:off x="251520" y="2609204"/>
            <a:ext cx="4104456" cy="2862322"/>
          </a:xfrm>
          <a:prstGeom prst="rect">
            <a:avLst/>
          </a:prstGeom>
          <a:noFill/>
          <a:ln>
            <a:solidFill>
              <a:srgbClr val="0070C0"/>
            </a:solidFill>
          </a:ln>
        </p:spPr>
        <p:txBody>
          <a:bodyPr wrap="square" rtlCol="0">
            <a:spAutoFit/>
          </a:bodyPr>
          <a:lstStyle/>
          <a:p>
            <a:r>
              <a:rPr kumimoji="1" lang="en-US" altLang="ja-JP" dirty="0"/>
              <a:t>【</a:t>
            </a:r>
            <a:r>
              <a:rPr kumimoji="1" lang="ja-JP" altLang="en-US" dirty="0"/>
              <a:t>用意する資料</a:t>
            </a:r>
            <a:r>
              <a:rPr kumimoji="1" lang="en-US" altLang="ja-JP" dirty="0"/>
              <a:t>】</a:t>
            </a:r>
          </a:p>
          <a:p>
            <a:pPr marL="342900" indent="-342900">
              <a:buFont typeface="+mj-ea"/>
              <a:buAutoNum type="circleNumDbPlain"/>
            </a:pPr>
            <a:r>
              <a:rPr lang="ja-JP" altLang="en-US" dirty="0"/>
              <a:t>直近</a:t>
            </a:r>
            <a:r>
              <a:rPr lang="en-US" altLang="ja-JP" dirty="0"/>
              <a:t>3</a:t>
            </a:r>
            <a:r>
              <a:rPr lang="ja-JP" altLang="en-US" dirty="0"/>
              <a:t>～</a:t>
            </a:r>
            <a:r>
              <a:rPr lang="en-US" altLang="ja-JP" dirty="0"/>
              <a:t>6</a:t>
            </a:r>
            <a:r>
              <a:rPr lang="ja-JP" altLang="en-US" dirty="0"/>
              <a:t>ヶ月分の現金出納帳</a:t>
            </a:r>
            <a:endParaRPr lang="en-US" altLang="ja-JP" dirty="0"/>
          </a:p>
          <a:p>
            <a:pPr marL="342900" indent="-342900">
              <a:buFont typeface="+mj-ea"/>
              <a:buAutoNum type="circleNumDbPlain"/>
            </a:pPr>
            <a:r>
              <a:rPr lang="ja-JP" altLang="en-US" dirty="0"/>
              <a:t>直近</a:t>
            </a:r>
            <a:r>
              <a:rPr lang="en-US" altLang="ja-JP" dirty="0"/>
              <a:t>3</a:t>
            </a:r>
            <a:r>
              <a:rPr lang="ja-JP" altLang="en-US" dirty="0"/>
              <a:t>～</a:t>
            </a:r>
            <a:r>
              <a:rPr lang="en-US" altLang="ja-JP" dirty="0"/>
              <a:t>6</a:t>
            </a:r>
            <a:r>
              <a:rPr lang="ja-JP" altLang="en-US" dirty="0"/>
              <a:t>ヶ月分の通帳コピー</a:t>
            </a:r>
            <a:endParaRPr lang="en-US" altLang="ja-JP" dirty="0"/>
          </a:p>
          <a:p>
            <a:pPr marL="342900" indent="-342900">
              <a:buFont typeface="+mj-ea"/>
              <a:buAutoNum type="circleNumDbPlain"/>
            </a:pPr>
            <a:r>
              <a:rPr lang="ja-JP" altLang="en-US" dirty="0"/>
              <a:t>受取手形、支払手形帳</a:t>
            </a:r>
            <a:endParaRPr lang="en-US" altLang="ja-JP" dirty="0"/>
          </a:p>
          <a:p>
            <a:pPr marL="342900" indent="-342900">
              <a:buFont typeface="+mj-ea"/>
              <a:buAutoNum type="circleNumDbPlain"/>
            </a:pPr>
            <a:r>
              <a:rPr lang="ja-JP" altLang="en-US" dirty="0"/>
              <a:t>でんさいの取引記録</a:t>
            </a:r>
            <a:endParaRPr lang="en-US" altLang="ja-JP" dirty="0"/>
          </a:p>
          <a:p>
            <a:pPr marL="342900" indent="-342900">
              <a:buFont typeface="+mj-ea"/>
              <a:buAutoNum type="circleNumDbPlain"/>
            </a:pPr>
            <a:r>
              <a:rPr lang="ja-JP" altLang="en-US" dirty="0"/>
              <a:t>クレジットカードの利用明細</a:t>
            </a:r>
            <a:endParaRPr lang="en-US" altLang="ja-JP" dirty="0"/>
          </a:p>
          <a:p>
            <a:pPr marL="342900" indent="-342900">
              <a:buFont typeface="+mj-ea"/>
              <a:buAutoNum type="circleNumDbPlain"/>
            </a:pPr>
            <a:r>
              <a:rPr lang="ja-JP" altLang="en-US" dirty="0"/>
              <a:t>リース契約の明細</a:t>
            </a:r>
            <a:endParaRPr lang="en-US" altLang="ja-JP" dirty="0"/>
          </a:p>
          <a:p>
            <a:pPr marL="342900" indent="-342900">
              <a:buFont typeface="+mj-ea"/>
              <a:buAutoNum type="circleNumDbPlain"/>
            </a:pPr>
            <a:r>
              <a:rPr lang="ja-JP" altLang="en-US" dirty="0"/>
              <a:t>金融機関からの借入金返済計画表</a:t>
            </a:r>
            <a:endParaRPr lang="en-US" altLang="ja-JP" dirty="0"/>
          </a:p>
          <a:p>
            <a:pPr marL="342900" indent="-342900">
              <a:buFont typeface="+mj-ea"/>
              <a:buAutoNum type="circleNumDbPlain"/>
            </a:pPr>
            <a:r>
              <a:rPr lang="ja-JP" altLang="en-US" dirty="0"/>
              <a:t>生命保険の明細</a:t>
            </a:r>
            <a:endParaRPr lang="en-US" altLang="ja-JP" dirty="0"/>
          </a:p>
          <a:p>
            <a:pPr marL="342900" indent="-342900">
              <a:buFont typeface="+mj-ea"/>
              <a:buAutoNum type="circleNumDbPlain"/>
            </a:pPr>
            <a:r>
              <a:rPr lang="ja-JP" altLang="en-US" dirty="0"/>
              <a:t>給与台帳</a:t>
            </a:r>
            <a:endParaRPr kumimoji="1" lang="ja-JP" altLang="en-US" dirty="0"/>
          </a:p>
        </p:txBody>
      </p:sp>
      <p:sp>
        <p:nvSpPr>
          <p:cNvPr id="7" name="四角形: 角を丸くする 6">
            <a:extLst>
              <a:ext uri="{FF2B5EF4-FFF2-40B4-BE49-F238E27FC236}">
                <a16:creationId xmlns:a16="http://schemas.microsoft.com/office/drawing/2014/main" id="{5D0C3438-054E-4DC7-89F5-E8687B0FA863}"/>
              </a:ext>
            </a:extLst>
          </p:cNvPr>
          <p:cNvSpPr/>
          <p:nvPr/>
        </p:nvSpPr>
        <p:spPr>
          <a:xfrm>
            <a:off x="241840" y="5898821"/>
            <a:ext cx="8640762" cy="422749"/>
          </a:xfrm>
          <a:prstGeom prst="roundRect">
            <a:avLst/>
          </a:prstGeom>
          <a:solidFill>
            <a:srgbClr val="FFCC99"/>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資金繰り表はＥＸＣＥＬで作成する⇒可能な限りデータで入手する</a:t>
            </a:r>
          </a:p>
        </p:txBody>
      </p:sp>
      <p:sp>
        <p:nvSpPr>
          <p:cNvPr id="8" name="四角形: 角を丸くする 7">
            <a:extLst>
              <a:ext uri="{FF2B5EF4-FFF2-40B4-BE49-F238E27FC236}">
                <a16:creationId xmlns:a16="http://schemas.microsoft.com/office/drawing/2014/main" id="{80794DAB-AE2F-4B9F-B463-46110B2783D7}"/>
              </a:ext>
            </a:extLst>
          </p:cNvPr>
          <p:cNvSpPr/>
          <p:nvPr/>
        </p:nvSpPr>
        <p:spPr>
          <a:xfrm>
            <a:off x="251520" y="1103199"/>
            <a:ext cx="4104456" cy="11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通常、資金繰り表は、</a:t>
            </a:r>
            <a:r>
              <a:rPr kumimoji="1" lang="ja-JP" altLang="en-US" sz="2400" dirty="0">
                <a:solidFill>
                  <a:srgbClr val="FF0000"/>
                </a:solidFill>
              </a:rPr>
              <a:t>将来の経営判断</a:t>
            </a:r>
            <a:r>
              <a:rPr kumimoji="1" lang="ja-JP" altLang="en-US" sz="2400" dirty="0">
                <a:solidFill>
                  <a:schemeClr val="tx1"/>
                </a:solidFill>
              </a:rPr>
              <a:t>に資する財務情報を提供するもの</a:t>
            </a:r>
          </a:p>
        </p:txBody>
      </p:sp>
      <p:sp>
        <p:nvSpPr>
          <p:cNvPr id="9" name="四角形: 角を丸くする 8">
            <a:extLst>
              <a:ext uri="{FF2B5EF4-FFF2-40B4-BE49-F238E27FC236}">
                <a16:creationId xmlns:a16="http://schemas.microsoft.com/office/drawing/2014/main" id="{7268785B-6D97-4DB4-AE6B-5E8110CEDE18}"/>
              </a:ext>
            </a:extLst>
          </p:cNvPr>
          <p:cNvSpPr/>
          <p:nvPr/>
        </p:nvSpPr>
        <p:spPr>
          <a:xfrm>
            <a:off x="5156457" y="2609204"/>
            <a:ext cx="3648877" cy="28623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通常の会社では、売上の季節的変動、原価率、固定費の発生については</a:t>
            </a:r>
            <a:r>
              <a:rPr kumimoji="1" lang="ja-JP" altLang="en-US" sz="2400" dirty="0">
                <a:solidFill>
                  <a:srgbClr val="FF0000"/>
                </a:solidFill>
              </a:rPr>
              <a:t>通年で大きな変動がない</a:t>
            </a:r>
            <a:r>
              <a:rPr kumimoji="1" lang="ja-JP" altLang="en-US" sz="2400" dirty="0">
                <a:solidFill>
                  <a:schemeClr val="tx1"/>
                </a:solidFill>
              </a:rPr>
              <a:t>⇒過去の資金繰りを分析、把握しておく事は非常に重要</a:t>
            </a:r>
          </a:p>
        </p:txBody>
      </p:sp>
      <p:sp>
        <p:nvSpPr>
          <p:cNvPr id="10" name="四角形: 角を丸くする 9">
            <a:extLst>
              <a:ext uri="{FF2B5EF4-FFF2-40B4-BE49-F238E27FC236}">
                <a16:creationId xmlns:a16="http://schemas.microsoft.com/office/drawing/2014/main" id="{6D924DD0-3411-4E0B-A912-A478651AD105}"/>
              </a:ext>
            </a:extLst>
          </p:cNvPr>
          <p:cNvSpPr/>
          <p:nvPr/>
        </p:nvSpPr>
        <p:spPr>
          <a:xfrm>
            <a:off x="5156457" y="1103199"/>
            <a:ext cx="3648877" cy="11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rgbClr val="FF0000"/>
                </a:solidFill>
              </a:rPr>
              <a:t>過去</a:t>
            </a:r>
            <a:r>
              <a:rPr kumimoji="1" lang="ja-JP" altLang="en-US" sz="2400" dirty="0">
                <a:solidFill>
                  <a:schemeClr val="tx1"/>
                </a:solidFill>
              </a:rPr>
              <a:t>の資金繰り表に意味がない？</a:t>
            </a:r>
          </a:p>
        </p:txBody>
      </p:sp>
      <p:cxnSp>
        <p:nvCxnSpPr>
          <p:cNvPr id="12" name="直線矢印コネクタ 11">
            <a:extLst>
              <a:ext uri="{FF2B5EF4-FFF2-40B4-BE49-F238E27FC236}">
                <a16:creationId xmlns:a16="http://schemas.microsoft.com/office/drawing/2014/main" id="{C070ABD8-DB8E-4719-9334-1B858972D24D}"/>
              </a:ext>
            </a:extLst>
          </p:cNvPr>
          <p:cNvCxnSpPr>
            <a:cxnSpLocks/>
            <a:stCxn id="8" idx="3"/>
            <a:endCxn id="10" idx="1"/>
          </p:cNvCxnSpPr>
          <p:nvPr/>
        </p:nvCxnSpPr>
        <p:spPr>
          <a:xfrm>
            <a:off x="4355976" y="1679115"/>
            <a:ext cx="800481"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8B614FB7-3A7A-4A75-86B9-3D6198456883}"/>
              </a:ext>
            </a:extLst>
          </p:cNvPr>
          <p:cNvCxnSpPr>
            <a:stCxn id="10" idx="2"/>
            <a:endCxn id="9" idx="0"/>
          </p:cNvCxnSpPr>
          <p:nvPr/>
        </p:nvCxnSpPr>
        <p:spPr>
          <a:xfrm>
            <a:off x="6980896" y="2255030"/>
            <a:ext cx="0" cy="3541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C15ADC8B-C9A9-4FA8-AEE5-9116FCB3E37E}"/>
              </a:ext>
            </a:extLst>
          </p:cNvPr>
          <p:cNvCxnSpPr>
            <a:stCxn id="9" idx="1"/>
            <a:endCxn id="3" idx="3"/>
          </p:cNvCxnSpPr>
          <p:nvPr/>
        </p:nvCxnSpPr>
        <p:spPr>
          <a:xfrm flipH="1">
            <a:off x="4355976" y="4040362"/>
            <a:ext cx="800481" cy="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016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2-6</a:t>
            </a:r>
            <a:r>
              <a:rPr kumimoji="1" lang="ja-JP" altLang="en-US" dirty="0"/>
              <a:t>．資金繰り表を作成してみよう</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14</a:t>
            </a:fld>
            <a:endParaRPr lang="en-US" altLang="ja-JP" dirty="0"/>
          </a:p>
        </p:txBody>
      </p:sp>
      <p:graphicFrame>
        <p:nvGraphicFramePr>
          <p:cNvPr id="3" name="図表 2">
            <a:extLst>
              <a:ext uri="{FF2B5EF4-FFF2-40B4-BE49-F238E27FC236}">
                <a16:creationId xmlns:a16="http://schemas.microsoft.com/office/drawing/2014/main" id="{CAE376A6-DCD5-448E-84DF-B7483E861A90}"/>
              </a:ext>
            </a:extLst>
          </p:cNvPr>
          <p:cNvGraphicFramePr/>
          <p:nvPr/>
        </p:nvGraphicFramePr>
        <p:xfrm>
          <a:off x="395536" y="764704"/>
          <a:ext cx="8352928" cy="5760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9943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-7</a:t>
            </a:r>
            <a:r>
              <a:rPr kumimoji="1" lang="ja-JP" altLang="en-US" dirty="0"/>
              <a:t>．資金繰り表を作成してみよう</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15</a:t>
            </a:fld>
            <a:endParaRPr lang="en-US" altLang="ja-JP" dirty="0"/>
          </a:p>
        </p:txBody>
      </p:sp>
      <p:graphicFrame>
        <p:nvGraphicFramePr>
          <p:cNvPr id="3" name="図表 2">
            <a:extLst>
              <a:ext uri="{FF2B5EF4-FFF2-40B4-BE49-F238E27FC236}">
                <a16:creationId xmlns:a16="http://schemas.microsoft.com/office/drawing/2014/main" id="{CAE376A6-DCD5-448E-84DF-B7483E861A90}"/>
              </a:ext>
            </a:extLst>
          </p:cNvPr>
          <p:cNvGraphicFramePr/>
          <p:nvPr>
            <p:extLst>
              <p:ext uri="{D42A27DB-BD31-4B8C-83A1-F6EECF244321}">
                <p14:modId xmlns:p14="http://schemas.microsoft.com/office/powerpoint/2010/main" val="4042076230"/>
              </p:ext>
            </p:extLst>
          </p:nvPr>
        </p:nvGraphicFramePr>
        <p:xfrm>
          <a:off x="250825" y="698352"/>
          <a:ext cx="8568952" cy="59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5960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2-8.</a:t>
            </a:r>
            <a:r>
              <a:rPr kumimoji="1" lang="ja-JP" altLang="en-US" dirty="0"/>
              <a:t>念のため・・・受取手形とは？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16</a:t>
            </a:fld>
            <a:endParaRPr lang="en-US" altLang="ja-JP" dirty="0"/>
          </a:p>
        </p:txBody>
      </p:sp>
      <p:pic>
        <p:nvPicPr>
          <p:cNvPr id="6" name="図 5">
            <a:extLst>
              <a:ext uri="{FF2B5EF4-FFF2-40B4-BE49-F238E27FC236}">
                <a16:creationId xmlns:a16="http://schemas.microsoft.com/office/drawing/2014/main" id="{A9CD4663-578C-472A-8506-642E4C8FBFD9}"/>
              </a:ext>
            </a:extLst>
          </p:cNvPr>
          <p:cNvPicPr>
            <a:picLocks noChangeAspect="1"/>
          </p:cNvPicPr>
          <p:nvPr/>
        </p:nvPicPr>
        <p:blipFill>
          <a:blip r:embed="rId3"/>
          <a:stretch>
            <a:fillRect/>
          </a:stretch>
        </p:blipFill>
        <p:spPr>
          <a:xfrm>
            <a:off x="252413" y="822235"/>
            <a:ext cx="8496000" cy="2802972"/>
          </a:xfrm>
          <a:prstGeom prst="rect">
            <a:avLst/>
          </a:prstGeom>
        </p:spPr>
      </p:pic>
      <p:pic>
        <p:nvPicPr>
          <p:cNvPr id="7" name="図 6">
            <a:extLst>
              <a:ext uri="{FF2B5EF4-FFF2-40B4-BE49-F238E27FC236}">
                <a16:creationId xmlns:a16="http://schemas.microsoft.com/office/drawing/2014/main" id="{EAA72119-D2AD-4F68-93B6-9E0FDC7E41E1}"/>
              </a:ext>
            </a:extLst>
          </p:cNvPr>
          <p:cNvPicPr>
            <a:picLocks noChangeAspect="1"/>
          </p:cNvPicPr>
          <p:nvPr/>
        </p:nvPicPr>
        <p:blipFill>
          <a:blip r:embed="rId4"/>
          <a:stretch>
            <a:fillRect/>
          </a:stretch>
        </p:blipFill>
        <p:spPr>
          <a:xfrm>
            <a:off x="289658" y="3846689"/>
            <a:ext cx="5506478" cy="2478000"/>
          </a:xfrm>
          <a:prstGeom prst="rect">
            <a:avLst/>
          </a:prstGeom>
        </p:spPr>
      </p:pic>
      <p:sp>
        <p:nvSpPr>
          <p:cNvPr id="8" name="四角形: 角を丸くする 7">
            <a:extLst>
              <a:ext uri="{FF2B5EF4-FFF2-40B4-BE49-F238E27FC236}">
                <a16:creationId xmlns:a16="http://schemas.microsoft.com/office/drawing/2014/main" id="{91A22409-590F-4BC9-A578-8F0298533717}"/>
              </a:ext>
            </a:extLst>
          </p:cNvPr>
          <p:cNvSpPr/>
          <p:nvPr/>
        </p:nvSpPr>
        <p:spPr>
          <a:xfrm>
            <a:off x="6039495" y="3852726"/>
            <a:ext cx="1440160"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手形割引</a:t>
            </a:r>
          </a:p>
        </p:txBody>
      </p:sp>
      <p:sp>
        <p:nvSpPr>
          <p:cNvPr id="10" name="テキスト ボックス 9">
            <a:extLst>
              <a:ext uri="{FF2B5EF4-FFF2-40B4-BE49-F238E27FC236}">
                <a16:creationId xmlns:a16="http://schemas.microsoft.com/office/drawing/2014/main" id="{7A461B3B-BEC4-40A8-9E36-A1F0447F1829}"/>
              </a:ext>
            </a:extLst>
          </p:cNvPr>
          <p:cNvSpPr txBox="1"/>
          <p:nvPr/>
        </p:nvSpPr>
        <p:spPr>
          <a:xfrm>
            <a:off x="6092825" y="4365104"/>
            <a:ext cx="2761517" cy="1754326"/>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kumimoji="1" lang="ja-JP" altLang="en-US" dirty="0"/>
              <a:t>現金化される期日前に金融機関に現金化してもらう手続き</a:t>
            </a:r>
            <a:endParaRPr kumimoji="1" lang="en-US" altLang="ja-JP" dirty="0"/>
          </a:p>
          <a:p>
            <a:pPr marL="285750" indent="-285750">
              <a:buFont typeface="Wingdings" panose="05000000000000000000" pitchFamily="2" charset="2"/>
              <a:buChar char="Ø"/>
            </a:pPr>
            <a:r>
              <a:rPr kumimoji="1" lang="ja-JP" altLang="en-US" dirty="0"/>
              <a:t>街の金融屋でも行う</a:t>
            </a:r>
            <a:endParaRPr kumimoji="1" lang="en-US" altLang="ja-JP" dirty="0"/>
          </a:p>
          <a:p>
            <a:pPr marL="285750" indent="-285750">
              <a:buFont typeface="Wingdings" panose="05000000000000000000" pitchFamily="2" charset="2"/>
              <a:buChar char="Ø"/>
            </a:pPr>
            <a:r>
              <a:rPr kumimoji="1" lang="ja-JP" altLang="en-US" dirty="0"/>
              <a:t>手形割引は、必ずしも手形売買ではない</a:t>
            </a:r>
          </a:p>
        </p:txBody>
      </p:sp>
    </p:spTree>
    <p:extLst>
      <p:ext uri="{BB962C8B-B14F-4D97-AF65-F5344CB8AC3E}">
        <p14:creationId xmlns:p14="http://schemas.microsoft.com/office/powerpoint/2010/main" val="2156062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-9</a:t>
            </a:r>
            <a:r>
              <a:rPr kumimoji="1" lang="ja-JP" altLang="en-US" dirty="0"/>
              <a:t>．受取手形帳と支払手形帳</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17</a:t>
            </a:fld>
            <a:endParaRPr lang="en-US" altLang="ja-JP" dirty="0"/>
          </a:p>
        </p:txBody>
      </p:sp>
      <p:pic>
        <p:nvPicPr>
          <p:cNvPr id="6" name="図 5">
            <a:extLst>
              <a:ext uri="{FF2B5EF4-FFF2-40B4-BE49-F238E27FC236}">
                <a16:creationId xmlns:a16="http://schemas.microsoft.com/office/drawing/2014/main" id="{7959AFC4-5886-4CEA-9674-AC89FFA49F0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91580" y="918595"/>
            <a:ext cx="7560840" cy="1862333"/>
          </a:xfrm>
          <a:prstGeom prst="rect">
            <a:avLst/>
          </a:prstGeom>
          <a:noFill/>
          <a:ln>
            <a:noFill/>
          </a:ln>
        </p:spPr>
      </p:pic>
      <p:pic>
        <p:nvPicPr>
          <p:cNvPr id="7" name="図 6">
            <a:extLst>
              <a:ext uri="{FF2B5EF4-FFF2-40B4-BE49-F238E27FC236}">
                <a16:creationId xmlns:a16="http://schemas.microsoft.com/office/drawing/2014/main" id="{9BF5011B-6CC1-4DF5-91F6-D53DF68B6C6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91580" y="4619435"/>
            <a:ext cx="7560840" cy="1662611"/>
          </a:xfrm>
          <a:prstGeom prst="rect">
            <a:avLst/>
          </a:prstGeom>
          <a:noFill/>
          <a:ln>
            <a:noFill/>
          </a:ln>
        </p:spPr>
      </p:pic>
      <p:sp>
        <p:nvSpPr>
          <p:cNvPr id="12" name="四角形: 角を丸くする 11">
            <a:extLst>
              <a:ext uri="{FF2B5EF4-FFF2-40B4-BE49-F238E27FC236}">
                <a16:creationId xmlns:a16="http://schemas.microsoft.com/office/drawing/2014/main" id="{DB3E29EA-0B4B-4EDD-B1EA-AE788DC61F15}"/>
              </a:ext>
            </a:extLst>
          </p:cNvPr>
          <p:cNvSpPr/>
          <p:nvPr/>
        </p:nvSpPr>
        <p:spPr>
          <a:xfrm>
            <a:off x="5940152" y="1124744"/>
            <a:ext cx="504056" cy="172819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DD7B3CFF-7268-42A5-9BD4-913A5FA8F841}"/>
              </a:ext>
            </a:extLst>
          </p:cNvPr>
          <p:cNvSpPr/>
          <p:nvPr/>
        </p:nvSpPr>
        <p:spPr>
          <a:xfrm>
            <a:off x="7146286" y="1118270"/>
            <a:ext cx="1206134" cy="173466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CCF02B37-D03D-4A49-98D8-39756A5A422F}"/>
              </a:ext>
            </a:extLst>
          </p:cNvPr>
          <p:cNvSpPr/>
          <p:nvPr/>
        </p:nvSpPr>
        <p:spPr>
          <a:xfrm>
            <a:off x="5940152" y="4992354"/>
            <a:ext cx="504056" cy="136586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C2251230-5CC1-4E62-8FB9-6C062F33393C}"/>
              </a:ext>
            </a:extLst>
          </p:cNvPr>
          <p:cNvSpPr/>
          <p:nvPr/>
        </p:nvSpPr>
        <p:spPr>
          <a:xfrm>
            <a:off x="7080646" y="4954269"/>
            <a:ext cx="1337413" cy="136586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73B3F548-8D6C-4188-B64F-0F2CF8B1B887}"/>
              </a:ext>
            </a:extLst>
          </p:cNvPr>
          <p:cNvSpPr txBox="1"/>
          <p:nvPr/>
        </p:nvSpPr>
        <p:spPr>
          <a:xfrm>
            <a:off x="599926" y="3150248"/>
            <a:ext cx="7944147" cy="1077218"/>
          </a:xfrm>
          <a:prstGeom prst="rect">
            <a:avLst/>
          </a:prstGeom>
          <a:noFill/>
        </p:spPr>
        <p:txBody>
          <a:bodyPr wrap="square" rtlCol="0">
            <a:spAutoFit/>
          </a:bodyPr>
          <a:lstStyle/>
          <a:p>
            <a:r>
              <a:rPr lang="en-US" altLang="ja-JP" sz="1600" dirty="0"/>
              <a:t>【</a:t>
            </a:r>
            <a:r>
              <a:rPr kumimoji="1" lang="ja-JP" altLang="en-US" sz="1600" dirty="0"/>
              <a:t>受取手形の処理方法</a:t>
            </a:r>
            <a:r>
              <a:rPr kumimoji="1" lang="en-US" altLang="ja-JP" sz="1600" dirty="0"/>
              <a:t>】</a:t>
            </a:r>
          </a:p>
          <a:p>
            <a:r>
              <a:rPr kumimoji="1" lang="ja-JP" altLang="en-US" sz="1600" dirty="0">
                <a:solidFill>
                  <a:srgbClr val="FF0000"/>
                </a:solidFill>
              </a:rPr>
              <a:t>①満期まで保有し、入金を受ける（満期取り立て）</a:t>
            </a:r>
          </a:p>
          <a:p>
            <a:r>
              <a:rPr kumimoji="1" lang="ja-JP" altLang="en-US" sz="1600" dirty="0">
                <a:solidFill>
                  <a:srgbClr val="FF0000"/>
                </a:solidFill>
              </a:rPr>
              <a:t>②手形に記載してある期日前に金融機関で換金する（手形割引）</a:t>
            </a:r>
          </a:p>
          <a:p>
            <a:r>
              <a:rPr kumimoji="1" lang="ja-JP" altLang="en-US" sz="1600" dirty="0"/>
              <a:t>③買掛金の代金支払い手段として、仕入れ先に渡す（裏書譲渡）</a:t>
            </a:r>
          </a:p>
        </p:txBody>
      </p:sp>
      <p:sp>
        <p:nvSpPr>
          <p:cNvPr id="17" name="右中かっこ 16">
            <a:extLst>
              <a:ext uri="{FF2B5EF4-FFF2-40B4-BE49-F238E27FC236}">
                <a16:creationId xmlns:a16="http://schemas.microsoft.com/office/drawing/2014/main" id="{D6899BC3-DBCF-438B-B59F-974FF683E274}"/>
              </a:ext>
            </a:extLst>
          </p:cNvPr>
          <p:cNvSpPr/>
          <p:nvPr/>
        </p:nvSpPr>
        <p:spPr>
          <a:xfrm>
            <a:off x="6171009" y="3429000"/>
            <a:ext cx="288032" cy="792088"/>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B365537E-741D-4799-826B-138C51F25DEF}"/>
              </a:ext>
            </a:extLst>
          </p:cNvPr>
          <p:cNvSpPr/>
          <p:nvPr/>
        </p:nvSpPr>
        <p:spPr>
          <a:xfrm>
            <a:off x="6478065" y="3513436"/>
            <a:ext cx="241511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資金繰り表に記載</a:t>
            </a:r>
            <a:endParaRPr kumimoji="1" lang="en-US" altLang="ja-JP" dirty="0">
              <a:solidFill>
                <a:schemeClr val="tx1"/>
              </a:solidFill>
            </a:endParaRPr>
          </a:p>
          <a:p>
            <a:pPr algn="ctr"/>
            <a:r>
              <a:rPr kumimoji="1" lang="ja-JP" altLang="en-US" dirty="0">
                <a:solidFill>
                  <a:schemeClr val="tx1"/>
                </a:solidFill>
              </a:rPr>
              <a:t>されるのは①と②のみ</a:t>
            </a:r>
          </a:p>
        </p:txBody>
      </p:sp>
    </p:spTree>
    <p:extLst>
      <p:ext uri="{BB962C8B-B14F-4D97-AF65-F5344CB8AC3E}">
        <p14:creationId xmlns:p14="http://schemas.microsoft.com/office/powerpoint/2010/main" val="39643252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-10.</a:t>
            </a:r>
            <a:r>
              <a:rPr kumimoji="1" lang="ja-JP" altLang="en-US" dirty="0"/>
              <a:t>手形の使用が無くなる・・・？</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18</a:t>
            </a:fld>
            <a:endParaRPr lang="en-US" altLang="ja-JP" dirty="0"/>
          </a:p>
        </p:txBody>
      </p:sp>
      <p:sp>
        <p:nvSpPr>
          <p:cNvPr id="3" name="四角形: 角を丸くする 2">
            <a:extLst>
              <a:ext uri="{FF2B5EF4-FFF2-40B4-BE49-F238E27FC236}">
                <a16:creationId xmlns:a16="http://schemas.microsoft.com/office/drawing/2014/main" id="{C340494A-C9E2-4286-AEDE-BDD936509B5C}"/>
              </a:ext>
            </a:extLst>
          </p:cNvPr>
          <p:cNvSpPr/>
          <p:nvPr/>
        </p:nvSpPr>
        <p:spPr>
          <a:xfrm>
            <a:off x="1639603" y="4157810"/>
            <a:ext cx="5885072" cy="917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政府は</a:t>
            </a:r>
            <a:r>
              <a:rPr kumimoji="1" lang="en-US" altLang="ja-JP" sz="2400" dirty="0">
                <a:solidFill>
                  <a:schemeClr val="tx1"/>
                </a:solidFill>
              </a:rPr>
              <a:t>5</a:t>
            </a:r>
            <a:r>
              <a:rPr kumimoji="1" lang="ja-JP" altLang="en-US" sz="2400" dirty="0">
                <a:solidFill>
                  <a:schemeClr val="tx1"/>
                </a:solidFill>
              </a:rPr>
              <a:t>年後の</a:t>
            </a:r>
            <a:r>
              <a:rPr kumimoji="1" lang="en-US" altLang="ja-JP" sz="2400" dirty="0">
                <a:solidFill>
                  <a:schemeClr val="tx1"/>
                </a:solidFill>
              </a:rPr>
              <a:t>2026</a:t>
            </a:r>
            <a:r>
              <a:rPr kumimoji="1" lang="ja-JP" altLang="en-US" sz="2400" dirty="0">
                <a:solidFill>
                  <a:schemeClr val="tx1"/>
                </a:solidFill>
              </a:rPr>
              <a:t>年をめどに手形の</a:t>
            </a:r>
            <a:endParaRPr kumimoji="1" lang="en-US" altLang="ja-JP" sz="2400" dirty="0">
              <a:solidFill>
                <a:schemeClr val="tx1"/>
              </a:solidFill>
            </a:endParaRPr>
          </a:p>
          <a:p>
            <a:pPr algn="ctr"/>
            <a:r>
              <a:rPr kumimoji="1" lang="ja-JP" altLang="en-US" sz="2400" dirty="0">
                <a:solidFill>
                  <a:schemeClr val="tx1"/>
                </a:solidFill>
              </a:rPr>
              <a:t>利用を廃止するよう業界に呼びかけた</a:t>
            </a:r>
          </a:p>
        </p:txBody>
      </p:sp>
      <p:sp>
        <p:nvSpPr>
          <p:cNvPr id="7" name="四角形: 角を丸くする 6">
            <a:extLst>
              <a:ext uri="{FF2B5EF4-FFF2-40B4-BE49-F238E27FC236}">
                <a16:creationId xmlns:a16="http://schemas.microsoft.com/office/drawing/2014/main" id="{955A6CB5-A896-48A0-82B5-27BC39C8231D}"/>
              </a:ext>
            </a:extLst>
          </p:cNvPr>
          <p:cNvSpPr/>
          <p:nvPr/>
        </p:nvSpPr>
        <p:spPr>
          <a:xfrm>
            <a:off x="1619325" y="2635002"/>
            <a:ext cx="5905350" cy="9170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手形発行残高</a:t>
            </a:r>
            <a:endParaRPr kumimoji="1" lang="en-US" altLang="ja-JP" sz="2400" dirty="0">
              <a:solidFill>
                <a:schemeClr val="tx1"/>
              </a:solidFill>
            </a:endParaRPr>
          </a:p>
          <a:p>
            <a:pPr algn="ctr"/>
            <a:r>
              <a:rPr kumimoji="1" lang="en-US" altLang="ja-JP" sz="2400" dirty="0">
                <a:solidFill>
                  <a:schemeClr val="tx1"/>
                </a:solidFill>
              </a:rPr>
              <a:t>1990</a:t>
            </a:r>
            <a:r>
              <a:rPr kumimoji="1" lang="ja-JP" altLang="en-US" sz="2400" dirty="0">
                <a:solidFill>
                  <a:schemeClr val="tx1"/>
                </a:solidFill>
              </a:rPr>
              <a:t>年度（</a:t>
            </a:r>
            <a:r>
              <a:rPr kumimoji="1" lang="en-US" altLang="ja-JP" sz="2400" dirty="0">
                <a:solidFill>
                  <a:schemeClr val="tx1"/>
                </a:solidFill>
              </a:rPr>
              <a:t>107</a:t>
            </a:r>
            <a:r>
              <a:rPr kumimoji="1" lang="ja-JP" altLang="en-US" sz="2400" dirty="0">
                <a:solidFill>
                  <a:schemeClr val="tx1"/>
                </a:solidFill>
              </a:rPr>
              <a:t>兆円）⇒</a:t>
            </a:r>
            <a:r>
              <a:rPr kumimoji="1" lang="en-US" altLang="ja-JP" sz="2400" dirty="0">
                <a:solidFill>
                  <a:schemeClr val="tx1"/>
                </a:solidFill>
              </a:rPr>
              <a:t>2019</a:t>
            </a:r>
            <a:r>
              <a:rPr kumimoji="1" lang="ja-JP" altLang="en-US" sz="2400" dirty="0">
                <a:solidFill>
                  <a:schemeClr val="tx1"/>
                </a:solidFill>
              </a:rPr>
              <a:t>年度（</a:t>
            </a:r>
            <a:r>
              <a:rPr kumimoji="1" lang="en-US" altLang="ja-JP" sz="2400" dirty="0">
                <a:solidFill>
                  <a:srgbClr val="FF0000"/>
                </a:solidFill>
              </a:rPr>
              <a:t>25</a:t>
            </a:r>
            <a:r>
              <a:rPr kumimoji="1" lang="ja-JP" altLang="en-US" sz="2400" dirty="0">
                <a:solidFill>
                  <a:srgbClr val="FF0000"/>
                </a:solidFill>
              </a:rPr>
              <a:t>兆円</a:t>
            </a:r>
            <a:r>
              <a:rPr kumimoji="1" lang="ja-JP" altLang="en-US" sz="2400" dirty="0">
                <a:solidFill>
                  <a:schemeClr val="tx1"/>
                </a:solidFill>
              </a:rPr>
              <a:t>）</a:t>
            </a:r>
          </a:p>
        </p:txBody>
      </p:sp>
      <p:sp>
        <p:nvSpPr>
          <p:cNvPr id="8" name="四角形: 角を丸くする 7">
            <a:extLst>
              <a:ext uri="{FF2B5EF4-FFF2-40B4-BE49-F238E27FC236}">
                <a16:creationId xmlns:a16="http://schemas.microsoft.com/office/drawing/2014/main" id="{F0F20409-1BAB-4CA7-99DD-9AF20630312A}"/>
              </a:ext>
            </a:extLst>
          </p:cNvPr>
          <p:cNvSpPr/>
          <p:nvPr/>
        </p:nvSpPr>
        <p:spPr>
          <a:xfrm>
            <a:off x="207754" y="1123856"/>
            <a:ext cx="4258849" cy="75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①現金化されるまで時間がかかる</a:t>
            </a:r>
            <a:endParaRPr kumimoji="1" lang="en-US" altLang="ja-JP" sz="2000" dirty="0">
              <a:solidFill>
                <a:schemeClr val="tx1"/>
              </a:solidFill>
            </a:endParaRPr>
          </a:p>
          <a:p>
            <a:r>
              <a:rPr lang="ja-JP" altLang="en-US" sz="2000" dirty="0">
                <a:solidFill>
                  <a:schemeClr val="tx1"/>
                </a:solidFill>
              </a:rPr>
              <a:t>　　</a:t>
            </a:r>
            <a:r>
              <a:rPr kumimoji="1" lang="ja-JP" altLang="en-US" sz="2000" dirty="0">
                <a:solidFill>
                  <a:schemeClr val="tx1"/>
                </a:solidFill>
              </a:rPr>
              <a:t>（現金化サイト＝平均</a:t>
            </a:r>
            <a:r>
              <a:rPr kumimoji="1" lang="en-US" altLang="ja-JP" sz="2000" dirty="0">
                <a:solidFill>
                  <a:schemeClr val="tx1"/>
                </a:solidFill>
              </a:rPr>
              <a:t>100</a:t>
            </a:r>
            <a:r>
              <a:rPr kumimoji="1" lang="ja-JP" altLang="en-US" sz="2000" dirty="0">
                <a:solidFill>
                  <a:schemeClr val="tx1"/>
                </a:solidFill>
              </a:rPr>
              <a:t>日）</a:t>
            </a:r>
          </a:p>
        </p:txBody>
      </p:sp>
      <p:sp>
        <p:nvSpPr>
          <p:cNvPr id="10" name="四角形: 角を丸くする 9">
            <a:extLst>
              <a:ext uri="{FF2B5EF4-FFF2-40B4-BE49-F238E27FC236}">
                <a16:creationId xmlns:a16="http://schemas.microsoft.com/office/drawing/2014/main" id="{5580A4D0-D734-4C10-BC7E-60F42788BBBC}"/>
              </a:ext>
            </a:extLst>
          </p:cNvPr>
          <p:cNvSpPr/>
          <p:nvPr/>
        </p:nvSpPr>
        <p:spPr>
          <a:xfrm>
            <a:off x="4645025" y="1119977"/>
            <a:ext cx="4258849" cy="75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②手形は紙なのでコストやリスクの問題がある</a:t>
            </a:r>
          </a:p>
        </p:txBody>
      </p:sp>
      <p:sp>
        <p:nvSpPr>
          <p:cNvPr id="11" name="四角形: 角を丸くする 10">
            <a:extLst>
              <a:ext uri="{FF2B5EF4-FFF2-40B4-BE49-F238E27FC236}">
                <a16:creationId xmlns:a16="http://schemas.microsoft.com/office/drawing/2014/main" id="{0CB884B7-0344-4C03-9792-240BF9B6B154}"/>
              </a:ext>
            </a:extLst>
          </p:cNvPr>
          <p:cNvSpPr/>
          <p:nvPr/>
        </p:nvSpPr>
        <p:spPr>
          <a:xfrm>
            <a:off x="477335" y="5680618"/>
            <a:ext cx="8209607" cy="5548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電子記録債権（でんさい）に移行⇒①は改善されないのでは？</a:t>
            </a:r>
          </a:p>
        </p:txBody>
      </p:sp>
      <p:sp>
        <p:nvSpPr>
          <p:cNvPr id="6" name="矢印: 下 5">
            <a:extLst>
              <a:ext uri="{FF2B5EF4-FFF2-40B4-BE49-F238E27FC236}">
                <a16:creationId xmlns:a16="http://schemas.microsoft.com/office/drawing/2014/main" id="{87F4099A-7AB8-4AD5-851A-7519694738EB}"/>
              </a:ext>
            </a:extLst>
          </p:cNvPr>
          <p:cNvSpPr/>
          <p:nvPr/>
        </p:nvSpPr>
        <p:spPr>
          <a:xfrm>
            <a:off x="1865496" y="1952602"/>
            <a:ext cx="1008112" cy="6057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下 11">
            <a:extLst>
              <a:ext uri="{FF2B5EF4-FFF2-40B4-BE49-F238E27FC236}">
                <a16:creationId xmlns:a16="http://schemas.microsoft.com/office/drawing/2014/main" id="{E864E2E7-1BF1-4714-9EF5-4525F5262E6F}"/>
              </a:ext>
            </a:extLst>
          </p:cNvPr>
          <p:cNvSpPr/>
          <p:nvPr/>
        </p:nvSpPr>
        <p:spPr>
          <a:xfrm>
            <a:off x="6270393" y="1927123"/>
            <a:ext cx="1008112" cy="6057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4B79CFF3-EC74-4674-B44A-219D1985B3D6}"/>
              </a:ext>
            </a:extLst>
          </p:cNvPr>
          <p:cNvCxnSpPr>
            <a:stCxn id="7" idx="2"/>
            <a:endCxn id="3" idx="0"/>
          </p:cNvCxnSpPr>
          <p:nvPr/>
        </p:nvCxnSpPr>
        <p:spPr>
          <a:xfrm>
            <a:off x="4572000" y="3552034"/>
            <a:ext cx="10139" cy="60577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9B3FF53C-2954-484A-8317-46F001BE7CBE}"/>
              </a:ext>
            </a:extLst>
          </p:cNvPr>
          <p:cNvCxnSpPr>
            <a:cxnSpLocks/>
            <a:stCxn id="3" idx="2"/>
            <a:endCxn id="11" idx="0"/>
          </p:cNvCxnSpPr>
          <p:nvPr/>
        </p:nvCxnSpPr>
        <p:spPr>
          <a:xfrm>
            <a:off x="4582139" y="5074842"/>
            <a:ext cx="0" cy="60577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6365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A26E8C-EE1C-47B9-817A-7FEAC1AA20AA}"/>
              </a:ext>
            </a:extLst>
          </p:cNvPr>
          <p:cNvSpPr>
            <a:spLocks noGrp="1"/>
          </p:cNvSpPr>
          <p:nvPr>
            <p:ph type="title"/>
          </p:nvPr>
        </p:nvSpPr>
        <p:spPr/>
        <p:txBody>
          <a:bodyPr/>
          <a:lstStyle/>
          <a:p>
            <a:pPr algn="ctr"/>
            <a:r>
              <a:rPr kumimoji="1" lang="en-US" altLang="ja-JP" dirty="0"/>
              <a:t>【</a:t>
            </a:r>
            <a:r>
              <a:rPr kumimoji="1" lang="ja-JP" altLang="en-US" dirty="0"/>
              <a:t>　目　次　</a:t>
            </a:r>
            <a:r>
              <a:rPr lang="en-US" altLang="ja-JP" dirty="0"/>
              <a:t>】</a:t>
            </a:r>
            <a:endParaRPr kumimoji="1" lang="ja-JP" altLang="en-US" dirty="0"/>
          </a:p>
        </p:txBody>
      </p:sp>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1</a:t>
            </a:fld>
            <a:endParaRPr lang="en-US" altLang="ja-JP" dirty="0"/>
          </a:p>
        </p:txBody>
      </p:sp>
      <p:sp>
        <p:nvSpPr>
          <p:cNvPr id="7" name="コンテンツ プレースホルダー 6">
            <a:extLst>
              <a:ext uri="{FF2B5EF4-FFF2-40B4-BE49-F238E27FC236}">
                <a16:creationId xmlns:a16="http://schemas.microsoft.com/office/drawing/2014/main" id="{48D145D8-4B44-46C8-AFB7-D990E0DF037B}"/>
              </a:ext>
            </a:extLst>
          </p:cNvPr>
          <p:cNvSpPr>
            <a:spLocks noGrp="1"/>
          </p:cNvSpPr>
          <p:nvPr>
            <p:ph idx="1"/>
          </p:nvPr>
        </p:nvSpPr>
        <p:spPr>
          <a:xfrm>
            <a:off x="252412" y="764704"/>
            <a:ext cx="5615731" cy="5688632"/>
          </a:xfrm>
        </p:spPr>
        <p:txBody>
          <a:bodyPr/>
          <a:lstStyle/>
          <a:p>
            <a:pPr marL="0" indent="0">
              <a:buNone/>
            </a:pPr>
            <a:r>
              <a:rPr lang="ja-JP" altLang="en-US" sz="1800" dirty="0"/>
              <a:t>１．資金繰り表の基本を押える</a:t>
            </a:r>
            <a:endParaRPr lang="en-US" altLang="ja-JP" sz="1800" dirty="0"/>
          </a:p>
          <a:p>
            <a:pPr marL="0" indent="0">
              <a:buNone/>
            </a:pPr>
            <a:r>
              <a:rPr lang="ja-JP" altLang="en-US" sz="1800" dirty="0"/>
              <a:t>　　</a:t>
            </a:r>
          </a:p>
          <a:p>
            <a:pPr marL="0" indent="0">
              <a:buNone/>
            </a:pPr>
            <a:r>
              <a:rPr lang="en-US" altLang="ja-JP" sz="1800" dirty="0"/>
              <a:t>2.</a:t>
            </a:r>
            <a:r>
              <a:rPr lang="ja-JP" altLang="en-US" sz="1800" dirty="0"/>
              <a:t>資金繰り表の種類と構造</a:t>
            </a:r>
          </a:p>
          <a:p>
            <a:pPr marL="0" indent="0">
              <a:buNone/>
            </a:pPr>
            <a:r>
              <a:rPr lang="ja-JP" altLang="en-US" sz="1800" dirty="0"/>
              <a:t>　　　　</a:t>
            </a:r>
          </a:p>
          <a:p>
            <a:pPr marL="0" indent="0">
              <a:buNone/>
            </a:pPr>
            <a:r>
              <a:rPr lang="en-US" altLang="ja-JP" sz="1800" dirty="0"/>
              <a:t>3.</a:t>
            </a:r>
            <a:r>
              <a:rPr lang="ja-JP" altLang="en-US" sz="1800" dirty="0"/>
              <a:t>経常収支について（</a:t>
            </a:r>
            <a:r>
              <a:rPr lang="ja-JP" altLang="en-US" sz="1800" kern="0" dirty="0"/>
              <a:t>損益計画と資金繰り表の連動</a:t>
            </a:r>
            <a:r>
              <a:rPr lang="ja-JP" altLang="en-US" sz="1800" dirty="0"/>
              <a:t>）</a:t>
            </a:r>
            <a:endParaRPr lang="en-US" altLang="ja-JP" sz="1800" dirty="0"/>
          </a:p>
          <a:p>
            <a:pPr marL="0" indent="0">
              <a:buNone/>
            </a:pPr>
            <a:endParaRPr lang="en-US" altLang="ja-JP" sz="1800" dirty="0"/>
          </a:p>
          <a:p>
            <a:pPr marL="0" indent="0">
              <a:buNone/>
            </a:pPr>
            <a:r>
              <a:rPr lang="en-US" altLang="ja-JP" sz="1800" dirty="0"/>
              <a:t>4.</a:t>
            </a:r>
            <a:r>
              <a:rPr lang="ja-JP" altLang="en-US" sz="1800" dirty="0"/>
              <a:t>投資収支について</a:t>
            </a:r>
            <a:endParaRPr lang="en-US" altLang="ja-JP" sz="1800" dirty="0"/>
          </a:p>
          <a:p>
            <a:pPr marL="0" indent="0">
              <a:buNone/>
            </a:pPr>
            <a:endParaRPr lang="en-US" altLang="ja-JP" sz="1800" dirty="0"/>
          </a:p>
          <a:p>
            <a:pPr marL="0" indent="0">
              <a:buNone/>
            </a:pPr>
            <a:r>
              <a:rPr lang="en-US" altLang="ja-JP" sz="1800" dirty="0"/>
              <a:t>5.</a:t>
            </a:r>
            <a:r>
              <a:rPr lang="ja-JP" altLang="en-US" sz="1800" dirty="0"/>
              <a:t>財務収支について</a:t>
            </a:r>
            <a:endParaRPr lang="en-US" altLang="ja-JP" sz="1800" dirty="0"/>
          </a:p>
          <a:p>
            <a:pPr marL="0" indent="0">
              <a:buNone/>
            </a:pPr>
            <a:endParaRPr lang="en-US" altLang="ja-JP" sz="1800" dirty="0"/>
          </a:p>
          <a:p>
            <a:pPr marL="0" indent="0">
              <a:buNone/>
            </a:pPr>
            <a:r>
              <a:rPr lang="en-US" altLang="ja-JP" sz="1800" dirty="0"/>
              <a:t>6.</a:t>
            </a:r>
            <a:r>
              <a:rPr lang="ja-JP" altLang="en-US" sz="1800" dirty="0"/>
              <a:t>事業計画と資金繰り表の演習</a:t>
            </a:r>
            <a:endParaRPr lang="en-US" altLang="ja-JP" sz="1800" dirty="0"/>
          </a:p>
          <a:p>
            <a:pPr marL="0" indent="0">
              <a:buNone/>
            </a:pPr>
            <a:endParaRPr lang="en-US" altLang="ja-JP" sz="1800" dirty="0"/>
          </a:p>
          <a:p>
            <a:pPr marL="0" indent="0">
              <a:buNone/>
            </a:pPr>
            <a:r>
              <a:rPr lang="en-US" altLang="ja-JP" sz="1800" dirty="0"/>
              <a:t>7.</a:t>
            </a:r>
            <a:r>
              <a:rPr lang="ja-JP" altLang="en-US" sz="1800" dirty="0"/>
              <a:t>銀行融資の可能性を高める資金繰り表</a:t>
            </a:r>
            <a:endParaRPr lang="en-US" altLang="ja-JP" sz="1800" dirty="0"/>
          </a:p>
          <a:p>
            <a:pPr marL="0" indent="0">
              <a:buNone/>
            </a:pPr>
            <a:endParaRPr lang="en-US" altLang="ja-JP" sz="1800" dirty="0"/>
          </a:p>
          <a:p>
            <a:pPr marL="0" indent="0">
              <a:buNone/>
            </a:pPr>
            <a:r>
              <a:rPr lang="en-US" altLang="ja-JP" sz="1800" dirty="0"/>
              <a:t>8.</a:t>
            </a:r>
            <a:r>
              <a:rPr lang="ja-JP" altLang="en-US" sz="1800" dirty="0"/>
              <a:t>各業種別の資金繰り特徴</a:t>
            </a:r>
            <a:endParaRPr lang="en-US" altLang="ja-JP" sz="1800" dirty="0"/>
          </a:p>
          <a:p>
            <a:pPr marL="0" indent="0">
              <a:buNone/>
            </a:pPr>
            <a:endParaRPr lang="en-US" altLang="ja-JP" sz="1800" dirty="0"/>
          </a:p>
          <a:p>
            <a:pPr marL="0" indent="0">
              <a:buNone/>
            </a:pPr>
            <a:r>
              <a:rPr lang="en-US" altLang="ja-JP" sz="1800" dirty="0"/>
              <a:t>9.</a:t>
            </a:r>
            <a:r>
              <a:rPr lang="ja-JP" altLang="en-US" sz="1800" dirty="0"/>
              <a:t>緊急時の資金繰りについて</a:t>
            </a:r>
            <a:endParaRPr lang="en-US" altLang="ja-JP" sz="1800" dirty="0"/>
          </a:p>
          <a:p>
            <a:pPr marL="0" indent="0">
              <a:buNone/>
            </a:pPr>
            <a:endParaRPr lang="en-US" altLang="ja-JP" sz="1200" dirty="0"/>
          </a:p>
          <a:p>
            <a:pPr marL="0" indent="0">
              <a:buNone/>
            </a:pPr>
            <a:endParaRPr lang="ja-JP" altLang="en-US" sz="1200" dirty="0"/>
          </a:p>
        </p:txBody>
      </p:sp>
    </p:spTree>
    <p:extLst>
      <p:ext uri="{BB962C8B-B14F-4D97-AF65-F5344CB8AC3E}">
        <p14:creationId xmlns:p14="http://schemas.microsoft.com/office/powerpoint/2010/main" val="3612248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-11</a:t>
            </a:r>
            <a:r>
              <a:rPr kumimoji="1" lang="ja-JP" altLang="en-US" dirty="0"/>
              <a:t>．売掛金のファクタリング</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19</a:t>
            </a:fld>
            <a:endParaRPr lang="en-US" altLang="ja-JP" dirty="0"/>
          </a:p>
        </p:txBody>
      </p:sp>
      <p:pic>
        <p:nvPicPr>
          <p:cNvPr id="7" name="図 6">
            <a:extLst>
              <a:ext uri="{FF2B5EF4-FFF2-40B4-BE49-F238E27FC236}">
                <a16:creationId xmlns:a16="http://schemas.microsoft.com/office/drawing/2014/main" id="{50026504-4E4F-4BF9-AAA0-F1E03BDBBE19}"/>
              </a:ext>
            </a:extLst>
          </p:cNvPr>
          <p:cNvPicPr>
            <a:picLocks noChangeAspect="1"/>
          </p:cNvPicPr>
          <p:nvPr/>
        </p:nvPicPr>
        <p:blipFill>
          <a:blip r:embed="rId3"/>
          <a:stretch>
            <a:fillRect/>
          </a:stretch>
        </p:blipFill>
        <p:spPr>
          <a:xfrm>
            <a:off x="399650" y="1313086"/>
            <a:ext cx="3955396" cy="3070509"/>
          </a:xfrm>
          <a:prstGeom prst="rect">
            <a:avLst/>
          </a:prstGeom>
        </p:spPr>
      </p:pic>
      <p:pic>
        <p:nvPicPr>
          <p:cNvPr id="9" name="図 8">
            <a:extLst>
              <a:ext uri="{FF2B5EF4-FFF2-40B4-BE49-F238E27FC236}">
                <a16:creationId xmlns:a16="http://schemas.microsoft.com/office/drawing/2014/main" id="{E1EC9E55-A5C9-4BBF-BEBB-1513093727AE}"/>
              </a:ext>
            </a:extLst>
          </p:cNvPr>
          <p:cNvPicPr>
            <a:picLocks noChangeAspect="1"/>
          </p:cNvPicPr>
          <p:nvPr/>
        </p:nvPicPr>
        <p:blipFill>
          <a:blip r:embed="rId4"/>
          <a:stretch>
            <a:fillRect/>
          </a:stretch>
        </p:blipFill>
        <p:spPr>
          <a:xfrm>
            <a:off x="4572000" y="1313086"/>
            <a:ext cx="3955396" cy="3070509"/>
          </a:xfrm>
          <a:prstGeom prst="rect">
            <a:avLst/>
          </a:prstGeom>
        </p:spPr>
      </p:pic>
      <p:sp>
        <p:nvSpPr>
          <p:cNvPr id="10" name="四角形: 角を丸くする 9">
            <a:extLst>
              <a:ext uri="{FF2B5EF4-FFF2-40B4-BE49-F238E27FC236}">
                <a16:creationId xmlns:a16="http://schemas.microsoft.com/office/drawing/2014/main" id="{CA269FF2-56D6-4E7C-A477-CAF8A1AA0AE2}"/>
              </a:ext>
            </a:extLst>
          </p:cNvPr>
          <p:cNvSpPr/>
          <p:nvPr/>
        </p:nvSpPr>
        <p:spPr>
          <a:xfrm>
            <a:off x="399650" y="836712"/>
            <a:ext cx="222813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二者間ファクタリング</a:t>
            </a:r>
          </a:p>
        </p:txBody>
      </p:sp>
      <p:sp>
        <p:nvSpPr>
          <p:cNvPr id="15" name="四角形: 角を丸くする 14">
            <a:extLst>
              <a:ext uri="{FF2B5EF4-FFF2-40B4-BE49-F238E27FC236}">
                <a16:creationId xmlns:a16="http://schemas.microsoft.com/office/drawing/2014/main" id="{EBF8B1B1-C65E-4FB8-9954-21A76AFBB057}"/>
              </a:ext>
            </a:extLst>
          </p:cNvPr>
          <p:cNvSpPr/>
          <p:nvPr/>
        </p:nvSpPr>
        <p:spPr>
          <a:xfrm>
            <a:off x="4645025" y="836712"/>
            <a:ext cx="222813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三</a:t>
            </a:r>
            <a:r>
              <a:rPr kumimoji="1" lang="ja-JP" altLang="en-US" dirty="0">
                <a:solidFill>
                  <a:schemeClr val="tx1"/>
                </a:solidFill>
              </a:rPr>
              <a:t>者間ファクタリング</a:t>
            </a:r>
          </a:p>
        </p:txBody>
      </p:sp>
      <p:sp>
        <p:nvSpPr>
          <p:cNvPr id="11" name="テキスト ボックス 10">
            <a:extLst>
              <a:ext uri="{FF2B5EF4-FFF2-40B4-BE49-F238E27FC236}">
                <a16:creationId xmlns:a16="http://schemas.microsoft.com/office/drawing/2014/main" id="{EEC5A2A3-EAB6-4957-BFAE-68D1F49A699A}"/>
              </a:ext>
            </a:extLst>
          </p:cNvPr>
          <p:cNvSpPr txBox="1"/>
          <p:nvPr/>
        </p:nvSpPr>
        <p:spPr>
          <a:xfrm>
            <a:off x="399650" y="4667751"/>
            <a:ext cx="3955396" cy="1754326"/>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kumimoji="1" lang="ja-JP" altLang="en-US" dirty="0"/>
              <a:t>取引先の合意を得るといった手続きは不要⇒ファクタリングを利用していることを取引先に知られることは基本的ない</a:t>
            </a:r>
            <a:endParaRPr kumimoji="1" lang="en-US" altLang="ja-JP" dirty="0"/>
          </a:p>
          <a:p>
            <a:pPr marL="285750" indent="-285750">
              <a:buFont typeface="Wingdings" panose="05000000000000000000" pitchFamily="2" charset="2"/>
              <a:buChar char="Ø"/>
            </a:pPr>
            <a:r>
              <a:rPr kumimoji="1" lang="ja-JP" altLang="en-US" dirty="0"/>
              <a:t>早期に現金化できる点がメリット</a:t>
            </a:r>
            <a:endParaRPr kumimoji="1" lang="en-US" altLang="ja-JP" dirty="0"/>
          </a:p>
          <a:p>
            <a:pPr marL="285750" indent="-285750">
              <a:buFont typeface="Wingdings" panose="05000000000000000000" pitchFamily="2" charset="2"/>
              <a:buChar char="Ø"/>
            </a:pPr>
            <a:r>
              <a:rPr kumimoji="1" lang="ja-JP" altLang="en-US" dirty="0"/>
              <a:t>手数料は高めに設定されている</a:t>
            </a:r>
          </a:p>
        </p:txBody>
      </p:sp>
      <p:sp>
        <p:nvSpPr>
          <p:cNvPr id="17" name="テキスト ボックス 16">
            <a:extLst>
              <a:ext uri="{FF2B5EF4-FFF2-40B4-BE49-F238E27FC236}">
                <a16:creationId xmlns:a16="http://schemas.microsoft.com/office/drawing/2014/main" id="{8BCE8887-EBEF-498E-9752-B91E9A024E36}"/>
              </a:ext>
            </a:extLst>
          </p:cNvPr>
          <p:cNvSpPr txBox="1"/>
          <p:nvPr/>
        </p:nvSpPr>
        <p:spPr>
          <a:xfrm>
            <a:off x="4572000" y="4667751"/>
            <a:ext cx="3955396" cy="1477328"/>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kumimoji="1" lang="ja-JP" altLang="en-US" dirty="0"/>
              <a:t>事前に取引先の承諾が必要⇒場合によっては関係性に悪影響が出る可能性あり</a:t>
            </a:r>
            <a:endParaRPr kumimoji="1" lang="en-US" altLang="ja-JP" dirty="0"/>
          </a:p>
          <a:p>
            <a:pPr marL="285750" indent="-285750">
              <a:buFont typeface="Wingdings" panose="05000000000000000000" pitchFamily="2" charset="2"/>
              <a:buChar char="Ø"/>
            </a:pPr>
            <a:r>
              <a:rPr kumimoji="1" lang="ja-JP" altLang="en-US" dirty="0"/>
              <a:t>現金化に時間がかかる</a:t>
            </a:r>
            <a:endParaRPr kumimoji="1" lang="en-US" altLang="ja-JP" dirty="0"/>
          </a:p>
          <a:p>
            <a:pPr marL="285750" indent="-285750">
              <a:buFont typeface="Wingdings" panose="05000000000000000000" pitchFamily="2" charset="2"/>
              <a:buChar char="Ø"/>
            </a:pPr>
            <a:r>
              <a:rPr kumimoji="1" lang="ja-JP" altLang="en-US" dirty="0"/>
              <a:t>手数料が低めに設定されている</a:t>
            </a:r>
          </a:p>
        </p:txBody>
      </p:sp>
    </p:spTree>
    <p:extLst>
      <p:ext uri="{BB962C8B-B14F-4D97-AF65-F5344CB8AC3E}">
        <p14:creationId xmlns:p14="http://schemas.microsoft.com/office/powerpoint/2010/main" val="3175964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063" y="1121906"/>
            <a:ext cx="8072437" cy="509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20</a:t>
            </a:fld>
            <a:endParaRPr kumimoji="1" lang="ja-JP" altLang="en-US" dirty="0"/>
          </a:p>
        </p:txBody>
      </p:sp>
      <p:sp>
        <p:nvSpPr>
          <p:cNvPr id="13" name="テキスト ボックス 12"/>
          <p:cNvSpPr txBox="1"/>
          <p:nvPr/>
        </p:nvSpPr>
        <p:spPr>
          <a:xfrm>
            <a:off x="251520" y="193219"/>
            <a:ext cx="5749230" cy="400110"/>
          </a:xfrm>
          <a:prstGeom prst="rect">
            <a:avLst/>
          </a:prstGeom>
          <a:noFill/>
        </p:spPr>
        <p:txBody>
          <a:bodyPr wrap="square" rtlCol="0">
            <a:spAutoFit/>
          </a:bodyPr>
          <a:lstStyle/>
          <a:p>
            <a:r>
              <a:rPr lang="en-US" altLang="ja-JP" sz="2000" dirty="0">
                <a:solidFill>
                  <a:schemeClr val="tx2"/>
                </a:solidFill>
                <a:latin typeface="+mj-lt"/>
                <a:ea typeface="+mj-ea"/>
                <a:cs typeface="+mj-cs"/>
              </a:rPr>
              <a:t>2-12.</a:t>
            </a:r>
            <a:r>
              <a:rPr lang="ja-JP" altLang="en-US" sz="2000" dirty="0">
                <a:solidFill>
                  <a:schemeClr val="tx2"/>
                </a:solidFill>
                <a:latin typeface="+mj-lt"/>
                <a:ea typeface="+mj-ea"/>
                <a:cs typeface="+mj-cs"/>
              </a:rPr>
              <a:t>資金繰り表のひな形（科目は適時加筆修正）</a:t>
            </a:r>
          </a:p>
        </p:txBody>
      </p:sp>
      <p:sp>
        <p:nvSpPr>
          <p:cNvPr id="11" name="角丸四角形吹き出し 6"/>
          <p:cNvSpPr/>
          <p:nvPr/>
        </p:nvSpPr>
        <p:spPr>
          <a:xfrm>
            <a:off x="6215063" y="5357813"/>
            <a:ext cx="857250" cy="500062"/>
          </a:xfrm>
          <a:prstGeom prst="wedgeRoundRectCallout">
            <a:avLst>
              <a:gd name="adj1" fmla="val 58179"/>
              <a:gd name="adj2" fmla="val 87332"/>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期首との</a:t>
            </a:r>
            <a:endParaRPr lang="en-US" altLang="ja-JP" sz="1100" dirty="0">
              <a:solidFill>
                <a:sysClr val="windowText" lastClr="000000"/>
              </a:solidFill>
            </a:endParaRPr>
          </a:p>
          <a:p>
            <a:pPr algn="ctr">
              <a:defRPr/>
            </a:pPr>
            <a:r>
              <a:rPr lang="ja-JP" altLang="en-US" sz="1100" dirty="0">
                <a:solidFill>
                  <a:sysClr val="windowText" lastClr="000000"/>
                </a:solidFill>
              </a:rPr>
              <a:t>増減は？</a:t>
            </a:r>
          </a:p>
        </p:txBody>
      </p:sp>
      <p:sp>
        <p:nvSpPr>
          <p:cNvPr id="12" name="角丸四角形吹き出し 7"/>
          <p:cNvSpPr/>
          <p:nvPr/>
        </p:nvSpPr>
        <p:spPr>
          <a:xfrm>
            <a:off x="3714750" y="5072063"/>
            <a:ext cx="1000125" cy="500062"/>
          </a:xfrm>
          <a:prstGeom prst="wedgeRoundRectCallout">
            <a:avLst>
              <a:gd name="adj1" fmla="val -66547"/>
              <a:gd name="adj2" fmla="val 28637"/>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約定返済の状況は？</a:t>
            </a:r>
          </a:p>
        </p:txBody>
      </p:sp>
      <p:sp>
        <p:nvSpPr>
          <p:cNvPr id="14" name="角丸四角形吹き出し 8"/>
          <p:cNvSpPr/>
          <p:nvPr/>
        </p:nvSpPr>
        <p:spPr>
          <a:xfrm>
            <a:off x="4929188" y="5143500"/>
            <a:ext cx="1071562" cy="642938"/>
          </a:xfrm>
          <a:prstGeom prst="wedgeRoundRectCallout">
            <a:avLst>
              <a:gd name="adj1" fmla="val -25311"/>
              <a:gd name="adj2" fmla="val 88836"/>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次月繰越金がマイナスの月はないか？</a:t>
            </a:r>
          </a:p>
        </p:txBody>
      </p:sp>
      <p:sp>
        <p:nvSpPr>
          <p:cNvPr id="15" name="円/楕円 9"/>
          <p:cNvSpPr/>
          <p:nvPr/>
        </p:nvSpPr>
        <p:spPr>
          <a:xfrm>
            <a:off x="1643063" y="5013176"/>
            <a:ext cx="1857375" cy="844699"/>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円/楕円 10"/>
          <p:cNvSpPr/>
          <p:nvPr/>
        </p:nvSpPr>
        <p:spPr>
          <a:xfrm>
            <a:off x="7000875" y="6072188"/>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円/楕円 12"/>
          <p:cNvSpPr/>
          <p:nvPr/>
        </p:nvSpPr>
        <p:spPr>
          <a:xfrm>
            <a:off x="7000875" y="4447754"/>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角丸四角形吹き出し 13"/>
          <p:cNvSpPr/>
          <p:nvPr/>
        </p:nvSpPr>
        <p:spPr>
          <a:xfrm>
            <a:off x="5429250" y="3714750"/>
            <a:ext cx="1000125" cy="500063"/>
          </a:xfrm>
          <a:prstGeom prst="wedgeRoundRectCallout">
            <a:avLst>
              <a:gd name="adj1" fmla="val 108973"/>
              <a:gd name="adj2" fmla="val 107649"/>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設備投資は妥当か？</a:t>
            </a:r>
          </a:p>
        </p:txBody>
      </p:sp>
      <p:sp>
        <p:nvSpPr>
          <p:cNvPr id="19" name="円/楕円 14"/>
          <p:cNvSpPr/>
          <p:nvPr/>
        </p:nvSpPr>
        <p:spPr>
          <a:xfrm>
            <a:off x="613271" y="1980461"/>
            <a:ext cx="428625" cy="143730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角丸四角形吹き出し 18"/>
          <p:cNvSpPr/>
          <p:nvPr/>
        </p:nvSpPr>
        <p:spPr>
          <a:xfrm>
            <a:off x="976164" y="1126379"/>
            <a:ext cx="1143000" cy="500062"/>
          </a:xfrm>
          <a:prstGeom prst="wedgeRoundRectCallout">
            <a:avLst>
              <a:gd name="adj1" fmla="val -56651"/>
              <a:gd name="adj2" fmla="val 160596"/>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損益計画との整合性は？</a:t>
            </a:r>
            <a:endParaRPr lang="en-US" altLang="ja-JP" sz="1100" dirty="0">
              <a:solidFill>
                <a:sysClr val="windowText" lastClr="000000"/>
              </a:solidFill>
            </a:endParaRPr>
          </a:p>
        </p:txBody>
      </p:sp>
      <p:sp>
        <p:nvSpPr>
          <p:cNvPr id="21" name="円/楕円 19"/>
          <p:cNvSpPr/>
          <p:nvPr/>
        </p:nvSpPr>
        <p:spPr>
          <a:xfrm>
            <a:off x="7858125" y="3573703"/>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角丸四角形吹き出し 20"/>
          <p:cNvSpPr/>
          <p:nvPr/>
        </p:nvSpPr>
        <p:spPr>
          <a:xfrm>
            <a:off x="6304519" y="2184558"/>
            <a:ext cx="1357312" cy="571500"/>
          </a:xfrm>
          <a:prstGeom prst="wedgeRoundRectCallout">
            <a:avLst>
              <a:gd name="adj1" fmla="val 68656"/>
              <a:gd name="adj2" fmla="val 186358"/>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年間の経常収支はプラスか？</a:t>
            </a:r>
          </a:p>
        </p:txBody>
      </p:sp>
      <p:sp>
        <p:nvSpPr>
          <p:cNvPr id="23" name="円/楕円 21"/>
          <p:cNvSpPr/>
          <p:nvPr/>
        </p:nvSpPr>
        <p:spPr>
          <a:xfrm>
            <a:off x="6054267" y="4447754"/>
            <a:ext cx="857250" cy="767183"/>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4" name="角丸四角形吹き出し 22"/>
          <p:cNvSpPr/>
          <p:nvPr/>
        </p:nvSpPr>
        <p:spPr>
          <a:xfrm>
            <a:off x="4500563" y="4357688"/>
            <a:ext cx="1214437" cy="500062"/>
          </a:xfrm>
          <a:prstGeom prst="wedgeRoundRectCallout">
            <a:avLst>
              <a:gd name="adj1" fmla="val 75184"/>
              <a:gd name="adj2" fmla="val 56821"/>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資金調達の必要はないか？</a:t>
            </a:r>
          </a:p>
        </p:txBody>
      </p:sp>
      <p:sp>
        <p:nvSpPr>
          <p:cNvPr id="25" name="円/楕円 23"/>
          <p:cNvSpPr/>
          <p:nvPr/>
        </p:nvSpPr>
        <p:spPr>
          <a:xfrm>
            <a:off x="1690539" y="3483148"/>
            <a:ext cx="1595586" cy="22661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7" name="角丸四角形吹き出し 24"/>
          <p:cNvSpPr/>
          <p:nvPr/>
        </p:nvSpPr>
        <p:spPr>
          <a:xfrm>
            <a:off x="4286250" y="3071813"/>
            <a:ext cx="1285875" cy="571500"/>
          </a:xfrm>
          <a:prstGeom prst="wedgeRoundRectCallout">
            <a:avLst>
              <a:gd name="adj1" fmla="val -131458"/>
              <a:gd name="adj2" fmla="val 33203"/>
              <a:gd name="adj3" fmla="val 16667"/>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ysClr val="windowText" lastClr="000000"/>
                </a:solidFill>
              </a:rPr>
              <a:t>経常収支は黒字安定化できるか？</a:t>
            </a:r>
          </a:p>
        </p:txBody>
      </p:sp>
      <p:sp>
        <p:nvSpPr>
          <p:cNvPr id="32" name="円/楕円 12"/>
          <p:cNvSpPr/>
          <p:nvPr/>
        </p:nvSpPr>
        <p:spPr>
          <a:xfrm>
            <a:off x="4572000" y="5952703"/>
            <a:ext cx="857250" cy="14287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フッター プレースホルダー 1">
            <a:extLst>
              <a:ext uri="{FF2B5EF4-FFF2-40B4-BE49-F238E27FC236}">
                <a16:creationId xmlns:a16="http://schemas.microsoft.com/office/drawing/2014/main" id="{AD7FBF47-CC92-4A9D-A746-85E43F0D6B2B}"/>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Tree>
    <p:extLst>
      <p:ext uri="{BB962C8B-B14F-4D97-AF65-F5344CB8AC3E}">
        <p14:creationId xmlns:p14="http://schemas.microsoft.com/office/powerpoint/2010/main" val="6698572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1000"/>
                                        <p:tgtEl>
                                          <p:spTgt spid="12"/>
                                        </p:tgtEl>
                                      </p:cBhvr>
                                    </p:animEffect>
                                    <p:anim calcmode="lin" valueType="num">
                                      <p:cBhvr>
                                        <p:cTn id="71" dur="1000" fill="hold"/>
                                        <p:tgtEl>
                                          <p:spTgt spid="12"/>
                                        </p:tgtEl>
                                        <p:attrNameLst>
                                          <p:attrName>ppt_x</p:attrName>
                                        </p:attrNameLst>
                                      </p:cBhvr>
                                      <p:tavLst>
                                        <p:tav tm="0">
                                          <p:val>
                                            <p:strVal val="#ppt_x"/>
                                          </p:val>
                                        </p:tav>
                                        <p:tav tm="100000">
                                          <p:val>
                                            <p:strVal val="#ppt_x"/>
                                          </p:val>
                                        </p:tav>
                                      </p:tavLst>
                                    </p:anim>
                                    <p:anim calcmode="lin" valueType="num">
                                      <p:cBhvr>
                                        <p:cTn id="7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1000"/>
                                        <p:tgtEl>
                                          <p:spTgt spid="14"/>
                                        </p:tgtEl>
                                      </p:cBhvr>
                                    </p:animEffect>
                                    <p:anim calcmode="lin" valueType="num">
                                      <p:cBhvr>
                                        <p:cTn id="78" dur="1000" fill="hold"/>
                                        <p:tgtEl>
                                          <p:spTgt spid="14"/>
                                        </p:tgtEl>
                                        <p:attrNameLst>
                                          <p:attrName>ppt_x</p:attrName>
                                        </p:attrNameLst>
                                      </p:cBhvr>
                                      <p:tavLst>
                                        <p:tav tm="0">
                                          <p:val>
                                            <p:strVal val="#ppt_x"/>
                                          </p:val>
                                        </p:tav>
                                        <p:tav tm="100000">
                                          <p:val>
                                            <p:strVal val="#ppt_x"/>
                                          </p:val>
                                        </p:tav>
                                      </p:tavLst>
                                    </p:anim>
                                    <p:anim calcmode="lin" valueType="num">
                                      <p:cBhvr>
                                        <p:cTn id="79" dur="1000" fill="hold"/>
                                        <p:tgtEl>
                                          <p:spTgt spid="1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1000"/>
                                        <p:tgtEl>
                                          <p:spTgt spid="32"/>
                                        </p:tgtEl>
                                      </p:cBhvr>
                                    </p:animEffect>
                                    <p:anim calcmode="lin" valueType="num">
                                      <p:cBhvr>
                                        <p:cTn id="83" dur="1000" fill="hold"/>
                                        <p:tgtEl>
                                          <p:spTgt spid="32"/>
                                        </p:tgtEl>
                                        <p:attrNameLst>
                                          <p:attrName>ppt_x</p:attrName>
                                        </p:attrNameLst>
                                      </p:cBhvr>
                                      <p:tavLst>
                                        <p:tav tm="0">
                                          <p:val>
                                            <p:strVal val="#ppt_x"/>
                                          </p:val>
                                        </p:tav>
                                        <p:tav tm="100000">
                                          <p:val>
                                            <p:strVal val="#ppt_x"/>
                                          </p:val>
                                        </p:tav>
                                      </p:tavLst>
                                    </p:anim>
                                    <p:anim calcmode="lin" valueType="num">
                                      <p:cBhvr>
                                        <p:cTn id="8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1000"/>
                                        <p:tgtEl>
                                          <p:spTgt spid="11"/>
                                        </p:tgtEl>
                                      </p:cBhvr>
                                    </p:animEffect>
                                    <p:anim calcmode="lin" valueType="num">
                                      <p:cBhvr>
                                        <p:cTn id="90" dur="1000" fill="hold"/>
                                        <p:tgtEl>
                                          <p:spTgt spid="11"/>
                                        </p:tgtEl>
                                        <p:attrNameLst>
                                          <p:attrName>ppt_x</p:attrName>
                                        </p:attrNameLst>
                                      </p:cBhvr>
                                      <p:tavLst>
                                        <p:tav tm="0">
                                          <p:val>
                                            <p:strVal val="#ppt_x"/>
                                          </p:val>
                                        </p:tav>
                                        <p:tav tm="100000">
                                          <p:val>
                                            <p:strVal val="#ppt_x"/>
                                          </p:val>
                                        </p:tav>
                                      </p:tavLst>
                                    </p:anim>
                                    <p:anim calcmode="lin" valueType="num">
                                      <p:cBhvr>
                                        <p:cTn id="91" dur="1000" fill="hold"/>
                                        <p:tgtEl>
                                          <p:spTgt spid="1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1000"/>
                                        <p:tgtEl>
                                          <p:spTgt spid="16"/>
                                        </p:tgtEl>
                                      </p:cBhvr>
                                    </p:animEffect>
                                    <p:anim calcmode="lin" valueType="num">
                                      <p:cBhvr>
                                        <p:cTn id="95" dur="1000" fill="hold"/>
                                        <p:tgtEl>
                                          <p:spTgt spid="16"/>
                                        </p:tgtEl>
                                        <p:attrNameLst>
                                          <p:attrName>ppt_x</p:attrName>
                                        </p:attrNameLst>
                                      </p:cBhvr>
                                      <p:tavLst>
                                        <p:tav tm="0">
                                          <p:val>
                                            <p:strVal val="#ppt_x"/>
                                          </p:val>
                                        </p:tav>
                                        <p:tav tm="100000">
                                          <p:val>
                                            <p:strVal val="#ppt_x"/>
                                          </p:val>
                                        </p:tav>
                                      </p:tavLst>
                                    </p:anim>
                                    <p:anim calcmode="lin" valueType="num">
                                      <p:cBhvr>
                                        <p:cTn id="9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2</a:t>
            </a:r>
            <a:r>
              <a:rPr kumimoji="1" lang="en-US" altLang="ja-JP" dirty="0"/>
              <a:t>-13</a:t>
            </a:r>
            <a:r>
              <a:rPr kumimoji="1" lang="ja-JP" altLang="en-US" dirty="0"/>
              <a:t>．実際に集計する場合は・・・？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21</a:t>
            </a:fld>
            <a:endParaRPr lang="en-US" altLang="ja-JP" dirty="0"/>
          </a:p>
        </p:txBody>
      </p:sp>
      <p:graphicFrame>
        <p:nvGraphicFramePr>
          <p:cNvPr id="3" name="表 6">
            <a:extLst>
              <a:ext uri="{FF2B5EF4-FFF2-40B4-BE49-F238E27FC236}">
                <a16:creationId xmlns:a16="http://schemas.microsoft.com/office/drawing/2014/main" id="{3C352F1C-2BB7-40EC-8448-AC17A6CC7479}"/>
              </a:ext>
            </a:extLst>
          </p:cNvPr>
          <p:cNvGraphicFramePr>
            <a:graphicFrameLocks noGrp="1"/>
          </p:cNvGraphicFramePr>
          <p:nvPr>
            <p:extLst>
              <p:ext uri="{D42A27DB-BD31-4B8C-83A1-F6EECF244321}">
                <p14:modId xmlns:p14="http://schemas.microsoft.com/office/powerpoint/2010/main" val="1826943517"/>
              </p:ext>
            </p:extLst>
          </p:nvPr>
        </p:nvGraphicFramePr>
        <p:xfrm>
          <a:off x="611559" y="2096853"/>
          <a:ext cx="7920882" cy="3030054"/>
        </p:xfrm>
        <a:graphic>
          <a:graphicData uri="http://schemas.openxmlformats.org/drawingml/2006/table">
            <a:tbl>
              <a:tblPr firstRow="1" bandRow="1">
                <a:tableStyleId>{5940675A-B579-460E-94D1-54222C63F5DA}</a:tableStyleId>
              </a:tblPr>
              <a:tblGrid>
                <a:gridCol w="648073">
                  <a:extLst>
                    <a:ext uri="{9D8B030D-6E8A-4147-A177-3AD203B41FA5}">
                      <a16:colId xmlns:a16="http://schemas.microsoft.com/office/drawing/2014/main" val="2938864391"/>
                    </a:ext>
                  </a:extLst>
                </a:gridCol>
                <a:gridCol w="1315783">
                  <a:extLst>
                    <a:ext uri="{9D8B030D-6E8A-4147-A177-3AD203B41FA5}">
                      <a16:colId xmlns:a16="http://schemas.microsoft.com/office/drawing/2014/main" val="1840243862"/>
                    </a:ext>
                  </a:extLst>
                </a:gridCol>
                <a:gridCol w="1331057">
                  <a:extLst>
                    <a:ext uri="{9D8B030D-6E8A-4147-A177-3AD203B41FA5}">
                      <a16:colId xmlns:a16="http://schemas.microsoft.com/office/drawing/2014/main" val="3986224526"/>
                    </a:ext>
                  </a:extLst>
                </a:gridCol>
                <a:gridCol w="960108">
                  <a:extLst>
                    <a:ext uri="{9D8B030D-6E8A-4147-A177-3AD203B41FA5}">
                      <a16:colId xmlns:a16="http://schemas.microsoft.com/office/drawing/2014/main" val="762260754"/>
                    </a:ext>
                  </a:extLst>
                </a:gridCol>
                <a:gridCol w="916465">
                  <a:extLst>
                    <a:ext uri="{9D8B030D-6E8A-4147-A177-3AD203B41FA5}">
                      <a16:colId xmlns:a16="http://schemas.microsoft.com/office/drawing/2014/main" val="542960186"/>
                    </a:ext>
                  </a:extLst>
                </a:gridCol>
                <a:gridCol w="981928">
                  <a:extLst>
                    <a:ext uri="{9D8B030D-6E8A-4147-A177-3AD203B41FA5}">
                      <a16:colId xmlns:a16="http://schemas.microsoft.com/office/drawing/2014/main" val="3426386488"/>
                    </a:ext>
                  </a:extLst>
                </a:gridCol>
                <a:gridCol w="1767468">
                  <a:extLst>
                    <a:ext uri="{9D8B030D-6E8A-4147-A177-3AD203B41FA5}">
                      <a16:colId xmlns:a16="http://schemas.microsoft.com/office/drawing/2014/main" val="2504689538"/>
                    </a:ext>
                  </a:extLst>
                </a:gridCol>
              </a:tblGrid>
              <a:tr h="0">
                <a:tc>
                  <a:txBody>
                    <a:bodyPr/>
                    <a:lstStyle/>
                    <a:p>
                      <a:pPr algn="ctr"/>
                      <a:endParaRPr kumimoji="1" lang="ja-JP" altLang="en-US" dirty="0"/>
                    </a:p>
                  </a:txBody>
                  <a:tcPr>
                    <a:solidFill>
                      <a:srgbClr val="FFCC99"/>
                    </a:solidFill>
                  </a:tcPr>
                </a:tc>
                <a:tc>
                  <a:txBody>
                    <a:bodyPr/>
                    <a:lstStyle/>
                    <a:p>
                      <a:pPr algn="ctr"/>
                      <a:r>
                        <a:rPr kumimoji="1" lang="ja-JP" altLang="en-US" dirty="0"/>
                        <a:t>Ａ</a:t>
                      </a:r>
                    </a:p>
                  </a:txBody>
                  <a:tcPr>
                    <a:solidFill>
                      <a:srgbClr val="FFCC99"/>
                    </a:solidFill>
                  </a:tcPr>
                </a:tc>
                <a:tc>
                  <a:txBody>
                    <a:bodyPr/>
                    <a:lstStyle/>
                    <a:p>
                      <a:pPr algn="ctr"/>
                      <a:r>
                        <a:rPr kumimoji="1" lang="ja-JP" altLang="en-US" dirty="0"/>
                        <a:t>Ｂ</a:t>
                      </a:r>
                    </a:p>
                  </a:txBody>
                  <a:tcPr>
                    <a:solidFill>
                      <a:srgbClr val="FFCC99"/>
                    </a:solidFill>
                  </a:tcPr>
                </a:tc>
                <a:tc>
                  <a:txBody>
                    <a:bodyPr/>
                    <a:lstStyle/>
                    <a:p>
                      <a:pPr algn="ctr"/>
                      <a:r>
                        <a:rPr kumimoji="1" lang="ja-JP" altLang="en-US" dirty="0"/>
                        <a:t>Ｃ</a:t>
                      </a:r>
                    </a:p>
                  </a:txBody>
                  <a:tcPr>
                    <a:solidFill>
                      <a:srgbClr val="FFCC99"/>
                    </a:solidFill>
                  </a:tcPr>
                </a:tc>
                <a:tc>
                  <a:txBody>
                    <a:bodyPr/>
                    <a:lstStyle/>
                    <a:p>
                      <a:pPr algn="ctr"/>
                      <a:r>
                        <a:rPr kumimoji="1" lang="ja-JP" altLang="en-US" dirty="0"/>
                        <a:t>Ｄ</a:t>
                      </a:r>
                    </a:p>
                  </a:txBody>
                  <a:tcPr>
                    <a:solidFill>
                      <a:srgbClr val="FFCC99"/>
                    </a:solidFill>
                  </a:tcPr>
                </a:tc>
                <a:tc>
                  <a:txBody>
                    <a:bodyPr/>
                    <a:lstStyle/>
                    <a:p>
                      <a:pPr algn="ctr"/>
                      <a:r>
                        <a:rPr kumimoji="1" lang="ja-JP" altLang="en-US" dirty="0"/>
                        <a:t>Ｅ</a:t>
                      </a:r>
                    </a:p>
                  </a:txBody>
                  <a:tcPr>
                    <a:solidFill>
                      <a:srgbClr val="FFCC99"/>
                    </a:solidFill>
                  </a:tcPr>
                </a:tc>
                <a:tc>
                  <a:txBody>
                    <a:bodyPr/>
                    <a:lstStyle/>
                    <a:p>
                      <a:pPr algn="ctr"/>
                      <a:r>
                        <a:rPr kumimoji="1" lang="ja-JP" altLang="en-US" dirty="0"/>
                        <a:t>Ｆ</a:t>
                      </a:r>
                    </a:p>
                  </a:txBody>
                  <a:tcPr>
                    <a:solidFill>
                      <a:srgbClr val="FFCC99"/>
                    </a:solidFill>
                  </a:tcPr>
                </a:tc>
                <a:extLst>
                  <a:ext uri="{0D108BD9-81ED-4DB2-BD59-A6C34878D82A}">
                    <a16:rowId xmlns:a16="http://schemas.microsoft.com/office/drawing/2014/main" val="19507780"/>
                  </a:ext>
                </a:extLst>
              </a:tr>
              <a:tr h="444049">
                <a:tc>
                  <a:txBody>
                    <a:bodyPr/>
                    <a:lstStyle/>
                    <a:p>
                      <a:pPr algn="ctr"/>
                      <a:r>
                        <a:rPr kumimoji="1" lang="ja-JP" altLang="en-US" dirty="0"/>
                        <a:t>１</a:t>
                      </a:r>
                    </a:p>
                  </a:txBody>
                  <a:tcPr>
                    <a:solidFill>
                      <a:srgbClr val="FFCC99"/>
                    </a:solidFill>
                  </a:tcPr>
                </a:tc>
                <a:tc>
                  <a:txBody>
                    <a:bodyPr/>
                    <a:lstStyle/>
                    <a:p>
                      <a:pPr algn="ctr"/>
                      <a:r>
                        <a:rPr kumimoji="1" lang="ja-JP" altLang="en-US" dirty="0"/>
                        <a:t>日付</a:t>
                      </a:r>
                    </a:p>
                  </a:txBody>
                  <a:tcPr/>
                </a:tc>
                <a:tc>
                  <a:txBody>
                    <a:bodyPr/>
                    <a:lstStyle/>
                    <a:p>
                      <a:pPr algn="ctr"/>
                      <a:r>
                        <a:rPr kumimoji="1" lang="ja-JP" altLang="en-US" dirty="0"/>
                        <a:t>区分</a:t>
                      </a:r>
                    </a:p>
                  </a:txBody>
                  <a:tcPr/>
                </a:tc>
                <a:tc>
                  <a:txBody>
                    <a:bodyPr/>
                    <a:lstStyle/>
                    <a:p>
                      <a:pPr algn="ctr"/>
                      <a:r>
                        <a:rPr kumimoji="1" lang="ja-JP" altLang="en-US" dirty="0"/>
                        <a:t>借方</a:t>
                      </a:r>
                    </a:p>
                  </a:txBody>
                  <a:tcPr/>
                </a:tc>
                <a:tc>
                  <a:txBody>
                    <a:bodyPr/>
                    <a:lstStyle/>
                    <a:p>
                      <a:pPr algn="ctr"/>
                      <a:r>
                        <a:rPr kumimoji="1" lang="ja-JP" altLang="en-US" dirty="0"/>
                        <a:t>貸方</a:t>
                      </a:r>
                    </a:p>
                  </a:txBody>
                  <a:tcPr/>
                </a:tc>
                <a:tc>
                  <a:txBody>
                    <a:bodyPr/>
                    <a:lstStyle/>
                    <a:p>
                      <a:pPr algn="ctr"/>
                      <a:r>
                        <a:rPr kumimoji="1" lang="ja-JP" altLang="en-US" dirty="0"/>
                        <a:t>残高</a:t>
                      </a:r>
                    </a:p>
                  </a:txBody>
                  <a:tcPr/>
                </a:tc>
                <a:tc>
                  <a:txBody>
                    <a:bodyPr/>
                    <a:lstStyle/>
                    <a:p>
                      <a:pPr algn="ctr"/>
                      <a:r>
                        <a:rPr kumimoji="1" lang="ja-JP" altLang="en-US" dirty="0"/>
                        <a:t>摘要</a:t>
                      </a:r>
                    </a:p>
                  </a:txBody>
                  <a:tcPr/>
                </a:tc>
                <a:extLst>
                  <a:ext uri="{0D108BD9-81ED-4DB2-BD59-A6C34878D82A}">
                    <a16:rowId xmlns:a16="http://schemas.microsoft.com/office/drawing/2014/main" val="2181988579"/>
                  </a:ext>
                </a:extLst>
              </a:tr>
              <a:tr h="444049">
                <a:tc>
                  <a:txBody>
                    <a:bodyPr/>
                    <a:lstStyle/>
                    <a:p>
                      <a:pPr algn="ctr"/>
                      <a:r>
                        <a:rPr kumimoji="1" lang="ja-JP" altLang="en-US" dirty="0"/>
                        <a:t>２</a:t>
                      </a:r>
                      <a:endParaRPr kumimoji="1" lang="en-US" altLang="ja-JP" dirty="0"/>
                    </a:p>
                  </a:txBody>
                  <a:tcPr>
                    <a:solidFill>
                      <a:srgbClr val="FFCC99"/>
                    </a:solidFill>
                  </a:tcPr>
                </a:tc>
                <a:tc>
                  <a:txBody>
                    <a:bodyPr/>
                    <a:lstStyle/>
                    <a:p>
                      <a:pPr algn="ctr"/>
                      <a:r>
                        <a:rPr kumimoji="1" lang="en-US" altLang="ja-JP" dirty="0"/>
                        <a:t>2</a:t>
                      </a:r>
                      <a:r>
                        <a:rPr kumimoji="1" lang="ja-JP" altLang="en-US" dirty="0"/>
                        <a:t>月</a:t>
                      </a:r>
                      <a:r>
                        <a:rPr kumimoji="1" lang="en-US" altLang="ja-JP" dirty="0"/>
                        <a:t>3</a:t>
                      </a:r>
                      <a:r>
                        <a:rPr kumimoji="1" lang="ja-JP" altLang="en-US" dirty="0"/>
                        <a:t>日</a:t>
                      </a:r>
                      <a:endParaRPr kumimoji="1" lang="en-US" altLang="ja-JP" dirty="0"/>
                    </a:p>
                  </a:txBody>
                  <a:tcPr/>
                </a:tc>
                <a:tc>
                  <a:txBody>
                    <a:bodyPr/>
                    <a:lstStyle/>
                    <a:p>
                      <a:r>
                        <a:rPr kumimoji="1" lang="ja-JP" altLang="en-US" dirty="0"/>
                        <a:t>売上入金</a:t>
                      </a:r>
                    </a:p>
                  </a:txBody>
                  <a:tcPr/>
                </a:tc>
                <a:tc>
                  <a:txBody>
                    <a:bodyPr/>
                    <a:lstStyle/>
                    <a:p>
                      <a:pPr algn="r"/>
                      <a:r>
                        <a:rPr kumimoji="1" lang="en-US" altLang="ja-JP" dirty="0"/>
                        <a:t>1,000</a:t>
                      </a:r>
                      <a:endParaRPr kumimoji="1" lang="ja-JP" altLang="en-US" dirty="0"/>
                    </a:p>
                  </a:txBody>
                  <a:tcPr/>
                </a:tc>
                <a:tc>
                  <a:txBody>
                    <a:bodyPr/>
                    <a:lstStyle/>
                    <a:p>
                      <a:pPr algn="r"/>
                      <a:endParaRPr kumimoji="1" lang="ja-JP" altLang="en-US" dirty="0"/>
                    </a:p>
                  </a:txBody>
                  <a:tcPr/>
                </a:tc>
                <a:tc>
                  <a:txBody>
                    <a:bodyPr/>
                    <a:lstStyle/>
                    <a:p>
                      <a:pPr algn="r"/>
                      <a:r>
                        <a:rPr kumimoji="1" lang="en-US" altLang="ja-JP" dirty="0"/>
                        <a:t>2,000</a:t>
                      </a:r>
                      <a:endParaRPr kumimoji="1" lang="ja-JP" altLang="en-US" dirty="0"/>
                    </a:p>
                  </a:txBody>
                  <a:tcPr/>
                </a:tc>
                <a:tc>
                  <a:txBody>
                    <a:bodyPr/>
                    <a:lstStyle/>
                    <a:p>
                      <a:r>
                        <a:rPr kumimoji="1" lang="ja-JP" altLang="en-US" dirty="0"/>
                        <a:t>Ａ社売掛金回収</a:t>
                      </a:r>
                    </a:p>
                  </a:txBody>
                  <a:tcPr/>
                </a:tc>
                <a:extLst>
                  <a:ext uri="{0D108BD9-81ED-4DB2-BD59-A6C34878D82A}">
                    <a16:rowId xmlns:a16="http://schemas.microsoft.com/office/drawing/2014/main" val="664408159"/>
                  </a:ext>
                </a:extLst>
              </a:tr>
              <a:tr h="444049">
                <a:tc>
                  <a:txBody>
                    <a:bodyPr/>
                    <a:lstStyle/>
                    <a:p>
                      <a:pPr algn="ctr"/>
                      <a:r>
                        <a:rPr kumimoji="1" lang="ja-JP" altLang="en-US" dirty="0"/>
                        <a:t>３</a:t>
                      </a:r>
                    </a:p>
                  </a:txBody>
                  <a:tcPr>
                    <a:solidFill>
                      <a:srgbClr val="FFCC99"/>
                    </a:solidFill>
                  </a:tcPr>
                </a:tc>
                <a:tc>
                  <a:txBody>
                    <a:bodyPr/>
                    <a:lstStyle/>
                    <a:p>
                      <a:pPr algn="ctr"/>
                      <a:r>
                        <a:rPr kumimoji="1" lang="en-US" altLang="ja-JP" dirty="0"/>
                        <a:t>2</a:t>
                      </a:r>
                      <a:r>
                        <a:rPr kumimoji="1" lang="ja-JP" altLang="en-US" dirty="0"/>
                        <a:t>月</a:t>
                      </a:r>
                      <a:r>
                        <a:rPr kumimoji="1" lang="en-US" altLang="ja-JP" dirty="0"/>
                        <a:t>5</a:t>
                      </a:r>
                      <a:r>
                        <a:rPr kumimoji="1" lang="ja-JP" altLang="en-US" dirty="0"/>
                        <a:t>日</a:t>
                      </a:r>
                    </a:p>
                  </a:txBody>
                  <a:tcPr/>
                </a:tc>
                <a:tc>
                  <a:txBody>
                    <a:bodyPr/>
                    <a:lstStyle/>
                    <a:p>
                      <a:r>
                        <a:rPr kumimoji="1" lang="ja-JP" altLang="en-US" dirty="0"/>
                        <a:t>手形満期</a:t>
                      </a:r>
                    </a:p>
                  </a:txBody>
                  <a:tcPr/>
                </a:tc>
                <a:tc>
                  <a:txBody>
                    <a:bodyPr/>
                    <a:lstStyle/>
                    <a:p>
                      <a:pPr algn="r"/>
                      <a:r>
                        <a:rPr kumimoji="1" lang="en-US" altLang="ja-JP" dirty="0"/>
                        <a:t>2,000</a:t>
                      </a:r>
                      <a:endParaRPr kumimoji="1" lang="ja-JP" altLang="en-US" dirty="0"/>
                    </a:p>
                  </a:txBody>
                  <a:tcPr/>
                </a:tc>
                <a:tc>
                  <a:txBody>
                    <a:bodyPr/>
                    <a:lstStyle/>
                    <a:p>
                      <a:pPr algn="r"/>
                      <a:endParaRPr kumimoji="1" lang="ja-JP" altLang="en-US" dirty="0"/>
                    </a:p>
                  </a:txBody>
                  <a:tcPr/>
                </a:tc>
                <a:tc>
                  <a:txBody>
                    <a:bodyPr/>
                    <a:lstStyle/>
                    <a:p>
                      <a:pPr algn="r"/>
                      <a:r>
                        <a:rPr kumimoji="1" lang="en-US" altLang="ja-JP" dirty="0"/>
                        <a:t>4,000</a:t>
                      </a:r>
                      <a:endParaRPr kumimoji="1" lang="ja-JP" altLang="en-US" dirty="0"/>
                    </a:p>
                  </a:txBody>
                  <a:tcPr/>
                </a:tc>
                <a:tc>
                  <a:txBody>
                    <a:bodyPr/>
                    <a:lstStyle/>
                    <a:p>
                      <a:r>
                        <a:rPr kumimoji="1" lang="ja-JP" altLang="en-US" dirty="0"/>
                        <a:t>Ｂ社手形入金</a:t>
                      </a:r>
                    </a:p>
                  </a:txBody>
                  <a:tcPr/>
                </a:tc>
                <a:extLst>
                  <a:ext uri="{0D108BD9-81ED-4DB2-BD59-A6C34878D82A}">
                    <a16:rowId xmlns:a16="http://schemas.microsoft.com/office/drawing/2014/main" val="3916777951"/>
                  </a:ext>
                </a:extLst>
              </a:tr>
              <a:tr h="444049">
                <a:tc>
                  <a:txBody>
                    <a:bodyPr/>
                    <a:lstStyle/>
                    <a:p>
                      <a:pPr algn="ctr"/>
                      <a:r>
                        <a:rPr kumimoji="1" lang="ja-JP" altLang="en-US" dirty="0"/>
                        <a:t>４</a:t>
                      </a:r>
                    </a:p>
                  </a:txBody>
                  <a:tcPr>
                    <a:solidFill>
                      <a:srgbClr val="FFCC99"/>
                    </a:solidFill>
                  </a:tcPr>
                </a:tc>
                <a:tc>
                  <a:txBody>
                    <a:bodyPr/>
                    <a:lstStyle/>
                    <a:p>
                      <a:pPr algn="ctr"/>
                      <a:r>
                        <a:rPr kumimoji="1" lang="en-US" altLang="ja-JP" dirty="0"/>
                        <a:t>2</a:t>
                      </a:r>
                      <a:r>
                        <a:rPr kumimoji="1" lang="ja-JP" altLang="en-US" dirty="0"/>
                        <a:t>月</a:t>
                      </a:r>
                      <a:r>
                        <a:rPr kumimoji="1" lang="en-US" altLang="ja-JP" dirty="0"/>
                        <a:t>8</a:t>
                      </a:r>
                      <a:r>
                        <a:rPr kumimoji="1" lang="ja-JP" altLang="en-US" dirty="0"/>
                        <a:t>日</a:t>
                      </a:r>
                    </a:p>
                  </a:txBody>
                  <a:tcPr/>
                </a:tc>
                <a:tc>
                  <a:txBody>
                    <a:bodyPr/>
                    <a:lstStyle/>
                    <a:p>
                      <a:r>
                        <a:rPr kumimoji="1" lang="ja-JP" altLang="en-US" dirty="0"/>
                        <a:t>買掛金支払</a:t>
                      </a:r>
                    </a:p>
                  </a:txBody>
                  <a:tcPr/>
                </a:tc>
                <a:tc>
                  <a:txBody>
                    <a:bodyPr/>
                    <a:lstStyle/>
                    <a:p>
                      <a:pPr algn="r"/>
                      <a:endParaRPr kumimoji="1" lang="ja-JP" altLang="en-US" dirty="0"/>
                    </a:p>
                  </a:txBody>
                  <a:tcPr/>
                </a:tc>
                <a:tc>
                  <a:txBody>
                    <a:bodyPr/>
                    <a:lstStyle/>
                    <a:p>
                      <a:pPr algn="r"/>
                      <a:r>
                        <a:rPr kumimoji="1" lang="en-US" altLang="ja-JP" dirty="0"/>
                        <a:t>1,500</a:t>
                      </a:r>
                      <a:endParaRPr kumimoji="1" lang="ja-JP" altLang="en-US" dirty="0"/>
                    </a:p>
                  </a:txBody>
                  <a:tcPr/>
                </a:tc>
                <a:tc>
                  <a:txBody>
                    <a:bodyPr/>
                    <a:lstStyle/>
                    <a:p>
                      <a:pPr algn="r"/>
                      <a:r>
                        <a:rPr kumimoji="1" lang="en-US" altLang="ja-JP" dirty="0"/>
                        <a:t>2,500</a:t>
                      </a:r>
                      <a:endParaRPr kumimoji="1" lang="ja-JP" altLang="en-US" dirty="0"/>
                    </a:p>
                  </a:txBody>
                  <a:tcPr/>
                </a:tc>
                <a:tc>
                  <a:txBody>
                    <a:bodyPr/>
                    <a:lstStyle/>
                    <a:p>
                      <a:r>
                        <a:rPr kumimoji="1" lang="ja-JP" altLang="en-US" dirty="0"/>
                        <a:t>Ｃ社買掛金支払</a:t>
                      </a:r>
                    </a:p>
                  </a:txBody>
                  <a:tcPr/>
                </a:tc>
                <a:extLst>
                  <a:ext uri="{0D108BD9-81ED-4DB2-BD59-A6C34878D82A}">
                    <a16:rowId xmlns:a16="http://schemas.microsoft.com/office/drawing/2014/main" val="420240906"/>
                  </a:ext>
                </a:extLst>
              </a:tr>
              <a:tr h="444049">
                <a:tc>
                  <a:txBody>
                    <a:bodyPr/>
                    <a:lstStyle/>
                    <a:p>
                      <a:pPr algn="ctr"/>
                      <a:r>
                        <a:rPr kumimoji="1" lang="ja-JP" altLang="en-US" dirty="0"/>
                        <a:t>５</a:t>
                      </a:r>
                    </a:p>
                  </a:txBody>
                  <a:tcPr>
                    <a:solidFill>
                      <a:srgbClr val="FFCC99"/>
                    </a:solidFill>
                  </a:tcPr>
                </a:tc>
                <a:tc>
                  <a:txBody>
                    <a:bodyPr/>
                    <a:lstStyle/>
                    <a:p>
                      <a:pPr algn="ctr"/>
                      <a:r>
                        <a:rPr kumimoji="1" lang="en-US" altLang="ja-JP" dirty="0"/>
                        <a:t>2</a:t>
                      </a:r>
                      <a:r>
                        <a:rPr kumimoji="1" lang="ja-JP" altLang="en-US" dirty="0"/>
                        <a:t>月</a:t>
                      </a:r>
                      <a:r>
                        <a:rPr kumimoji="1" lang="en-US" altLang="ja-JP" dirty="0"/>
                        <a:t>18</a:t>
                      </a:r>
                      <a:r>
                        <a:rPr kumimoji="1" lang="ja-JP" altLang="en-US" dirty="0"/>
                        <a:t>日</a:t>
                      </a:r>
                    </a:p>
                  </a:txBody>
                  <a:tcPr/>
                </a:tc>
                <a:tc>
                  <a:txBody>
                    <a:bodyPr/>
                    <a:lstStyle/>
                    <a:p>
                      <a:r>
                        <a:rPr kumimoji="1" lang="ja-JP" altLang="en-US" dirty="0"/>
                        <a:t>諸経費支払</a:t>
                      </a:r>
                    </a:p>
                  </a:txBody>
                  <a:tcPr/>
                </a:tc>
                <a:tc>
                  <a:txBody>
                    <a:bodyPr/>
                    <a:lstStyle/>
                    <a:p>
                      <a:pPr algn="r"/>
                      <a:endParaRPr kumimoji="1" lang="ja-JP" altLang="en-US"/>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2,200</a:t>
                      </a:r>
                      <a:endParaRPr kumimoji="1" lang="ja-JP" altLang="en-US" dirty="0"/>
                    </a:p>
                  </a:txBody>
                  <a:tcPr/>
                </a:tc>
                <a:tc>
                  <a:txBody>
                    <a:bodyPr/>
                    <a:lstStyle/>
                    <a:p>
                      <a:r>
                        <a:rPr kumimoji="1" lang="ja-JP" altLang="en-US" dirty="0"/>
                        <a:t>家賃支払</a:t>
                      </a:r>
                    </a:p>
                  </a:txBody>
                  <a:tcPr/>
                </a:tc>
                <a:extLst>
                  <a:ext uri="{0D108BD9-81ED-4DB2-BD59-A6C34878D82A}">
                    <a16:rowId xmlns:a16="http://schemas.microsoft.com/office/drawing/2014/main" val="1859220468"/>
                  </a:ext>
                </a:extLst>
              </a:tr>
              <a:tr h="444049">
                <a:tc>
                  <a:txBody>
                    <a:bodyPr/>
                    <a:lstStyle/>
                    <a:p>
                      <a:pPr algn="ctr"/>
                      <a:r>
                        <a:rPr kumimoji="1" lang="ja-JP" altLang="en-US" dirty="0"/>
                        <a:t>６</a:t>
                      </a:r>
                    </a:p>
                  </a:txBody>
                  <a:tcPr>
                    <a:solidFill>
                      <a:srgbClr val="FFCC99"/>
                    </a:solidFill>
                  </a:tcPr>
                </a:tc>
                <a:tc>
                  <a:txBody>
                    <a:bodyPr/>
                    <a:lstStyle/>
                    <a:p>
                      <a:pPr algn="ctr"/>
                      <a:r>
                        <a:rPr kumimoji="1" lang="en-US" altLang="ja-JP" dirty="0"/>
                        <a:t>3</a:t>
                      </a:r>
                      <a:r>
                        <a:rPr kumimoji="1" lang="ja-JP" altLang="en-US" dirty="0"/>
                        <a:t>月</a:t>
                      </a:r>
                      <a:r>
                        <a:rPr kumimoji="1" lang="en-US" altLang="ja-JP" dirty="0"/>
                        <a:t>3</a:t>
                      </a:r>
                      <a:r>
                        <a:rPr kumimoji="1" lang="ja-JP" altLang="en-US" dirty="0"/>
                        <a:t>日</a:t>
                      </a:r>
                    </a:p>
                  </a:txBody>
                  <a:tcPr/>
                </a:tc>
                <a:tc>
                  <a:txBody>
                    <a:bodyPr/>
                    <a:lstStyle/>
                    <a:p>
                      <a:r>
                        <a:rPr kumimoji="1" lang="ja-JP" altLang="en-US" dirty="0"/>
                        <a:t>売上入金</a:t>
                      </a:r>
                    </a:p>
                  </a:txBody>
                  <a:tcPr/>
                </a:tc>
                <a:tc>
                  <a:txBody>
                    <a:bodyPr/>
                    <a:lstStyle/>
                    <a:p>
                      <a:pPr algn="r"/>
                      <a:r>
                        <a:rPr kumimoji="1" lang="en-US" altLang="ja-JP" dirty="0"/>
                        <a:t>2,000</a:t>
                      </a:r>
                      <a:endParaRPr kumimoji="1" lang="ja-JP" altLang="en-US" dirty="0"/>
                    </a:p>
                  </a:txBody>
                  <a:tcPr/>
                </a:tc>
                <a:tc>
                  <a:txBody>
                    <a:bodyPr/>
                    <a:lstStyle/>
                    <a:p>
                      <a:pPr algn="r"/>
                      <a:endParaRPr kumimoji="1" lang="ja-JP" altLang="en-US" dirty="0"/>
                    </a:p>
                  </a:txBody>
                  <a:tcPr/>
                </a:tc>
                <a:tc>
                  <a:txBody>
                    <a:bodyPr/>
                    <a:lstStyle/>
                    <a:p>
                      <a:pPr algn="r"/>
                      <a:r>
                        <a:rPr kumimoji="1" lang="en-US" altLang="ja-JP" dirty="0"/>
                        <a:t>4,200</a:t>
                      </a:r>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Ａ社売掛金回収</a:t>
                      </a:r>
                    </a:p>
                  </a:txBody>
                  <a:tcPr/>
                </a:tc>
                <a:extLst>
                  <a:ext uri="{0D108BD9-81ED-4DB2-BD59-A6C34878D82A}">
                    <a16:rowId xmlns:a16="http://schemas.microsoft.com/office/drawing/2014/main" val="1296950940"/>
                  </a:ext>
                </a:extLst>
              </a:tr>
            </a:tbl>
          </a:graphicData>
        </a:graphic>
      </p:graphicFrame>
      <p:sp>
        <p:nvSpPr>
          <p:cNvPr id="7" name="四角形: 角を丸くする 6">
            <a:extLst>
              <a:ext uri="{FF2B5EF4-FFF2-40B4-BE49-F238E27FC236}">
                <a16:creationId xmlns:a16="http://schemas.microsoft.com/office/drawing/2014/main" id="{0A386184-9421-45A0-B61C-7BD2B05332A4}"/>
              </a:ext>
            </a:extLst>
          </p:cNvPr>
          <p:cNvSpPr/>
          <p:nvPr/>
        </p:nvSpPr>
        <p:spPr>
          <a:xfrm>
            <a:off x="239465" y="945021"/>
            <a:ext cx="8640761"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会計ソフトの通帳残高をＣＳＶの形で出力して下記の形まで整える</a:t>
            </a:r>
          </a:p>
        </p:txBody>
      </p:sp>
      <p:cxnSp>
        <p:nvCxnSpPr>
          <p:cNvPr id="9" name="直線矢印コネクタ 8">
            <a:extLst>
              <a:ext uri="{FF2B5EF4-FFF2-40B4-BE49-F238E27FC236}">
                <a16:creationId xmlns:a16="http://schemas.microsoft.com/office/drawing/2014/main" id="{D514947E-0257-4F82-AECA-BFF7545B77DA}"/>
              </a:ext>
            </a:extLst>
          </p:cNvPr>
          <p:cNvCxnSpPr>
            <a:stCxn id="7" idx="2"/>
            <a:endCxn id="3" idx="0"/>
          </p:cNvCxnSpPr>
          <p:nvPr/>
        </p:nvCxnSpPr>
        <p:spPr>
          <a:xfrm>
            <a:off x="4559846" y="1593093"/>
            <a:ext cx="12154" cy="50376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0" name="四角形: 角を丸くする 9">
            <a:extLst>
              <a:ext uri="{FF2B5EF4-FFF2-40B4-BE49-F238E27FC236}">
                <a16:creationId xmlns:a16="http://schemas.microsoft.com/office/drawing/2014/main" id="{4C9D3642-A826-423F-831E-2D4EC086BC77}"/>
              </a:ext>
            </a:extLst>
          </p:cNvPr>
          <p:cNvSpPr/>
          <p:nvPr/>
        </p:nvSpPr>
        <p:spPr>
          <a:xfrm>
            <a:off x="250826" y="5588942"/>
            <a:ext cx="8642350" cy="8643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ＥＸＣＥＬの記載したいセルに「</a:t>
            </a:r>
            <a:r>
              <a:rPr kumimoji="1" lang="en-US" altLang="ja-JP" sz="2400" dirty="0">
                <a:solidFill>
                  <a:schemeClr val="tx1"/>
                </a:solidFill>
              </a:rPr>
              <a:t>=</a:t>
            </a:r>
            <a:r>
              <a:rPr kumimoji="1" lang="en-US" altLang="ja-JP" sz="2400" dirty="0" err="1">
                <a:solidFill>
                  <a:schemeClr val="tx1"/>
                </a:solidFill>
              </a:rPr>
              <a:t>sumif</a:t>
            </a:r>
            <a:r>
              <a:rPr kumimoji="1" lang="en-US" altLang="ja-JP" sz="2400" dirty="0">
                <a:solidFill>
                  <a:schemeClr val="tx1"/>
                </a:solidFill>
              </a:rPr>
              <a:t>(A2:A5,”</a:t>
            </a:r>
            <a:r>
              <a:rPr kumimoji="1" lang="ja-JP" altLang="en-US" sz="2400" dirty="0">
                <a:solidFill>
                  <a:schemeClr val="tx1"/>
                </a:solidFill>
              </a:rPr>
              <a:t>売上入金</a:t>
            </a:r>
            <a:r>
              <a:rPr kumimoji="1" lang="en-US" altLang="ja-JP" sz="2400" dirty="0">
                <a:solidFill>
                  <a:schemeClr val="tx1"/>
                </a:solidFill>
              </a:rPr>
              <a:t>”,C2:C5)</a:t>
            </a:r>
            <a:r>
              <a:rPr kumimoji="1" lang="ja-JP" altLang="en-US" sz="2400" dirty="0">
                <a:solidFill>
                  <a:schemeClr val="tx1"/>
                </a:solidFill>
              </a:rPr>
              <a:t>」</a:t>
            </a:r>
            <a:endParaRPr kumimoji="1" lang="en-US" altLang="ja-JP" sz="2400" dirty="0">
              <a:solidFill>
                <a:schemeClr val="tx1"/>
              </a:solidFill>
            </a:endParaRPr>
          </a:p>
          <a:p>
            <a:r>
              <a:rPr kumimoji="1" lang="ja-JP" altLang="en-US" sz="2400" dirty="0">
                <a:solidFill>
                  <a:schemeClr val="tx1"/>
                </a:solidFill>
              </a:rPr>
              <a:t>と入力すると</a:t>
            </a:r>
            <a:r>
              <a:rPr kumimoji="1" lang="en-US" altLang="ja-JP" sz="2400" dirty="0">
                <a:solidFill>
                  <a:schemeClr val="tx1"/>
                </a:solidFill>
              </a:rPr>
              <a:t>2</a:t>
            </a:r>
            <a:r>
              <a:rPr kumimoji="1" lang="ja-JP" altLang="en-US" sz="2400" dirty="0">
                <a:solidFill>
                  <a:schemeClr val="tx1"/>
                </a:solidFill>
              </a:rPr>
              <a:t>月の売上入金が集計される</a:t>
            </a:r>
          </a:p>
        </p:txBody>
      </p:sp>
      <p:cxnSp>
        <p:nvCxnSpPr>
          <p:cNvPr id="12" name="直線矢印コネクタ 11">
            <a:extLst>
              <a:ext uri="{FF2B5EF4-FFF2-40B4-BE49-F238E27FC236}">
                <a16:creationId xmlns:a16="http://schemas.microsoft.com/office/drawing/2014/main" id="{ADA255E4-9CC8-4283-9A3A-3064795EB982}"/>
              </a:ext>
            </a:extLst>
          </p:cNvPr>
          <p:cNvCxnSpPr>
            <a:cxnSpLocks/>
            <a:stCxn id="3" idx="2"/>
            <a:endCxn id="10" idx="0"/>
          </p:cNvCxnSpPr>
          <p:nvPr/>
        </p:nvCxnSpPr>
        <p:spPr>
          <a:xfrm>
            <a:off x="4572000" y="5126907"/>
            <a:ext cx="1" cy="46203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4" name="四角形: 角を丸くする 13">
            <a:extLst>
              <a:ext uri="{FF2B5EF4-FFF2-40B4-BE49-F238E27FC236}">
                <a16:creationId xmlns:a16="http://schemas.microsoft.com/office/drawing/2014/main" id="{F8984060-E285-4383-92EF-1BE311CB9283}"/>
              </a:ext>
            </a:extLst>
          </p:cNvPr>
          <p:cNvSpPr/>
          <p:nvPr/>
        </p:nvSpPr>
        <p:spPr>
          <a:xfrm>
            <a:off x="2485358" y="1988839"/>
            <a:ext cx="1510578" cy="324036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815A2096-CE03-4F8A-A284-72FC3E816E63}"/>
              </a:ext>
            </a:extLst>
          </p:cNvPr>
          <p:cNvSpPr/>
          <p:nvPr/>
        </p:nvSpPr>
        <p:spPr>
          <a:xfrm>
            <a:off x="431193" y="1448781"/>
            <a:ext cx="1871312" cy="648072"/>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資金繰り表の項目に合わせる</a:t>
            </a:r>
          </a:p>
        </p:txBody>
      </p:sp>
      <p:cxnSp>
        <p:nvCxnSpPr>
          <p:cNvPr id="18" name="直線矢印コネクタ 17">
            <a:extLst>
              <a:ext uri="{FF2B5EF4-FFF2-40B4-BE49-F238E27FC236}">
                <a16:creationId xmlns:a16="http://schemas.microsoft.com/office/drawing/2014/main" id="{24DD53EE-DEE9-449E-96B0-BFEFD90F4FCC}"/>
              </a:ext>
            </a:extLst>
          </p:cNvPr>
          <p:cNvCxnSpPr>
            <a:cxnSpLocks/>
            <a:stCxn id="15" idx="3"/>
          </p:cNvCxnSpPr>
          <p:nvPr/>
        </p:nvCxnSpPr>
        <p:spPr>
          <a:xfrm>
            <a:off x="2302505" y="1772817"/>
            <a:ext cx="325279" cy="21602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102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3-1</a:t>
            </a:r>
            <a:r>
              <a:rPr kumimoji="1" lang="ja-JP" altLang="en-US" dirty="0"/>
              <a:t>．予定資金繰り表とは・・・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22</a:t>
            </a:fld>
            <a:endParaRPr lang="en-US" altLang="ja-JP" dirty="0"/>
          </a:p>
        </p:txBody>
      </p:sp>
      <p:sp>
        <p:nvSpPr>
          <p:cNvPr id="8" name="四角形: 角を丸くする 7">
            <a:extLst>
              <a:ext uri="{FF2B5EF4-FFF2-40B4-BE49-F238E27FC236}">
                <a16:creationId xmlns:a16="http://schemas.microsoft.com/office/drawing/2014/main" id="{80794DAB-AE2F-4B9F-B463-46110B2783D7}"/>
              </a:ext>
            </a:extLst>
          </p:cNvPr>
          <p:cNvSpPr/>
          <p:nvPr/>
        </p:nvSpPr>
        <p:spPr>
          <a:xfrm>
            <a:off x="611560" y="974097"/>
            <a:ext cx="8136904" cy="5976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rgbClr val="FF0000"/>
                </a:solidFill>
              </a:rPr>
              <a:t>将来</a:t>
            </a:r>
            <a:r>
              <a:rPr lang="ja-JP" altLang="en-US" sz="2400" dirty="0">
                <a:solidFill>
                  <a:schemeClr val="tx1"/>
                </a:solidFill>
              </a:rPr>
              <a:t>の資金繰り予測の為に資金繰り表を作成する！</a:t>
            </a:r>
            <a:endParaRPr kumimoji="1" lang="ja-JP" altLang="en-US" sz="2400" dirty="0">
              <a:solidFill>
                <a:schemeClr val="tx1"/>
              </a:solidFill>
            </a:endParaRPr>
          </a:p>
        </p:txBody>
      </p:sp>
      <p:sp>
        <p:nvSpPr>
          <p:cNvPr id="9" name="四角形: 角を丸くする 8">
            <a:extLst>
              <a:ext uri="{FF2B5EF4-FFF2-40B4-BE49-F238E27FC236}">
                <a16:creationId xmlns:a16="http://schemas.microsoft.com/office/drawing/2014/main" id="{7268785B-6D97-4DB4-AE6B-5E8110CEDE18}"/>
              </a:ext>
            </a:extLst>
          </p:cNvPr>
          <p:cNvSpPr/>
          <p:nvPr/>
        </p:nvSpPr>
        <p:spPr>
          <a:xfrm>
            <a:off x="534702" y="5419774"/>
            <a:ext cx="3492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③作成の再現性を重視</a:t>
            </a:r>
            <a:endParaRPr kumimoji="1" lang="ja-JP" altLang="en-US" sz="2400" dirty="0">
              <a:solidFill>
                <a:schemeClr val="tx1"/>
              </a:solidFill>
            </a:endParaRPr>
          </a:p>
        </p:txBody>
      </p:sp>
      <p:sp>
        <p:nvSpPr>
          <p:cNvPr id="18" name="四角形: 角を丸くする 17">
            <a:extLst>
              <a:ext uri="{FF2B5EF4-FFF2-40B4-BE49-F238E27FC236}">
                <a16:creationId xmlns:a16="http://schemas.microsoft.com/office/drawing/2014/main" id="{A71DE253-CA64-4982-962F-028BA10334EB}"/>
              </a:ext>
            </a:extLst>
          </p:cNvPr>
          <p:cNvSpPr/>
          <p:nvPr/>
        </p:nvSpPr>
        <p:spPr>
          <a:xfrm>
            <a:off x="3585201" y="1917271"/>
            <a:ext cx="2189621" cy="597608"/>
          </a:xfrm>
          <a:prstGeom prst="roundRect">
            <a:avLst/>
          </a:prstGeom>
          <a:solidFill>
            <a:srgbClr val="FFCC99"/>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作成の心得！</a:t>
            </a:r>
          </a:p>
        </p:txBody>
      </p:sp>
      <p:sp>
        <p:nvSpPr>
          <p:cNvPr id="20" name="四角形: 角を丸くする 19">
            <a:extLst>
              <a:ext uri="{FF2B5EF4-FFF2-40B4-BE49-F238E27FC236}">
                <a16:creationId xmlns:a16="http://schemas.microsoft.com/office/drawing/2014/main" id="{FA4EF254-1DD4-4CBB-B3EB-BF1E3BA9AC81}"/>
              </a:ext>
            </a:extLst>
          </p:cNvPr>
          <p:cNvSpPr/>
          <p:nvPr/>
        </p:nvSpPr>
        <p:spPr>
          <a:xfrm>
            <a:off x="534702" y="2944043"/>
            <a:ext cx="3492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①初めから完璧を目指さ</a:t>
            </a:r>
            <a:endParaRPr kumimoji="1" lang="en-US" altLang="ja-JP" sz="2400" dirty="0">
              <a:solidFill>
                <a:schemeClr val="tx1"/>
              </a:solidFill>
            </a:endParaRPr>
          </a:p>
          <a:p>
            <a:r>
              <a:rPr lang="ja-JP" altLang="en-US" sz="2400" dirty="0">
                <a:solidFill>
                  <a:schemeClr val="tx1"/>
                </a:solidFill>
              </a:rPr>
              <a:t>　 </a:t>
            </a:r>
            <a:r>
              <a:rPr kumimoji="1" lang="ja-JP" altLang="en-US" sz="2400" dirty="0">
                <a:solidFill>
                  <a:schemeClr val="tx1"/>
                </a:solidFill>
              </a:rPr>
              <a:t>ない</a:t>
            </a:r>
            <a:endParaRPr kumimoji="1" lang="en-US" altLang="ja-JP" sz="2400" dirty="0">
              <a:solidFill>
                <a:schemeClr val="tx1"/>
              </a:solidFill>
            </a:endParaRPr>
          </a:p>
        </p:txBody>
      </p:sp>
      <p:sp>
        <p:nvSpPr>
          <p:cNvPr id="21" name="四角形: 角を丸くする 20">
            <a:extLst>
              <a:ext uri="{FF2B5EF4-FFF2-40B4-BE49-F238E27FC236}">
                <a16:creationId xmlns:a16="http://schemas.microsoft.com/office/drawing/2014/main" id="{7FA4DCE6-8887-4CAE-9083-A4F768B38D34}"/>
              </a:ext>
            </a:extLst>
          </p:cNvPr>
          <p:cNvSpPr/>
          <p:nvPr/>
        </p:nvSpPr>
        <p:spPr>
          <a:xfrm>
            <a:off x="534702" y="4171293"/>
            <a:ext cx="3492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②</a:t>
            </a:r>
            <a:r>
              <a:rPr lang="en-US" altLang="ja-JP" sz="2400" dirty="0">
                <a:solidFill>
                  <a:schemeClr val="tx1"/>
                </a:solidFill>
              </a:rPr>
              <a:t>100</a:t>
            </a:r>
            <a:r>
              <a:rPr lang="ja-JP" altLang="en-US" sz="2400" dirty="0">
                <a:solidFill>
                  <a:schemeClr val="tx1"/>
                </a:solidFill>
              </a:rPr>
              <a:t>％の精度よりも</a:t>
            </a:r>
            <a:endParaRPr lang="en-US" altLang="ja-JP" sz="2400" dirty="0">
              <a:solidFill>
                <a:schemeClr val="tx1"/>
              </a:solidFill>
            </a:endParaRPr>
          </a:p>
          <a:p>
            <a:r>
              <a:rPr lang="en-US" altLang="ja-JP" sz="2400" dirty="0">
                <a:solidFill>
                  <a:schemeClr val="tx1"/>
                </a:solidFill>
              </a:rPr>
              <a:t>    60</a:t>
            </a:r>
            <a:r>
              <a:rPr lang="ja-JP" altLang="en-US" sz="2400" dirty="0">
                <a:solidFill>
                  <a:schemeClr val="tx1"/>
                </a:solidFill>
              </a:rPr>
              <a:t>％のスピード重視</a:t>
            </a:r>
            <a:endParaRPr kumimoji="1" lang="en-US" altLang="ja-JP" sz="2400" dirty="0">
              <a:solidFill>
                <a:schemeClr val="tx1"/>
              </a:solidFill>
            </a:endParaRPr>
          </a:p>
        </p:txBody>
      </p:sp>
      <p:sp>
        <p:nvSpPr>
          <p:cNvPr id="22" name="四角形: 角を丸くする 21">
            <a:extLst>
              <a:ext uri="{FF2B5EF4-FFF2-40B4-BE49-F238E27FC236}">
                <a16:creationId xmlns:a16="http://schemas.microsoft.com/office/drawing/2014/main" id="{22C8F051-9AF6-492D-9052-9045B1EEA09C}"/>
              </a:ext>
            </a:extLst>
          </p:cNvPr>
          <p:cNvSpPr/>
          <p:nvPr/>
        </p:nvSpPr>
        <p:spPr>
          <a:xfrm>
            <a:off x="4817242" y="5410071"/>
            <a:ext cx="3780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出来るだけ手間をかけない</a:t>
            </a:r>
            <a:endParaRPr lang="en-US" altLang="ja-JP" sz="2400" dirty="0">
              <a:solidFill>
                <a:schemeClr val="tx1"/>
              </a:solidFill>
            </a:endParaRPr>
          </a:p>
          <a:p>
            <a:r>
              <a:rPr kumimoji="1" lang="ja-JP" altLang="en-US" sz="2400" dirty="0">
                <a:solidFill>
                  <a:schemeClr val="tx1"/>
                </a:solidFill>
              </a:rPr>
              <a:t>継続する事に意味がある</a:t>
            </a:r>
          </a:p>
        </p:txBody>
      </p:sp>
      <p:sp>
        <p:nvSpPr>
          <p:cNvPr id="23" name="四角形: 角を丸くする 22">
            <a:extLst>
              <a:ext uri="{FF2B5EF4-FFF2-40B4-BE49-F238E27FC236}">
                <a16:creationId xmlns:a16="http://schemas.microsoft.com/office/drawing/2014/main" id="{B7B4A58A-69AE-497C-BE10-12C722CA20D9}"/>
              </a:ext>
            </a:extLst>
          </p:cNvPr>
          <p:cNvSpPr/>
          <p:nvPr/>
        </p:nvSpPr>
        <p:spPr>
          <a:xfrm>
            <a:off x="4817241" y="2934666"/>
            <a:ext cx="3780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細かすぎて分かりにくい</a:t>
            </a:r>
            <a:endParaRPr kumimoji="1" lang="en-US" altLang="ja-JP" sz="2400" dirty="0">
              <a:solidFill>
                <a:schemeClr val="tx1"/>
              </a:solidFill>
            </a:endParaRPr>
          </a:p>
        </p:txBody>
      </p:sp>
      <p:sp>
        <p:nvSpPr>
          <p:cNvPr id="24" name="四角形: 角を丸くする 23">
            <a:extLst>
              <a:ext uri="{FF2B5EF4-FFF2-40B4-BE49-F238E27FC236}">
                <a16:creationId xmlns:a16="http://schemas.microsoft.com/office/drawing/2014/main" id="{D9672ECB-AFEC-4459-B0ED-196458200936}"/>
              </a:ext>
            </a:extLst>
          </p:cNvPr>
          <p:cNvSpPr/>
          <p:nvPr/>
        </p:nvSpPr>
        <p:spPr>
          <a:xfrm>
            <a:off x="4817241" y="4171293"/>
            <a:ext cx="3780000" cy="8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将来の事なのでズレて当たり前位のイメージで！</a:t>
            </a:r>
            <a:endParaRPr kumimoji="1" lang="en-US" altLang="ja-JP" sz="2400" dirty="0">
              <a:solidFill>
                <a:schemeClr val="tx1"/>
              </a:solidFill>
            </a:endParaRPr>
          </a:p>
        </p:txBody>
      </p:sp>
      <p:cxnSp>
        <p:nvCxnSpPr>
          <p:cNvPr id="16" name="直線矢印コネクタ 15">
            <a:extLst>
              <a:ext uri="{FF2B5EF4-FFF2-40B4-BE49-F238E27FC236}">
                <a16:creationId xmlns:a16="http://schemas.microsoft.com/office/drawing/2014/main" id="{D6E220A8-4143-4116-BF25-3801A0C667D2}"/>
              </a:ext>
            </a:extLst>
          </p:cNvPr>
          <p:cNvCxnSpPr>
            <a:stCxn id="20" idx="3"/>
            <a:endCxn id="23" idx="1"/>
          </p:cNvCxnSpPr>
          <p:nvPr/>
        </p:nvCxnSpPr>
        <p:spPr>
          <a:xfrm flipV="1">
            <a:off x="4026702" y="3366666"/>
            <a:ext cx="790539" cy="937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EBB28C64-3DDE-441B-8A0D-F9D5DC5C5013}"/>
              </a:ext>
            </a:extLst>
          </p:cNvPr>
          <p:cNvCxnSpPr>
            <a:stCxn id="21" idx="3"/>
            <a:endCxn id="24" idx="1"/>
          </p:cNvCxnSpPr>
          <p:nvPr/>
        </p:nvCxnSpPr>
        <p:spPr>
          <a:xfrm>
            <a:off x="4026702" y="4603293"/>
            <a:ext cx="790539"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BFC3D1B-FD32-4CC7-9251-13DF8205D9AD}"/>
              </a:ext>
            </a:extLst>
          </p:cNvPr>
          <p:cNvCxnSpPr>
            <a:stCxn id="9" idx="3"/>
            <a:endCxn id="22" idx="1"/>
          </p:cNvCxnSpPr>
          <p:nvPr/>
        </p:nvCxnSpPr>
        <p:spPr>
          <a:xfrm flipV="1">
            <a:off x="4026702" y="5842071"/>
            <a:ext cx="790540" cy="970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F15E9DFD-79BB-4963-B385-9A16E649AFAE}"/>
              </a:ext>
            </a:extLst>
          </p:cNvPr>
          <p:cNvCxnSpPr>
            <a:stCxn id="8" idx="2"/>
            <a:endCxn id="18" idx="0"/>
          </p:cNvCxnSpPr>
          <p:nvPr/>
        </p:nvCxnSpPr>
        <p:spPr>
          <a:xfrm>
            <a:off x="4680012" y="1571705"/>
            <a:ext cx="0" cy="34556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0295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3-2</a:t>
            </a:r>
            <a:r>
              <a:rPr kumimoji="1" lang="ja-JP" altLang="en-US" dirty="0"/>
              <a:t>．予定資金繰り表とは・・・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23</a:t>
            </a:fld>
            <a:endParaRPr lang="en-US" altLang="ja-JP" dirty="0"/>
          </a:p>
        </p:txBody>
      </p:sp>
      <p:sp>
        <p:nvSpPr>
          <p:cNvPr id="3" name="テキスト ボックス 2">
            <a:extLst>
              <a:ext uri="{FF2B5EF4-FFF2-40B4-BE49-F238E27FC236}">
                <a16:creationId xmlns:a16="http://schemas.microsoft.com/office/drawing/2014/main" id="{A4BA7A2B-1FB0-4FAD-9EFC-3F9F8CA6CB36}"/>
              </a:ext>
            </a:extLst>
          </p:cNvPr>
          <p:cNvSpPr txBox="1"/>
          <p:nvPr/>
        </p:nvSpPr>
        <p:spPr>
          <a:xfrm>
            <a:off x="251520" y="2609204"/>
            <a:ext cx="4104456" cy="2585323"/>
          </a:xfrm>
          <a:prstGeom prst="rect">
            <a:avLst/>
          </a:prstGeom>
          <a:noFill/>
          <a:ln>
            <a:solidFill>
              <a:srgbClr val="0070C0"/>
            </a:solidFill>
          </a:ln>
        </p:spPr>
        <p:txBody>
          <a:bodyPr wrap="square" rtlCol="0">
            <a:spAutoFit/>
          </a:bodyPr>
          <a:lstStyle/>
          <a:p>
            <a:r>
              <a:rPr kumimoji="1" lang="en-US" altLang="ja-JP" dirty="0"/>
              <a:t>【</a:t>
            </a:r>
            <a:r>
              <a:rPr kumimoji="1" lang="ja-JP" altLang="en-US" dirty="0"/>
              <a:t>用意する資料</a:t>
            </a:r>
            <a:r>
              <a:rPr kumimoji="1" lang="en-US" altLang="ja-JP" dirty="0"/>
              <a:t>】</a:t>
            </a:r>
          </a:p>
          <a:p>
            <a:pPr marL="342900" indent="-342900">
              <a:buFont typeface="+mj-ea"/>
              <a:buAutoNum type="circleNumDbPlain"/>
            </a:pPr>
            <a:r>
              <a:rPr lang="ja-JP" altLang="en-US" dirty="0"/>
              <a:t>直近１年の商品別、販売先別の月別売上データ</a:t>
            </a:r>
            <a:endParaRPr lang="en-US" altLang="ja-JP" dirty="0"/>
          </a:p>
          <a:p>
            <a:pPr marL="342900" indent="-342900">
              <a:buFont typeface="+mj-ea"/>
              <a:buAutoNum type="circleNumDbPlain"/>
            </a:pPr>
            <a:r>
              <a:rPr lang="ja-JP" altLang="en-US" dirty="0"/>
              <a:t>直近１年の商品別、販売先別の月別仕入、外注費データ</a:t>
            </a:r>
            <a:endParaRPr lang="en-US" altLang="ja-JP" dirty="0"/>
          </a:p>
          <a:p>
            <a:pPr marL="342900" indent="-342900">
              <a:buFont typeface="+mj-ea"/>
              <a:buAutoNum type="circleNumDbPlain"/>
            </a:pPr>
            <a:r>
              <a:rPr lang="ja-JP" altLang="en-US" dirty="0"/>
              <a:t>直近１年の経費支払月別データ</a:t>
            </a:r>
            <a:endParaRPr lang="en-US" altLang="ja-JP" dirty="0"/>
          </a:p>
          <a:p>
            <a:pPr marL="342900" indent="-342900">
              <a:buFont typeface="+mj-ea"/>
              <a:buAutoNum type="circleNumDbPlain"/>
            </a:pPr>
            <a:r>
              <a:rPr lang="ja-JP" altLang="en-US" dirty="0"/>
              <a:t>リース契約の明細</a:t>
            </a:r>
            <a:endParaRPr lang="en-US" altLang="ja-JP" dirty="0"/>
          </a:p>
          <a:p>
            <a:pPr marL="342900" indent="-342900">
              <a:buFont typeface="+mj-ea"/>
              <a:buAutoNum type="circleNumDbPlain"/>
            </a:pPr>
            <a:r>
              <a:rPr lang="ja-JP" altLang="en-US" dirty="0"/>
              <a:t>金融機関からの借入金返済計画表</a:t>
            </a:r>
            <a:endParaRPr lang="en-US" altLang="ja-JP" dirty="0"/>
          </a:p>
          <a:p>
            <a:pPr marL="342900" indent="-342900">
              <a:buFont typeface="+mj-ea"/>
              <a:buAutoNum type="circleNumDbPlain"/>
            </a:pPr>
            <a:r>
              <a:rPr lang="ja-JP" altLang="en-US" dirty="0"/>
              <a:t>生命保険の明細</a:t>
            </a:r>
            <a:endParaRPr lang="en-US" altLang="ja-JP" dirty="0"/>
          </a:p>
        </p:txBody>
      </p:sp>
      <p:sp>
        <p:nvSpPr>
          <p:cNvPr id="7" name="四角形: 角を丸くする 6">
            <a:extLst>
              <a:ext uri="{FF2B5EF4-FFF2-40B4-BE49-F238E27FC236}">
                <a16:creationId xmlns:a16="http://schemas.microsoft.com/office/drawing/2014/main" id="{5D0C3438-054E-4DC7-89F5-E8687B0FA863}"/>
              </a:ext>
            </a:extLst>
          </p:cNvPr>
          <p:cNvSpPr/>
          <p:nvPr/>
        </p:nvSpPr>
        <p:spPr>
          <a:xfrm>
            <a:off x="241840" y="5898821"/>
            <a:ext cx="8640762" cy="422749"/>
          </a:xfrm>
          <a:prstGeom prst="roundRect">
            <a:avLst/>
          </a:prstGeom>
          <a:solidFill>
            <a:srgbClr val="FFCC99"/>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資金繰り表はＥＸＣＥＬで作成する⇒可能な限りデータで入手する</a:t>
            </a:r>
          </a:p>
        </p:txBody>
      </p:sp>
      <p:sp>
        <p:nvSpPr>
          <p:cNvPr id="8" name="四角形: 角を丸くする 7">
            <a:extLst>
              <a:ext uri="{FF2B5EF4-FFF2-40B4-BE49-F238E27FC236}">
                <a16:creationId xmlns:a16="http://schemas.microsoft.com/office/drawing/2014/main" id="{80794DAB-AE2F-4B9F-B463-46110B2783D7}"/>
              </a:ext>
            </a:extLst>
          </p:cNvPr>
          <p:cNvSpPr/>
          <p:nvPr/>
        </p:nvSpPr>
        <p:spPr>
          <a:xfrm>
            <a:off x="251520" y="1103199"/>
            <a:ext cx="4104456" cy="11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rPr>
              <a:t>通常、資金繰り表は、</a:t>
            </a:r>
            <a:r>
              <a:rPr kumimoji="1" lang="ja-JP" altLang="en-US" sz="2400" dirty="0">
                <a:solidFill>
                  <a:srgbClr val="FF0000"/>
                </a:solidFill>
              </a:rPr>
              <a:t>将来の経営判断</a:t>
            </a:r>
            <a:r>
              <a:rPr kumimoji="1" lang="ja-JP" altLang="en-US" sz="2400" dirty="0">
                <a:solidFill>
                  <a:schemeClr val="tx1"/>
                </a:solidFill>
              </a:rPr>
              <a:t>に資する財務情報を提供するもの</a:t>
            </a:r>
          </a:p>
        </p:txBody>
      </p:sp>
      <p:sp>
        <p:nvSpPr>
          <p:cNvPr id="9" name="四角形: 角を丸くする 8">
            <a:extLst>
              <a:ext uri="{FF2B5EF4-FFF2-40B4-BE49-F238E27FC236}">
                <a16:creationId xmlns:a16="http://schemas.microsoft.com/office/drawing/2014/main" id="{7268785B-6D97-4DB4-AE6B-5E8110CEDE18}"/>
              </a:ext>
            </a:extLst>
          </p:cNvPr>
          <p:cNvSpPr/>
          <p:nvPr/>
        </p:nvSpPr>
        <p:spPr>
          <a:xfrm>
            <a:off x="5156457" y="2609205"/>
            <a:ext cx="3648877" cy="273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200" dirty="0">
                <a:solidFill>
                  <a:srgbClr val="FF0000"/>
                </a:solidFill>
              </a:rPr>
              <a:t>将来の事業計画が必要</a:t>
            </a:r>
            <a:endParaRPr kumimoji="1" lang="en-US" altLang="ja-JP" sz="2200" dirty="0">
              <a:solidFill>
                <a:srgbClr val="FF0000"/>
              </a:solidFill>
            </a:endParaRPr>
          </a:p>
          <a:p>
            <a:r>
              <a:rPr kumimoji="1" lang="ja-JP" altLang="en-US" sz="2200" dirty="0">
                <a:solidFill>
                  <a:schemeClr val="tx1"/>
                </a:solidFill>
              </a:rPr>
              <a:t>・売上計画</a:t>
            </a:r>
            <a:endParaRPr kumimoji="1" lang="en-US" altLang="ja-JP" sz="2200" dirty="0">
              <a:solidFill>
                <a:schemeClr val="tx1"/>
              </a:solidFill>
            </a:endParaRPr>
          </a:p>
          <a:p>
            <a:r>
              <a:rPr lang="ja-JP" altLang="en-US" sz="2200" dirty="0">
                <a:solidFill>
                  <a:schemeClr val="tx1"/>
                </a:solidFill>
              </a:rPr>
              <a:t>　</a:t>
            </a:r>
            <a:r>
              <a:rPr kumimoji="1" lang="ja-JP" altLang="en-US" sz="2200" dirty="0">
                <a:solidFill>
                  <a:schemeClr val="tx1"/>
                </a:solidFill>
              </a:rPr>
              <a:t>⇒売掛金の回収予定</a:t>
            </a:r>
            <a:endParaRPr kumimoji="1" lang="en-US" altLang="ja-JP" sz="2200" dirty="0">
              <a:solidFill>
                <a:schemeClr val="tx1"/>
              </a:solidFill>
            </a:endParaRPr>
          </a:p>
          <a:p>
            <a:r>
              <a:rPr lang="ja-JP" altLang="en-US" sz="2200" dirty="0">
                <a:solidFill>
                  <a:schemeClr val="tx1"/>
                </a:solidFill>
              </a:rPr>
              <a:t>・売上原価計画</a:t>
            </a:r>
            <a:endParaRPr lang="en-US" altLang="ja-JP" sz="2200" dirty="0">
              <a:solidFill>
                <a:schemeClr val="tx1"/>
              </a:solidFill>
            </a:endParaRPr>
          </a:p>
          <a:p>
            <a:r>
              <a:rPr lang="ja-JP" altLang="en-US" sz="2200" dirty="0">
                <a:solidFill>
                  <a:schemeClr val="tx1"/>
                </a:solidFill>
              </a:rPr>
              <a:t>　⇒</a:t>
            </a:r>
            <a:r>
              <a:rPr lang="ja-JP" altLang="en-US" sz="1600" dirty="0">
                <a:solidFill>
                  <a:schemeClr val="tx1"/>
                </a:solidFill>
              </a:rPr>
              <a:t>買掛金、支払手形の支払予定</a:t>
            </a:r>
            <a:endParaRPr lang="en-US" altLang="ja-JP" sz="1600" dirty="0">
              <a:solidFill>
                <a:schemeClr val="tx1"/>
              </a:solidFill>
            </a:endParaRPr>
          </a:p>
          <a:p>
            <a:r>
              <a:rPr kumimoji="1" lang="ja-JP" altLang="en-US" sz="2200" dirty="0">
                <a:solidFill>
                  <a:schemeClr val="tx1"/>
                </a:solidFill>
              </a:rPr>
              <a:t>・経費計画</a:t>
            </a:r>
            <a:endParaRPr kumimoji="1" lang="en-US" altLang="ja-JP" sz="2200" dirty="0">
              <a:solidFill>
                <a:schemeClr val="tx1"/>
              </a:solidFill>
            </a:endParaRPr>
          </a:p>
          <a:p>
            <a:r>
              <a:rPr lang="ja-JP" altLang="en-US" sz="2200" dirty="0">
                <a:solidFill>
                  <a:schemeClr val="tx1"/>
                </a:solidFill>
              </a:rPr>
              <a:t>・設備計画</a:t>
            </a:r>
            <a:endParaRPr lang="en-US" altLang="ja-JP" sz="2200" dirty="0">
              <a:solidFill>
                <a:schemeClr val="tx1"/>
              </a:solidFill>
            </a:endParaRPr>
          </a:p>
          <a:p>
            <a:r>
              <a:rPr kumimoji="1" lang="ja-JP" altLang="en-US" sz="2200" dirty="0">
                <a:solidFill>
                  <a:schemeClr val="tx1"/>
                </a:solidFill>
              </a:rPr>
              <a:t>・資金計画</a:t>
            </a:r>
          </a:p>
        </p:txBody>
      </p:sp>
      <p:sp>
        <p:nvSpPr>
          <p:cNvPr id="10" name="四角形: 角を丸くする 9">
            <a:extLst>
              <a:ext uri="{FF2B5EF4-FFF2-40B4-BE49-F238E27FC236}">
                <a16:creationId xmlns:a16="http://schemas.microsoft.com/office/drawing/2014/main" id="{6D924DD0-3411-4E0B-A912-A478651AD105}"/>
              </a:ext>
            </a:extLst>
          </p:cNvPr>
          <p:cNvSpPr/>
          <p:nvPr/>
        </p:nvSpPr>
        <p:spPr>
          <a:xfrm>
            <a:off x="5156457" y="1103199"/>
            <a:ext cx="3648877" cy="11518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将来をどうやって予測するか？</a:t>
            </a:r>
            <a:endParaRPr kumimoji="1" lang="ja-JP" altLang="en-US" sz="2400" dirty="0">
              <a:solidFill>
                <a:schemeClr val="tx1"/>
              </a:solidFill>
            </a:endParaRPr>
          </a:p>
        </p:txBody>
      </p:sp>
      <p:cxnSp>
        <p:nvCxnSpPr>
          <p:cNvPr id="12" name="直線矢印コネクタ 11">
            <a:extLst>
              <a:ext uri="{FF2B5EF4-FFF2-40B4-BE49-F238E27FC236}">
                <a16:creationId xmlns:a16="http://schemas.microsoft.com/office/drawing/2014/main" id="{C070ABD8-DB8E-4719-9334-1B858972D24D}"/>
              </a:ext>
            </a:extLst>
          </p:cNvPr>
          <p:cNvCxnSpPr>
            <a:cxnSpLocks/>
            <a:stCxn id="8" idx="3"/>
            <a:endCxn id="10" idx="1"/>
          </p:cNvCxnSpPr>
          <p:nvPr/>
        </p:nvCxnSpPr>
        <p:spPr>
          <a:xfrm>
            <a:off x="4355976" y="1679115"/>
            <a:ext cx="800481"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8B614FB7-3A7A-4A75-86B9-3D6198456883}"/>
              </a:ext>
            </a:extLst>
          </p:cNvPr>
          <p:cNvCxnSpPr>
            <a:cxnSpLocks/>
            <a:stCxn id="10" idx="2"/>
            <a:endCxn id="9" idx="0"/>
          </p:cNvCxnSpPr>
          <p:nvPr/>
        </p:nvCxnSpPr>
        <p:spPr>
          <a:xfrm>
            <a:off x="6980896" y="2255030"/>
            <a:ext cx="0" cy="3541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C15ADC8B-C9A9-4FA8-AEE5-9116FCB3E37E}"/>
              </a:ext>
            </a:extLst>
          </p:cNvPr>
          <p:cNvCxnSpPr>
            <a:cxnSpLocks/>
            <a:stCxn id="9" idx="1"/>
            <a:endCxn id="3" idx="3"/>
          </p:cNvCxnSpPr>
          <p:nvPr/>
        </p:nvCxnSpPr>
        <p:spPr>
          <a:xfrm flipH="1" flipV="1">
            <a:off x="4355976" y="3901866"/>
            <a:ext cx="800481" cy="7533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3782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24</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3-3.</a:t>
            </a:r>
            <a:r>
              <a:rPr lang="ja-JP" altLang="en-US" sz="2000" kern="0" dirty="0">
                <a:solidFill>
                  <a:schemeClr val="tx2"/>
                </a:solidFill>
                <a:latin typeface="+mj-lt"/>
                <a:ea typeface="+mj-ea"/>
                <a:cs typeface="+mj-cs"/>
              </a:rPr>
              <a:t>売上計画のデータ</a:t>
            </a:r>
          </a:p>
        </p:txBody>
      </p:sp>
      <p:graphicFrame>
        <p:nvGraphicFramePr>
          <p:cNvPr id="3" name="表 3">
            <a:extLst>
              <a:ext uri="{FF2B5EF4-FFF2-40B4-BE49-F238E27FC236}">
                <a16:creationId xmlns:a16="http://schemas.microsoft.com/office/drawing/2014/main" id="{3C8B4E42-AD27-476A-9DCE-5DDC2D548F14}"/>
              </a:ext>
            </a:extLst>
          </p:cNvPr>
          <p:cNvGraphicFramePr>
            <a:graphicFrameLocks noGrp="1"/>
          </p:cNvGraphicFramePr>
          <p:nvPr/>
        </p:nvGraphicFramePr>
        <p:xfrm>
          <a:off x="395540" y="2126326"/>
          <a:ext cx="8350204" cy="2052520"/>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2018</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120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100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40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820 </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2019</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780 </a:t>
                      </a:r>
                    </a:p>
                  </a:txBody>
                  <a:tcPr marL="6350" marR="6350" marT="6350" marB="0" anchor="b"/>
                </a:tc>
                <a:extLst>
                  <a:ext uri="{0D108BD9-81ED-4DB2-BD59-A6C34878D82A}">
                    <a16:rowId xmlns:a16="http://schemas.microsoft.com/office/drawing/2014/main" val="1770933247"/>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810 </a:t>
                      </a:r>
                    </a:p>
                  </a:txBody>
                  <a:tcPr marL="6350" marR="6350" marT="6350" marB="0" anchor="b"/>
                </a:tc>
                <a:extLst>
                  <a:ext uri="{0D108BD9-81ED-4DB2-BD59-A6C34878D82A}">
                    <a16:rowId xmlns:a16="http://schemas.microsoft.com/office/drawing/2014/main" val="1353254318"/>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2,410 </a:t>
                      </a:r>
                    </a:p>
                  </a:txBody>
                  <a:tcPr marL="6350" marR="6350" marT="6350" marB="0" anchor="b"/>
                </a:tc>
                <a:extLst>
                  <a:ext uri="{0D108BD9-81ED-4DB2-BD59-A6C34878D82A}">
                    <a16:rowId xmlns:a16="http://schemas.microsoft.com/office/drawing/2014/main" val="3456465014"/>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6.2%</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10.8%</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6350" marR="6350" marT="6350" marB="0" anchor="b"/>
                </a:tc>
                <a:extLst>
                  <a:ext uri="{0D108BD9-81ED-4DB2-BD59-A6C34878D82A}">
                    <a16:rowId xmlns:a16="http://schemas.microsoft.com/office/drawing/2014/main" val="4272917731"/>
                  </a:ext>
                </a:extLst>
              </a:tr>
            </a:tbl>
          </a:graphicData>
        </a:graphic>
      </p:graphicFrame>
      <p:sp>
        <p:nvSpPr>
          <p:cNvPr id="4" name="テキスト ボックス 3">
            <a:extLst>
              <a:ext uri="{FF2B5EF4-FFF2-40B4-BE49-F238E27FC236}">
                <a16:creationId xmlns:a16="http://schemas.microsoft.com/office/drawing/2014/main" id="{BD737D4A-AE5E-41B3-B31D-C0E8C537B375}"/>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過年度売上推移</a:t>
            </a:r>
            <a:endParaRPr kumimoji="1" lang="en-US" altLang="ja-JP" dirty="0"/>
          </a:p>
          <a:p>
            <a:r>
              <a:rPr lang="ja-JP" altLang="en-US" dirty="0"/>
              <a:t>＊</a:t>
            </a:r>
            <a:r>
              <a:rPr kumimoji="1" lang="ja-JP" altLang="en-US" dirty="0"/>
              <a:t>今回は例題の為、全社売上で把握⇒実際は、各部門別、商品別、地域別、担当者別に把握する事（代金は月末〆の月末回収とする）</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nvGraphicFramePr>
        <p:xfrm>
          <a:off x="395540" y="4930200"/>
          <a:ext cx="8350204" cy="1040464"/>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55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48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93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62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59 </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830 </a:t>
                      </a:r>
                    </a:p>
                  </a:txBody>
                  <a:tcPr marL="6350" marR="6350" marT="6350" marB="0" anchor="b"/>
                </a:tc>
                <a:extLst>
                  <a:ext uri="{0D108BD9-81ED-4DB2-BD59-A6C34878D82A}">
                    <a16:rowId xmlns:a16="http://schemas.microsoft.com/office/drawing/2014/main" val="1770933247"/>
                  </a:ext>
                </a:extLst>
              </a:tr>
            </a:tbl>
          </a:graphicData>
        </a:graphic>
      </p:graphicFrame>
      <p:sp>
        <p:nvSpPr>
          <p:cNvPr id="8" name="矢印: 下 7">
            <a:extLst>
              <a:ext uri="{FF2B5EF4-FFF2-40B4-BE49-F238E27FC236}">
                <a16:creationId xmlns:a16="http://schemas.microsoft.com/office/drawing/2014/main" id="{F550D85B-CF06-40B0-83F5-4AADC2AC97E4}"/>
              </a:ext>
            </a:extLst>
          </p:cNvPr>
          <p:cNvSpPr/>
          <p:nvPr/>
        </p:nvSpPr>
        <p:spPr>
          <a:xfrm>
            <a:off x="2123728" y="4392553"/>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8630DA2-514C-4F56-B048-92800BDD539B}"/>
              </a:ext>
            </a:extLst>
          </p:cNvPr>
          <p:cNvSpPr txBox="1"/>
          <p:nvPr/>
        </p:nvSpPr>
        <p:spPr>
          <a:xfrm>
            <a:off x="2699792" y="4419423"/>
            <a:ext cx="4176464" cy="369332"/>
          </a:xfrm>
          <a:prstGeom prst="rect">
            <a:avLst/>
          </a:prstGeom>
          <a:noFill/>
        </p:spPr>
        <p:txBody>
          <a:bodyPr wrap="square" rtlCol="0">
            <a:spAutoFit/>
          </a:bodyPr>
          <a:lstStyle/>
          <a:p>
            <a:r>
              <a:rPr kumimoji="1" lang="ja-JP" altLang="en-US" dirty="0"/>
              <a:t>今期目標売上</a:t>
            </a:r>
            <a:r>
              <a:rPr kumimoji="1" lang="en-US" altLang="ja-JP" dirty="0"/>
              <a:t>830M</a:t>
            </a:r>
            <a:r>
              <a:rPr kumimoji="1" lang="ja-JP" altLang="en-US" dirty="0"/>
              <a:t>を各月に振り分ける</a:t>
            </a:r>
          </a:p>
        </p:txBody>
      </p:sp>
      <p:sp>
        <p:nvSpPr>
          <p:cNvPr id="11" name="テキスト ボックス 10">
            <a:extLst>
              <a:ext uri="{FF2B5EF4-FFF2-40B4-BE49-F238E27FC236}">
                <a16:creationId xmlns:a16="http://schemas.microsoft.com/office/drawing/2014/main" id="{45001C14-1501-4E77-B9EB-7A9AD9F46BA7}"/>
              </a:ext>
            </a:extLst>
          </p:cNvPr>
          <p:cNvSpPr txBox="1"/>
          <p:nvPr/>
        </p:nvSpPr>
        <p:spPr>
          <a:xfrm>
            <a:off x="2699792" y="6112109"/>
            <a:ext cx="4885260" cy="369332"/>
          </a:xfrm>
          <a:prstGeom prst="rect">
            <a:avLst/>
          </a:prstGeom>
          <a:noFill/>
        </p:spPr>
        <p:txBody>
          <a:bodyPr wrap="square" rtlCol="0">
            <a:spAutoFit/>
          </a:bodyPr>
          <a:lstStyle/>
          <a:p>
            <a:r>
              <a:rPr kumimoji="1" lang="ja-JP" altLang="en-US" dirty="0"/>
              <a:t>今期特有の月別要因があれば、別途修正する</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Tree>
    <p:extLst>
      <p:ext uri="{BB962C8B-B14F-4D97-AF65-F5344CB8AC3E}">
        <p14:creationId xmlns:p14="http://schemas.microsoft.com/office/powerpoint/2010/main" val="13397563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25</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3-4.</a:t>
            </a:r>
            <a:r>
              <a:rPr lang="ja-JP" altLang="en-US" sz="2000" kern="0" dirty="0">
                <a:solidFill>
                  <a:schemeClr val="tx2"/>
                </a:solidFill>
                <a:latin typeface="+mj-lt"/>
                <a:ea typeface="+mj-ea"/>
                <a:cs typeface="+mj-cs"/>
              </a:rPr>
              <a:t>実際に計算してみましょう！</a:t>
            </a:r>
          </a:p>
        </p:txBody>
      </p:sp>
      <p:graphicFrame>
        <p:nvGraphicFramePr>
          <p:cNvPr id="3" name="表 3">
            <a:extLst>
              <a:ext uri="{FF2B5EF4-FFF2-40B4-BE49-F238E27FC236}">
                <a16:creationId xmlns:a16="http://schemas.microsoft.com/office/drawing/2014/main" id="{3C8B4E42-AD27-476A-9DCE-5DDC2D548F14}"/>
              </a:ext>
            </a:extLst>
          </p:cNvPr>
          <p:cNvGraphicFramePr>
            <a:graphicFrameLocks noGrp="1"/>
          </p:cNvGraphicFramePr>
          <p:nvPr/>
        </p:nvGraphicFramePr>
        <p:xfrm>
          <a:off x="395540" y="2126326"/>
          <a:ext cx="8350204" cy="2052520"/>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2018</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120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100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40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820 </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2019</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780 </a:t>
                      </a:r>
                    </a:p>
                  </a:txBody>
                  <a:tcPr marL="6350" marR="6350" marT="6350" marB="0" anchor="b"/>
                </a:tc>
                <a:extLst>
                  <a:ext uri="{0D108BD9-81ED-4DB2-BD59-A6C34878D82A}">
                    <a16:rowId xmlns:a16="http://schemas.microsoft.com/office/drawing/2014/main" val="1770933247"/>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810 </a:t>
                      </a:r>
                    </a:p>
                  </a:txBody>
                  <a:tcPr marL="6350" marR="6350" marT="6350" marB="0" anchor="b"/>
                </a:tc>
                <a:extLst>
                  <a:ext uri="{0D108BD9-81ED-4DB2-BD59-A6C34878D82A}">
                    <a16:rowId xmlns:a16="http://schemas.microsoft.com/office/drawing/2014/main" val="1353254318"/>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2,410 </a:t>
                      </a:r>
                    </a:p>
                  </a:txBody>
                  <a:tcPr marL="6350" marR="6350" marT="6350" marB="0" anchor="b"/>
                </a:tc>
                <a:extLst>
                  <a:ext uri="{0D108BD9-81ED-4DB2-BD59-A6C34878D82A}">
                    <a16:rowId xmlns:a16="http://schemas.microsoft.com/office/drawing/2014/main" val="3456465014"/>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6.6%</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12.4%</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11.2%</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7.5%</a:t>
                      </a:r>
                    </a:p>
                  </a:txBody>
                  <a:tcPr marL="6350" marR="6350" marT="6350" marB="0" anchor="b">
                    <a:solidFill>
                      <a:srgbClr val="F4D6AA"/>
                    </a:solid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7.1%</a:t>
                      </a:r>
                    </a:p>
                  </a:txBody>
                  <a:tcPr marL="6350" marR="6350" marT="6350" marB="0" anchor="b">
                    <a:solidFill>
                      <a:srgbClr val="F4D6AA"/>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6.2%</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10.8%</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6350" marR="6350" marT="6350" marB="0" anchor="b"/>
                </a:tc>
                <a:extLst>
                  <a:ext uri="{0D108BD9-81ED-4DB2-BD59-A6C34878D82A}">
                    <a16:rowId xmlns:a16="http://schemas.microsoft.com/office/drawing/2014/main" val="4272917731"/>
                  </a:ext>
                </a:extLst>
              </a:tr>
            </a:tbl>
          </a:graphicData>
        </a:graphic>
      </p:graphicFrame>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nvGraphicFramePr>
        <p:xfrm>
          <a:off x="395540" y="4930200"/>
          <a:ext cx="8350204" cy="1040464"/>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55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48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93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62 </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59 </a:t>
                      </a:r>
                    </a:p>
                  </a:txBody>
                  <a:tcPr marL="6350" marR="6350" marT="6350" marB="0" anchor="b"/>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65 </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65 </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69 </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52 </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69 </a:t>
                      </a:r>
                    </a:p>
                  </a:txBody>
                  <a:tcPr marL="6350" marR="6350" marT="6350" marB="0" anchor="b">
                    <a:solidFill>
                      <a:srgbClr val="F4D6AA"/>
                    </a:solid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solidFill>
                      <a:srgbClr val="F4D6AA"/>
                    </a:solidFill>
                  </a:tcP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830 </a:t>
                      </a:r>
                    </a:p>
                  </a:txBody>
                  <a:tcPr marL="6350" marR="6350" marT="6350" marB="0" anchor="b"/>
                </a:tc>
                <a:extLst>
                  <a:ext uri="{0D108BD9-81ED-4DB2-BD59-A6C34878D82A}">
                    <a16:rowId xmlns:a16="http://schemas.microsoft.com/office/drawing/2014/main" val="1770933247"/>
                  </a:ext>
                </a:extLst>
              </a:tr>
            </a:tbl>
          </a:graphicData>
        </a:graphic>
      </p:graphicFrame>
      <p:sp>
        <p:nvSpPr>
          <p:cNvPr id="8" name="矢印: 下 7">
            <a:extLst>
              <a:ext uri="{FF2B5EF4-FFF2-40B4-BE49-F238E27FC236}">
                <a16:creationId xmlns:a16="http://schemas.microsoft.com/office/drawing/2014/main" id="{F550D85B-CF06-40B0-83F5-4AADC2AC97E4}"/>
              </a:ext>
            </a:extLst>
          </p:cNvPr>
          <p:cNvSpPr/>
          <p:nvPr/>
        </p:nvSpPr>
        <p:spPr>
          <a:xfrm>
            <a:off x="2123728" y="4392553"/>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8630DA2-514C-4F56-B048-92800BDD539B}"/>
              </a:ext>
            </a:extLst>
          </p:cNvPr>
          <p:cNvSpPr txBox="1"/>
          <p:nvPr/>
        </p:nvSpPr>
        <p:spPr>
          <a:xfrm>
            <a:off x="2699792" y="4419423"/>
            <a:ext cx="4176464" cy="369332"/>
          </a:xfrm>
          <a:prstGeom prst="rect">
            <a:avLst/>
          </a:prstGeom>
          <a:noFill/>
        </p:spPr>
        <p:txBody>
          <a:bodyPr wrap="square" rtlCol="0">
            <a:spAutoFit/>
          </a:bodyPr>
          <a:lstStyle/>
          <a:p>
            <a:r>
              <a:rPr kumimoji="1" lang="ja-JP" altLang="en-US" dirty="0"/>
              <a:t>今期目標売上</a:t>
            </a:r>
            <a:r>
              <a:rPr kumimoji="1" lang="en-US" altLang="ja-JP" dirty="0"/>
              <a:t>830M</a:t>
            </a:r>
            <a:r>
              <a:rPr kumimoji="1" lang="ja-JP" altLang="en-US" dirty="0"/>
              <a:t>を各月に振り分ける</a:t>
            </a:r>
          </a:p>
        </p:txBody>
      </p:sp>
      <p:sp>
        <p:nvSpPr>
          <p:cNvPr id="11" name="テキスト ボックス 10">
            <a:extLst>
              <a:ext uri="{FF2B5EF4-FFF2-40B4-BE49-F238E27FC236}">
                <a16:creationId xmlns:a16="http://schemas.microsoft.com/office/drawing/2014/main" id="{45001C14-1501-4E77-B9EB-7A9AD9F46BA7}"/>
              </a:ext>
            </a:extLst>
          </p:cNvPr>
          <p:cNvSpPr txBox="1"/>
          <p:nvPr/>
        </p:nvSpPr>
        <p:spPr>
          <a:xfrm>
            <a:off x="2699792" y="6112109"/>
            <a:ext cx="4885260" cy="369332"/>
          </a:xfrm>
          <a:prstGeom prst="rect">
            <a:avLst/>
          </a:prstGeom>
          <a:noFill/>
        </p:spPr>
        <p:txBody>
          <a:bodyPr wrap="square" rtlCol="0">
            <a:spAutoFit/>
          </a:bodyPr>
          <a:lstStyle/>
          <a:p>
            <a:r>
              <a:rPr kumimoji="1" lang="ja-JP" altLang="en-US" dirty="0"/>
              <a:t>今期特有の月別要因があれば、別途修正する</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D660A4EB-28BF-42C3-A7CC-58D7BC497F41}"/>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過年度売上推移</a:t>
            </a:r>
            <a:endParaRPr kumimoji="1" lang="en-US" altLang="ja-JP" dirty="0"/>
          </a:p>
          <a:p>
            <a:r>
              <a:rPr lang="ja-JP" altLang="en-US" dirty="0"/>
              <a:t>＊</a:t>
            </a:r>
            <a:r>
              <a:rPr kumimoji="1" lang="ja-JP" altLang="en-US" dirty="0"/>
              <a:t>今回は例題の為、全社売上で把握⇒</a:t>
            </a:r>
            <a:r>
              <a:rPr lang="ja-JP" altLang="en-US" dirty="0"/>
              <a:t>　 </a:t>
            </a:r>
            <a:r>
              <a:rPr kumimoji="1" lang="ja-JP" altLang="en-US" dirty="0"/>
              <a:t>実際は、各部門別、商品別、地域別、担当者別に把握する事（代金は月末〆の月末回収とする）</a:t>
            </a:r>
          </a:p>
        </p:txBody>
      </p:sp>
    </p:spTree>
    <p:extLst>
      <p:ext uri="{BB962C8B-B14F-4D97-AF65-F5344CB8AC3E}">
        <p14:creationId xmlns:p14="http://schemas.microsoft.com/office/powerpoint/2010/main" val="2646817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26</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3-5.</a:t>
            </a:r>
            <a:r>
              <a:rPr lang="ja-JP" altLang="en-US" sz="2000" kern="0" dirty="0">
                <a:solidFill>
                  <a:schemeClr val="tx2"/>
                </a:solidFill>
                <a:latin typeface="+mj-lt"/>
                <a:ea typeface="+mj-ea"/>
                <a:cs typeface="+mj-cs"/>
              </a:rPr>
              <a:t>損益計画と資金繰り表の連動</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557177695"/>
              </p:ext>
            </p:extLst>
          </p:nvPr>
        </p:nvGraphicFramePr>
        <p:xfrm>
          <a:off x="398258" y="2437735"/>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u="none" strike="noStrike" dirty="0">
                          <a:solidFill>
                            <a:srgbClr val="000000"/>
                          </a:solidFill>
                          <a:effectLst/>
                        </a:rPr>
                        <a:t>季節指数</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6.6%</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5.8%</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12.4%</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11.2%</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7.5%</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7.1%</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7.9%</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7.9%</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8.3%</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6.2%</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8.3%</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10.8%</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100%</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en-US" altLang="ja-JP" sz="1100" b="0" u="none" strike="noStrike" dirty="0">
                          <a:solidFill>
                            <a:srgbClr val="000000"/>
                          </a:solidFill>
                          <a:effectLst/>
                        </a:rPr>
                        <a:t>2021</a:t>
                      </a:r>
                      <a:r>
                        <a:rPr lang="ja-JP" altLang="en-US" sz="1100" b="0" u="none" strike="noStrike" dirty="0">
                          <a:solidFill>
                            <a:srgbClr val="000000"/>
                          </a:solidFill>
                          <a:effectLst/>
                        </a:rPr>
                        <a:t>年度</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90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830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過年度売上推移</a:t>
            </a:r>
            <a:endParaRPr kumimoji="1" lang="en-US" altLang="ja-JP" dirty="0"/>
          </a:p>
          <a:p>
            <a:r>
              <a:rPr lang="ja-JP" altLang="en-US" dirty="0"/>
              <a:t>＊</a:t>
            </a:r>
            <a:r>
              <a:rPr kumimoji="1" lang="ja-JP" altLang="en-US" dirty="0"/>
              <a:t>今回は例題の為、全社売上で把握⇒</a:t>
            </a:r>
            <a:r>
              <a:rPr lang="ja-JP" altLang="en-US" dirty="0"/>
              <a:t>　 </a:t>
            </a:r>
            <a:r>
              <a:rPr kumimoji="1" lang="ja-JP" altLang="en-US" dirty="0"/>
              <a:t>実際は、各部門別、商品別、地域別、担当者別に把握する事（代金は月末〆の月末回収とする）</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601839058"/>
              </p:ext>
            </p:extLst>
          </p:nvPr>
        </p:nvGraphicFramePr>
        <p:xfrm>
          <a:off x="398258" y="4517508"/>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売掛金入金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その他収入</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988840"/>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4068613"/>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Tree>
    <p:extLst>
      <p:ext uri="{BB962C8B-B14F-4D97-AF65-F5344CB8AC3E}">
        <p14:creationId xmlns:p14="http://schemas.microsoft.com/office/powerpoint/2010/main" val="1360620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27</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3-6.</a:t>
            </a:r>
            <a:r>
              <a:rPr lang="ja-JP" altLang="en-US" sz="2000" kern="0" dirty="0">
                <a:solidFill>
                  <a:schemeClr val="tx2"/>
                </a:solidFill>
                <a:latin typeface="+mj-lt"/>
                <a:ea typeface="+mj-ea"/>
                <a:cs typeface="+mj-cs"/>
              </a:rPr>
              <a:t>損益計画と資金繰り表の連動（解答）</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3031241574"/>
              </p:ext>
            </p:extLst>
          </p:nvPr>
        </p:nvGraphicFramePr>
        <p:xfrm>
          <a:off x="398258" y="2437735"/>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u="none" strike="noStrike" dirty="0">
                          <a:solidFill>
                            <a:srgbClr val="000000"/>
                          </a:solidFill>
                          <a:effectLst/>
                        </a:rPr>
                        <a:t>季節指数</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6.6%</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5.8%</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12.4%</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11.2%</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7.5%</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7.1%</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7.9%</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7.9%</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8.3%</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a:solidFill>
                            <a:srgbClr val="000000"/>
                          </a:solidFill>
                          <a:effectLst/>
                        </a:rPr>
                        <a:t>6.2%</a:t>
                      </a:r>
                      <a:endPar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8.3%</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10.8%</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100%</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en-US" altLang="ja-JP" sz="1100" b="0" u="none" strike="noStrike" dirty="0">
                          <a:solidFill>
                            <a:srgbClr val="000000"/>
                          </a:solidFill>
                          <a:effectLst/>
                        </a:rPr>
                        <a:t>2021</a:t>
                      </a:r>
                      <a:r>
                        <a:rPr lang="ja-JP" altLang="en-US" sz="1100" b="0" u="none" strike="noStrike" dirty="0">
                          <a:solidFill>
                            <a:srgbClr val="000000"/>
                          </a:solidFill>
                          <a:effectLst/>
                        </a:rPr>
                        <a:t>年度</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90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830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過年度売上推移</a:t>
            </a:r>
            <a:endParaRPr kumimoji="1" lang="en-US" altLang="ja-JP" dirty="0"/>
          </a:p>
          <a:p>
            <a:r>
              <a:rPr lang="ja-JP" altLang="en-US" dirty="0"/>
              <a:t>＊</a:t>
            </a:r>
            <a:r>
              <a:rPr kumimoji="1" lang="ja-JP" altLang="en-US" dirty="0"/>
              <a:t>今回は例題の為、全社売上で把握⇒</a:t>
            </a:r>
            <a:r>
              <a:rPr lang="ja-JP" altLang="en-US" dirty="0"/>
              <a:t>　 </a:t>
            </a:r>
            <a:r>
              <a:rPr kumimoji="1" lang="ja-JP" altLang="en-US" dirty="0"/>
              <a:t>実際は、各部門別、商品別、地域別、担当者別に把握する事（代金は月末〆の月末回収とする）</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1712994289"/>
              </p:ext>
            </p:extLst>
          </p:nvPr>
        </p:nvGraphicFramePr>
        <p:xfrm>
          <a:off x="398258" y="4517508"/>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売掛金入金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その他収入</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5" name="楕円 4">
            <a:extLst>
              <a:ext uri="{FF2B5EF4-FFF2-40B4-BE49-F238E27FC236}">
                <a16:creationId xmlns:a16="http://schemas.microsoft.com/office/drawing/2014/main" id="{1115CA97-38A0-406E-932B-F732FBF94920}"/>
              </a:ext>
            </a:extLst>
          </p:cNvPr>
          <p:cNvSpPr/>
          <p:nvPr/>
        </p:nvSpPr>
        <p:spPr>
          <a:xfrm>
            <a:off x="1619673" y="3424967"/>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B562450F-0DDE-4B33-934E-901E24C9762D}"/>
              </a:ext>
            </a:extLst>
          </p:cNvPr>
          <p:cNvSpPr/>
          <p:nvPr/>
        </p:nvSpPr>
        <p:spPr>
          <a:xfrm>
            <a:off x="2987824" y="5428322"/>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0A1CE1BB-0167-4541-A343-108BF9D1FAA9}"/>
              </a:ext>
            </a:extLst>
          </p:cNvPr>
          <p:cNvCxnSpPr>
            <a:cxnSpLocks/>
            <a:stCxn id="5" idx="5"/>
            <a:endCxn id="14" idx="1"/>
          </p:cNvCxnSpPr>
          <p:nvPr/>
        </p:nvCxnSpPr>
        <p:spPr>
          <a:xfrm>
            <a:off x="2234300" y="3950256"/>
            <a:ext cx="858977" cy="15681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988840"/>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4068613"/>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Tree>
    <p:extLst>
      <p:ext uri="{BB962C8B-B14F-4D97-AF65-F5344CB8AC3E}">
        <p14:creationId xmlns:p14="http://schemas.microsoft.com/office/powerpoint/2010/main" val="854798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28</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3-7.</a:t>
            </a:r>
            <a:r>
              <a:rPr lang="ja-JP" altLang="en-US" sz="2000" kern="0" dirty="0">
                <a:solidFill>
                  <a:schemeClr val="tx2"/>
                </a:solidFill>
                <a:latin typeface="+mj-lt"/>
                <a:ea typeface="+mj-ea"/>
                <a:cs typeface="+mj-cs"/>
              </a:rPr>
              <a:t>損益計画と資金繰り表の連動（売掛金回収＋手形回収）</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2288008156"/>
              </p:ext>
            </p:extLst>
          </p:nvPr>
        </p:nvGraphicFramePr>
        <p:xfrm>
          <a:off x="398258" y="2014746"/>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Ｂ会社</a:t>
                      </a: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90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830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646331"/>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会社⇒月末〆の翌月末、手形回収（満期日：回収後</a:t>
            </a:r>
            <a:r>
              <a:rPr kumimoji="1" lang="en-US" altLang="ja-JP" dirty="0"/>
              <a:t>90</a:t>
            </a:r>
            <a:r>
              <a:rPr kumimoji="1" lang="ja-JP" altLang="en-US" dirty="0"/>
              <a:t>日）</a:t>
            </a:r>
            <a:endParaRPr kumimoji="1" lang="en-US" altLang="ja-JP" dirty="0"/>
          </a:p>
          <a:p>
            <a:r>
              <a:rPr kumimoji="1" lang="ja-JP" altLang="en-US" dirty="0"/>
              <a:t>Ｂ会社⇒月末〆の翌月末振込回収</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478744337"/>
              </p:ext>
            </p:extLst>
          </p:nvPr>
        </p:nvGraphicFramePr>
        <p:xfrm>
          <a:off x="398258" y="4311650"/>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売掛金入金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受取手形期日入金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862755"/>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Tree>
    <p:extLst>
      <p:ext uri="{BB962C8B-B14F-4D97-AF65-F5344CB8AC3E}">
        <p14:creationId xmlns:p14="http://schemas.microsoft.com/office/powerpoint/2010/main" val="31553604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1-1</a:t>
            </a:r>
            <a:r>
              <a:rPr kumimoji="1" lang="ja-JP" altLang="en-US" dirty="0"/>
              <a:t>．中小企業にとって一番大切な事は・・・？</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2</a:t>
            </a:fld>
            <a:endParaRPr lang="en-US" altLang="ja-JP" dirty="0"/>
          </a:p>
        </p:txBody>
      </p:sp>
      <p:sp>
        <p:nvSpPr>
          <p:cNvPr id="6" name="四角形: 角を丸くする 5">
            <a:extLst>
              <a:ext uri="{FF2B5EF4-FFF2-40B4-BE49-F238E27FC236}">
                <a16:creationId xmlns:a16="http://schemas.microsoft.com/office/drawing/2014/main" id="{0049FA1F-B71B-438C-B83D-3AD39C73433F}"/>
              </a:ext>
            </a:extLst>
          </p:cNvPr>
          <p:cNvSpPr/>
          <p:nvPr/>
        </p:nvSpPr>
        <p:spPr>
          <a:xfrm>
            <a:off x="899592" y="1091896"/>
            <a:ext cx="7344816" cy="6839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会社の継続維持の為に最も重要な事は・・・？</a:t>
            </a:r>
            <a:endParaRPr kumimoji="1" lang="ja-JP" altLang="en-US" sz="2800" dirty="0">
              <a:solidFill>
                <a:schemeClr val="tx1"/>
              </a:solidFill>
            </a:endParaRPr>
          </a:p>
        </p:txBody>
      </p:sp>
      <p:sp>
        <p:nvSpPr>
          <p:cNvPr id="9" name="四角形: 角を丸くする 8">
            <a:extLst>
              <a:ext uri="{FF2B5EF4-FFF2-40B4-BE49-F238E27FC236}">
                <a16:creationId xmlns:a16="http://schemas.microsoft.com/office/drawing/2014/main" id="{A23D3981-98D1-488F-87ED-45E3BF7E36CE}"/>
              </a:ext>
            </a:extLst>
          </p:cNvPr>
          <p:cNvSpPr/>
          <p:nvPr/>
        </p:nvSpPr>
        <p:spPr>
          <a:xfrm>
            <a:off x="5112336" y="2456839"/>
            <a:ext cx="2484000" cy="683927"/>
          </a:xfrm>
          <a:prstGeom prst="roundRect">
            <a:avLst/>
          </a:prstGeom>
          <a:solidFill>
            <a:srgbClr val="FFCC99"/>
          </a:solidFill>
          <a:ln>
            <a:solidFill>
              <a:srgbClr val="A8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FF0000"/>
                </a:solidFill>
              </a:rPr>
              <a:t>現預金</a:t>
            </a:r>
          </a:p>
        </p:txBody>
      </p:sp>
      <p:sp>
        <p:nvSpPr>
          <p:cNvPr id="10" name="四角形: 角を丸くする 9">
            <a:extLst>
              <a:ext uri="{FF2B5EF4-FFF2-40B4-BE49-F238E27FC236}">
                <a16:creationId xmlns:a16="http://schemas.microsoft.com/office/drawing/2014/main" id="{4BCCE622-EA3F-458B-9137-DDFC9A309E9B}"/>
              </a:ext>
            </a:extLst>
          </p:cNvPr>
          <p:cNvSpPr/>
          <p:nvPr/>
        </p:nvSpPr>
        <p:spPr>
          <a:xfrm>
            <a:off x="1547664" y="2439899"/>
            <a:ext cx="2484000" cy="6839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売上？利益？</a:t>
            </a:r>
          </a:p>
        </p:txBody>
      </p:sp>
      <p:sp>
        <p:nvSpPr>
          <p:cNvPr id="11" name="四角形: 角を丸くする 10">
            <a:extLst>
              <a:ext uri="{FF2B5EF4-FFF2-40B4-BE49-F238E27FC236}">
                <a16:creationId xmlns:a16="http://schemas.microsoft.com/office/drawing/2014/main" id="{19137C85-6BBB-4D94-8FBC-F389A6FCE6F1}"/>
              </a:ext>
            </a:extLst>
          </p:cNvPr>
          <p:cNvSpPr/>
          <p:nvPr/>
        </p:nvSpPr>
        <p:spPr>
          <a:xfrm>
            <a:off x="899592" y="3787903"/>
            <a:ext cx="7344816" cy="6839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FF0000"/>
                </a:solidFill>
              </a:rPr>
              <a:t>勘定あって銭足らず！</a:t>
            </a:r>
          </a:p>
        </p:txBody>
      </p:sp>
      <p:sp>
        <p:nvSpPr>
          <p:cNvPr id="12" name="四角形: 角を丸くする 11">
            <a:extLst>
              <a:ext uri="{FF2B5EF4-FFF2-40B4-BE49-F238E27FC236}">
                <a16:creationId xmlns:a16="http://schemas.microsoft.com/office/drawing/2014/main" id="{C8018AFB-F9EA-4F18-8BEA-7C8B0151091E}"/>
              </a:ext>
            </a:extLst>
          </p:cNvPr>
          <p:cNvSpPr/>
          <p:nvPr/>
        </p:nvSpPr>
        <p:spPr>
          <a:xfrm>
            <a:off x="899592" y="5082177"/>
            <a:ext cx="7344816" cy="1155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これを事前に察知し、対応するのが</a:t>
            </a:r>
            <a:r>
              <a:rPr kumimoji="1" lang="ja-JP" altLang="en-US" sz="2800" dirty="0">
                <a:solidFill>
                  <a:srgbClr val="FF0000"/>
                </a:solidFill>
              </a:rPr>
              <a:t>資金繰り</a:t>
            </a:r>
            <a:endParaRPr kumimoji="1" lang="en-US" altLang="ja-JP" sz="2800" dirty="0">
              <a:solidFill>
                <a:srgbClr val="FF0000"/>
              </a:solidFill>
            </a:endParaRPr>
          </a:p>
          <a:p>
            <a:pPr algn="ctr"/>
            <a:r>
              <a:rPr kumimoji="1" lang="ja-JP" altLang="en-US" sz="2800" dirty="0">
                <a:solidFill>
                  <a:schemeClr val="tx1"/>
                </a:solidFill>
              </a:rPr>
              <a:t>⇒一覧表にしたのが</a:t>
            </a:r>
            <a:r>
              <a:rPr kumimoji="1" lang="ja-JP" altLang="en-US" sz="2800" dirty="0">
                <a:solidFill>
                  <a:srgbClr val="FF0000"/>
                </a:solidFill>
              </a:rPr>
              <a:t>「資金繰り表」</a:t>
            </a:r>
          </a:p>
        </p:txBody>
      </p:sp>
      <p:cxnSp>
        <p:nvCxnSpPr>
          <p:cNvPr id="17" name="直線矢印コネクタ 16">
            <a:extLst>
              <a:ext uri="{FF2B5EF4-FFF2-40B4-BE49-F238E27FC236}">
                <a16:creationId xmlns:a16="http://schemas.microsoft.com/office/drawing/2014/main" id="{BED205A2-FC01-43DA-A17F-8C9987EC2532}"/>
              </a:ext>
            </a:extLst>
          </p:cNvPr>
          <p:cNvCxnSpPr>
            <a:stCxn id="11" idx="2"/>
            <a:endCxn id="12" idx="0"/>
          </p:cNvCxnSpPr>
          <p:nvPr/>
        </p:nvCxnSpPr>
        <p:spPr>
          <a:xfrm>
            <a:off x="4572000" y="4471830"/>
            <a:ext cx="0" cy="61034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28FCB8C5-C3C9-431B-8B5A-7BE4BF66A4BE}"/>
              </a:ext>
            </a:extLst>
          </p:cNvPr>
          <p:cNvCxnSpPr>
            <a:stCxn id="9" idx="2"/>
            <a:endCxn id="11" idx="0"/>
          </p:cNvCxnSpPr>
          <p:nvPr/>
        </p:nvCxnSpPr>
        <p:spPr>
          <a:xfrm flipH="1">
            <a:off x="4572000" y="3140766"/>
            <a:ext cx="1782336" cy="647137"/>
          </a:xfrm>
          <a:prstGeom prst="straightConnector1">
            <a:avLst/>
          </a:prstGeom>
          <a:ln w="76200">
            <a:solidFill>
              <a:srgbClr val="8E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B6E95449-843E-4384-8BF4-7D8576B6DC33}"/>
              </a:ext>
            </a:extLst>
          </p:cNvPr>
          <p:cNvCxnSpPr>
            <a:stCxn id="6" idx="2"/>
            <a:endCxn id="9" idx="0"/>
          </p:cNvCxnSpPr>
          <p:nvPr/>
        </p:nvCxnSpPr>
        <p:spPr>
          <a:xfrm>
            <a:off x="4572000" y="1775823"/>
            <a:ext cx="1782336" cy="681016"/>
          </a:xfrm>
          <a:prstGeom prst="straightConnector1">
            <a:avLst/>
          </a:prstGeom>
          <a:ln w="76200">
            <a:solidFill>
              <a:srgbClr val="A8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43F64AB3-40AE-4BB7-8A98-59737DC9CEBF}"/>
              </a:ext>
            </a:extLst>
          </p:cNvPr>
          <p:cNvCxnSpPr>
            <a:stCxn id="6" idx="2"/>
            <a:endCxn id="10" idx="0"/>
          </p:cNvCxnSpPr>
          <p:nvPr/>
        </p:nvCxnSpPr>
        <p:spPr>
          <a:xfrm flipH="1">
            <a:off x="2789664" y="1775823"/>
            <a:ext cx="1782336" cy="664076"/>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451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29</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3-8.</a:t>
            </a:r>
            <a:r>
              <a:rPr lang="ja-JP" altLang="en-US" sz="2000" kern="0" dirty="0">
                <a:solidFill>
                  <a:schemeClr val="tx2"/>
                </a:solidFill>
                <a:latin typeface="+mj-lt"/>
                <a:ea typeface="+mj-ea"/>
                <a:cs typeface="+mj-cs"/>
              </a:rPr>
              <a:t>損益計画と資金繰り表の連動（売掛金回収＋手形回収：解答）</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3234131173"/>
              </p:ext>
            </p:extLst>
          </p:nvPr>
        </p:nvGraphicFramePr>
        <p:xfrm>
          <a:off x="398258" y="2014746"/>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Ｂ会社</a:t>
                      </a: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90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830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646331"/>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会社⇒月末〆の翌月末、手形回収（満期日：回収後</a:t>
            </a:r>
            <a:r>
              <a:rPr kumimoji="1" lang="en-US" altLang="ja-JP" dirty="0"/>
              <a:t>90</a:t>
            </a:r>
            <a:r>
              <a:rPr kumimoji="1" lang="ja-JP" altLang="en-US" dirty="0"/>
              <a:t>日）</a:t>
            </a:r>
            <a:endParaRPr kumimoji="1" lang="en-US" altLang="ja-JP" dirty="0"/>
          </a:p>
          <a:p>
            <a:r>
              <a:rPr kumimoji="1" lang="ja-JP" altLang="en-US" dirty="0"/>
              <a:t>Ｂ会社⇒月末〆の翌月末振込回収</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1021981530"/>
              </p:ext>
            </p:extLst>
          </p:nvPr>
        </p:nvGraphicFramePr>
        <p:xfrm>
          <a:off x="398258" y="4311650"/>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売掛金入金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48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103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93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62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59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u="none" strike="noStrike" kern="1200" dirty="0">
                          <a:solidFill>
                            <a:srgbClr val="000000"/>
                          </a:solidFill>
                          <a:effectLst/>
                        </a:rPr>
                        <a:t>65 </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受取手形期日入金</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862755"/>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
        <p:nvSpPr>
          <p:cNvPr id="17" name="楕円 16">
            <a:extLst>
              <a:ext uri="{FF2B5EF4-FFF2-40B4-BE49-F238E27FC236}">
                <a16:creationId xmlns:a16="http://schemas.microsoft.com/office/drawing/2014/main" id="{3E9D5A1A-E468-46F4-A2EB-F9C262EC7990}"/>
              </a:ext>
            </a:extLst>
          </p:cNvPr>
          <p:cNvSpPr/>
          <p:nvPr/>
        </p:nvSpPr>
        <p:spPr>
          <a:xfrm>
            <a:off x="1723621" y="2555598"/>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a:extLst>
              <a:ext uri="{FF2B5EF4-FFF2-40B4-BE49-F238E27FC236}">
                <a16:creationId xmlns:a16="http://schemas.microsoft.com/office/drawing/2014/main" id="{AE56C472-8D74-44BF-94E9-B1DABAB52715}"/>
              </a:ext>
            </a:extLst>
          </p:cNvPr>
          <p:cNvSpPr/>
          <p:nvPr/>
        </p:nvSpPr>
        <p:spPr>
          <a:xfrm>
            <a:off x="5004048" y="5541546"/>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矢印コネクタ 20">
            <a:extLst>
              <a:ext uri="{FF2B5EF4-FFF2-40B4-BE49-F238E27FC236}">
                <a16:creationId xmlns:a16="http://schemas.microsoft.com/office/drawing/2014/main" id="{E59A2337-AC9E-48A8-89B0-3F16C74A0F29}"/>
              </a:ext>
            </a:extLst>
          </p:cNvPr>
          <p:cNvCxnSpPr>
            <a:cxnSpLocks/>
            <a:stCxn id="17" idx="5"/>
            <a:endCxn id="20" idx="1"/>
          </p:cNvCxnSpPr>
          <p:nvPr/>
        </p:nvCxnSpPr>
        <p:spPr>
          <a:xfrm>
            <a:off x="2338248" y="3080887"/>
            <a:ext cx="2771253" cy="255078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四角形: 角を丸くする 7">
            <a:extLst>
              <a:ext uri="{FF2B5EF4-FFF2-40B4-BE49-F238E27FC236}">
                <a16:creationId xmlns:a16="http://schemas.microsoft.com/office/drawing/2014/main" id="{A56619AE-B0B5-4202-9147-58D55BED5455}"/>
              </a:ext>
            </a:extLst>
          </p:cNvPr>
          <p:cNvSpPr/>
          <p:nvPr/>
        </p:nvSpPr>
        <p:spPr>
          <a:xfrm>
            <a:off x="4355976" y="3573016"/>
            <a:ext cx="4176464" cy="661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Ａ社⇒</a:t>
            </a:r>
            <a:r>
              <a:rPr kumimoji="1" lang="en-US" altLang="ja-JP" dirty="0">
                <a:solidFill>
                  <a:schemeClr val="tx1"/>
                </a:solidFill>
              </a:rPr>
              <a:t>1</a:t>
            </a:r>
            <a:r>
              <a:rPr kumimoji="1" lang="ja-JP" altLang="en-US" dirty="0">
                <a:solidFill>
                  <a:schemeClr val="tx1"/>
                </a:solidFill>
              </a:rPr>
              <a:t>月末〆分⇒</a:t>
            </a:r>
            <a:r>
              <a:rPr kumimoji="1" lang="en-US" altLang="ja-JP" dirty="0">
                <a:solidFill>
                  <a:schemeClr val="tx1"/>
                </a:solidFill>
              </a:rPr>
              <a:t>2</a:t>
            </a:r>
            <a:r>
              <a:rPr kumimoji="1" lang="ja-JP" altLang="en-US" dirty="0">
                <a:solidFill>
                  <a:schemeClr val="tx1"/>
                </a:solidFill>
              </a:rPr>
              <a:t>月末に手形回収（ここから</a:t>
            </a:r>
            <a:r>
              <a:rPr kumimoji="1" lang="en-US" altLang="ja-JP" dirty="0">
                <a:solidFill>
                  <a:schemeClr val="tx1"/>
                </a:solidFill>
              </a:rPr>
              <a:t>90</a:t>
            </a:r>
            <a:r>
              <a:rPr kumimoji="1" lang="ja-JP" altLang="en-US" dirty="0">
                <a:solidFill>
                  <a:schemeClr val="tx1"/>
                </a:solidFill>
              </a:rPr>
              <a:t>日後に現金化）⇒</a:t>
            </a:r>
            <a:r>
              <a:rPr kumimoji="1" lang="en-US" altLang="ja-JP" dirty="0">
                <a:solidFill>
                  <a:schemeClr val="tx1"/>
                </a:solidFill>
              </a:rPr>
              <a:t>5</a:t>
            </a:r>
            <a:r>
              <a:rPr kumimoji="1" lang="ja-JP" altLang="en-US" dirty="0">
                <a:solidFill>
                  <a:schemeClr val="tx1"/>
                </a:solidFill>
              </a:rPr>
              <a:t>月末入金</a:t>
            </a:r>
          </a:p>
        </p:txBody>
      </p:sp>
    </p:spTree>
    <p:extLst>
      <p:ext uri="{BB962C8B-B14F-4D97-AF65-F5344CB8AC3E}">
        <p14:creationId xmlns:p14="http://schemas.microsoft.com/office/powerpoint/2010/main" val="1653102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30</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3-9.</a:t>
            </a:r>
            <a:r>
              <a:rPr lang="ja-JP" altLang="en-US" sz="2000" kern="0" dirty="0">
                <a:solidFill>
                  <a:schemeClr val="tx2"/>
                </a:solidFill>
                <a:latin typeface="+mj-lt"/>
                <a:ea typeface="+mj-ea"/>
                <a:cs typeface="+mj-cs"/>
              </a:rPr>
              <a:t>手形帳を作成してみましょう！</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2361610707"/>
              </p:ext>
            </p:extLst>
          </p:nvPr>
        </p:nvGraphicFramePr>
        <p:xfrm>
          <a:off x="398258" y="2014746"/>
          <a:ext cx="8350208" cy="1036320"/>
        </p:xfrm>
        <a:graphic>
          <a:graphicData uri="http://schemas.openxmlformats.org/drawingml/2006/table">
            <a:tbl>
              <a:tblPr firstRow="1" bandRow="1">
                <a:tableStyleId>{5940675A-B579-460E-94D1-54222C63F5DA}</a:tableStyleId>
              </a:tblPr>
              <a:tblGrid>
                <a:gridCol w="357318">
                  <a:extLst>
                    <a:ext uri="{9D8B030D-6E8A-4147-A177-3AD203B41FA5}">
                      <a16:colId xmlns:a16="http://schemas.microsoft.com/office/drawing/2014/main" val="2785651561"/>
                    </a:ext>
                  </a:extLst>
                </a:gridCol>
                <a:gridCol w="963894">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369332"/>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会社⇒月末〆の翌月末、手形回収（満期日：回収後</a:t>
            </a:r>
            <a:r>
              <a:rPr kumimoji="1" lang="en-US" altLang="ja-JP" dirty="0"/>
              <a:t>90</a:t>
            </a:r>
            <a:r>
              <a:rPr kumimoji="1" lang="ja-JP" altLang="en-US" dirty="0"/>
              <a:t>日）</a:t>
            </a:r>
            <a:endParaRPr kumimoji="1" lang="en-US" altLang="ja-JP" dirty="0"/>
          </a:p>
        </p:txBody>
      </p:sp>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388128"/>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手形帳</a:t>
            </a:r>
          </a:p>
        </p:txBody>
      </p:sp>
      <p:graphicFrame>
        <p:nvGraphicFramePr>
          <p:cNvPr id="14" name="表 3">
            <a:extLst>
              <a:ext uri="{FF2B5EF4-FFF2-40B4-BE49-F238E27FC236}">
                <a16:creationId xmlns:a16="http://schemas.microsoft.com/office/drawing/2014/main" id="{F184300D-B817-4FF4-84DF-4C5E981D82F4}"/>
              </a:ext>
            </a:extLst>
          </p:cNvPr>
          <p:cNvGraphicFramePr>
            <a:graphicFrameLocks noGrp="1"/>
          </p:cNvGraphicFramePr>
          <p:nvPr>
            <p:extLst>
              <p:ext uri="{D42A27DB-BD31-4B8C-83A1-F6EECF244321}">
                <p14:modId xmlns:p14="http://schemas.microsoft.com/office/powerpoint/2010/main" val="1732964218"/>
              </p:ext>
            </p:extLst>
          </p:nvPr>
        </p:nvGraphicFramePr>
        <p:xfrm>
          <a:off x="398256" y="3859768"/>
          <a:ext cx="8347486" cy="2232248"/>
        </p:xfrm>
        <a:graphic>
          <a:graphicData uri="http://schemas.openxmlformats.org/drawingml/2006/table">
            <a:tbl>
              <a:tblPr firstRow="1" bandRow="1">
                <a:tableStyleId>{5940675A-B579-460E-94D1-54222C63F5DA}</a:tableStyleId>
              </a:tblPr>
              <a:tblGrid>
                <a:gridCol w="355097">
                  <a:extLst>
                    <a:ext uri="{9D8B030D-6E8A-4147-A177-3AD203B41FA5}">
                      <a16:colId xmlns:a16="http://schemas.microsoft.com/office/drawing/2014/main" val="2785651561"/>
                    </a:ext>
                  </a:extLst>
                </a:gridCol>
                <a:gridCol w="722303">
                  <a:extLst>
                    <a:ext uri="{9D8B030D-6E8A-4147-A177-3AD203B41FA5}">
                      <a16:colId xmlns:a16="http://schemas.microsoft.com/office/drawing/2014/main" val="2343357190"/>
                    </a:ext>
                  </a:extLst>
                </a:gridCol>
                <a:gridCol w="579720">
                  <a:extLst>
                    <a:ext uri="{9D8B030D-6E8A-4147-A177-3AD203B41FA5}">
                      <a16:colId xmlns:a16="http://schemas.microsoft.com/office/drawing/2014/main" val="1999874754"/>
                    </a:ext>
                  </a:extLst>
                </a:gridCol>
                <a:gridCol w="743374">
                  <a:extLst>
                    <a:ext uri="{9D8B030D-6E8A-4147-A177-3AD203B41FA5}">
                      <a16:colId xmlns:a16="http://schemas.microsoft.com/office/drawing/2014/main" val="1601435374"/>
                    </a:ext>
                  </a:extLst>
                </a:gridCol>
                <a:gridCol w="743374">
                  <a:extLst>
                    <a:ext uri="{9D8B030D-6E8A-4147-A177-3AD203B41FA5}">
                      <a16:colId xmlns:a16="http://schemas.microsoft.com/office/drawing/2014/main" val="3146876739"/>
                    </a:ext>
                  </a:extLst>
                </a:gridCol>
                <a:gridCol w="743374">
                  <a:extLst>
                    <a:ext uri="{9D8B030D-6E8A-4147-A177-3AD203B41FA5}">
                      <a16:colId xmlns:a16="http://schemas.microsoft.com/office/drawing/2014/main" val="1810570257"/>
                    </a:ext>
                  </a:extLst>
                </a:gridCol>
                <a:gridCol w="743374">
                  <a:extLst>
                    <a:ext uri="{9D8B030D-6E8A-4147-A177-3AD203B41FA5}">
                      <a16:colId xmlns:a16="http://schemas.microsoft.com/office/drawing/2014/main" val="314666693"/>
                    </a:ext>
                  </a:extLst>
                </a:gridCol>
                <a:gridCol w="743374">
                  <a:extLst>
                    <a:ext uri="{9D8B030D-6E8A-4147-A177-3AD203B41FA5}">
                      <a16:colId xmlns:a16="http://schemas.microsoft.com/office/drawing/2014/main" val="2770646283"/>
                    </a:ext>
                  </a:extLst>
                </a:gridCol>
                <a:gridCol w="743374">
                  <a:extLst>
                    <a:ext uri="{9D8B030D-6E8A-4147-A177-3AD203B41FA5}">
                      <a16:colId xmlns:a16="http://schemas.microsoft.com/office/drawing/2014/main" val="2193800417"/>
                    </a:ext>
                  </a:extLst>
                </a:gridCol>
                <a:gridCol w="743374">
                  <a:extLst>
                    <a:ext uri="{9D8B030D-6E8A-4147-A177-3AD203B41FA5}">
                      <a16:colId xmlns:a16="http://schemas.microsoft.com/office/drawing/2014/main" val="401493264"/>
                    </a:ext>
                  </a:extLst>
                </a:gridCol>
                <a:gridCol w="743374">
                  <a:extLst>
                    <a:ext uri="{9D8B030D-6E8A-4147-A177-3AD203B41FA5}">
                      <a16:colId xmlns:a16="http://schemas.microsoft.com/office/drawing/2014/main" val="1784990133"/>
                    </a:ext>
                  </a:extLst>
                </a:gridCol>
                <a:gridCol w="743374">
                  <a:extLst>
                    <a:ext uri="{9D8B030D-6E8A-4147-A177-3AD203B41FA5}">
                      <a16:colId xmlns:a16="http://schemas.microsoft.com/office/drawing/2014/main" val="1451851257"/>
                    </a:ext>
                  </a:extLst>
                </a:gridCol>
              </a:tblGrid>
              <a:tr h="38608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Ｊ</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Ｋ</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Ｌ</a:t>
                      </a:r>
                    </a:p>
                  </a:txBody>
                  <a:tcPr marL="6350" marR="6350" marT="6350" marB="0" anchor="ctr">
                    <a:solidFill>
                      <a:srgbClr val="FFCC99"/>
                    </a:solidFill>
                  </a:tcPr>
                </a:tc>
                <a:extLst>
                  <a:ext uri="{0D108BD9-81ED-4DB2-BD59-A6C34878D82A}">
                    <a16:rowId xmlns:a16="http://schemas.microsoft.com/office/drawing/2014/main" val="1754852109"/>
                  </a:ext>
                </a:extLst>
              </a:tr>
              <a:tr h="471339">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rowSpan="2">
                  <a:txBody>
                    <a:bodyPr/>
                    <a:lstStyle/>
                    <a:p>
                      <a:pPr marL="0" algn="ctr" defTabSz="914400" rtl="0" eaLnBrk="1" fontAlgn="ctr" latinLnBrk="0" hangingPunct="1"/>
                      <a:r>
                        <a:rPr kumimoji="1" lang="en-US" altLang="ja-JP" sz="12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a:t>
                      </a:r>
                      <a:r>
                        <a:rPr kumimoji="1" lang="ja-JP" altLang="en-US" sz="12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月末残高</a:t>
                      </a:r>
                    </a:p>
                  </a:txBody>
                  <a:tcPr anchor="ctr"/>
                </a:tc>
                <a:tc gridSpan="5">
                  <a:txBody>
                    <a:bodyPr/>
                    <a:lstStyle/>
                    <a:p>
                      <a:pPr algn="ctr" fontAlgn="ctr"/>
                      <a:r>
                        <a:rPr lang="ja-JP" altLang="en-US" sz="2400" b="0" i="0" u="none" strike="noStrike" dirty="0">
                          <a:solidFill>
                            <a:srgbClr val="000000"/>
                          </a:solidFill>
                          <a:effectLst/>
                          <a:latin typeface="游ゴシック" panose="020B0400000000000000" pitchFamily="50" charset="-128"/>
                          <a:ea typeface="游ゴシック" panose="020B0400000000000000" pitchFamily="50" charset="-128"/>
                        </a:rPr>
                        <a:t>１月</a:t>
                      </a:r>
                      <a:endParaRPr lang="en-US" altLang="ja-JP" sz="2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gridSpan="2">
                  <a:txBody>
                    <a:bodyPr/>
                    <a:lstStyle/>
                    <a:p>
                      <a:pPr marL="0" algn="ctr" defTabSz="914400" rtl="0" eaLnBrk="1" fontAlgn="ctr" latinLnBrk="0" hangingPunct="1"/>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２月</a:t>
                      </a:r>
                    </a:p>
                  </a:txBody>
                  <a:tcPr marL="6350" marR="6350" marT="6350" marB="0" anchor="b"/>
                </a:tc>
                <a:tc hMerge="1">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a:t>
                      </a:r>
                    </a:p>
                  </a:txBody>
                  <a:tcPr marL="6350" marR="6350" marT="6350" marB="0" anchor="b"/>
                </a:tc>
                <a:tc>
                  <a:txBody>
                    <a:bodyPr/>
                    <a:lstStyle/>
                    <a:p>
                      <a:pPr marL="0" algn="ctr" defTabSz="914400" rtl="0" eaLnBrk="1" fontAlgn="ctr" latinLnBrk="0" hangingPunct="1"/>
                      <a:r>
                        <a:rPr kumimoji="1" lang="en-US" altLang="ja-JP"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a:t>
                      </a: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a:t>
                      </a:r>
                    </a:p>
                  </a:txBody>
                  <a:tcPr marL="6350" marR="6350" marT="6350" marB="0" anchor="b"/>
                </a:tc>
                <a:extLst>
                  <a:ext uri="{0D108BD9-81ED-4DB2-BD59-A6C34878D82A}">
                    <a16:rowId xmlns:a16="http://schemas.microsoft.com/office/drawing/2014/main" val="3998017212"/>
                  </a:ext>
                </a:extLst>
              </a:tr>
              <a:tr h="419522">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vMerge="1">
                  <a:txBody>
                    <a:bodyPr/>
                    <a:lstStyle/>
                    <a:p>
                      <a:pPr marL="0" algn="ctr" defTabSz="914400" rtl="0" eaLnBrk="1" fontAlgn="ctr" latinLnBrk="0" hangingPunct="1"/>
                      <a:endPar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回収高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期日入金</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割引</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裏書</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回収高</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期日入金</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期日入金</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492012">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３</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Ａ社</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666199045"/>
                  </a:ext>
                </a:extLst>
              </a:tr>
              <a:tr h="463295">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合計</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358246742"/>
                  </a:ext>
                </a:extLst>
              </a:tr>
            </a:tbl>
          </a:graphicData>
        </a:graphic>
      </p:graphicFrame>
    </p:spTree>
    <p:extLst>
      <p:ext uri="{BB962C8B-B14F-4D97-AF65-F5344CB8AC3E}">
        <p14:creationId xmlns:p14="http://schemas.microsoft.com/office/powerpoint/2010/main" val="14297551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31</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3-10.</a:t>
            </a:r>
            <a:r>
              <a:rPr lang="ja-JP" altLang="en-US" sz="2000" kern="0" dirty="0">
                <a:solidFill>
                  <a:schemeClr val="tx2"/>
                </a:solidFill>
                <a:latin typeface="+mj-lt"/>
                <a:ea typeface="+mj-ea"/>
                <a:cs typeface="+mj-cs"/>
              </a:rPr>
              <a:t>手形帳を作成してみましょう！（解答）</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nvGraphicFramePr>
        <p:xfrm>
          <a:off x="398258" y="2014746"/>
          <a:ext cx="8350208" cy="1036320"/>
        </p:xfrm>
        <a:graphic>
          <a:graphicData uri="http://schemas.openxmlformats.org/drawingml/2006/table">
            <a:tbl>
              <a:tblPr firstRow="1" bandRow="1">
                <a:tableStyleId>{5940675A-B579-460E-94D1-54222C63F5DA}</a:tableStyleId>
              </a:tblPr>
              <a:tblGrid>
                <a:gridCol w="357318">
                  <a:extLst>
                    <a:ext uri="{9D8B030D-6E8A-4147-A177-3AD203B41FA5}">
                      <a16:colId xmlns:a16="http://schemas.microsoft.com/office/drawing/2014/main" val="2785651561"/>
                    </a:ext>
                  </a:extLst>
                </a:gridCol>
                <a:gridCol w="963894">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369332"/>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会社⇒月末〆の翌月末、手形回収（満期日：回収後</a:t>
            </a:r>
            <a:r>
              <a:rPr kumimoji="1" lang="en-US" altLang="ja-JP" dirty="0"/>
              <a:t>90</a:t>
            </a:r>
            <a:r>
              <a:rPr kumimoji="1" lang="ja-JP" altLang="en-US" dirty="0"/>
              <a:t>日）</a:t>
            </a:r>
            <a:endParaRPr kumimoji="1" lang="en-US" altLang="ja-JP" dirty="0"/>
          </a:p>
        </p:txBody>
      </p:sp>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売上計画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5536" y="3555137"/>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手形帳</a:t>
            </a:r>
          </a:p>
        </p:txBody>
      </p:sp>
      <p:graphicFrame>
        <p:nvGraphicFramePr>
          <p:cNvPr id="14" name="表 3">
            <a:extLst>
              <a:ext uri="{FF2B5EF4-FFF2-40B4-BE49-F238E27FC236}">
                <a16:creationId xmlns:a16="http://schemas.microsoft.com/office/drawing/2014/main" id="{F184300D-B817-4FF4-84DF-4C5E981D82F4}"/>
              </a:ext>
            </a:extLst>
          </p:cNvPr>
          <p:cNvGraphicFramePr>
            <a:graphicFrameLocks noGrp="1"/>
          </p:cNvGraphicFramePr>
          <p:nvPr>
            <p:extLst>
              <p:ext uri="{D42A27DB-BD31-4B8C-83A1-F6EECF244321}">
                <p14:modId xmlns:p14="http://schemas.microsoft.com/office/powerpoint/2010/main" val="4234806976"/>
              </p:ext>
            </p:extLst>
          </p:nvPr>
        </p:nvGraphicFramePr>
        <p:xfrm>
          <a:off x="392813" y="4005065"/>
          <a:ext cx="8350205" cy="1962105"/>
        </p:xfrm>
        <a:graphic>
          <a:graphicData uri="http://schemas.openxmlformats.org/drawingml/2006/table">
            <a:tbl>
              <a:tblPr firstRow="1" bandRow="1">
                <a:tableStyleId>{5940675A-B579-460E-94D1-54222C63F5DA}</a:tableStyleId>
              </a:tblPr>
              <a:tblGrid>
                <a:gridCol w="355213">
                  <a:extLst>
                    <a:ext uri="{9D8B030D-6E8A-4147-A177-3AD203B41FA5}">
                      <a16:colId xmlns:a16="http://schemas.microsoft.com/office/drawing/2014/main" val="2785651561"/>
                    </a:ext>
                  </a:extLst>
                </a:gridCol>
                <a:gridCol w="769628">
                  <a:extLst>
                    <a:ext uri="{9D8B030D-6E8A-4147-A177-3AD203B41FA5}">
                      <a16:colId xmlns:a16="http://schemas.microsoft.com/office/drawing/2014/main" val="2343357190"/>
                    </a:ext>
                  </a:extLst>
                </a:gridCol>
                <a:gridCol w="532820">
                  <a:extLst>
                    <a:ext uri="{9D8B030D-6E8A-4147-A177-3AD203B41FA5}">
                      <a16:colId xmlns:a16="http://schemas.microsoft.com/office/drawing/2014/main" val="1999874754"/>
                    </a:ext>
                  </a:extLst>
                </a:gridCol>
                <a:gridCol w="743616">
                  <a:extLst>
                    <a:ext uri="{9D8B030D-6E8A-4147-A177-3AD203B41FA5}">
                      <a16:colId xmlns:a16="http://schemas.microsoft.com/office/drawing/2014/main" val="1601435374"/>
                    </a:ext>
                  </a:extLst>
                </a:gridCol>
                <a:gridCol w="743616">
                  <a:extLst>
                    <a:ext uri="{9D8B030D-6E8A-4147-A177-3AD203B41FA5}">
                      <a16:colId xmlns:a16="http://schemas.microsoft.com/office/drawing/2014/main" val="3146876739"/>
                    </a:ext>
                  </a:extLst>
                </a:gridCol>
                <a:gridCol w="743616">
                  <a:extLst>
                    <a:ext uri="{9D8B030D-6E8A-4147-A177-3AD203B41FA5}">
                      <a16:colId xmlns:a16="http://schemas.microsoft.com/office/drawing/2014/main" val="1810570257"/>
                    </a:ext>
                  </a:extLst>
                </a:gridCol>
                <a:gridCol w="743616">
                  <a:extLst>
                    <a:ext uri="{9D8B030D-6E8A-4147-A177-3AD203B41FA5}">
                      <a16:colId xmlns:a16="http://schemas.microsoft.com/office/drawing/2014/main" val="314666693"/>
                    </a:ext>
                  </a:extLst>
                </a:gridCol>
                <a:gridCol w="743616">
                  <a:extLst>
                    <a:ext uri="{9D8B030D-6E8A-4147-A177-3AD203B41FA5}">
                      <a16:colId xmlns:a16="http://schemas.microsoft.com/office/drawing/2014/main" val="2770646283"/>
                    </a:ext>
                  </a:extLst>
                </a:gridCol>
                <a:gridCol w="743616">
                  <a:extLst>
                    <a:ext uri="{9D8B030D-6E8A-4147-A177-3AD203B41FA5}">
                      <a16:colId xmlns:a16="http://schemas.microsoft.com/office/drawing/2014/main" val="2193800417"/>
                    </a:ext>
                  </a:extLst>
                </a:gridCol>
                <a:gridCol w="743616">
                  <a:extLst>
                    <a:ext uri="{9D8B030D-6E8A-4147-A177-3AD203B41FA5}">
                      <a16:colId xmlns:a16="http://schemas.microsoft.com/office/drawing/2014/main" val="401493264"/>
                    </a:ext>
                  </a:extLst>
                </a:gridCol>
                <a:gridCol w="743616">
                  <a:extLst>
                    <a:ext uri="{9D8B030D-6E8A-4147-A177-3AD203B41FA5}">
                      <a16:colId xmlns:a16="http://schemas.microsoft.com/office/drawing/2014/main" val="1207277321"/>
                    </a:ext>
                  </a:extLst>
                </a:gridCol>
                <a:gridCol w="743616">
                  <a:extLst>
                    <a:ext uri="{9D8B030D-6E8A-4147-A177-3AD203B41FA5}">
                      <a16:colId xmlns:a16="http://schemas.microsoft.com/office/drawing/2014/main" val="3868241123"/>
                    </a:ext>
                  </a:extLst>
                </a:gridCol>
              </a:tblGrid>
              <a:tr h="504055">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Ｊ</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Ｋ</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Ｌ</a:t>
                      </a:r>
                    </a:p>
                  </a:txBody>
                  <a:tcPr marL="6350" marR="6350" marT="6350" marB="0" anchor="ctr">
                    <a:solidFill>
                      <a:srgbClr val="FFCC99"/>
                    </a:solidFill>
                  </a:tcPr>
                </a:tc>
                <a:extLst>
                  <a:ext uri="{0D108BD9-81ED-4DB2-BD59-A6C34878D82A}">
                    <a16:rowId xmlns:a16="http://schemas.microsoft.com/office/drawing/2014/main" val="1754852109"/>
                  </a:ext>
                </a:extLst>
              </a:tr>
              <a:tr h="443321">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rowSpan="2">
                  <a:txBody>
                    <a:bodyPr/>
                    <a:lstStyle/>
                    <a:p>
                      <a:pPr marL="0" algn="ctr" defTabSz="914400" rtl="0" eaLnBrk="1" fontAlgn="ctr" latinLnBrk="0" hangingPunct="1"/>
                      <a:r>
                        <a:rPr kumimoji="1" lang="en-US" altLang="ja-JP" sz="12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a:t>
                      </a:r>
                      <a:r>
                        <a:rPr kumimoji="1" lang="ja-JP" altLang="en-US" sz="12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月末残高</a:t>
                      </a:r>
                    </a:p>
                  </a:txBody>
                  <a:tcPr anchor="ctr"/>
                </a:tc>
                <a:tc gridSpan="5">
                  <a:txBody>
                    <a:bodyPr/>
                    <a:lstStyle/>
                    <a:p>
                      <a:pPr algn="ctr"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１月</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gridSpan="2">
                  <a:txBody>
                    <a:bodyPr/>
                    <a:lstStyle/>
                    <a:p>
                      <a:pPr marL="0" algn="ctr" defTabSz="914400" rtl="0" eaLnBrk="1" fontAlgn="ctr" latinLnBrk="0" hangingPunct="1"/>
                      <a:r>
                        <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２月</a:t>
                      </a:r>
                    </a:p>
                  </a:txBody>
                  <a:tcPr marL="6350" marR="6350" marT="6350" marB="0" anchor="b"/>
                </a:tc>
                <a:tc hMerge="1">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a:t>
                      </a:r>
                    </a:p>
                  </a:txBody>
                  <a:tcPr marL="6350" marR="6350" marT="6350" marB="0" anchor="b"/>
                </a:tc>
                <a:tc>
                  <a:txBody>
                    <a:bodyPr/>
                    <a:lstStyle/>
                    <a:p>
                      <a:pPr marL="0" algn="ctr" defTabSz="914400" rtl="0" eaLnBrk="1" fontAlgn="ctr" latinLnBrk="0" hangingPunct="1"/>
                      <a:r>
                        <a:rPr kumimoji="1" lang="en-US" altLang="ja-JP"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a:t>
                      </a: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a:t>
                      </a:r>
                    </a:p>
                  </a:txBody>
                  <a:tcPr marL="6350" marR="6350" marT="6350" marB="0" anchor="b"/>
                </a:tc>
                <a:extLst>
                  <a:ext uri="{0D108BD9-81ED-4DB2-BD59-A6C34878D82A}">
                    <a16:rowId xmlns:a16="http://schemas.microsoft.com/office/drawing/2014/main" val="3998017212"/>
                  </a:ext>
                </a:extLst>
              </a:tr>
              <a:tr h="418589">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回収高</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期日入金</a:t>
                      </a:r>
                      <a:endParaRPr kumimoji="1" lang="ja-JP" altLang="en-US" dirty="0"/>
                    </a:p>
                  </a:txBody>
                  <a:tcPr marL="6350" marR="6350" marT="6350" marB="0" anchor="b"/>
                </a:tc>
                <a:tc>
                  <a:txBody>
                    <a:bodyPr/>
                    <a:lstStyle/>
                    <a:p>
                      <a:pPr 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割引</a:t>
                      </a:r>
                      <a:endParaRPr kumimoji="1" lang="ja-JP" altLang="en-US" dirty="0"/>
                    </a:p>
                  </a:txBody>
                  <a:tcPr marL="6350" marR="6350" marT="6350" marB="0" anchor="b"/>
                </a:tc>
                <a:tc>
                  <a:txBody>
                    <a:bodyPr/>
                    <a:lstStyle/>
                    <a:p>
                      <a:pPr 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裏書</a:t>
                      </a:r>
                      <a:endParaRPr kumimoji="1" lang="ja-JP" altLang="en-US" dirty="0"/>
                    </a:p>
                  </a:txBody>
                  <a:tcPr marL="6350" marR="6350" marT="6350" marB="0" anchor="b"/>
                </a:tc>
                <a:tc>
                  <a:txBody>
                    <a:bodyPr/>
                    <a:lstStyle/>
                    <a:p>
                      <a:pPr 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endParaRPr kumimoji="1" lang="ja-JP" altLang="en-US" dirty="0"/>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回収高</a:t>
                      </a: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algn="ctr"/>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期日入金</a:t>
                      </a:r>
                      <a:endParaRPr kumimoji="1" lang="ja-JP" altLang="en-US" dirty="0"/>
                    </a:p>
                  </a:txBody>
                  <a:tcPr marL="6350" marR="6350" marT="6350" marB="0" anchor="b"/>
                </a:tc>
                <a:tc>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期日入金</a:t>
                      </a:r>
                    </a:p>
                  </a:txBody>
                  <a:tcPr marL="6350" marR="6350" marT="6350" marB="0" anchor="b"/>
                </a:tc>
                <a:extLst>
                  <a:ext uri="{0D108BD9-81ED-4DB2-BD59-A6C34878D82A}">
                    <a16:rowId xmlns:a16="http://schemas.microsoft.com/office/drawing/2014/main" val="2930147839"/>
                  </a:ext>
                </a:extLst>
              </a:tr>
              <a:tr h="29807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３</a:t>
                      </a:r>
                    </a:p>
                  </a:txBody>
                  <a:tcPr marL="6350" marR="6350" marT="6350" marB="0" anchor="b">
                    <a:solidFill>
                      <a:srgbClr val="FFCC99"/>
                    </a:solidFill>
                  </a:tcPr>
                </a:tc>
                <a:tc>
                  <a:txBody>
                    <a:bodyPr/>
                    <a:lstStyle/>
                    <a:p>
                      <a:pPr algn="l"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Ａ社</a:t>
                      </a:r>
                      <a:endParaRPr lang="en-US" altLang="ja-JP" sz="1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ja-JP" altLang="en-US"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０</a:t>
                      </a:r>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０</a:t>
                      </a:r>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extLst>
                  <a:ext uri="{0D108BD9-81ED-4DB2-BD59-A6C34878D82A}">
                    <a16:rowId xmlns:a16="http://schemas.microsoft.com/office/drawing/2014/main" val="2666199045"/>
                  </a:ext>
                </a:extLst>
              </a:tr>
              <a:tr h="29807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合計</a:t>
                      </a:r>
                      <a:endParaRPr lang="en-US" altLang="ja-JP" sz="16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ja-JP" altLang="en-US"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０</a:t>
                      </a:r>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０</a:t>
                      </a:r>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extLst>
                  <a:ext uri="{0D108BD9-81ED-4DB2-BD59-A6C34878D82A}">
                    <a16:rowId xmlns:a16="http://schemas.microsoft.com/office/drawing/2014/main" val="2358246742"/>
                  </a:ext>
                </a:extLst>
              </a:tr>
            </a:tbl>
          </a:graphicData>
        </a:graphic>
      </p:graphicFrame>
      <p:sp>
        <p:nvSpPr>
          <p:cNvPr id="10" name="楕円 9">
            <a:extLst>
              <a:ext uri="{FF2B5EF4-FFF2-40B4-BE49-F238E27FC236}">
                <a16:creationId xmlns:a16="http://schemas.microsoft.com/office/drawing/2014/main" id="{64417612-2F4F-4568-992E-872163BC8E2B}"/>
              </a:ext>
            </a:extLst>
          </p:cNvPr>
          <p:cNvSpPr/>
          <p:nvPr/>
        </p:nvSpPr>
        <p:spPr>
          <a:xfrm>
            <a:off x="1651613" y="2575381"/>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1D3BCBAB-36AA-4A41-A5D1-2B8C46BC26A8}"/>
              </a:ext>
            </a:extLst>
          </p:cNvPr>
          <p:cNvSpPr/>
          <p:nvPr/>
        </p:nvSpPr>
        <p:spPr>
          <a:xfrm>
            <a:off x="5868144" y="5120963"/>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325AF882-7270-41C6-8F67-D0A064C84E05}"/>
              </a:ext>
            </a:extLst>
          </p:cNvPr>
          <p:cNvCxnSpPr>
            <a:cxnSpLocks/>
            <a:stCxn id="10" idx="5"/>
            <a:endCxn id="11" idx="0"/>
          </p:cNvCxnSpPr>
          <p:nvPr/>
        </p:nvCxnSpPr>
        <p:spPr>
          <a:xfrm>
            <a:off x="2266240" y="3100670"/>
            <a:ext cx="3961944" cy="202029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四角形: 角を丸くする 3">
            <a:extLst>
              <a:ext uri="{FF2B5EF4-FFF2-40B4-BE49-F238E27FC236}">
                <a16:creationId xmlns:a16="http://schemas.microsoft.com/office/drawing/2014/main" id="{D869C41A-5058-4991-8A1C-F28B77083357}"/>
              </a:ext>
            </a:extLst>
          </p:cNvPr>
          <p:cNvSpPr/>
          <p:nvPr/>
        </p:nvSpPr>
        <p:spPr>
          <a:xfrm>
            <a:off x="1114254" y="5926780"/>
            <a:ext cx="7128792" cy="570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１）売上計画で分類した会社ごとに作成</a:t>
            </a:r>
            <a:endParaRPr kumimoji="1" lang="en-US" altLang="ja-JP" dirty="0">
              <a:solidFill>
                <a:schemeClr val="tx1"/>
              </a:solidFill>
            </a:endParaRPr>
          </a:p>
          <a:p>
            <a:r>
              <a:rPr kumimoji="1" lang="ja-JP" altLang="en-US" dirty="0">
                <a:solidFill>
                  <a:schemeClr val="tx1"/>
                </a:solidFill>
              </a:rPr>
              <a:t>２）回収サイトが把握できれば、回収期日は記入可能</a:t>
            </a:r>
          </a:p>
        </p:txBody>
      </p:sp>
      <p:sp>
        <p:nvSpPr>
          <p:cNvPr id="17" name="楕円 16">
            <a:extLst>
              <a:ext uri="{FF2B5EF4-FFF2-40B4-BE49-F238E27FC236}">
                <a16:creationId xmlns:a16="http://schemas.microsoft.com/office/drawing/2014/main" id="{19625E26-218E-45DC-A7F6-57BBDE793DDC}"/>
              </a:ext>
            </a:extLst>
          </p:cNvPr>
          <p:cNvSpPr/>
          <p:nvPr/>
        </p:nvSpPr>
        <p:spPr>
          <a:xfrm>
            <a:off x="7884367" y="4221088"/>
            <a:ext cx="1008807" cy="136572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a:extLst>
              <a:ext uri="{FF2B5EF4-FFF2-40B4-BE49-F238E27FC236}">
                <a16:creationId xmlns:a16="http://schemas.microsoft.com/office/drawing/2014/main" id="{C5674B41-5FC4-4ABB-976D-1A8C99436F9F}"/>
              </a:ext>
            </a:extLst>
          </p:cNvPr>
          <p:cNvCxnSpPr>
            <a:cxnSpLocks/>
            <a:stCxn id="11" idx="6"/>
            <a:endCxn id="17" idx="2"/>
          </p:cNvCxnSpPr>
          <p:nvPr/>
        </p:nvCxnSpPr>
        <p:spPr>
          <a:xfrm flipV="1">
            <a:off x="6588224" y="4903951"/>
            <a:ext cx="1296143" cy="52471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16232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3</a:t>
            </a:r>
            <a:r>
              <a:rPr kumimoji="1" lang="en-US" altLang="ja-JP" dirty="0"/>
              <a:t>-11</a:t>
            </a:r>
            <a:r>
              <a:rPr kumimoji="1" lang="ja-JP" altLang="en-US" dirty="0"/>
              <a:t>．</a:t>
            </a:r>
            <a:r>
              <a:rPr lang="ja-JP" altLang="en-US" dirty="0"/>
              <a:t>手形割引と裏書の考え方</a:t>
            </a:r>
            <a:endParaRPr kumimoji="1" lang="ja-JP" altLang="en-US" dirty="0"/>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32</a:t>
            </a:fld>
            <a:endParaRPr lang="en-US" altLang="ja-JP" dirty="0"/>
          </a:p>
        </p:txBody>
      </p:sp>
      <p:sp>
        <p:nvSpPr>
          <p:cNvPr id="3" name="四角形: 角を丸くする 2">
            <a:extLst>
              <a:ext uri="{FF2B5EF4-FFF2-40B4-BE49-F238E27FC236}">
                <a16:creationId xmlns:a16="http://schemas.microsoft.com/office/drawing/2014/main" id="{D4287484-0E8B-44B0-9FB1-7213E06E9DCC}"/>
              </a:ext>
            </a:extLst>
          </p:cNvPr>
          <p:cNvSpPr/>
          <p:nvPr/>
        </p:nvSpPr>
        <p:spPr>
          <a:xfrm>
            <a:off x="578880" y="1268760"/>
            <a:ext cx="572131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①まずは、受取手形の割引、裏書をしない前提で</a:t>
            </a:r>
            <a:endParaRPr lang="en-US" altLang="ja-JP" sz="2000" dirty="0">
              <a:solidFill>
                <a:schemeClr val="tx1"/>
              </a:solidFill>
            </a:endParaRPr>
          </a:p>
          <a:p>
            <a:r>
              <a:rPr lang="ja-JP" altLang="en-US" sz="2000" dirty="0">
                <a:solidFill>
                  <a:schemeClr val="tx1"/>
                </a:solidFill>
              </a:rPr>
              <a:t>　 資金繰り表を作成</a:t>
            </a:r>
            <a:endParaRPr kumimoji="1" lang="en-US" altLang="ja-JP" sz="2000" dirty="0">
              <a:solidFill>
                <a:schemeClr val="tx1"/>
              </a:solidFill>
            </a:endParaRPr>
          </a:p>
        </p:txBody>
      </p:sp>
      <p:sp>
        <p:nvSpPr>
          <p:cNvPr id="6" name="四角形: 角を丸くする 5">
            <a:extLst>
              <a:ext uri="{FF2B5EF4-FFF2-40B4-BE49-F238E27FC236}">
                <a16:creationId xmlns:a16="http://schemas.microsoft.com/office/drawing/2014/main" id="{F9DDBB1F-BA17-4D84-8C35-468286EC19BD}"/>
              </a:ext>
            </a:extLst>
          </p:cNvPr>
          <p:cNvSpPr/>
          <p:nvPr/>
        </p:nvSpPr>
        <p:spPr>
          <a:xfrm>
            <a:off x="578880" y="3122086"/>
            <a:ext cx="572131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②資金が不足する場合、仕入先、外注先で</a:t>
            </a:r>
            <a:endParaRPr lang="en-US" altLang="ja-JP" sz="2000" dirty="0">
              <a:solidFill>
                <a:schemeClr val="tx1"/>
              </a:solidFill>
            </a:endParaRPr>
          </a:p>
          <a:p>
            <a:r>
              <a:rPr lang="en-US" altLang="ja-JP" sz="2000" dirty="0">
                <a:solidFill>
                  <a:schemeClr val="tx1"/>
                </a:solidFill>
              </a:rPr>
              <a:t>   </a:t>
            </a:r>
            <a:r>
              <a:rPr lang="ja-JP" altLang="en-US" sz="2000" dirty="0">
                <a:solidFill>
                  <a:schemeClr val="tx1"/>
                </a:solidFill>
              </a:rPr>
              <a:t>裏書手形で決済可能な先を検討⇒先方に確認</a:t>
            </a:r>
            <a:endParaRPr kumimoji="1" lang="en-US" altLang="ja-JP" sz="2000" dirty="0">
              <a:solidFill>
                <a:schemeClr val="tx1"/>
              </a:solidFill>
            </a:endParaRPr>
          </a:p>
        </p:txBody>
      </p:sp>
      <p:sp>
        <p:nvSpPr>
          <p:cNvPr id="7" name="四角形: 角を丸くする 6">
            <a:extLst>
              <a:ext uri="{FF2B5EF4-FFF2-40B4-BE49-F238E27FC236}">
                <a16:creationId xmlns:a16="http://schemas.microsoft.com/office/drawing/2014/main" id="{870C6EB6-0031-489B-851F-A92036812C5E}"/>
              </a:ext>
            </a:extLst>
          </p:cNvPr>
          <p:cNvSpPr/>
          <p:nvPr/>
        </p:nvSpPr>
        <p:spPr>
          <a:xfrm>
            <a:off x="578880" y="4915441"/>
            <a:ext cx="5721312"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③それでも不足する場合には、手形割引を金融</a:t>
            </a:r>
            <a:endParaRPr lang="en-US" altLang="ja-JP" sz="2000" dirty="0">
              <a:solidFill>
                <a:schemeClr val="tx1"/>
              </a:solidFill>
            </a:endParaRPr>
          </a:p>
          <a:p>
            <a:r>
              <a:rPr lang="en-US" altLang="ja-JP" sz="2000" dirty="0">
                <a:solidFill>
                  <a:schemeClr val="tx1"/>
                </a:solidFill>
              </a:rPr>
              <a:t>    </a:t>
            </a:r>
            <a:r>
              <a:rPr lang="ja-JP" altLang="en-US" sz="2000" dirty="0">
                <a:solidFill>
                  <a:schemeClr val="tx1"/>
                </a:solidFill>
              </a:rPr>
              <a:t>機関に依頼</a:t>
            </a:r>
            <a:endParaRPr kumimoji="1" lang="en-US" altLang="ja-JP" sz="2000" dirty="0">
              <a:solidFill>
                <a:schemeClr val="tx1"/>
              </a:solidFill>
            </a:endParaRPr>
          </a:p>
        </p:txBody>
      </p:sp>
      <p:cxnSp>
        <p:nvCxnSpPr>
          <p:cNvPr id="9" name="直線矢印コネクタ 8">
            <a:extLst>
              <a:ext uri="{FF2B5EF4-FFF2-40B4-BE49-F238E27FC236}">
                <a16:creationId xmlns:a16="http://schemas.microsoft.com/office/drawing/2014/main" id="{3713B944-E6B0-4C55-ACA2-E3CF5B39673A}"/>
              </a:ext>
            </a:extLst>
          </p:cNvPr>
          <p:cNvCxnSpPr>
            <a:cxnSpLocks/>
            <a:stCxn id="3" idx="2"/>
            <a:endCxn id="6" idx="0"/>
          </p:cNvCxnSpPr>
          <p:nvPr/>
        </p:nvCxnSpPr>
        <p:spPr>
          <a:xfrm>
            <a:off x="3439536" y="2492896"/>
            <a:ext cx="0" cy="6291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0B3045C5-BA4A-4D29-8A4A-8D519982E0C8}"/>
              </a:ext>
            </a:extLst>
          </p:cNvPr>
          <p:cNvCxnSpPr>
            <a:cxnSpLocks/>
            <a:stCxn id="6" idx="2"/>
            <a:endCxn id="7" idx="0"/>
          </p:cNvCxnSpPr>
          <p:nvPr/>
        </p:nvCxnSpPr>
        <p:spPr>
          <a:xfrm>
            <a:off x="3439536" y="4346222"/>
            <a:ext cx="0" cy="56921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 name="四角形: 角を丸くする 11">
            <a:extLst>
              <a:ext uri="{FF2B5EF4-FFF2-40B4-BE49-F238E27FC236}">
                <a16:creationId xmlns:a16="http://schemas.microsoft.com/office/drawing/2014/main" id="{524FC935-E84E-477E-ACD4-DE2026F48208}"/>
              </a:ext>
            </a:extLst>
          </p:cNvPr>
          <p:cNvSpPr/>
          <p:nvPr/>
        </p:nvSpPr>
        <p:spPr>
          <a:xfrm>
            <a:off x="6876256" y="1268760"/>
            <a:ext cx="1688864"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まずは、実態予測</a:t>
            </a:r>
          </a:p>
        </p:txBody>
      </p:sp>
      <p:sp>
        <p:nvSpPr>
          <p:cNvPr id="13" name="四角形: 角を丸くする 12">
            <a:extLst>
              <a:ext uri="{FF2B5EF4-FFF2-40B4-BE49-F238E27FC236}">
                <a16:creationId xmlns:a16="http://schemas.microsoft.com/office/drawing/2014/main" id="{EFBB4F48-FE36-4B1C-A3F9-B54D81A57B5B}"/>
              </a:ext>
            </a:extLst>
          </p:cNvPr>
          <p:cNvSpPr/>
          <p:nvPr/>
        </p:nvSpPr>
        <p:spPr>
          <a:xfrm>
            <a:off x="6876256" y="3126508"/>
            <a:ext cx="1688864"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経常収支の中で何とか出来ないか？</a:t>
            </a:r>
          </a:p>
        </p:txBody>
      </p:sp>
      <p:sp>
        <p:nvSpPr>
          <p:cNvPr id="14" name="四角形: 角を丸くする 13">
            <a:extLst>
              <a:ext uri="{FF2B5EF4-FFF2-40B4-BE49-F238E27FC236}">
                <a16:creationId xmlns:a16="http://schemas.microsoft.com/office/drawing/2014/main" id="{1B44B0AC-DF74-4C46-9544-10C9255B0C48}"/>
              </a:ext>
            </a:extLst>
          </p:cNvPr>
          <p:cNvSpPr/>
          <p:nvPr/>
        </p:nvSpPr>
        <p:spPr>
          <a:xfrm>
            <a:off x="6886087" y="4915441"/>
            <a:ext cx="1688864" cy="12241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（記載は経常収入だが）財務取引で対応</a:t>
            </a:r>
            <a:endParaRPr kumimoji="1" lang="ja-JP" altLang="en-US" dirty="0">
              <a:solidFill>
                <a:schemeClr val="tx1"/>
              </a:solidFill>
            </a:endParaRPr>
          </a:p>
        </p:txBody>
      </p:sp>
      <p:cxnSp>
        <p:nvCxnSpPr>
          <p:cNvPr id="16" name="直線矢印コネクタ 15">
            <a:extLst>
              <a:ext uri="{FF2B5EF4-FFF2-40B4-BE49-F238E27FC236}">
                <a16:creationId xmlns:a16="http://schemas.microsoft.com/office/drawing/2014/main" id="{722A0F0A-5C8C-4DDB-A9D6-AC1E158B2968}"/>
              </a:ext>
            </a:extLst>
          </p:cNvPr>
          <p:cNvCxnSpPr>
            <a:stCxn id="12" idx="2"/>
            <a:endCxn id="13" idx="0"/>
          </p:cNvCxnSpPr>
          <p:nvPr/>
        </p:nvCxnSpPr>
        <p:spPr>
          <a:xfrm>
            <a:off x="7720688" y="2492896"/>
            <a:ext cx="0" cy="63361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AACCD35A-46EB-471C-BB04-A085DC9C5E0B}"/>
              </a:ext>
            </a:extLst>
          </p:cNvPr>
          <p:cNvCxnSpPr>
            <a:stCxn id="13" idx="2"/>
            <a:endCxn id="14" idx="0"/>
          </p:cNvCxnSpPr>
          <p:nvPr/>
        </p:nvCxnSpPr>
        <p:spPr>
          <a:xfrm>
            <a:off x="7720688" y="4350644"/>
            <a:ext cx="9831" cy="56479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9236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33</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3-12.</a:t>
            </a:r>
            <a:r>
              <a:rPr lang="ja-JP" altLang="en-US" sz="2000" kern="0" dirty="0">
                <a:solidFill>
                  <a:schemeClr val="tx2"/>
                </a:solidFill>
                <a:latin typeface="+mj-lt"/>
                <a:ea typeface="+mj-ea"/>
                <a:cs typeface="+mj-cs"/>
              </a:rPr>
              <a:t>売上原価計画（仕入・外注）のデータを計算してみよう</a:t>
            </a:r>
          </a:p>
        </p:txBody>
      </p:sp>
      <p:graphicFrame>
        <p:nvGraphicFramePr>
          <p:cNvPr id="3" name="表 3">
            <a:extLst>
              <a:ext uri="{FF2B5EF4-FFF2-40B4-BE49-F238E27FC236}">
                <a16:creationId xmlns:a16="http://schemas.microsoft.com/office/drawing/2014/main" id="{3C8B4E42-AD27-476A-9DCE-5DDC2D548F14}"/>
              </a:ext>
            </a:extLst>
          </p:cNvPr>
          <p:cNvGraphicFramePr>
            <a:graphicFrameLocks noGrp="1"/>
          </p:cNvGraphicFramePr>
          <p:nvPr>
            <p:extLst>
              <p:ext uri="{D42A27DB-BD31-4B8C-83A1-F6EECF244321}">
                <p14:modId xmlns:p14="http://schemas.microsoft.com/office/powerpoint/2010/main" val="3113445762"/>
              </p:ext>
            </p:extLst>
          </p:nvPr>
        </p:nvGraphicFramePr>
        <p:xfrm>
          <a:off x="395540" y="2126326"/>
          <a:ext cx="8350204" cy="2052520"/>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2018</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48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40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16</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32</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328</a:t>
                      </a:r>
                    </a:p>
                  </a:txBody>
                  <a:tcPr marL="0" marR="0" marT="0" marB="0" anchor="ctr"/>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2019</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16</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36</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36</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312</a:t>
                      </a:r>
                    </a:p>
                  </a:txBody>
                  <a:tcPr marL="0" marR="0" marT="0" marB="0" anchor="ctr"/>
                </a:tc>
                <a:extLst>
                  <a:ext uri="{0D108BD9-81ED-4DB2-BD59-A6C34878D82A}">
                    <a16:rowId xmlns:a16="http://schemas.microsoft.com/office/drawing/2014/main" val="1770933247"/>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32</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32</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32</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28</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36</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324</a:t>
                      </a:r>
                    </a:p>
                  </a:txBody>
                  <a:tcPr marL="0" marR="0" marT="0" marB="0" anchor="ctr"/>
                </a:tc>
                <a:extLst>
                  <a:ext uri="{0D108BD9-81ED-4DB2-BD59-A6C34878D82A}">
                    <a16:rowId xmlns:a16="http://schemas.microsoft.com/office/drawing/2014/main" val="1353254318"/>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64</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56</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120</a:t>
                      </a:r>
                    </a:p>
                  </a:txBody>
                  <a:tcPr marL="0" marR="0" marT="0" marB="0" anchor="ctr"/>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108</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72</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68</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76</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76</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80</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104</a:t>
                      </a:r>
                    </a:p>
                  </a:txBody>
                  <a:tcPr marL="0" marR="0" marT="0" marB="0" anchor="ct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964</a:t>
                      </a:r>
                    </a:p>
                  </a:txBody>
                  <a:tcPr marL="0" marR="0" marT="0" marB="0" anchor="ctr"/>
                </a:tc>
                <a:extLst>
                  <a:ext uri="{0D108BD9-81ED-4DB2-BD59-A6C34878D82A}">
                    <a16:rowId xmlns:a16="http://schemas.microsoft.com/office/drawing/2014/main" val="3456465014"/>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solidFill>
                      <a:srgbClr val="F4D6AA"/>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6.2%</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10.8%</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6350" marR="6350" marT="6350" marB="0" anchor="b"/>
                </a:tc>
                <a:extLst>
                  <a:ext uri="{0D108BD9-81ED-4DB2-BD59-A6C34878D82A}">
                    <a16:rowId xmlns:a16="http://schemas.microsoft.com/office/drawing/2014/main" val="4272917731"/>
                  </a:ext>
                </a:extLst>
              </a:tr>
            </a:tbl>
          </a:graphicData>
        </a:graphic>
      </p:graphicFrame>
      <p:sp>
        <p:nvSpPr>
          <p:cNvPr id="4" name="テキスト ボックス 3">
            <a:extLst>
              <a:ext uri="{FF2B5EF4-FFF2-40B4-BE49-F238E27FC236}">
                <a16:creationId xmlns:a16="http://schemas.microsoft.com/office/drawing/2014/main" id="{BD737D4A-AE5E-41B3-B31D-C0E8C537B375}"/>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過年度仕入推移</a:t>
            </a:r>
            <a:endParaRPr kumimoji="1" lang="en-US" altLang="ja-JP" dirty="0"/>
          </a:p>
          <a:p>
            <a:r>
              <a:rPr lang="ja-JP" altLang="en-US" dirty="0"/>
              <a:t>＊</a:t>
            </a:r>
            <a:r>
              <a:rPr kumimoji="1" lang="ja-JP" altLang="en-US" dirty="0"/>
              <a:t>今回は例題の為、全社仕入で把握⇒実際は、仕入先別、商品別に把握する事（代金は月末〆の月末支払とする）</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3292299384"/>
              </p:ext>
            </p:extLst>
          </p:nvPr>
        </p:nvGraphicFramePr>
        <p:xfrm>
          <a:off x="395540" y="4930200"/>
          <a:ext cx="8350204" cy="1040464"/>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4D6AA"/>
                    </a:solidFill>
                  </a:tcPr>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 </a:t>
                      </a:r>
                    </a:p>
                  </a:txBody>
                  <a:tcPr marL="6350" marR="6350" marT="6350" marB="0" anchor="b"/>
                </a:tc>
                <a:extLst>
                  <a:ext uri="{0D108BD9-81ED-4DB2-BD59-A6C34878D82A}">
                    <a16:rowId xmlns:a16="http://schemas.microsoft.com/office/drawing/2014/main" val="1770933247"/>
                  </a:ext>
                </a:extLst>
              </a:tr>
            </a:tbl>
          </a:graphicData>
        </a:graphic>
      </p:graphicFrame>
      <p:sp>
        <p:nvSpPr>
          <p:cNvPr id="8" name="矢印: 下 7">
            <a:extLst>
              <a:ext uri="{FF2B5EF4-FFF2-40B4-BE49-F238E27FC236}">
                <a16:creationId xmlns:a16="http://schemas.microsoft.com/office/drawing/2014/main" id="{F550D85B-CF06-40B0-83F5-4AADC2AC97E4}"/>
              </a:ext>
            </a:extLst>
          </p:cNvPr>
          <p:cNvSpPr/>
          <p:nvPr/>
        </p:nvSpPr>
        <p:spPr>
          <a:xfrm>
            <a:off x="2123728" y="4392553"/>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8630DA2-514C-4F56-B048-92800BDD539B}"/>
              </a:ext>
            </a:extLst>
          </p:cNvPr>
          <p:cNvSpPr txBox="1"/>
          <p:nvPr/>
        </p:nvSpPr>
        <p:spPr>
          <a:xfrm>
            <a:off x="2699792" y="4419423"/>
            <a:ext cx="4176464" cy="369332"/>
          </a:xfrm>
          <a:prstGeom prst="rect">
            <a:avLst/>
          </a:prstGeom>
          <a:noFill/>
        </p:spPr>
        <p:txBody>
          <a:bodyPr wrap="square" rtlCol="0">
            <a:spAutoFit/>
          </a:bodyPr>
          <a:lstStyle/>
          <a:p>
            <a:r>
              <a:rPr kumimoji="1" lang="ja-JP" altLang="en-US" dirty="0"/>
              <a:t>今期目標仕入</a:t>
            </a:r>
            <a:r>
              <a:rPr kumimoji="1" lang="en-US" altLang="ja-JP" dirty="0"/>
              <a:t>370M</a:t>
            </a:r>
            <a:r>
              <a:rPr kumimoji="1" lang="ja-JP" altLang="en-US" dirty="0"/>
              <a:t>を各月に振り分ける</a:t>
            </a:r>
          </a:p>
        </p:txBody>
      </p:sp>
      <p:sp>
        <p:nvSpPr>
          <p:cNvPr id="11" name="テキスト ボックス 10">
            <a:extLst>
              <a:ext uri="{FF2B5EF4-FFF2-40B4-BE49-F238E27FC236}">
                <a16:creationId xmlns:a16="http://schemas.microsoft.com/office/drawing/2014/main" id="{45001C14-1501-4E77-B9EB-7A9AD9F46BA7}"/>
              </a:ext>
            </a:extLst>
          </p:cNvPr>
          <p:cNvSpPr txBox="1"/>
          <p:nvPr/>
        </p:nvSpPr>
        <p:spPr>
          <a:xfrm>
            <a:off x="2699792" y="6112109"/>
            <a:ext cx="4885260" cy="369332"/>
          </a:xfrm>
          <a:prstGeom prst="rect">
            <a:avLst/>
          </a:prstGeom>
          <a:noFill/>
        </p:spPr>
        <p:txBody>
          <a:bodyPr wrap="square" rtlCol="0">
            <a:spAutoFit/>
          </a:bodyPr>
          <a:lstStyle/>
          <a:p>
            <a:r>
              <a:rPr kumimoji="1" lang="ja-JP" altLang="en-US" dirty="0"/>
              <a:t>今期特有の月別要因があれば、別途修正する</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Tree>
    <p:extLst>
      <p:ext uri="{BB962C8B-B14F-4D97-AF65-F5344CB8AC3E}">
        <p14:creationId xmlns:p14="http://schemas.microsoft.com/office/powerpoint/2010/main" val="1924541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34</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3-13.</a:t>
            </a:r>
            <a:r>
              <a:rPr lang="ja-JP" altLang="en-US" sz="2000" kern="0" dirty="0">
                <a:solidFill>
                  <a:schemeClr val="tx2"/>
                </a:solidFill>
                <a:latin typeface="+mj-lt"/>
                <a:ea typeface="+mj-ea"/>
                <a:cs typeface="+mj-cs"/>
              </a:rPr>
              <a:t>売上原価計画（仕入・外注）のデータ（解答）</a:t>
            </a:r>
          </a:p>
        </p:txBody>
      </p:sp>
      <p:graphicFrame>
        <p:nvGraphicFramePr>
          <p:cNvPr id="3" name="表 3">
            <a:extLst>
              <a:ext uri="{FF2B5EF4-FFF2-40B4-BE49-F238E27FC236}">
                <a16:creationId xmlns:a16="http://schemas.microsoft.com/office/drawing/2014/main" id="{3C8B4E42-AD27-476A-9DCE-5DDC2D548F14}"/>
              </a:ext>
            </a:extLst>
          </p:cNvPr>
          <p:cNvGraphicFramePr>
            <a:graphicFrameLocks noGrp="1"/>
          </p:cNvGraphicFramePr>
          <p:nvPr/>
        </p:nvGraphicFramePr>
        <p:xfrm>
          <a:off x="395540" y="2126326"/>
          <a:ext cx="8350204" cy="2052520"/>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337352">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2018</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120 </a:t>
                      </a:r>
                    </a:p>
                  </a:txBody>
                  <a:tcPr marL="6350" marR="6350" marT="6350" marB="0" anchor="b"/>
                </a:tc>
                <a:tc>
                  <a:txBody>
                    <a:bodyPr/>
                    <a:lstStyle/>
                    <a:p>
                      <a:pPr algn="r" fontAlgn="b"/>
                      <a:r>
                        <a:rPr lang="en-US" altLang="ja-JP" sz="1400" b="0" i="0" u="none" strike="noStrike" dirty="0">
                          <a:solidFill>
                            <a:srgbClr val="000000"/>
                          </a:solidFill>
                          <a:effectLst/>
                          <a:latin typeface="Yu Gothic" panose="020B0400000000000000" pitchFamily="50" charset="-128"/>
                          <a:ea typeface="Yu Gothic" panose="020B0400000000000000" pitchFamily="50" charset="-128"/>
                        </a:rPr>
                        <a:t>100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50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60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40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70 </a:t>
                      </a:r>
                    </a:p>
                  </a:txBody>
                  <a:tcPr marL="6350" marR="6350" marT="6350" marB="0" anchor="b"/>
                </a:tc>
                <a:tc>
                  <a:txBody>
                    <a:bodyPr/>
                    <a:lstStyle/>
                    <a:p>
                      <a:pPr algn="r" fontAlgn="b"/>
                      <a:r>
                        <a:rPr lang="en-US" altLang="ja-JP" sz="1400" b="0" i="0" u="none" strike="noStrike">
                          <a:solidFill>
                            <a:srgbClr val="000000"/>
                          </a:solidFill>
                          <a:effectLst/>
                          <a:latin typeface="Yu Gothic" panose="020B0400000000000000" pitchFamily="50" charset="-128"/>
                          <a:ea typeface="Yu Gothic"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820 </a:t>
                      </a:r>
                    </a:p>
                  </a:txBody>
                  <a:tcPr marL="6350" marR="6350" marT="6350" marB="0" anchor="b"/>
                </a:tc>
                <a:extLst>
                  <a:ext uri="{0D108BD9-81ED-4DB2-BD59-A6C34878D82A}">
                    <a16:rowId xmlns:a16="http://schemas.microsoft.com/office/drawing/2014/main" val="2237123560"/>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2019</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780 </a:t>
                      </a:r>
                    </a:p>
                  </a:txBody>
                  <a:tcPr marL="6350" marR="6350" marT="6350" marB="0" anchor="b"/>
                </a:tc>
                <a:extLst>
                  <a:ext uri="{0D108BD9-81ED-4DB2-BD59-A6C34878D82A}">
                    <a16:rowId xmlns:a16="http://schemas.microsoft.com/office/drawing/2014/main" val="1770933247"/>
                  </a:ext>
                </a:extLst>
              </a:tr>
              <a:tr h="337352">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2020</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50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810 </a:t>
                      </a:r>
                    </a:p>
                  </a:txBody>
                  <a:tcPr marL="6350" marR="6350" marT="6350" marB="0" anchor="b"/>
                </a:tc>
                <a:extLst>
                  <a:ext uri="{0D108BD9-81ED-4DB2-BD59-A6C34878D82A}">
                    <a16:rowId xmlns:a16="http://schemas.microsoft.com/office/drawing/2014/main" val="1353254318"/>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160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140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180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170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190 </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150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200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260 </a:t>
                      </a:r>
                    </a:p>
                  </a:txBody>
                  <a:tcPr marL="6350" marR="6350" marT="6350" marB="0" anchor="b"/>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2,410 </a:t>
                      </a:r>
                    </a:p>
                  </a:txBody>
                  <a:tcPr marL="6350" marR="6350" marT="6350" marB="0" anchor="b"/>
                </a:tc>
                <a:extLst>
                  <a:ext uri="{0D108BD9-81ED-4DB2-BD59-A6C34878D82A}">
                    <a16:rowId xmlns:a16="http://schemas.microsoft.com/office/drawing/2014/main" val="3456465014"/>
                  </a:ext>
                </a:extLst>
              </a:tr>
              <a:tr h="337352">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6.6%</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12.4%</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11.2%</a:t>
                      </a:r>
                    </a:p>
                  </a:txBody>
                  <a:tcPr marL="6350" marR="6350" marT="6350" marB="0" anchor="b">
                    <a:solidFill>
                      <a:srgbClr val="F4D6AA"/>
                    </a:solidFill>
                  </a:tcPr>
                </a:tc>
                <a:tc>
                  <a:txBody>
                    <a:bodyPr/>
                    <a:lstStyle/>
                    <a:p>
                      <a:pPr algn="r" fontAlgn="ctr"/>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7.5%</a:t>
                      </a:r>
                    </a:p>
                  </a:txBody>
                  <a:tcPr marL="6350" marR="6350" marT="6350" marB="0" anchor="b">
                    <a:solidFill>
                      <a:srgbClr val="F4D6AA"/>
                    </a:solidFill>
                  </a:tcPr>
                </a:tc>
                <a:tc>
                  <a:txBody>
                    <a:bodyPr/>
                    <a:lstStyle/>
                    <a:p>
                      <a:pPr algn="r"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7.1%</a:t>
                      </a:r>
                    </a:p>
                  </a:txBody>
                  <a:tcPr marL="6350" marR="6350" marT="6350" marB="0" anchor="b">
                    <a:solidFill>
                      <a:srgbClr val="F4D6AA"/>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7.9%</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6.2%</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8.3%</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10.8%</a:t>
                      </a:r>
                    </a:p>
                  </a:txBody>
                  <a:tcPr marL="6350" marR="6350" marT="6350" marB="0" anchor="b"/>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100%</a:t>
                      </a:r>
                    </a:p>
                  </a:txBody>
                  <a:tcPr marL="6350" marR="6350" marT="6350" marB="0" anchor="b"/>
                </a:tc>
                <a:extLst>
                  <a:ext uri="{0D108BD9-81ED-4DB2-BD59-A6C34878D82A}">
                    <a16:rowId xmlns:a16="http://schemas.microsoft.com/office/drawing/2014/main" val="4272917731"/>
                  </a:ext>
                </a:extLst>
              </a:tr>
            </a:tbl>
          </a:graphicData>
        </a:graphic>
      </p:graphicFrame>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995864781"/>
              </p:ext>
            </p:extLst>
          </p:nvPr>
        </p:nvGraphicFramePr>
        <p:xfrm>
          <a:off x="395540" y="4930201"/>
          <a:ext cx="8350204" cy="1146062"/>
        </p:xfrm>
        <a:graphic>
          <a:graphicData uri="http://schemas.openxmlformats.org/drawingml/2006/table">
            <a:tbl>
              <a:tblPr firstRow="1" bandRow="1">
                <a:tableStyleId>{5C22544A-7EE6-4342-B048-85BDC9FD1C3A}</a:tableStyleId>
              </a:tblPr>
              <a:tblGrid>
                <a:gridCol w="717358">
                  <a:extLst>
                    <a:ext uri="{9D8B030D-6E8A-4147-A177-3AD203B41FA5}">
                      <a16:colId xmlns:a16="http://schemas.microsoft.com/office/drawing/2014/main" val="2343357190"/>
                    </a:ext>
                  </a:extLst>
                </a:gridCol>
                <a:gridCol w="587142">
                  <a:extLst>
                    <a:ext uri="{9D8B030D-6E8A-4147-A177-3AD203B41FA5}">
                      <a16:colId xmlns:a16="http://schemas.microsoft.com/office/drawing/2014/main" val="1999874754"/>
                    </a:ext>
                  </a:extLst>
                </a:gridCol>
                <a:gridCol w="587142">
                  <a:extLst>
                    <a:ext uri="{9D8B030D-6E8A-4147-A177-3AD203B41FA5}">
                      <a16:colId xmlns:a16="http://schemas.microsoft.com/office/drawing/2014/main" val="1601435374"/>
                    </a:ext>
                  </a:extLst>
                </a:gridCol>
                <a:gridCol w="587142">
                  <a:extLst>
                    <a:ext uri="{9D8B030D-6E8A-4147-A177-3AD203B41FA5}">
                      <a16:colId xmlns:a16="http://schemas.microsoft.com/office/drawing/2014/main" val="3146876739"/>
                    </a:ext>
                  </a:extLst>
                </a:gridCol>
                <a:gridCol w="587142">
                  <a:extLst>
                    <a:ext uri="{9D8B030D-6E8A-4147-A177-3AD203B41FA5}">
                      <a16:colId xmlns:a16="http://schemas.microsoft.com/office/drawing/2014/main" val="1810570257"/>
                    </a:ext>
                  </a:extLst>
                </a:gridCol>
                <a:gridCol w="587142">
                  <a:extLst>
                    <a:ext uri="{9D8B030D-6E8A-4147-A177-3AD203B41FA5}">
                      <a16:colId xmlns:a16="http://schemas.microsoft.com/office/drawing/2014/main" val="314666693"/>
                    </a:ext>
                  </a:extLst>
                </a:gridCol>
                <a:gridCol w="587142">
                  <a:extLst>
                    <a:ext uri="{9D8B030D-6E8A-4147-A177-3AD203B41FA5}">
                      <a16:colId xmlns:a16="http://schemas.microsoft.com/office/drawing/2014/main" val="2770646283"/>
                    </a:ext>
                  </a:extLst>
                </a:gridCol>
                <a:gridCol w="587142">
                  <a:extLst>
                    <a:ext uri="{9D8B030D-6E8A-4147-A177-3AD203B41FA5}">
                      <a16:colId xmlns:a16="http://schemas.microsoft.com/office/drawing/2014/main" val="2057381466"/>
                    </a:ext>
                  </a:extLst>
                </a:gridCol>
                <a:gridCol w="587142">
                  <a:extLst>
                    <a:ext uri="{9D8B030D-6E8A-4147-A177-3AD203B41FA5}">
                      <a16:colId xmlns:a16="http://schemas.microsoft.com/office/drawing/2014/main" val="216332988"/>
                    </a:ext>
                  </a:extLst>
                </a:gridCol>
                <a:gridCol w="587142">
                  <a:extLst>
                    <a:ext uri="{9D8B030D-6E8A-4147-A177-3AD203B41FA5}">
                      <a16:colId xmlns:a16="http://schemas.microsoft.com/office/drawing/2014/main" val="1495746164"/>
                    </a:ext>
                  </a:extLst>
                </a:gridCol>
                <a:gridCol w="587142">
                  <a:extLst>
                    <a:ext uri="{9D8B030D-6E8A-4147-A177-3AD203B41FA5}">
                      <a16:colId xmlns:a16="http://schemas.microsoft.com/office/drawing/2014/main" val="2193800417"/>
                    </a:ext>
                  </a:extLst>
                </a:gridCol>
                <a:gridCol w="587142">
                  <a:extLst>
                    <a:ext uri="{9D8B030D-6E8A-4147-A177-3AD203B41FA5}">
                      <a16:colId xmlns:a16="http://schemas.microsoft.com/office/drawing/2014/main" val="2591380514"/>
                    </a:ext>
                  </a:extLst>
                </a:gridCol>
                <a:gridCol w="587142">
                  <a:extLst>
                    <a:ext uri="{9D8B030D-6E8A-4147-A177-3AD203B41FA5}">
                      <a16:colId xmlns:a16="http://schemas.microsoft.com/office/drawing/2014/main" val="2210982778"/>
                    </a:ext>
                  </a:extLst>
                </a:gridCol>
                <a:gridCol w="587142">
                  <a:extLst>
                    <a:ext uri="{9D8B030D-6E8A-4147-A177-3AD203B41FA5}">
                      <a16:colId xmlns:a16="http://schemas.microsoft.com/office/drawing/2014/main" val="3525540040"/>
                    </a:ext>
                  </a:extLst>
                </a:gridCol>
              </a:tblGrid>
              <a:tr h="455524">
                <a:tc>
                  <a:txBody>
                    <a:bodyPr/>
                    <a:lstStyle/>
                    <a:p>
                      <a:endParaRPr kumimoji="1" lang="ja-JP" altLang="en-US" dirty="0"/>
                    </a:p>
                  </a:txBody>
                  <a:tcPr/>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3</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4</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7</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8</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9</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11</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月</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p>
                  </a:txBody>
                  <a:tcPr marL="6350" marR="6350" marT="6350" marB="0" anchor="b"/>
                </a:tc>
                <a:extLst>
                  <a:ext uri="{0D108BD9-81ED-4DB2-BD59-A6C34878D82A}">
                    <a16:rowId xmlns:a16="http://schemas.microsoft.com/office/drawing/2014/main" val="3998017212"/>
                  </a:ext>
                </a:extLst>
              </a:tr>
              <a:tr h="311591">
                <a:tc>
                  <a:txBody>
                    <a:bodyPr/>
                    <a:lstStyle/>
                    <a:p>
                      <a:pPr algn="l" fontAlgn="ctr"/>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季節指数</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600" b="0" i="0" u="none" strike="noStrike" kern="120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600" b="0" i="0" u="none" strike="noStrike" kern="120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78947">
                <a:tc>
                  <a:txBody>
                    <a:bodyPr/>
                    <a:lstStyle/>
                    <a:p>
                      <a:pPr algn="l" fontAlgn="ct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2021</a:t>
                      </a: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年度</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23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 </a:t>
                      </a:r>
                    </a:p>
                  </a:txBody>
                  <a:tcPr marL="0" marR="0" marT="0" marB="0" anchor="b">
                    <a:solidFill>
                      <a:srgbClr val="F4D6AA"/>
                    </a:solidFill>
                  </a:tcPr>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a:t>
                      </a:r>
                    </a:p>
                  </a:txBody>
                  <a:tcPr marL="0" marR="0" marT="0" marB="0" anchor="b"/>
                </a:tc>
                <a:extLst>
                  <a:ext uri="{0D108BD9-81ED-4DB2-BD59-A6C34878D82A}">
                    <a16:rowId xmlns:a16="http://schemas.microsoft.com/office/drawing/2014/main" val="1770933247"/>
                  </a:ext>
                </a:extLst>
              </a:tr>
            </a:tbl>
          </a:graphicData>
        </a:graphic>
      </p:graphicFrame>
      <p:sp>
        <p:nvSpPr>
          <p:cNvPr id="8" name="矢印: 下 7">
            <a:extLst>
              <a:ext uri="{FF2B5EF4-FFF2-40B4-BE49-F238E27FC236}">
                <a16:creationId xmlns:a16="http://schemas.microsoft.com/office/drawing/2014/main" id="{F550D85B-CF06-40B0-83F5-4AADC2AC97E4}"/>
              </a:ext>
            </a:extLst>
          </p:cNvPr>
          <p:cNvSpPr/>
          <p:nvPr/>
        </p:nvSpPr>
        <p:spPr>
          <a:xfrm>
            <a:off x="2123728" y="4392553"/>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8630DA2-514C-4F56-B048-92800BDD539B}"/>
              </a:ext>
            </a:extLst>
          </p:cNvPr>
          <p:cNvSpPr txBox="1"/>
          <p:nvPr/>
        </p:nvSpPr>
        <p:spPr>
          <a:xfrm>
            <a:off x="2699792" y="4419423"/>
            <a:ext cx="4176464" cy="369332"/>
          </a:xfrm>
          <a:prstGeom prst="rect">
            <a:avLst/>
          </a:prstGeom>
          <a:noFill/>
        </p:spPr>
        <p:txBody>
          <a:bodyPr wrap="square" rtlCol="0">
            <a:spAutoFit/>
          </a:bodyPr>
          <a:lstStyle/>
          <a:p>
            <a:r>
              <a:rPr kumimoji="1" lang="ja-JP" altLang="en-US" dirty="0"/>
              <a:t>今期目標仕入</a:t>
            </a:r>
            <a:r>
              <a:rPr kumimoji="1" lang="en-US" altLang="ja-JP" dirty="0"/>
              <a:t>370M</a:t>
            </a:r>
            <a:r>
              <a:rPr kumimoji="1" lang="ja-JP" altLang="en-US" dirty="0"/>
              <a:t>を各月に振り分ける</a:t>
            </a:r>
          </a:p>
        </p:txBody>
      </p:sp>
      <p:sp>
        <p:nvSpPr>
          <p:cNvPr id="11" name="テキスト ボックス 10">
            <a:extLst>
              <a:ext uri="{FF2B5EF4-FFF2-40B4-BE49-F238E27FC236}">
                <a16:creationId xmlns:a16="http://schemas.microsoft.com/office/drawing/2014/main" id="{45001C14-1501-4E77-B9EB-7A9AD9F46BA7}"/>
              </a:ext>
            </a:extLst>
          </p:cNvPr>
          <p:cNvSpPr txBox="1"/>
          <p:nvPr/>
        </p:nvSpPr>
        <p:spPr>
          <a:xfrm>
            <a:off x="2699792" y="6112109"/>
            <a:ext cx="4885260" cy="369332"/>
          </a:xfrm>
          <a:prstGeom prst="rect">
            <a:avLst/>
          </a:prstGeom>
          <a:noFill/>
        </p:spPr>
        <p:txBody>
          <a:bodyPr wrap="square" rtlCol="0">
            <a:spAutoFit/>
          </a:bodyPr>
          <a:lstStyle/>
          <a:p>
            <a:r>
              <a:rPr kumimoji="1" lang="ja-JP" altLang="en-US" dirty="0"/>
              <a:t>今期特有の月別要因があれば、別途修正する</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D660A4EB-28BF-42C3-A7CC-58D7BC497F41}"/>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過年度仕入推移</a:t>
            </a:r>
            <a:endParaRPr kumimoji="1" lang="en-US" altLang="ja-JP" dirty="0"/>
          </a:p>
          <a:p>
            <a:r>
              <a:rPr lang="ja-JP" altLang="en-US" dirty="0"/>
              <a:t>＊</a:t>
            </a:r>
            <a:r>
              <a:rPr kumimoji="1" lang="ja-JP" altLang="en-US" dirty="0"/>
              <a:t>今回は例題の為、全社仕入で把握⇒</a:t>
            </a:r>
            <a:r>
              <a:rPr lang="ja-JP" altLang="en-US" dirty="0"/>
              <a:t>　 </a:t>
            </a:r>
            <a:r>
              <a:rPr kumimoji="1" lang="ja-JP" altLang="en-US" dirty="0"/>
              <a:t>実際は、仕入先別、商品別に把握する事（代金は月末〆の月末回収とする）</a:t>
            </a:r>
          </a:p>
        </p:txBody>
      </p:sp>
    </p:spTree>
    <p:extLst>
      <p:ext uri="{BB962C8B-B14F-4D97-AF65-F5344CB8AC3E}">
        <p14:creationId xmlns:p14="http://schemas.microsoft.com/office/powerpoint/2010/main" val="1767245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35</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3-14.</a:t>
            </a:r>
            <a:r>
              <a:rPr lang="ja-JP" altLang="en-US" sz="2000" kern="0" dirty="0">
                <a:solidFill>
                  <a:schemeClr val="tx2"/>
                </a:solidFill>
                <a:latin typeface="+mj-lt"/>
                <a:ea typeface="+mj-ea"/>
                <a:cs typeface="+mj-cs"/>
              </a:rPr>
              <a:t>損益計画と資金繰り表の連動</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3713622048"/>
              </p:ext>
            </p:extLst>
          </p:nvPr>
        </p:nvGraphicFramePr>
        <p:xfrm>
          <a:off x="398258" y="2437735"/>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u="none" strike="noStrike" dirty="0">
                          <a:solidFill>
                            <a:srgbClr val="000000"/>
                          </a:solidFill>
                          <a:effectLst/>
                        </a:rPr>
                        <a:t>季節指数</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en-US" altLang="ja-JP" sz="1100" b="0" u="none" strike="noStrike" dirty="0">
                          <a:solidFill>
                            <a:srgbClr val="000000"/>
                          </a:solidFill>
                          <a:effectLst/>
                        </a:rPr>
                        <a:t>2021</a:t>
                      </a:r>
                      <a:r>
                        <a:rPr lang="ja-JP" altLang="en-US" sz="1100" b="0" u="none" strike="noStrike" dirty="0">
                          <a:solidFill>
                            <a:srgbClr val="000000"/>
                          </a:solidFill>
                          <a:effectLst/>
                        </a:rPr>
                        <a:t>年度</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23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a:t>
                      </a:r>
                    </a:p>
                  </a:txBody>
                  <a:tcPr marL="0" marR="0" marT="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2640670623"/>
              </p:ext>
            </p:extLst>
          </p:nvPr>
        </p:nvGraphicFramePr>
        <p:xfrm>
          <a:off x="398258" y="4517508"/>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買掛金支払</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その他支払</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988840"/>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仕入</a:t>
            </a:r>
            <a:r>
              <a:rPr kumimoji="1" lang="ja-JP" altLang="en-US" dirty="0">
                <a:solidFill>
                  <a:schemeClr val="tx1"/>
                </a:solidFill>
              </a:rPr>
              <a:t>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4068613"/>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
        <p:nvSpPr>
          <p:cNvPr id="10" name="テキスト ボックス 9">
            <a:extLst>
              <a:ext uri="{FF2B5EF4-FFF2-40B4-BE49-F238E27FC236}">
                <a16:creationId xmlns:a16="http://schemas.microsoft.com/office/drawing/2014/main" id="{23E4373E-C92F-4E75-991C-D48EDA9715D5}"/>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過年度仕入推移</a:t>
            </a:r>
            <a:endParaRPr kumimoji="1" lang="en-US" altLang="ja-JP" dirty="0"/>
          </a:p>
          <a:p>
            <a:r>
              <a:rPr lang="ja-JP" altLang="en-US" dirty="0"/>
              <a:t>＊</a:t>
            </a:r>
            <a:r>
              <a:rPr kumimoji="1" lang="ja-JP" altLang="en-US" dirty="0"/>
              <a:t>今回は例題の為、全社仕入で把握⇒実際は、仕入先別、商品別に把握する事</a:t>
            </a:r>
            <a:endParaRPr kumimoji="1" lang="en-US" altLang="ja-JP" dirty="0"/>
          </a:p>
          <a:p>
            <a:r>
              <a:rPr lang="ja-JP" altLang="en-US" dirty="0"/>
              <a:t>　　</a:t>
            </a:r>
            <a:r>
              <a:rPr kumimoji="1" lang="ja-JP" altLang="en-US" dirty="0"/>
              <a:t>（代金は月末〆の月末回収とする）</a:t>
            </a:r>
          </a:p>
        </p:txBody>
      </p:sp>
    </p:spTree>
    <p:extLst>
      <p:ext uri="{BB962C8B-B14F-4D97-AF65-F5344CB8AC3E}">
        <p14:creationId xmlns:p14="http://schemas.microsoft.com/office/powerpoint/2010/main" val="34799981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36</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3-15.</a:t>
            </a:r>
            <a:r>
              <a:rPr lang="ja-JP" altLang="en-US" sz="2000" kern="0" dirty="0">
                <a:solidFill>
                  <a:schemeClr val="tx2"/>
                </a:solidFill>
                <a:latin typeface="+mj-lt"/>
                <a:ea typeface="+mj-ea"/>
                <a:cs typeface="+mj-cs"/>
              </a:rPr>
              <a:t>損益計画と資金繰り表の連動（解答）</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nvGraphicFramePr>
        <p:xfrm>
          <a:off x="398258" y="2437735"/>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u="none" strike="noStrike" dirty="0">
                          <a:solidFill>
                            <a:srgbClr val="000000"/>
                          </a:solidFill>
                          <a:effectLst/>
                        </a:rPr>
                        <a:t>季節指数</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6.6%</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12.4%</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11.2%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7.5%</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7.1%</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7.9%</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6.2%</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8.3%</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10.8%</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en-US" altLang="ja-JP" sz="1100" b="0" u="none" strike="noStrike" dirty="0">
                          <a:solidFill>
                            <a:srgbClr val="000000"/>
                          </a:solidFill>
                          <a:effectLst/>
                        </a:rPr>
                        <a:t>2021</a:t>
                      </a:r>
                      <a:r>
                        <a:rPr lang="ja-JP" altLang="en-US" sz="1100" b="0" u="none" strike="noStrike" dirty="0">
                          <a:solidFill>
                            <a:srgbClr val="000000"/>
                          </a:solidFill>
                          <a:effectLst/>
                        </a:rPr>
                        <a:t>年度</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23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a:t>
                      </a:r>
                    </a:p>
                  </a:txBody>
                  <a:tcPr marL="0" marR="0" marT="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3077815596"/>
              </p:ext>
            </p:extLst>
          </p:nvPr>
        </p:nvGraphicFramePr>
        <p:xfrm>
          <a:off x="398258" y="4517508"/>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買掛金支払</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ct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その他支払</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988840"/>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仕入</a:t>
            </a:r>
            <a:r>
              <a:rPr kumimoji="1" lang="ja-JP" altLang="en-US" dirty="0">
                <a:solidFill>
                  <a:schemeClr val="tx1"/>
                </a:solidFill>
              </a:rPr>
              <a:t>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4068613"/>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
        <p:nvSpPr>
          <p:cNvPr id="10" name="テキスト ボックス 9">
            <a:extLst>
              <a:ext uri="{FF2B5EF4-FFF2-40B4-BE49-F238E27FC236}">
                <a16:creationId xmlns:a16="http://schemas.microsoft.com/office/drawing/2014/main" id="{23E4373E-C92F-4E75-991C-D48EDA9715D5}"/>
              </a:ext>
            </a:extLst>
          </p:cNvPr>
          <p:cNvSpPr txBox="1"/>
          <p:nvPr/>
        </p:nvSpPr>
        <p:spPr>
          <a:xfrm>
            <a:off x="398258" y="836712"/>
            <a:ext cx="8347486" cy="923330"/>
          </a:xfrm>
          <a:prstGeom prst="rect">
            <a:avLst/>
          </a:prstGeom>
          <a:noFill/>
          <a:ln>
            <a:solidFill>
              <a:srgbClr val="0070C0"/>
            </a:solidFill>
          </a:ln>
        </p:spPr>
        <p:txBody>
          <a:bodyPr wrap="square" rtlCol="0">
            <a:spAutoFit/>
          </a:bodyPr>
          <a:lstStyle/>
          <a:p>
            <a:r>
              <a:rPr kumimoji="1" lang="en-US" altLang="ja-JP" dirty="0"/>
              <a:t>A</a:t>
            </a:r>
            <a:r>
              <a:rPr kumimoji="1" lang="ja-JP" altLang="en-US" dirty="0"/>
              <a:t>社　過年度仕入推移</a:t>
            </a:r>
            <a:endParaRPr kumimoji="1" lang="en-US" altLang="ja-JP" dirty="0"/>
          </a:p>
          <a:p>
            <a:r>
              <a:rPr lang="ja-JP" altLang="en-US" dirty="0"/>
              <a:t>＊</a:t>
            </a:r>
            <a:r>
              <a:rPr kumimoji="1" lang="ja-JP" altLang="en-US" dirty="0"/>
              <a:t>今回は例題の為、全社仕入で把握⇒実際は、仕入先別、商品別に把握する事</a:t>
            </a:r>
            <a:endParaRPr kumimoji="1" lang="en-US" altLang="ja-JP" dirty="0"/>
          </a:p>
          <a:p>
            <a:r>
              <a:rPr lang="ja-JP" altLang="en-US" dirty="0"/>
              <a:t>　　</a:t>
            </a:r>
            <a:r>
              <a:rPr kumimoji="1" lang="ja-JP" altLang="en-US" dirty="0"/>
              <a:t>（代金は月末〆の月末回収とする）</a:t>
            </a:r>
          </a:p>
        </p:txBody>
      </p:sp>
      <p:sp>
        <p:nvSpPr>
          <p:cNvPr id="11" name="楕円 10">
            <a:extLst>
              <a:ext uri="{FF2B5EF4-FFF2-40B4-BE49-F238E27FC236}">
                <a16:creationId xmlns:a16="http://schemas.microsoft.com/office/drawing/2014/main" id="{9A3276F9-1404-4584-8C7B-85413FAB88CC}"/>
              </a:ext>
            </a:extLst>
          </p:cNvPr>
          <p:cNvSpPr/>
          <p:nvPr/>
        </p:nvSpPr>
        <p:spPr>
          <a:xfrm>
            <a:off x="1831957" y="3440711"/>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89B7671E-021F-4894-93BC-41FD101E8A8E}"/>
              </a:ext>
            </a:extLst>
          </p:cNvPr>
          <p:cNvSpPr/>
          <p:nvPr/>
        </p:nvSpPr>
        <p:spPr>
          <a:xfrm>
            <a:off x="3202607" y="5518447"/>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27BDB5C-412A-4615-8B28-6A4F85CB542F}"/>
              </a:ext>
            </a:extLst>
          </p:cNvPr>
          <p:cNvCxnSpPr>
            <a:cxnSpLocks/>
            <a:stCxn id="11" idx="5"/>
            <a:endCxn id="12" idx="1"/>
          </p:cNvCxnSpPr>
          <p:nvPr/>
        </p:nvCxnSpPr>
        <p:spPr>
          <a:xfrm>
            <a:off x="2446584" y="3966000"/>
            <a:ext cx="861476" cy="16425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8086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37</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3-16.</a:t>
            </a:r>
            <a:r>
              <a:rPr lang="ja-JP" altLang="en-US" sz="2000" kern="0" dirty="0">
                <a:solidFill>
                  <a:schemeClr val="tx2"/>
                </a:solidFill>
                <a:latin typeface="+mj-lt"/>
                <a:ea typeface="+mj-ea"/>
                <a:cs typeface="+mj-cs"/>
              </a:rPr>
              <a:t>損益計画と資金繰り表の連動（買掛金支払＋支払手形）</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180701551"/>
              </p:ext>
            </p:extLst>
          </p:nvPr>
        </p:nvGraphicFramePr>
        <p:xfrm>
          <a:off x="398258" y="2014746"/>
          <a:ext cx="8350208" cy="1402080"/>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Ｂ会社</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23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a:t>
                      </a:r>
                    </a:p>
                  </a:txBody>
                  <a:tcPr marL="0" marR="0" marT="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646331"/>
          </a:xfrm>
          <a:prstGeom prst="rect">
            <a:avLst/>
          </a:prstGeom>
          <a:noFill/>
          <a:ln>
            <a:solidFill>
              <a:srgbClr val="0070C0"/>
            </a:solidFill>
          </a:ln>
        </p:spPr>
        <p:txBody>
          <a:bodyPr wrap="square" rtlCol="0">
            <a:spAutoFit/>
          </a:bodyPr>
          <a:lstStyle/>
          <a:p>
            <a:r>
              <a:rPr lang="ja-JP" altLang="en-US" dirty="0"/>
              <a:t>Ａ</a:t>
            </a:r>
            <a:r>
              <a:rPr kumimoji="1" lang="ja-JP" altLang="en-US" dirty="0"/>
              <a:t>会社（外注費）⇒月末〆の翌月末、自社支払手形発行（決済日：発行後</a:t>
            </a:r>
            <a:r>
              <a:rPr kumimoji="1" lang="en-US" altLang="ja-JP" dirty="0"/>
              <a:t>60</a:t>
            </a:r>
            <a:r>
              <a:rPr kumimoji="1" lang="ja-JP" altLang="en-US" dirty="0"/>
              <a:t>日）</a:t>
            </a:r>
            <a:endParaRPr kumimoji="1" lang="en-US" altLang="ja-JP" dirty="0"/>
          </a:p>
          <a:p>
            <a:r>
              <a:rPr kumimoji="1" lang="ja-JP" altLang="en-US" dirty="0"/>
              <a:t>Ｂ会社（仕入）⇒月末〆の翌月末振込支払</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1659704904"/>
              </p:ext>
            </p:extLst>
          </p:nvPr>
        </p:nvGraphicFramePr>
        <p:xfrm>
          <a:off x="398258" y="4311650"/>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買掛金支払</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18</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支払手形決済</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8" y="1565851"/>
            <a:ext cx="1869485"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仕入・外注</a:t>
            </a:r>
            <a:r>
              <a:rPr kumimoji="1" lang="ja-JP" altLang="en-US" dirty="0">
                <a:solidFill>
                  <a:schemeClr val="tx1"/>
                </a:solidFill>
              </a:rPr>
              <a:t>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862755"/>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Tree>
    <p:extLst>
      <p:ext uri="{BB962C8B-B14F-4D97-AF65-F5344CB8AC3E}">
        <p14:creationId xmlns:p14="http://schemas.microsoft.com/office/powerpoint/2010/main" val="683773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38</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3-17.</a:t>
            </a:r>
            <a:r>
              <a:rPr lang="ja-JP" altLang="en-US" sz="2000" kern="0" dirty="0">
                <a:solidFill>
                  <a:schemeClr val="tx2"/>
                </a:solidFill>
                <a:latin typeface="+mj-lt"/>
                <a:ea typeface="+mj-ea"/>
                <a:cs typeface="+mj-cs"/>
              </a:rPr>
              <a:t>損益計画と資金繰り表の連動（買掛金支払＋支払手形）</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4062778708"/>
              </p:ext>
            </p:extLst>
          </p:nvPr>
        </p:nvGraphicFramePr>
        <p:xfrm>
          <a:off x="398258" y="2014745"/>
          <a:ext cx="8350208" cy="1414255"/>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307447">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Ｂ会社</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23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370</a:t>
                      </a:r>
                    </a:p>
                  </a:txBody>
                  <a:tcPr marL="0" marR="0" marT="0" marB="0" anchor="b"/>
                </a:tc>
                <a:extLst>
                  <a:ext uri="{0D108BD9-81ED-4DB2-BD59-A6C34878D82A}">
                    <a16:rowId xmlns:a16="http://schemas.microsoft.com/office/drawing/2014/main" val="1770933247"/>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646331"/>
          </a:xfrm>
          <a:prstGeom prst="rect">
            <a:avLst/>
          </a:prstGeom>
          <a:noFill/>
          <a:ln>
            <a:solidFill>
              <a:srgbClr val="0070C0"/>
            </a:solidFill>
          </a:ln>
        </p:spPr>
        <p:txBody>
          <a:bodyPr wrap="square" rtlCol="0">
            <a:spAutoFit/>
          </a:bodyPr>
          <a:lstStyle/>
          <a:p>
            <a:r>
              <a:rPr lang="ja-JP" altLang="en-US" dirty="0"/>
              <a:t>Ａ</a:t>
            </a:r>
            <a:r>
              <a:rPr kumimoji="1" lang="ja-JP" altLang="en-US" dirty="0"/>
              <a:t>会社（外注費）⇒月末〆の翌月末、自社支払手形発行（決済日：発行後</a:t>
            </a:r>
            <a:r>
              <a:rPr kumimoji="1" lang="en-US" altLang="ja-JP" dirty="0"/>
              <a:t>60</a:t>
            </a:r>
            <a:r>
              <a:rPr kumimoji="1" lang="ja-JP" altLang="en-US" dirty="0"/>
              <a:t>日）</a:t>
            </a:r>
            <a:endParaRPr kumimoji="1" lang="en-US" altLang="ja-JP" dirty="0"/>
          </a:p>
          <a:p>
            <a:r>
              <a:rPr kumimoji="1" lang="ja-JP" altLang="en-US" dirty="0"/>
              <a:t>Ｂ会社（仕入）⇒月末〆の翌月末振込支払</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3032603620"/>
              </p:ext>
            </p:extLst>
          </p:nvPr>
        </p:nvGraphicFramePr>
        <p:xfrm>
          <a:off x="398258" y="4311650"/>
          <a:ext cx="8347489" cy="176784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買掛金支払</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18</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25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41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28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26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29 </a:t>
                      </a:r>
                    </a:p>
                  </a:txBody>
                  <a:tcPr marL="0" marR="0" marT="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r h="365760">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支払手形決済</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57695152"/>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8258" y="1565851"/>
            <a:ext cx="1869485"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仕入・外注</a:t>
            </a:r>
            <a:r>
              <a:rPr kumimoji="1" lang="ja-JP" altLang="en-US" dirty="0">
                <a:solidFill>
                  <a:schemeClr val="tx1"/>
                </a:solidFill>
              </a:rPr>
              <a:t>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862755"/>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
        <p:nvSpPr>
          <p:cNvPr id="10" name="四角形: 角を丸くする 9">
            <a:extLst>
              <a:ext uri="{FF2B5EF4-FFF2-40B4-BE49-F238E27FC236}">
                <a16:creationId xmlns:a16="http://schemas.microsoft.com/office/drawing/2014/main" id="{4836FBEF-0211-49D3-B165-D9B41A8AD85C}"/>
              </a:ext>
            </a:extLst>
          </p:cNvPr>
          <p:cNvSpPr/>
          <p:nvPr/>
        </p:nvSpPr>
        <p:spPr>
          <a:xfrm>
            <a:off x="4569278" y="3547313"/>
            <a:ext cx="4176464" cy="661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Ａ社⇒</a:t>
            </a:r>
            <a:r>
              <a:rPr kumimoji="1" lang="en-US" altLang="ja-JP" dirty="0">
                <a:solidFill>
                  <a:schemeClr val="tx1"/>
                </a:solidFill>
              </a:rPr>
              <a:t>1</a:t>
            </a:r>
            <a:r>
              <a:rPr kumimoji="1" lang="ja-JP" altLang="en-US" dirty="0">
                <a:solidFill>
                  <a:schemeClr val="tx1"/>
                </a:solidFill>
              </a:rPr>
              <a:t>月末〆分⇒</a:t>
            </a:r>
            <a:r>
              <a:rPr kumimoji="1" lang="en-US" altLang="ja-JP" dirty="0">
                <a:solidFill>
                  <a:schemeClr val="tx1"/>
                </a:solidFill>
              </a:rPr>
              <a:t>2</a:t>
            </a:r>
            <a:r>
              <a:rPr kumimoji="1" lang="ja-JP" altLang="en-US" dirty="0">
                <a:solidFill>
                  <a:schemeClr val="tx1"/>
                </a:solidFill>
              </a:rPr>
              <a:t>月末に手形発行（ここから</a:t>
            </a:r>
            <a:r>
              <a:rPr lang="en-US" altLang="ja-JP" dirty="0">
                <a:solidFill>
                  <a:schemeClr val="tx1"/>
                </a:solidFill>
              </a:rPr>
              <a:t>6</a:t>
            </a:r>
            <a:r>
              <a:rPr kumimoji="1" lang="en-US" altLang="ja-JP" dirty="0">
                <a:solidFill>
                  <a:schemeClr val="tx1"/>
                </a:solidFill>
              </a:rPr>
              <a:t>0</a:t>
            </a:r>
            <a:r>
              <a:rPr kumimoji="1" lang="ja-JP" altLang="en-US" dirty="0">
                <a:solidFill>
                  <a:schemeClr val="tx1"/>
                </a:solidFill>
              </a:rPr>
              <a:t>日後に決済）⇒</a:t>
            </a:r>
            <a:r>
              <a:rPr lang="en-US" altLang="ja-JP" dirty="0">
                <a:solidFill>
                  <a:schemeClr val="tx1"/>
                </a:solidFill>
              </a:rPr>
              <a:t>4</a:t>
            </a:r>
            <a:r>
              <a:rPr kumimoji="1" lang="ja-JP" altLang="en-US" dirty="0">
                <a:solidFill>
                  <a:schemeClr val="tx1"/>
                </a:solidFill>
              </a:rPr>
              <a:t>月末決済</a:t>
            </a:r>
          </a:p>
        </p:txBody>
      </p:sp>
      <p:sp>
        <p:nvSpPr>
          <p:cNvPr id="11" name="楕円 10">
            <a:extLst>
              <a:ext uri="{FF2B5EF4-FFF2-40B4-BE49-F238E27FC236}">
                <a16:creationId xmlns:a16="http://schemas.microsoft.com/office/drawing/2014/main" id="{88F74E1D-E3B1-4E45-9B73-5C4DC4DCF09D}"/>
              </a:ext>
            </a:extLst>
          </p:cNvPr>
          <p:cNvSpPr/>
          <p:nvPr/>
        </p:nvSpPr>
        <p:spPr>
          <a:xfrm>
            <a:off x="1723621" y="2555598"/>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249E6CEF-EE46-47AA-9BF4-3633BCE854E9}"/>
              </a:ext>
            </a:extLst>
          </p:cNvPr>
          <p:cNvSpPr/>
          <p:nvPr/>
        </p:nvSpPr>
        <p:spPr>
          <a:xfrm>
            <a:off x="4456075" y="5706304"/>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3CCFDD94-9DB5-4A98-9964-3849AF46B6D2}"/>
              </a:ext>
            </a:extLst>
          </p:cNvPr>
          <p:cNvCxnSpPr>
            <a:cxnSpLocks/>
            <a:stCxn id="11" idx="5"/>
            <a:endCxn id="14" idx="1"/>
          </p:cNvCxnSpPr>
          <p:nvPr/>
        </p:nvCxnSpPr>
        <p:spPr>
          <a:xfrm>
            <a:off x="2338248" y="3080887"/>
            <a:ext cx="2223280" cy="271554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4187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1-2</a:t>
            </a:r>
            <a:r>
              <a:rPr kumimoji="1" lang="ja-JP" altLang="en-US" dirty="0"/>
              <a:t>．黒字の会社は意外と簡単に作れる</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3</a:t>
            </a:fld>
            <a:endParaRPr lang="en-US" altLang="ja-JP" dirty="0"/>
          </a:p>
        </p:txBody>
      </p:sp>
      <p:pic>
        <p:nvPicPr>
          <p:cNvPr id="6" name="図 5">
            <a:extLst>
              <a:ext uri="{FF2B5EF4-FFF2-40B4-BE49-F238E27FC236}">
                <a16:creationId xmlns:a16="http://schemas.microsoft.com/office/drawing/2014/main" id="{6B867285-D332-45CA-813F-2F0C07B4CD17}"/>
              </a:ext>
            </a:extLst>
          </p:cNvPr>
          <p:cNvPicPr>
            <a:picLocks noChangeAspect="1"/>
          </p:cNvPicPr>
          <p:nvPr/>
        </p:nvPicPr>
        <p:blipFill>
          <a:blip r:embed="rId3"/>
          <a:stretch>
            <a:fillRect/>
          </a:stretch>
        </p:blipFill>
        <p:spPr>
          <a:xfrm>
            <a:off x="478759" y="2204864"/>
            <a:ext cx="3600000" cy="2611200"/>
          </a:xfrm>
          <a:prstGeom prst="rect">
            <a:avLst/>
          </a:prstGeom>
        </p:spPr>
      </p:pic>
      <p:sp>
        <p:nvSpPr>
          <p:cNvPr id="7" name="四角形: 角を丸くする 6">
            <a:extLst>
              <a:ext uri="{FF2B5EF4-FFF2-40B4-BE49-F238E27FC236}">
                <a16:creationId xmlns:a16="http://schemas.microsoft.com/office/drawing/2014/main" id="{2B875F58-4B8E-4CED-8696-86DE8F83AD06}"/>
              </a:ext>
            </a:extLst>
          </p:cNvPr>
          <p:cNvSpPr/>
          <p:nvPr/>
        </p:nvSpPr>
        <p:spPr>
          <a:xfrm>
            <a:off x="476218" y="1079138"/>
            <a:ext cx="360000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品揃えバッチリのお店</a:t>
            </a:r>
          </a:p>
        </p:txBody>
      </p:sp>
      <p:pic>
        <p:nvPicPr>
          <p:cNvPr id="9" name="図 8">
            <a:extLst>
              <a:ext uri="{FF2B5EF4-FFF2-40B4-BE49-F238E27FC236}">
                <a16:creationId xmlns:a16="http://schemas.microsoft.com/office/drawing/2014/main" id="{50CDC5DC-8413-493D-87C4-72EABA818E70}"/>
              </a:ext>
            </a:extLst>
          </p:cNvPr>
          <p:cNvPicPr>
            <a:picLocks noChangeAspect="1"/>
          </p:cNvPicPr>
          <p:nvPr/>
        </p:nvPicPr>
        <p:blipFill>
          <a:blip r:embed="rId4"/>
          <a:stretch>
            <a:fillRect/>
          </a:stretch>
        </p:blipFill>
        <p:spPr>
          <a:xfrm>
            <a:off x="5076056" y="2204864"/>
            <a:ext cx="3600000" cy="2657400"/>
          </a:xfrm>
          <a:prstGeom prst="rect">
            <a:avLst/>
          </a:prstGeom>
        </p:spPr>
      </p:pic>
      <p:sp>
        <p:nvSpPr>
          <p:cNvPr id="10" name="矢印: 右 9">
            <a:extLst>
              <a:ext uri="{FF2B5EF4-FFF2-40B4-BE49-F238E27FC236}">
                <a16:creationId xmlns:a16="http://schemas.microsoft.com/office/drawing/2014/main" id="{B233429A-72C9-4D64-9637-C1D3C873496E}"/>
              </a:ext>
            </a:extLst>
          </p:cNvPr>
          <p:cNvSpPr/>
          <p:nvPr/>
        </p:nvSpPr>
        <p:spPr>
          <a:xfrm>
            <a:off x="4220634" y="2879338"/>
            <a:ext cx="720080" cy="864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四角形: 角を丸くする 10">
            <a:extLst>
              <a:ext uri="{FF2B5EF4-FFF2-40B4-BE49-F238E27FC236}">
                <a16:creationId xmlns:a16="http://schemas.microsoft.com/office/drawing/2014/main" id="{75624B6F-C23E-4D95-886C-E29249CCFACF}"/>
              </a:ext>
            </a:extLst>
          </p:cNvPr>
          <p:cNvSpPr/>
          <p:nvPr/>
        </p:nvSpPr>
        <p:spPr>
          <a:xfrm>
            <a:off x="5085132" y="1073544"/>
            <a:ext cx="360000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在庫どっさり！</a:t>
            </a:r>
          </a:p>
        </p:txBody>
      </p:sp>
      <p:sp>
        <p:nvSpPr>
          <p:cNvPr id="14" name="四角形: 角を丸くする 13">
            <a:extLst>
              <a:ext uri="{FF2B5EF4-FFF2-40B4-BE49-F238E27FC236}">
                <a16:creationId xmlns:a16="http://schemas.microsoft.com/office/drawing/2014/main" id="{693B7DBD-E1E4-4A53-B245-354D6F4BAC61}"/>
              </a:ext>
            </a:extLst>
          </p:cNvPr>
          <p:cNvSpPr/>
          <p:nvPr/>
        </p:nvSpPr>
        <p:spPr>
          <a:xfrm>
            <a:off x="467944" y="5478820"/>
            <a:ext cx="819983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利益は出ているが、資金が在庫になってとどまっている！</a:t>
            </a:r>
            <a:endParaRPr kumimoji="1" lang="en-US" altLang="ja-JP" sz="2400" dirty="0">
              <a:solidFill>
                <a:schemeClr val="tx1"/>
              </a:solidFill>
            </a:endParaRPr>
          </a:p>
          <a:p>
            <a:pPr algn="ctr"/>
            <a:r>
              <a:rPr kumimoji="1" lang="ja-JP" altLang="en-US" sz="2400" dirty="0">
                <a:solidFill>
                  <a:schemeClr val="tx1"/>
                </a:solidFill>
              </a:rPr>
              <a:t>損益計算書では、事業内容の全てを判定できない！</a:t>
            </a:r>
          </a:p>
        </p:txBody>
      </p:sp>
      <p:sp>
        <p:nvSpPr>
          <p:cNvPr id="16" name="矢印: 下 15">
            <a:extLst>
              <a:ext uri="{FF2B5EF4-FFF2-40B4-BE49-F238E27FC236}">
                <a16:creationId xmlns:a16="http://schemas.microsoft.com/office/drawing/2014/main" id="{F20D35F3-DAA0-4E23-A5E0-1DEA6EE35F2F}"/>
              </a:ext>
            </a:extLst>
          </p:cNvPr>
          <p:cNvSpPr/>
          <p:nvPr/>
        </p:nvSpPr>
        <p:spPr>
          <a:xfrm>
            <a:off x="6372000" y="4945514"/>
            <a:ext cx="1008112" cy="4656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ECFE1341-364B-4246-90A7-CBE0ED18F3F5}"/>
              </a:ext>
            </a:extLst>
          </p:cNvPr>
          <p:cNvCxnSpPr>
            <a:stCxn id="7" idx="3"/>
            <a:endCxn id="11" idx="1"/>
          </p:cNvCxnSpPr>
          <p:nvPr/>
        </p:nvCxnSpPr>
        <p:spPr>
          <a:xfrm flipV="1">
            <a:off x="4076218" y="1469588"/>
            <a:ext cx="1008914" cy="5594"/>
          </a:xfrm>
          <a:prstGeom prst="straightConnector1">
            <a:avLst/>
          </a:prstGeom>
          <a:ln w="76200">
            <a:solidFill>
              <a:schemeClr val="accent1">
                <a:lumMod val="9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463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39</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3-18.</a:t>
            </a:r>
            <a:r>
              <a:rPr lang="ja-JP" altLang="en-US" sz="2000" kern="0" dirty="0">
                <a:solidFill>
                  <a:schemeClr val="tx2"/>
                </a:solidFill>
                <a:latin typeface="+mj-lt"/>
                <a:ea typeface="+mj-ea"/>
                <a:cs typeface="+mj-cs"/>
              </a:rPr>
              <a:t>支払手形帳を作成してみましょう！</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8" y="836712"/>
            <a:ext cx="8347486" cy="369332"/>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会社⇒月末〆の翌月末、自社手形発行（決済日：発行後</a:t>
            </a:r>
            <a:r>
              <a:rPr kumimoji="1" lang="en-US" altLang="ja-JP" dirty="0"/>
              <a:t>60</a:t>
            </a:r>
            <a:r>
              <a:rPr kumimoji="1" lang="ja-JP" altLang="en-US" dirty="0"/>
              <a:t>日）</a:t>
            </a:r>
            <a:endParaRPr kumimoji="1" lang="en-US" altLang="ja-JP" dirty="0"/>
          </a:p>
        </p:txBody>
      </p:sp>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外注計画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388128"/>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手形帳</a:t>
            </a:r>
          </a:p>
        </p:txBody>
      </p:sp>
      <p:graphicFrame>
        <p:nvGraphicFramePr>
          <p:cNvPr id="14" name="表 3">
            <a:extLst>
              <a:ext uri="{FF2B5EF4-FFF2-40B4-BE49-F238E27FC236}">
                <a16:creationId xmlns:a16="http://schemas.microsoft.com/office/drawing/2014/main" id="{F184300D-B817-4FF4-84DF-4C5E981D82F4}"/>
              </a:ext>
            </a:extLst>
          </p:cNvPr>
          <p:cNvGraphicFramePr>
            <a:graphicFrameLocks noGrp="1"/>
          </p:cNvGraphicFramePr>
          <p:nvPr>
            <p:extLst>
              <p:ext uri="{D42A27DB-BD31-4B8C-83A1-F6EECF244321}">
                <p14:modId xmlns:p14="http://schemas.microsoft.com/office/powerpoint/2010/main" val="3425341294"/>
              </p:ext>
            </p:extLst>
          </p:nvPr>
        </p:nvGraphicFramePr>
        <p:xfrm>
          <a:off x="398256" y="3859768"/>
          <a:ext cx="8347486" cy="2255787"/>
        </p:xfrm>
        <a:graphic>
          <a:graphicData uri="http://schemas.openxmlformats.org/drawingml/2006/table">
            <a:tbl>
              <a:tblPr firstRow="1" bandRow="1">
                <a:tableStyleId>{5940675A-B579-460E-94D1-54222C63F5DA}</a:tableStyleId>
              </a:tblPr>
              <a:tblGrid>
                <a:gridCol w="355097">
                  <a:extLst>
                    <a:ext uri="{9D8B030D-6E8A-4147-A177-3AD203B41FA5}">
                      <a16:colId xmlns:a16="http://schemas.microsoft.com/office/drawing/2014/main" val="2785651561"/>
                    </a:ext>
                  </a:extLst>
                </a:gridCol>
                <a:gridCol w="722303">
                  <a:extLst>
                    <a:ext uri="{9D8B030D-6E8A-4147-A177-3AD203B41FA5}">
                      <a16:colId xmlns:a16="http://schemas.microsoft.com/office/drawing/2014/main" val="2343357190"/>
                    </a:ext>
                  </a:extLst>
                </a:gridCol>
                <a:gridCol w="579720">
                  <a:extLst>
                    <a:ext uri="{9D8B030D-6E8A-4147-A177-3AD203B41FA5}">
                      <a16:colId xmlns:a16="http://schemas.microsoft.com/office/drawing/2014/main" val="1999874754"/>
                    </a:ext>
                  </a:extLst>
                </a:gridCol>
                <a:gridCol w="743374">
                  <a:extLst>
                    <a:ext uri="{9D8B030D-6E8A-4147-A177-3AD203B41FA5}">
                      <a16:colId xmlns:a16="http://schemas.microsoft.com/office/drawing/2014/main" val="1601435374"/>
                    </a:ext>
                  </a:extLst>
                </a:gridCol>
                <a:gridCol w="743374">
                  <a:extLst>
                    <a:ext uri="{9D8B030D-6E8A-4147-A177-3AD203B41FA5}">
                      <a16:colId xmlns:a16="http://schemas.microsoft.com/office/drawing/2014/main" val="3146876739"/>
                    </a:ext>
                  </a:extLst>
                </a:gridCol>
                <a:gridCol w="743374">
                  <a:extLst>
                    <a:ext uri="{9D8B030D-6E8A-4147-A177-3AD203B41FA5}">
                      <a16:colId xmlns:a16="http://schemas.microsoft.com/office/drawing/2014/main" val="1810570257"/>
                    </a:ext>
                  </a:extLst>
                </a:gridCol>
                <a:gridCol w="743374">
                  <a:extLst>
                    <a:ext uri="{9D8B030D-6E8A-4147-A177-3AD203B41FA5}">
                      <a16:colId xmlns:a16="http://schemas.microsoft.com/office/drawing/2014/main" val="314666693"/>
                    </a:ext>
                  </a:extLst>
                </a:gridCol>
                <a:gridCol w="743374">
                  <a:extLst>
                    <a:ext uri="{9D8B030D-6E8A-4147-A177-3AD203B41FA5}">
                      <a16:colId xmlns:a16="http://schemas.microsoft.com/office/drawing/2014/main" val="2770646283"/>
                    </a:ext>
                  </a:extLst>
                </a:gridCol>
                <a:gridCol w="743374">
                  <a:extLst>
                    <a:ext uri="{9D8B030D-6E8A-4147-A177-3AD203B41FA5}">
                      <a16:colId xmlns:a16="http://schemas.microsoft.com/office/drawing/2014/main" val="2193800417"/>
                    </a:ext>
                  </a:extLst>
                </a:gridCol>
                <a:gridCol w="743374">
                  <a:extLst>
                    <a:ext uri="{9D8B030D-6E8A-4147-A177-3AD203B41FA5}">
                      <a16:colId xmlns:a16="http://schemas.microsoft.com/office/drawing/2014/main" val="401493264"/>
                    </a:ext>
                  </a:extLst>
                </a:gridCol>
                <a:gridCol w="743374">
                  <a:extLst>
                    <a:ext uri="{9D8B030D-6E8A-4147-A177-3AD203B41FA5}">
                      <a16:colId xmlns:a16="http://schemas.microsoft.com/office/drawing/2014/main" val="1784990133"/>
                    </a:ext>
                  </a:extLst>
                </a:gridCol>
                <a:gridCol w="743374">
                  <a:extLst>
                    <a:ext uri="{9D8B030D-6E8A-4147-A177-3AD203B41FA5}">
                      <a16:colId xmlns:a16="http://schemas.microsoft.com/office/drawing/2014/main" val="1451851257"/>
                    </a:ext>
                  </a:extLst>
                </a:gridCol>
              </a:tblGrid>
              <a:tr h="38608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Ｊ</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Ｋ</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Ｌ</a:t>
                      </a:r>
                    </a:p>
                  </a:txBody>
                  <a:tcPr marL="6350" marR="6350" marT="6350" marB="0" anchor="ctr">
                    <a:solidFill>
                      <a:srgbClr val="FFCC99"/>
                    </a:solidFill>
                  </a:tcPr>
                </a:tc>
                <a:extLst>
                  <a:ext uri="{0D108BD9-81ED-4DB2-BD59-A6C34878D82A}">
                    <a16:rowId xmlns:a16="http://schemas.microsoft.com/office/drawing/2014/main" val="1754852109"/>
                  </a:ext>
                </a:extLst>
              </a:tr>
              <a:tr h="471339">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rowSpan="2">
                  <a:txBody>
                    <a:bodyPr/>
                    <a:lstStyle/>
                    <a:p>
                      <a:pPr marL="0" algn="ctr" defTabSz="914400" rtl="0" eaLnBrk="1" fontAlgn="ctr" latinLnBrk="0" hangingPunct="1"/>
                      <a:r>
                        <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月初残</a:t>
                      </a:r>
                    </a:p>
                  </a:txBody>
                  <a:tcPr anchor="ctr"/>
                </a:tc>
                <a:tc gridSpan="3">
                  <a:txBody>
                    <a:bodyPr/>
                    <a:lstStyle/>
                    <a:p>
                      <a:pPr algn="ctr" fontAlgn="ctr"/>
                      <a:r>
                        <a:rPr lang="ja-JP" altLang="en-US" sz="2400" b="0" i="0" u="none" strike="noStrike" dirty="0">
                          <a:solidFill>
                            <a:srgbClr val="000000"/>
                          </a:solidFill>
                          <a:effectLst/>
                          <a:latin typeface="游ゴシック" panose="020B0400000000000000" pitchFamily="50" charset="-128"/>
                          <a:ea typeface="游ゴシック" panose="020B0400000000000000" pitchFamily="50" charset="-128"/>
                        </a:rPr>
                        <a:t>１月</a:t>
                      </a:r>
                      <a:endParaRPr lang="en-US" altLang="ja-JP" sz="2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R w="12700" cap="flat" cmpd="sng" algn="ctr">
                      <a:solidFill>
                        <a:schemeClr val="tx1"/>
                      </a:solidFill>
                      <a:prstDash val="solid"/>
                      <a:round/>
                      <a:headEnd type="none" w="med" len="med"/>
                      <a:tailEnd type="none" w="med" len="med"/>
                    </a:lnR>
                  </a:tcP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２月</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a:t>
                      </a:r>
                    </a:p>
                  </a:txBody>
                  <a:tcPr marL="6350" marR="6350" marT="6350" marB="0" anchor="b">
                    <a:lnL w="12700" cap="flat" cmpd="sng" algn="ctr">
                      <a:solidFill>
                        <a:schemeClr val="tx1"/>
                      </a:solidFill>
                      <a:prstDash val="solid"/>
                      <a:round/>
                      <a:headEnd type="none" w="med" len="med"/>
                      <a:tailEnd type="none" w="med" len="med"/>
                    </a:lnL>
                  </a:tcPr>
                </a:tc>
                <a:tc>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４月</a:t>
                      </a:r>
                    </a:p>
                  </a:txBody>
                  <a:tcPr marL="6350" marR="6350" marT="6350" marB="0" anchor="b"/>
                </a:tc>
                <a:extLst>
                  <a:ext uri="{0D108BD9-81ED-4DB2-BD59-A6C34878D82A}">
                    <a16:rowId xmlns:a16="http://schemas.microsoft.com/office/drawing/2014/main" val="3998017212"/>
                  </a:ext>
                </a:extLst>
              </a:tr>
              <a:tr h="419522">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vMerge="1">
                  <a:txBody>
                    <a:bodyPr/>
                    <a:lstStyle/>
                    <a:p>
                      <a:pPr marL="0" algn="ctr" defTabSz="914400" rtl="0" eaLnBrk="1" fontAlgn="ctr" latinLnBrk="0" hangingPunct="1"/>
                      <a:endPar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発行高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決済高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p>
                  </a:txBody>
                  <a:tcPr marL="6350" marR="6350" marT="6350" marB="0" anchor="b">
                    <a:lnR w="12700" cap="flat" cmpd="sng" algn="ctr">
                      <a:solidFill>
                        <a:schemeClr val="tx1"/>
                      </a:solidFill>
                      <a:prstDash val="solid"/>
                      <a:round/>
                      <a:headEnd type="none" w="med" len="med"/>
                      <a:tailEnd type="none" w="med" len="med"/>
                    </a:lnR>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発行高</a:t>
                      </a:r>
                    </a:p>
                  </a:txBody>
                  <a:tcPr marL="6350" marR="6350" marT="6350" marB="0" anchor="b">
                    <a:lnL w="12700" cap="flat" cmpd="sng" algn="ctr">
                      <a:solidFill>
                        <a:schemeClr val="tx1"/>
                      </a:solidFill>
                      <a:prstDash val="solid"/>
                      <a:round/>
                      <a:headEnd type="none" w="med" len="med"/>
                      <a:tailEnd type="none" w="med" len="med"/>
                    </a:lnL>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決済高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発行高</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決済高</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492012">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３</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Ａ社</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666199045"/>
                  </a:ext>
                </a:extLst>
              </a:tr>
              <a:tr h="463295">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合計</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358246742"/>
                  </a:ext>
                </a:extLst>
              </a:tr>
            </a:tbl>
          </a:graphicData>
        </a:graphic>
      </p:graphicFrame>
      <p:graphicFrame>
        <p:nvGraphicFramePr>
          <p:cNvPr id="10" name="表 3">
            <a:extLst>
              <a:ext uri="{FF2B5EF4-FFF2-40B4-BE49-F238E27FC236}">
                <a16:creationId xmlns:a16="http://schemas.microsoft.com/office/drawing/2014/main" id="{C09C8F3E-3709-4975-BACE-3DD57DCC9FB9}"/>
              </a:ext>
            </a:extLst>
          </p:cNvPr>
          <p:cNvGraphicFramePr>
            <a:graphicFrameLocks noGrp="1"/>
          </p:cNvGraphicFramePr>
          <p:nvPr>
            <p:extLst>
              <p:ext uri="{D42A27DB-BD31-4B8C-83A1-F6EECF244321}">
                <p14:modId xmlns:p14="http://schemas.microsoft.com/office/powerpoint/2010/main" val="2452324385"/>
              </p:ext>
            </p:extLst>
          </p:nvPr>
        </p:nvGraphicFramePr>
        <p:xfrm>
          <a:off x="398258" y="2014745"/>
          <a:ext cx="8350208" cy="1045319"/>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307447">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bl>
          </a:graphicData>
        </a:graphic>
      </p:graphicFrame>
    </p:spTree>
    <p:extLst>
      <p:ext uri="{BB962C8B-B14F-4D97-AF65-F5344CB8AC3E}">
        <p14:creationId xmlns:p14="http://schemas.microsoft.com/office/powerpoint/2010/main" val="565635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40</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3-19.</a:t>
            </a:r>
            <a:r>
              <a:rPr lang="ja-JP" altLang="en-US" sz="2000" kern="0" dirty="0">
                <a:solidFill>
                  <a:schemeClr val="tx2"/>
                </a:solidFill>
                <a:latin typeface="+mj-lt"/>
                <a:ea typeface="+mj-ea"/>
                <a:cs typeface="+mj-cs"/>
              </a:rPr>
              <a:t>支払手形帳を作成してみましょう！（解答）</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398256" y="933946"/>
            <a:ext cx="8347486" cy="369332"/>
          </a:xfrm>
          <a:prstGeom prst="rect">
            <a:avLst/>
          </a:prstGeom>
          <a:noFill/>
          <a:ln>
            <a:solidFill>
              <a:srgbClr val="0070C0"/>
            </a:solidFill>
          </a:ln>
        </p:spPr>
        <p:txBody>
          <a:bodyPr wrap="square" rtlCol="0">
            <a:spAutoFit/>
          </a:bodyPr>
          <a:lstStyle/>
          <a:p>
            <a:r>
              <a:rPr lang="ja-JP" altLang="en-US" dirty="0"/>
              <a:t>Ａ</a:t>
            </a:r>
            <a:r>
              <a:rPr kumimoji="1" lang="ja-JP" altLang="en-US" dirty="0"/>
              <a:t>会社⇒月末〆の翌月末、自社手形発行（決済日：発行後</a:t>
            </a:r>
            <a:r>
              <a:rPr kumimoji="1" lang="en-US" altLang="ja-JP" dirty="0"/>
              <a:t>60</a:t>
            </a:r>
            <a:r>
              <a:rPr kumimoji="1" lang="ja-JP" altLang="en-US" dirty="0"/>
              <a:t>日）</a:t>
            </a:r>
            <a:endParaRPr kumimoji="1" lang="en-US" altLang="ja-JP" dirty="0"/>
          </a:p>
        </p:txBody>
      </p:sp>
      <p:sp>
        <p:nvSpPr>
          <p:cNvPr id="18" name="四角形: 角を丸くする 17">
            <a:extLst>
              <a:ext uri="{FF2B5EF4-FFF2-40B4-BE49-F238E27FC236}">
                <a16:creationId xmlns:a16="http://schemas.microsoft.com/office/drawing/2014/main" id="{7DB24516-6475-4D49-8106-0DB32687FEF3}"/>
              </a:ext>
            </a:extLst>
          </p:cNvPr>
          <p:cNvSpPr/>
          <p:nvPr/>
        </p:nvSpPr>
        <p:spPr>
          <a:xfrm>
            <a:off x="398259" y="1565851"/>
            <a:ext cx="1221414"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外注計画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8258" y="3388128"/>
            <a:ext cx="1437437" cy="4488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手形帳</a:t>
            </a:r>
          </a:p>
        </p:txBody>
      </p:sp>
      <p:graphicFrame>
        <p:nvGraphicFramePr>
          <p:cNvPr id="14" name="表 3">
            <a:extLst>
              <a:ext uri="{FF2B5EF4-FFF2-40B4-BE49-F238E27FC236}">
                <a16:creationId xmlns:a16="http://schemas.microsoft.com/office/drawing/2014/main" id="{F184300D-B817-4FF4-84DF-4C5E981D82F4}"/>
              </a:ext>
            </a:extLst>
          </p:cNvPr>
          <p:cNvGraphicFramePr>
            <a:graphicFrameLocks noGrp="1"/>
          </p:cNvGraphicFramePr>
          <p:nvPr>
            <p:extLst>
              <p:ext uri="{D42A27DB-BD31-4B8C-83A1-F6EECF244321}">
                <p14:modId xmlns:p14="http://schemas.microsoft.com/office/powerpoint/2010/main" val="4230507336"/>
              </p:ext>
            </p:extLst>
          </p:nvPr>
        </p:nvGraphicFramePr>
        <p:xfrm>
          <a:off x="398256" y="3859768"/>
          <a:ext cx="8347486" cy="2255787"/>
        </p:xfrm>
        <a:graphic>
          <a:graphicData uri="http://schemas.openxmlformats.org/drawingml/2006/table">
            <a:tbl>
              <a:tblPr firstRow="1" bandRow="1">
                <a:tableStyleId>{5940675A-B579-460E-94D1-54222C63F5DA}</a:tableStyleId>
              </a:tblPr>
              <a:tblGrid>
                <a:gridCol w="355097">
                  <a:extLst>
                    <a:ext uri="{9D8B030D-6E8A-4147-A177-3AD203B41FA5}">
                      <a16:colId xmlns:a16="http://schemas.microsoft.com/office/drawing/2014/main" val="2785651561"/>
                    </a:ext>
                  </a:extLst>
                </a:gridCol>
                <a:gridCol w="722303">
                  <a:extLst>
                    <a:ext uri="{9D8B030D-6E8A-4147-A177-3AD203B41FA5}">
                      <a16:colId xmlns:a16="http://schemas.microsoft.com/office/drawing/2014/main" val="2343357190"/>
                    </a:ext>
                  </a:extLst>
                </a:gridCol>
                <a:gridCol w="579720">
                  <a:extLst>
                    <a:ext uri="{9D8B030D-6E8A-4147-A177-3AD203B41FA5}">
                      <a16:colId xmlns:a16="http://schemas.microsoft.com/office/drawing/2014/main" val="1999874754"/>
                    </a:ext>
                  </a:extLst>
                </a:gridCol>
                <a:gridCol w="743374">
                  <a:extLst>
                    <a:ext uri="{9D8B030D-6E8A-4147-A177-3AD203B41FA5}">
                      <a16:colId xmlns:a16="http://schemas.microsoft.com/office/drawing/2014/main" val="1601435374"/>
                    </a:ext>
                  </a:extLst>
                </a:gridCol>
                <a:gridCol w="743374">
                  <a:extLst>
                    <a:ext uri="{9D8B030D-6E8A-4147-A177-3AD203B41FA5}">
                      <a16:colId xmlns:a16="http://schemas.microsoft.com/office/drawing/2014/main" val="3146876739"/>
                    </a:ext>
                  </a:extLst>
                </a:gridCol>
                <a:gridCol w="743374">
                  <a:extLst>
                    <a:ext uri="{9D8B030D-6E8A-4147-A177-3AD203B41FA5}">
                      <a16:colId xmlns:a16="http://schemas.microsoft.com/office/drawing/2014/main" val="1810570257"/>
                    </a:ext>
                  </a:extLst>
                </a:gridCol>
                <a:gridCol w="743374">
                  <a:extLst>
                    <a:ext uri="{9D8B030D-6E8A-4147-A177-3AD203B41FA5}">
                      <a16:colId xmlns:a16="http://schemas.microsoft.com/office/drawing/2014/main" val="314666693"/>
                    </a:ext>
                  </a:extLst>
                </a:gridCol>
                <a:gridCol w="743374">
                  <a:extLst>
                    <a:ext uri="{9D8B030D-6E8A-4147-A177-3AD203B41FA5}">
                      <a16:colId xmlns:a16="http://schemas.microsoft.com/office/drawing/2014/main" val="2770646283"/>
                    </a:ext>
                  </a:extLst>
                </a:gridCol>
                <a:gridCol w="743374">
                  <a:extLst>
                    <a:ext uri="{9D8B030D-6E8A-4147-A177-3AD203B41FA5}">
                      <a16:colId xmlns:a16="http://schemas.microsoft.com/office/drawing/2014/main" val="2193800417"/>
                    </a:ext>
                  </a:extLst>
                </a:gridCol>
                <a:gridCol w="743374">
                  <a:extLst>
                    <a:ext uri="{9D8B030D-6E8A-4147-A177-3AD203B41FA5}">
                      <a16:colId xmlns:a16="http://schemas.microsoft.com/office/drawing/2014/main" val="401493264"/>
                    </a:ext>
                  </a:extLst>
                </a:gridCol>
                <a:gridCol w="743374">
                  <a:extLst>
                    <a:ext uri="{9D8B030D-6E8A-4147-A177-3AD203B41FA5}">
                      <a16:colId xmlns:a16="http://schemas.microsoft.com/office/drawing/2014/main" val="1784990133"/>
                    </a:ext>
                  </a:extLst>
                </a:gridCol>
                <a:gridCol w="743374">
                  <a:extLst>
                    <a:ext uri="{9D8B030D-6E8A-4147-A177-3AD203B41FA5}">
                      <a16:colId xmlns:a16="http://schemas.microsoft.com/office/drawing/2014/main" val="1451851257"/>
                    </a:ext>
                  </a:extLst>
                </a:gridCol>
              </a:tblGrid>
              <a:tr h="38608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Ｊ</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Ｋ</a:t>
                      </a: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Ｌ</a:t>
                      </a:r>
                    </a:p>
                  </a:txBody>
                  <a:tcPr marL="6350" marR="6350" marT="6350" marB="0" anchor="ctr">
                    <a:solidFill>
                      <a:srgbClr val="FFCC99"/>
                    </a:solidFill>
                  </a:tcPr>
                </a:tc>
                <a:extLst>
                  <a:ext uri="{0D108BD9-81ED-4DB2-BD59-A6C34878D82A}">
                    <a16:rowId xmlns:a16="http://schemas.microsoft.com/office/drawing/2014/main" val="1754852109"/>
                  </a:ext>
                </a:extLst>
              </a:tr>
              <a:tr h="471339">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rowSpan="2">
                  <a:txBody>
                    <a:bodyPr/>
                    <a:lstStyle/>
                    <a:p>
                      <a:pPr marL="0" algn="ctr" defTabSz="914400" rtl="0" eaLnBrk="1" fontAlgn="ctr" latinLnBrk="0" hangingPunct="1"/>
                      <a:r>
                        <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月初残</a:t>
                      </a:r>
                    </a:p>
                  </a:txBody>
                  <a:tcPr anchor="ctr"/>
                </a:tc>
                <a:tc gridSpan="3">
                  <a:txBody>
                    <a:bodyPr/>
                    <a:lstStyle/>
                    <a:p>
                      <a:pPr algn="ctr" fontAlgn="ctr"/>
                      <a:r>
                        <a:rPr lang="ja-JP" altLang="en-US" sz="2400" b="0" i="0" u="none" strike="noStrike" dirty="0">
                          <a:solidFill>
                            <a:srgbClr val="000000"/>
                          </a:solidFill>
                          <a:effectLst/>
                          <a:latin typeface="游ゴシック" panose="020B0400000000000000" pitchFamily="50" charset="-128"/>
                          <a:ea typeface="游ゴシック" panose="020B0400000000000000" pitchFamily="50" charset="-128"/>
                        </a:rPr>
                        <a:t>１月</a:t>
                      </a:r>
                      <a:endParaRPr lang="en-US" altLang="ja-JP" sz="2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R w="12700" cap="flat" cmpd="sng" algn="ctr">
                      <a:solidFill>
                        <a:schemeClr val="tx1"/>
                      </a:solidFill>
                      <a:prstDash val="solid"/>
                      <a:round/>
                      <a:headEnd type="none" w="med" len="med"/>
                      <a:tailEnd type="none" w="med" len="med"/>
                    </a:lnR>
                  </a:tcP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２月</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lgn="ctr" fontAlgn="ct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hMerge="1">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a:t>
                      </a:r>
                    </a:p>
                  </a:txBody>
                  <a:tcPr marL="6350" marR="6350" marT="6350" marB="0" anchor="b">
                    <a:lnL w="12700" cap="flat" cmpd="sng" algn="ctr">
                      <a:solidFill>
                        <a:schemeClr val="tx1"/>
                      </a:solidFill>
                      <a:prstDash val="solid"/>
                      <a:round/>
                      <a:headEnd type="none" w="med" len="med"/>
                      <a:tailEnd type="none" w="med" len="med"/>
                    </a:lnL>
                  </a:tcPr>
                </a:tc>
                <a:tc gridSpan="2">
                  <a:txBody>
                    <a:bodyPr/>
                    <a:lstStyle/>
                    <a:p>
                      <a:pPr marL="0" algn="ctr" defTabSz="914400" rtl="0" eaLnBrk="1" fontAlgn="ctr" latinLnBrk="0" hangingPunct="1"/>
                      <a:r>
                        <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４月</a:t>
                      </a:r>
                    </a:p>
                  </a:txBody>
                  <a:tcPr marL="6350" marR="6350" marT="6350" marB="0" anchor="b"/>
                </a:tc>
                <a:tc hMerge="1">
                  <a:txBody>
                    <a:bodyPr/>
                    <a:lstStyle/>
                    <a:p>
                      <a:pPr marL="0" algn="ctr" defTabSz="914400" rtl="0" eaLnBrk="1" fontAlgn="ctr" latinLnBrk="0" hangingPunct="1"/>
                      <a:endParaRPr kumimoji="1" lang="ja-JP" altLang="en-US" sz="2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3998017212"/>
                  </a:ext>
                </a:extLst>
              </a:tr>
              <a:tr h="419522">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vMerge="1">
                  <a:txBody>
                    <a:bodyPr/>
                    <a:lstStyle/>
                    <a:p>
                      <a:pPr marL="0" algn="ctr" defTabSz="914400" rtl="0" eaLnBrk="1" fontAlgn="ctr" latinLnBrk="0" hangingPunct="1"/>
                      <a:endPar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発行高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決済高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p>
                  </a:txBody>
                  <a:tcPr marL="6350" marR="6350" marT="6350" marB="0" anchor="b">
                    <a:lnR w="12700" cap="flat" cmpd="sng" algn="ctr">
                      <a:solidFill>
                        <a:schemeClr val="tx1"/>
                      </a:solidFill>
                      <a:prstDash val="solid"/>
                      <a:round/>
                      <a:headEnd type="none" w="med" len="med"/>
                      <a:tailEnd type="none" w="med" len="med"/>
                    </a:lnR>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発行高</a:t>
                      </a:r>
                    </a:p>
                  </a:txBody>
                  <a:tcPr marL="6350" marR="6350" marT="6350" marB="0" anchor="b">
                    <a:lnL w="12700" cap="flat" cmpd="sng" algn="ctr">
                      <a:solidFill>
                        <a:schemeClr val="tx1"/>
                      </a:solidFill>
                      <a:prstDash val="solid"/>
                      <a:round/>
                      <a:headEnd type="none" w="med" len="med"/>
                      <a:tailEnd type="none" w="med" len="med"/>
                    </a:lnL>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決済高</a:t>
                      </a: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月末残高</a:t>
                      </a:r>
                    </a:p>
                  </a:txBody>
                  <a:tcPr marL="6350" marR="6350" marT="6350" marB="0" anchor="b"/>
                </a:tc>
                <a:tc>
                  <a:txBody>
                    <a:bodyPr/>
                    <a:lstStyle/>
                    <a:p>
                      <a:pPr marL="0" algn="ct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発行高</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決済高</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492012">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３</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Ａ社</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extLst>
                  <a:ext uri="{0D108BD9-81ED-4DB2-BD59-A6C34878D82A}">
                    <a16:rowId xmlns:a16="http://schemas.microsoft.com/office/drawing/2014/main" val="2666199045"/>
                  </a:ext>
                </a:extLst>
              </a:tr>
              <a:tr h="463295">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2000" b="0" i="0" u="none" strike="noStrike" dirty="0">
                          <a:solidFill>
                            <a:srgbClr val="000000"/>
                          </a:solidFill>
                          <a:effectLst/>
                          <a:latin typeface="游ゴシック" panose="020B0400000000000000" pitchFamily="50" charset="-128"/>
                          <a:ea typeface="游ゴシック" panose="020B0400000000000000" pitchFamily="50" charset="-128"/>
                        </a:rPr>
                        <a:t>合計</a:t>
                      </a:r>
                      <a:endParaRPr lang="en-US" altLang="ja-JP" sz="2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extLst>
                  <a:ext uri="{0D108BD9-81ED-4DB2-BD59-A6C34878D82A}">
                    <a16:rowId xmlns:a16="http://schemas.microsoft.com/office/drawing/2014/main" val="2358246742"/>
                  </a:ext>
                </a:extLst>
              </a:tr>
            </a:tbl>
          </a:graphicData>
        </a:graphic>
      </p:graphicFrame>
      <p:graphicFrame>
        <p:nvGraphicFramePr>
          <p:cNvPr id="10" name="表 3">
            <a:extLst>
              <a:ext uri="{FF2B5EF4-FFF2-40B4-BE49-F238E27FC236}">
                <a16:creationId xmlns:a16="http://schemas.microsoft.com/office/drawing/2014/main" id="{C09C8F3E-3709-4975-BACE-3DD57DCC9FB9}"/>
              </a:ext>
            </a:extLst>
          </p:cNvPr>
          <p:cNvGraphicFramePr>
            <a:graphicFrameLocks noGrp="1"/>
          </p:cNvGraphicFramePr>
          <p:nvPr/>
        </p:nvGraphicFramePr>
        <p:xfrm>
          <a:off x="398258" y="2014745"/>
          <a:ext cx="8350208" cy="1045319"/>
        </p:xfrm>
        <a:graphic>
          <a:graphicData uri="http://schemas.openxmlformats.org/drawingml/2006/table">
            <a:tbl>
              <a:tblPr firstRow="1" bandRow="1">
                <a:tableStyleId>{5940675A-B579-460E-94D1-54222C63F5DA}</a:tableStyleId>
              </a:tblPr>
              <a:tblGrid>
                <a:gridCol w="660606">
                  <a:extLst>
                    <a:ext uri="{9D8B030D-6E8A-4147-A177-3AD203B41FA5}">
                      <a16:colId xmlns:a16="http://schemas.microsoft.com/office/drawing/2014/main" val="2785651561"/>
                    </a:ext>
                  </a:extLst>
                </a:gridCol>
                <a:gridCol w="660606">
                  <a:extLst>
                    <a:ext uri="{9D8B030D-6E8A-4147-A177-3AD203B41FA5}">
                      <a16:colId xmlns:a16="http://schemas.microsoft.com/office/drawing/2014/main" val="2343357190"/>
                    </a:ext>
                  </a:extLst>
                </a:gridCol>
                <a:gridCol w="540692">
                  <a:extLst>
                    <a:ext uri="{9D8B030D-6E8A-4147-A177-3AD203B41FA5}">
                      <a16:colId xmlns:a16="http://schemas.microsoft.com/office/drawing/2014/main" val="1999874754"/>
                    </a:ext>
                  </a:extLst>
                </a:gridCol>
                <a:gridCol w="540692">
                  <a:extLst>
                    <a:ext uri="{9D8B030D-6E8A-4147-A177-3AD203B41FA5}">
                      <a16:colId xmlns:a16="http://schemas.microsoft.com/office/drawing/2014/main" val="1601435374"/>
                    </a:ext>
                  </a:extLst>
                </a:gridCol>
                <a:gridCol w="540692">
                  <a:extLst>
                    <a:ext uri="{9D8B030D-6E8A-4147-A177-3AD203B41FA5}">
                      <a16:colId xmlns:a16="http://schemas.microsoft.com/office/drawing/2014/main" val="3146876739"/>
                    </a:ext>
                  </a:extLst>
                </a:gridCol>
                <a:gridCol w="540692">
                  <a:extLst>
                    <a:ext uri="{9D8B030D-6E8A-4147-A177-3AD203B41FA5}">
                      <a16:colId xmlns:a16="http://schemas.microsoft.com/office/drawing/2014/main" val="1810570257"/>
                    </a:ext>
                  </a:extLst>
                </a:gridCol>
                <a:gridCol w="540692">
                  <a:extLst>
                    <a:ext uri="{9D8B030D-6E8A-4147-A177-3AD203B41FA5}">
                      <a16:colId xmlns:a16="http://schemas.microsoft.com/office/drawing/2014/main" val="314666693"/>
                    </a:ext>
                  </a:extLst>
                </a:gridCol>
                <a:gridCol w="540692">
                  <a:extLst>
                    <a:ext uri="{9D8B030D-6E8A-4147-A177-3AD203B41FA5}">
                      <a16:colId xmlns:a16="http://schemas.microsoft.com/office/drawing/2014/main" val="2770646283"/>
                    </a:ext>
                  </a:extLst>
                </a:gridCol>
                <a:gridCol w="540692">
                  <a:extLst>
                    <a:ext uri="{9D8B030D-6E8A-4147-A177-3AD203B41FA5}">
                      <a16:colId xmlns:a16="http://schemas.microsoft.com/office/drawing/2014/main" val="2057381466"/>
                    </a:ext>
                  </a:extLst>
                </a:gridCol>
                <a:gridCol w="540692">
                  <a:extLst>
                    <a:ext uri="{9D8B030D-6E8A-4147-A177-3AD203B41FA5}">
                      <a16:colId xmlns:a16="http://schemas.microsoft.com/office/drawing/2014/main" val="216332988"/>
                    </a:ext>
                  </a:extLst>
                </a:gridCol>
                <a:gridCol w="540692">
                  <a:extLst>
                    <a:ext uri="{9D8B030D-6E8A-4147-A177-3AD203B41FA5}">
                      <a16:colId xmlns:a16="http://schemas.microsoft.com/office/drawing/2014/main" val="1495746164"/>
                    </a:ext>
                  </a:extLst>
                </a:gridCol>
                <a:gridCol w="540692">
                  <a:extLst>
                    <a:ext uri="{9D8B030D-6E8A-4147-A177-3AD203B41FA5}">
                      <a16:colId xmlns:a16="http://schemas.microsoft.com/office/drawing/2014/main" val="2193800417"/>
                    </a:ext>
                  </a:extLst>
                </a:gridCol>
                <a:gridCol w="540692">
                  <a:extLst>
                    <a:ext uri="{9D8B030D-6E8A-4147-A177-3AD203B41FA5}">
                      <a16:colId xmlns:a16="http://schemas.microsoft.com/office/drawing/2014/main" val="2591380514"/>
                    </a:ext>
                  </a:extLst>
                </a:gridCol>
                <a:gridCol w="540692">
                  <a:extLst>
                    <a:ext uri="{9D8B030D-6E8A-4147-A177-3AD203B41FA5}">
                      <a16:colId xmlns:a16="http://schemas.microsoft.com/office/drawing/2014/main" val="2210982778"/>
                    </a:ext>
                  </a:extLst>
                </a:gridCol>
                <a:gridCol w="540692">
                  <a:extLst>
                    <a:ext uri="{9D8B030D-6E8A-4147-A177-3AD203B41FA5}">
                      <a16:colId xmlns:a16="http://schemas.microsoft.com/office/drawing/2014/main" val="3525540040"/>
                    </a:ext>
                  </a:extLst>
                </a:gridCol>
              </a:tblGrid>
              <a:tr h="307447">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Ｌ</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Ｍ</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10</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12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Ａ会社</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20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a:t>
                      </a:r>
                    </a:p>
                  </a:txBody>
                  <a:tcPr marL="6350" marR="6350" marT="6350" marB="0" anchor="b"/>
                </a:tc>
                <a:extLst>
                  <a:ext uri="{0D108BD9-81ED-4DB2-BD59-A6C34878D82A}">
                    <a16:rowId xmlns:a16="http://schemas.microsoft.com/office/drawing/2014/main" val="2237123560"/>
                  </a:ext>
                </a:extLst>
              </a:tr>
            </a:tbl>
          </a:graphicData>
        </a:graphic>
      </p:graphicFrame>
      <p:sp>
        <p:nvSpPr>
          <p:cNvPr id="11" name="楕円 10">
            <a:extLst>
              <a:ext uri="{FF2B5EF4-FFF2-40B4-BE49-F238E27FC236}">
                <a16:creationId xmlns:a16="http://schemas.microsoft.com/office/drawing/2014/main" id="{657E6D7E-85A0-42B3-8148-597D0F4CCC74}"/>
              </a:ext>
            </a:extLst>
          </p:cNvPr>
          <p:cNvSpPr/>
          <p:nvPr/>
        </p:nvSpPr>
        <p:spPr>
          <a:xfrm>
            <a:off x="1651613" y="2575381"/>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8DA420AB-0B32-404C-BA9D-A648796D8808}"/>
              </a:ext>
            </a:extLst>
          </p:cNvPr>
          <p:cNvSpPr/>
          <p:nvPr/>
        </p:nvSpPr>
        <p:spPr>
          <a:xfrm>
            <a:off x="4547436" y="5279107"/>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0FA9CEAC-8B13-47F4-BC78-E2B082D2DFFF}"/>
              </a:ext>
            </a:extLst>
          </p:cNvPr>
          <p:cNvCxnSpPr>
            <a:cxnSpLocks/>
            <a:stCxn id="11" idx="5"/>
            <a:endCxn id="13" idx="0"/>
          </p:cNvCxnSpPr>
          <p:nvPr/>
        </p:nvCxnSpPr>
        <p:spPr>
          <a:xfrm>
            <a:off x="2266240" y="3100670"/>
            <a:ext cx="2641236" cy="21784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楕円 16">
            <a:extLst>
              <a:ext uri="{FF2B5EF4-FFF2-40B4-BE49-F238E27FC236}">
                <a16:creationId xmlns:a16="http://schemas.microsoft.com/office/drawing/2014/main" id="{B5567D47-8662-446C-A49B-823017EC1063}"/>
              </a:ext>
            </a:extLst>
          </p:cNvPr>
          <p:cNvSpPr/>
          <p:nvPr/>
        </p:nvSpPr>
        <p:spPr>
          <a:xfrm>
            <a:off x="7480704" y="3942342"/>
            <a:ext cx="1008807" cy="10453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a:extLst>
              <a:ext uri="{FF2B5EF4-FFF2-40B4-BE49-F238E27FC236}">
                <a16:creationId xmlns:a16="http://schemas.microsoft.com/office/drawing/2014/main" id="{FB0F556F-C851-4593-BB7C-CD75AA92B00B}"/>
              </a:ext>
            </a:extLst>
          </p:cNvPr>
          <p:cNvCxnSpPr>
            <a:cxnSpLocks/>
            <a:stCxn id="13" idx="6"/>
            <a:endCxn id="17" idx="2"/>
          </p:cNvCxnSpPr>
          <p:nvPr/>
        </p:nvCxnSpPr>
        <p:spPr>
          <a:xfrm flipV="1">
            <a:off x="5267516" y="4465002"/>
            <a:ext cx="2213188" cy="11218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四角形: 角を丸くする 20">
            <a:extLst>
              <a:ext uri="{FF2B5EF4-FFF2-40B4-BE49-F238E27FC236}">
                <a16:creationId xmlns:a16="http://schemas.microsoft.com/office/drawing/2014/main" id="{A42E8EC0-90FC-4F37-BD62-53FE7EBE9C56}"/>
              </a:ext>
            </a:extLst>
          </p:cNvPr>
          <p:cNvSpPr/>
          <p:nvPr/>
        </p:nvSpPr>
        <p:spPr>
          <a:xfrm>
            <a:off x="3256403" y="3174749"/>
            <a:ext cx="5489339" cy="570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１）</a:t>
            </a:r>
            <a:r>
              <a:rPr lang="ja-JP" altLang="en-US" dirty="0">
                <a:solidFill>
                  <a:schemeClr val="tx1"/>
                </a:solidFill>
              </a:rPr>
              <a:t>仕入・外注</a:t>
            </a:r>
            <a:r>
              <a:rPr kumimoji="1" lang="ja-JP" altLang="en-US" dirty="0">
                <a:solidFill>
                  <a:schemeClr val="tx1"/>
                </a:solidFill>
              </a:rPr>
              <a:t>計画で分類した会社ごとに作成</a:t>
            </a:r>
            <a:endParaRPr kumimoji="1" lang="en-US" altLang="ja-JP" dirty="0">
              <a:solidFill>
                <a:schemeClr val="tx1"/>
              </a:solidFill>
            </a:endParaRPr>
          </a:p>
          <a:p>
            <a:r>
              <a:rPr kumimoji="1" lang="ja-JP" altLang="en-US" dirty="0">
                <a:solidFill>
                  <a:schemeClr val="tx1"/>
                </a:solidFill>
              </a:rPr>
              <a:t>２）回収サイトが把握できれば、決済期日は記入可能</a:t>
            </a:r>
          </a:p>
        </p:txBody>
      </p:sp>
    </p:spTree>
    <p:extLst>
      <p:ext uri="{BB962C8B-B14F-4D97-AF65-F5344CB8AC3E}">
        <p14:creationId xmlns:p14="http://schemas.microsoft.com/office/powerpoint/2010/main" val="1683044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41</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3-20.</a:t>
            </a:r>
            <a:r>
              <a:rPr lang="ja-JP" altLang="en-US" sz="2000" kern="0" dirty="0">
                <a:solidFill>
                  <a:schemeClr val="tx2"/>
                </a:solidFill>
                <a:latin typeface="+mj-lt"/>
                <a:ea typeface="+mj-ea"/>
                <a:cs typeface="+mj-cs"/>
              </a:rPr>
              <a:t>その他経費について</a:t>
            </a:r>
          </a:p>
        </p:txBody>
      </p:sp>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graphicFrame>
        <p:nvGraphicFramePr>
          <p:cNvPr id="4" name="図表 3">
            <a:extLst>
              <a:ext uri="{FF2B5EF4-FFF2-40B4-BE49-F238E27FC236}">
                <a16:creationId xmlns:a16="http://schemas.microsoft.com/office/drawing/2014/main" id="{3FEA5B49-621E-4AF8-A11E-85642B175578}"/>
              </a:ext>
            </a:extLst>
          </p:cNvPr>
          <p:cNvGraphicFramePr/>
          <p:nvPr>
            <p:extLst>
              <p:ext uri="{D42A27DB-BD31-4B8C-83A1-F6EECF244321}">
                <p14:modId xmlns:p14="http://schemas.microsoft.com/office/powerpoint/2010/main" val="4074269088"/>
              </p:ext>
            </p:extLst>
          </p:nvPr>
        </p:nvGraphicFramePr>
        <p:xfrm>
          <a:off x="395536" y="901874"/>
          <a:ext cx="8208912" cy="547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6360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42</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3-21.</a:t>
            </a:r>
            <a:r>
              <a:rPr lang="ja-JP" altLang="en-US" sz="2000" kern="0" dirty="0">
                <a:solidFill>
                  <a:schemeClr val="tx2"/>
                </a:solidFill>
                <a:latin typeface="+mj-lt"/>
                <a:ea typeface="+mj-ea"/>
                <a:cs typeface="+mj-cs"/>
              </a:rPr>
              <a:t>販管費計画と資金繰り表</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104729736"/>
              </p:ext>
            </p:extLst>
          </p:nvPr>
        </p:nvGraphicFramePr>
        <p:xfrm>
          <a:off x="395536" y="2347903"/>
          <a:ext cx="8379370" cy="1783191"/>
        </p:xfrm>
        <a:graphic>
          <a:graphicData uri="http://schemas.openxmlformats.org/drawingml/2006/table">
            <a:tbl>
              <a:tblPr firstRow="1" bandRow="1">
                <a:tableStyleId>{5940675A-B579-460E-94D1-54222C63F5DA}</a:tableStyleId>
              </a:tblPr>
              <a:tblGrid>
                <a:gridCol w="761535">
                  <a:extLst>
                    <a:ext uri="{9D8B030D-6E8A-4147-A177-3AD203B41FA5}">
                      <a16:colId xmlns:a16="http://schemas.microsoft.com/office/drawing/2014/main" val="2785651561"/>
                    </a:ext>
                  </a:extLst>
                </a:gridCol>
                <a:gridCol w="761535">
                  <a:extLst>
                    <a:ext uri="{9D8B030D-6E8A-4147-A177-3AD203B41FA5}">
                      <a16:colId xmlns:a16="http://schemas.microsoft.com/office/drawing/2014/main" val="2343357190"/>
                    </a:ext>
                  </a:extLst>
                </a:gridCol>
                <a:gridCol w="623300">
                  <a:extLst>
                    <a:ext uri="{9D8B030D-6E8A-4147-A177-3AD203B41FA5}">
                      <a16:colId xmlns:a16="http://schemas.microsoft.com/office/drawing/2014/main" val="1999874754"/>
                    </a:ext>
                  </a:extLst>
                </a:gridCol>
                <a:gridCol w="623300">
                  <a:extLst>
                    <a:ext uri="{9D8B030D-6E8A-4147-A177-3AD203B41FA5}">
                      <a16:colId xmlns:a16="http://schemas.microsoft.com/office/drawing/2014/main" val="1601435374"/>
                    </a:ext>
                  </a:extLst>
                </a:gridCol>
                <a:gridCol w="623300">
                  <a:extLst>
                    <a:ext uri="{9D8B030D-6E8A-4147-A177-3AD203B41FA5}">
                      <a16:colId xmlns:a16="http://schemas.microsoft.com/office/drawing/2014/main" val="3146876739"/>
                    </a:ext>
                  </a:extLst>
                </a:gridCol>
                <a:gridCol w="623300">
                  <a:extLst>
                    <a:ext uri="{9D8B030D-6E8A-4147-A177-3AD203B41FA5}">
                      <a16:colId xmlns:a16="http://schemas.microsoft.com/office/drawing/2014/main" val="1810570257"/>
                    </a:ext>
                  </a:extLst>
                </a:gridCol>
                <a:gridCol w="623300">
                  <a:extLst>
                    <a:ext uri="{9D8B030D-6E8A-4147-A177-3AD203B41FA5}">
                      <a16:colId xmlns:a16="http://schemas.microsoft.com/office/drawing/2014/main" val="314666693"/>
                    </a:ext>
                  </a:extLst>
                </a:gridCol>
                <a:gridCol w="623300">
                  <a:extLst>
                    <a:ext uri="{9D8B030D-6E8A-4147-A177-3AD203B41FA5}">
                      <a16:colId xmlns:a16="http://schemas.microsoft.com/office/drawing/2014/main" val="2770646283"/>
                    </a:ext>
                  </a:extLst>
                </a:gridCol>
                <a:gridCol w="623300">
                  <a:extLst>
                    <a:ext uri="{9D8B030D-6E8A-4147-A177-3AD203B41FA5}">
                      <a16:colId xmlns:a16="http://schemas.microsoft.com/office/drawing/2014/main" val="2057381466"/>
                    </a:ext>
                  </a:extLst>
                </a:gridCol>
                <a:gridCol w="623300">
                  <a:extLst>
                    <a:ext uri="{9D8B030D-6E8A-4147-A177-3AD203B41FA5}">
                      <a16:colId xmlns:a16="http://schemas.microsoft.com/office/drawing/2014/main" val="216332988"/>
                    </a:ext>
                  </a:extLst>
                </a:gridCol>
                <a:gridCol w="623300">
                  <a:extLst>
                    <a:ext uri="{9D8B030D-6E8A-4147-A177-3AD203B41FA5}">
                      <a16:colId xmlns:a16="http://schemas.microsoft.com/office/drawing/2014/main" val="1495746164"/>
                    </a:ext>
                  </a:extLst>
                </a:gridCol>
                <a:gridCol w="623300">
                  <a:extLst>
                    <a:ext uri="{9D8B030D-6E8A-4147-A177-3AD203B41FA5}">
                      <a16:colId xmlns:a16="http://schemas.microsoft.com/office/drawing/2014/main" val="2210982778"/>
                    </a:ext>
                  </a:extLst>
                </a:gridCol>
                <a:gridCol w="623300">
                  <a:extLst>
                    <a:ext uri="{9D8B030D-6E8A-4147-A177-3AD203B41FA5}">
                      <a16:colId xmlns:a16="http://schemas.microsoft.com/office/drawing/2014/main" val="3525540040"/>
                    </a:ext>
                  </a:extLst>
                </a:gridCol>
              </a:tblGrid>
              <a:tr h="307447">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Ｎ</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200" b="0" i="0" u="none" strike="noStrike" dirty="0">
                          <a:solidFill>
                            <a:srgbClr val="000000"/>
                          </a:solidFill>
                          <a:effectLst/>
                          <a:latin typeface="游ゴシック" panose="020B0400000000000000" pitchFamily="50" charset="-128"/>
                          <a:ea typeface="游ゴシック" panose="020B0400000000000000" pitchFamily="50" charset="-128"/>
                        </a:rPr>
                        <a:t>地代家賃</a:t>
                      </a:r>
                      <a:endParaRPr lang="en-US" altLang="ja-JP" sz="1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消耗品費</a:t>
                      </a: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extLst>
                  <a:ext uri="{0D108BD9-81ED-4DB2-BD59-A6C34878D82A}">
                    <a16:rowId xmlns:a16="http://schemas.microsoft.com/office/drawing/2014/main" val="1770933247"/>
                  </a:ext>
                </a:extLst>
              </a:tr>
              <a:tr h="368936">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原価諸経費</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extLst>
                  <a:ext uri="{0D108BD9-81ED-4DB2-BD59-A6C34878D82A}">
                    <a16:rowId xmlns:a16="http://schemas.microsoft.com/office/drawing/2014/main" val="2712072109"/>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250587" y="854879"/>
            <a:ext cx="8638238" cy="923330"/>
          </a:xfrm>
          <a:prstGeom prst="rect">
            <a:avLst/>
          </a:prstGeom>
          <a:noFill/>
          <a:ln>
            <a:solidFill>
              <a:srgbClr val="0070C0"/>
            </a:solidFill>
          </a:ln>
        </p:spPr>
        <p:txBody>
          <a:bodyPr wrap="square" rtlCol="0">
            <a:spAutoFit/>
          </a:bodyPr>
          <a:lstStyle/>
          <a:p>
            <a:r>
              <a:rPr kumimoji="1" lang="ja-JP" altLang="en-US" dirty="0"/>
              <a:t>販管費計画⇒事務所家賃は月額</a:t>
            </a:r>
            <a:r>
              <a:rPr kumimoji="1" lang="en-US" altLang="ja-JP" dirty="0"/>
              <a:t>300</a:t>
            </a:r>
            <a:r>
              <a:rPr kumimoji="1" lang="ja-JP" altLang="en-US" dirty="0"/>
              <a:t>千円</a:t>
            </a:r>
            <a:r>
              <a:rPr lang="ja-JP" altLang="en-US" dirty="0"/>
              <a:t>を月末に前払</a:t>
            </a:r>
            <a:endParaRPr lang="en-US" altLang="ja-JP" dirty="0"/>
          </a:p>
          <a:p>
            <a:r>
              <a:rPr kumimoji="1" lang="ja-JP" altLang="en-US" dirty="0"/>
              <a:t> 　　　　　　　⇒消耗品の前年発生額は</a:t>
            </a:r>
            <a:r>
              <a:rPr kumimoji="1" lang="en-US" altLang="ja-JP" dirty="0"/>
              <a:t>600</a:t>
            </a:r>
            <a:r>
              <a:rPr kumimoji="1" lang="ja-JP" altLang="en-US" dirty="0"/>
              <a:t>千円⇒月額平均を計画値とする（当月支払）</a:t>
            </a:r>
            <a:endParaRPr kumimoji="1" lang="en-US" altLang="ja-JP" dirty="0"/>
          </a:p>
          <a:p>
            <a:r>
              <a:rPr kumimoji="1" lang="ja-JP" altLang="en-US" dirty="0"/>
              <a:t>　　　　　　　⇒当期の減価償却費計上予定額は</a:t>
            </a:r>
            <a:r>
              <a:rPr kumimoji="1" lang="en-US" altLang="ja-JP" dirty="0"/>
              <a:t>1,200</a:t>
            </a:r>
            <a:r>
              <a:rPr kumimoji="1" lang="ja-JP" altLang="en-US" dirty="0"/>
              <a:t>千円</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4055600870"/>
              </p:ext>
            </p:extLst>
          </p:nvPr>
        </p:nvGraphicFramePr>
        <p:xfrm>
          <a:off x="427417" y="4941168"/>
          <a:ext cx="8347489" cy="1402080"/>
        </p:xfrm>
        <a:graphic>
          <a:graphicData uri="http://schemas.openxmlformats.org/drawingml/2006/table">
            <a:tbl>
              <a:tblPr firstRow="1" bandRow="1">
                <a:tableStyleId>{5940675A-B579-460E-94D1-54222C63F5DA}</a:tableStyleId>
              </a:tblPr>
              <a:tblGrid>
                <a:gridCol w="819603">
                  <a:extLst>
                    <a:ext uri="{9D8B030D-6E8A-4147-A177-3AD203B41FA5}">
                      <a16:colId xmlns:a16="http://schemas.microsoft.com/office/drawing/2014/main" val="2785651561"/>
                    </a:ext>
                  </a:extLst>
                </a:gridCol>
                <a:gridCol w="1230656">
                  <a:extLst>
                    <a:ext uri="{9D8B030D-6E8A-4147-A177-3AD203B41FA5}">
                      <a16:colId xmlns:a16="http://schemas.microsoft.com/office/drawing/2014/main" val="2343357190"/>
                    </a:ext>
                  </a:extLst>
                </a:gridCol>
                <a:gridCol w="629723">
                  <a:extLst>
                    <a:ext uri="{9D8B030D-6E8A-4147-A177-3AD203B41FA5}">
                      <a16:colId xmlns:a16="http://schemas.microsoft.com/office/drawing/2014/main" val="1999874754"/>
                    </a:ext>
                  </a:extLst>
                </a:gridCol>
                <a:gridCol w="629723">
                  <a:extLst>
                    <a:ext uri="{9D8B030D-6E8A-4147-A177-3AD203B41FA5}">
                      <a16:colId xmlns:a16="http://schemas.microsoft.com/office/drawing/2014/main" val="1601435374"/>
                    </a:ext>
                  </a:extLst>
                </a:gridCol>
                <a:gridCol w="629723">
                  <a:extLst>
                    <a:ext uri="{9D8B030D-6E8A-4147-A177-3AD203B41FA5}">
                      <a16:colId xmlns:a16="http://schemas.microsoft.com/office/drawing/2014/main" val="3146876739"/>
                    </a:ext>
                  </a:extLst>
                </a:gridCol>
                <a:gridCol w="629723">
                  <a:extLst>
                    <a:ext uri="{9D8B030D-6E8A-4147-A177-3AD203B41FA5}">
                      <a16:colId xmlns:a16="http://schemas.microsoft.com/office/drawing/2014/main" val="1810570257"/>
                    </a:ext>
                  </a:extLst>
                </a:gridCol>
                <a:gridCol w="629723">
                  <a:extLst>
                    <a:ext uri="{9D8B030D-6E8A-4147-A177-3AD203B41FA5}">
                      <a16:colId xmlns:a16="http://schemas.microsoft.com/office/drawing/2014/main" val="314666693"/>
                    </a:ext>
                  </a:extLst>
                </a:gridCol>
                <a:gridCol w="629723">
                  <a:extLst>
                    <a:ext uri="{9D8B030D-6E8A-4147-A177-3AD203B41FA5}">
                      <a16:colId xmlns:a16="http://schemas.microsoft.com/office/drawing/2014/main" val="2770646283"/>
                    </a:ext>
                  </a:extLst>
                </a:gridCol>
                <a:gridCol w="629723">
                  <a:extLst>
                    <a:ext uri="{9D8B030D-6E8A-4147-A177-3AD203B41FA5}">
                      <a16:colId xmlns:a16="http://schemas.microsoft.com/office/drawing/2014/main" val="2057381466"/>
                    </a:ext>
                  </a:extLst>
                </a:gridCol>
                <a:gridCol w="629723">
                  <a:extLst>
                    <a:ext uri="{9D8B030D-6E8A-4147-A177-3AD203B41FA5}">
                      <a16:colId xmlns:a16="http://schemas.microsoft.com/office/drawing/2014/main" val="216332988"/>
                    </a:ext>
                  </a:extLst>
                </a:gridCol>
                <a:gridCol w="629723">
                  <a:extLst>
                    <a:ext uri="{9D8B030D-6E8A-4147-A177-3AD203B41FA5}">
                      <a16:colId xmlns:a16="http://schemas.microsoft.com/office/drawing/2014/main" val="1495746164"/>
                    </a:ext>
                  </a:extLst>
                </a:gridCol>
                <a:gridCol w="629723">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Ｊ</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Ｋ</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Ｏ</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7</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8</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9</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その他経費</a:t>
                      </a:r>
                    </a:p>
                  </a:txBody>
                  <a:tcPr marL="6350" marR="6350" marT="635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1770933247"/>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5536" y="1936490"/>
            <a:ext cx="1869485" cy="411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販管費計画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5536" y="4509120"/>
            <a:ext cx="1437437" cy="4020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Tree>
    <p:extLst>
      <p:ext uri="{BB962C8B-B14F-4D97-AF65-F5344CB8AC3E}">
        <p14:creationId xmlns:p14="http://schemas.microsoft.com/office/powerpoint/2010/main" val="3935046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43</a:t>
            </a:fld>
            <a:endParaRPr kumimoji="1" lang="ja-JP" altLang="en-US" dirty="0"/>
          </a:p>
        </p:txBody>
      </p:sp>
      <p:sp>
        <p:nvSpPr>
          <p:cNvPr id="16" name="テキスト ボックス 15"/>
          <p:cNvSpPr txBox="1"/>
          <p:nvPr/>
        </p:nvSpPr>
        <p:spPr>
          <a:xfrm>
            <a:off x="251520" y="183378"/>
            <a:ext cx="7333532" cy="400110"/>
          </a:xfrm>
          <a:prstGeom prst="rect">
            <a:avLst/>
          </a:prstGeom>
          <a:noFill/>
        </p:spPr>
        <p:txBody>
          <a:bodyPr wrap="square" rtlCol="0">
            <a:spAutoFit/>
          </a:bodyPr>
          <a:lstStyle/>
          <a:p>
            <a:r>
              <a:rPr lang="en-US" altLang="ja-JP" sz="2000" kern="0" dirty="0">
                <a:solidFill>
                  <a:schemeClr val="tx2"/>
                </a:solidFill>
                <a:latin typeface="+mj-lt"/>
                <a:ea typeface="+mj-ea"/>
                <a:cs typeface="+mj-cs"/>
              </a:rPr>
              <a:t>3-22.</a:t>
            </a:r>
            <a:r>
              <a:rPr lang="ja-JP" altLang="en-US" sz="2000" kern="0" dirty="0">
                <a:solidFill>
                  <a:schemeClr val="tx2"/>
                </a:solidFill>
                <a:latin typeface="+mj-lt"/>
                <a:ea typeface="+mj-ea"/>
                <a:cs typeface="+mj-cs"/>
              </a:rPr>
              <a:t>販管費計画と資金繰り表（解答）</a:t>
            </a:r>
          </a:p>
        </p:txBody>
      </p:sp>
      <p:graphicFrame>
        <p:nvGraphicFramePr>
          <p:cNvPr id="7" name="表 3">
            <a:extLst>
              <a:ext uri="{FF2B5EF4-FFF2-40B4-BE49-F238E27FC236}">
                <a16:creationId xmlns:a16="http://schemas.microsoft.com/office/drawing/2014/main" id="{3ED264A3-F560-4439-8EBF-48B91669A6D2}"/>
              </a:ext>
            </a:extLst>
          </p:cNvPr>
          <p:cNvGraphicFramePr>
            <a:graphicFrameLocks noGrp="1"/>
          </p:cNvGraphicFramePr>
          <p:nvPr>
            <p:extLst>
              <p:ext uri="{D42A27DB-BD31-4B8C-83A1-F6EECF244321}">
                <p14:modId xmlns:p14="http://schemas.microsoft.com/office/powerpoint/2010/main" val="134922523"/>
              </p:ext>
            </p:extLst>
          </p:nvPr>
        </p:nvGraphicFramePr>
        <p:xfrm>
          <a:off x="395535" y="2347903"/>
          <a:ext cx="8347486" cy="1783191"/>
        </p:xfrm>
        <a:graphic>
          <a:graphicData uri="http://schemas.openxmlformats.org/drawingml/2006/table">
            <a:tbl>
              <a:tblPr firstRow="1" bandRow="1">
                <a:tableStyleId>{5940675A-B579-460E-94D1-54222C63F5DA}</a:tableStyleId>
              </a:tblPr>
              <a:tblGrid>
                <a:gridCol w="976563">
                  <a:extLst>
                    <a:ext uri="{9D8B030D-6E8A-4147-A177-3AD203B41FA5}">
                      <a16:colId xmlns:a16="http://schemas.microsoft.com/office/drawing/2014/main" val="2785651561"/>
                    </a:ext>
                  </a:extLst>
                </a:gridCol>
                <a:gridCol w="976563">
                  <a:extLst>
                    <a:ext uri="{9D8B030D-6E8A-4147-A177-3AD203B41FA5}">
                      <a16:colId xmlns:a16="http://schemas.microsoft.com/office/drawing/2014/main" val="2343357190"/>
                    </a:ext>
                  </a:extLst>
                </a:gridCol>
                <a:gridCol w="799295">
                  <a:extLst>
                    <a:ext uri="{9D8B030D-6E8A-4147-A177-3AD203B41FA5}">
                      <a16:colId xmlns:a16="http://schemas.microsoft.com/office/drawing/2014/main" val="1999874754"/>
                    </a:ext>
                  </a:extLst>
                </a:gridCol>
                <a:gridCol w="799295">
                  <a:extLst>
                    <a:ext uri="{9D8B030D-6E8A-4147-A177-3AD203B41FA5}">
                      <a16:colId xmlns:a16="http://schemas.microsoft.com/office/drawing/2014/main" val="1601435374"/>
                    </a:ext>
                  </a:extLst>
                </a:gridCol>
                <a:gridCol w="799295">
                  <a:extLst>
                    <a:ext uri="{9D8B030D-6E8A-4147-A177-3AD203B41FA5}">
                      <a16:colId xmlns:a16="http://schemas.microsoft.com/office/drawing/2014/main" val="3146876739"/>
                    </a:ext>
                  </a:extLst>
                </a:gridCol>
                <a:gridCol w="799295">
                  <a:extLst>
                    <a:ext uri="{9D8B030D-6E8A-4147-A177-3AD203B41FA5}">
                      <a16:colId xmlns:a16="http://schemas.microsoft.com/office/drawing/2014/main" val="1810570257"/>
                    </a:ext>
                  </a:extLst>
                </a:gridCol>
                <a:gridCol w="799295">
                  <a:extLst>
                    <a:ext uri="{9D8B030D-6E8A-4147-A177-3AD203B41FA5}">
                      <a16:colId xmlns:a16="http://schemas.microsoft.com/office/drawing/2014/main" val="314666693"/>
                    </a:ext>
                  </a:extLst>
                </a:gridCol>
                <a:gridCol w="799295">
                  <a:extLst>
                    <a:ext uri="{9D8B030D-6E8A-4147-A177-3AD203B41FA5}">
                      <a16:colId xmlns:a16="http://schemas.microsoft.com/office/drawing/2014/main" val="2770646283"/>
                    </a:ext>
                  </a:extLst>
                </a:gridCol>
                <a:gridCol w="799295">
                  <a:extLst>
                    <a:ext uri="{9D8B030D-6E8A-4147-A177-3AD203B41FA5}">
                      <a16:colId xmlns:a16="http://schemas.microsoft.com/office/drawing/2014/main" val="2210982778"/>
                    </a:ext>
                  </a:extLst>
                </a:gridCol>
                <a:gridCol w="799295">
                  <a:extLst>
                    <a:ext uri="{9D8B030D-6E8A-4147-A177-3AD203B41FA5}">
                      <a16:colId xmlns:a16="http://schemas.microsoft.com/office/drawing/2014/main" val="3525540040"/>
                    </a:ext>
                  </a:extLst>
                </a:gridCol>
              </a:tblGrid>
              <a:tr h="307447">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rPr>
                        <a:t>Ｅ</a:t>
                      </a: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Ｉ</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a:t>
                      </a:r>
                    </a:p>
                  </a:txBody>
                  <a:tcPr marL="6350" marR="6350" marT="6350" marB="0" anchor="b"/>
                </a:tc>
                <a:tc>
                  <a:txBody>
                    <a:bodyPr/>
                    <a:lstStyle/>
                    <a:p>
                      <a:pPr algn="ctr" fontAlgn="ctr"/>
                      <a:r>
                        <a:rPr lang="ja-JP" altLang="en-US" sz="1400" b="0" u="none" strike="noStrike" dirty="0">
                          <a:solidFill>
                            <a:srgbClr val="000000"/>
                          </a:solidFill>
                          <a:effectLst/>
                        </a:rPr>
                        <a:t>合計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200" b="0" i="0" u="none" strike="noStrike" dirty="0">
                          <a:solidFill>
                            <a:srgbClr val="000000"/>
                          </a:solidFill>
                          <a:effectLst/>
                          <a:latin typeface="游ゴシック" panose="020B0400000000000000" pitchFamily="50" charset="-128"/>
                          <a:ea typeface="游ゴシック" panose="020B0400000000000000" pitchFamily="50" charset="-128"/>
                        </a:rPr>
                        <a:t>地代家賃</a:t>
                      </a:r>
                      <a:endParaRPr lang="en-US" altLang="ja-JP" sz="1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300</a:t>
                      </a:r>
                    </a:p>
                  </a:txBody>
                  <a:tcPr marL="6350" marR="6350" marT="635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3,600</a:t>
                      </a:r>
                    </a:p>
                  </a:txBody>
                  <a:tcPr marL="6350" marR="6350" marT="6350" marB="0" anchor="b"/>
                </a:tc>
                <a:extLst>
                  <a:ext uri="{0D108BD9-81ED-4DB2-BD59-A6C34878D82A}">
                    <a16:rowId xmlns:a16="http://schemas.microsoft.com/office/drawing/2014/main" val="2237123560"/>
                  </a:ext>
                </a:extLst>
              </a:tr>
              <a:tr h="368936">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消耗品費</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50</a:t>
                      </a: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600</a:t>
                      </a:r>
                    </a:p>
                  </a:txBody>
                  <a:tcPr marL="0" marR="0" marT="0" marB="0" anchor="b"/>
                </a:tc>
                <a:extLst>
                  <a:ext uri="{0D108BD9-81ED-4DB2-BD59-A6C34878D82A}">
                    <a16:rowId xmlns:a16="http://schemas.microsoft.com/office/drawing/2014/main" val="1770933247"/>
                  </a:ext>
                </a:extLst>
              </a:tr>
              <a:tr h="368936">
                <a:tc>
                  <a:txBody>
                    <a:bodyPr/>
                    <a:lstStyle/>
                    <a:p>
                      <a:pPr marL="0" algn="ctr" defTabSz="914400" rtl="0" eaLnBrk="1" fontAlgn="ctr" latinLnBrk="0" hangingPunct="1"/>
                      <a:r>
                        <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rPr>
                        <a:t>４</a:t>
                      </a:r>
                    </a:p>
                  </a:txBody>
                  <a:tcPr marL="6350" marR="6350" marT="6350" marB="0" anchor="b">
                    <a:solidFill>
                      <a:srgbClr val="FFCC99"/>
                    </a:solidFill>
                  </a:tcPr>
                </a:tc>
                <a:tc>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原価諸経費</a:t>
                      </a:r>
                      <a:endPar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100</a:t>
                      </a:r>
                    </a:p>
                  </a:txBody>
                  <a:tcPr marL="0" marR="0" marT="0" marB="0" anchor="b"/>
                </a:tc>
                <a:tc>
                  <a:txBody>
                    <a:bodyPr/>
                    <a:lstStyle/>
                    <a:p>
                      <a:pPr marL="0" algn="r" defTabSz="914400" rtl="0" eaLnBrk="1" fontAlgn="ctr" latinLnBrk="0" hangingPunct="1"/>
                      <a:endPar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1,200</a:t>
                      </a:r>
                    </a:p>
                  </a:txBody>
                  <a:tcPr marL="0" marR="0" marT="0" marB="0" anchor="b"/>
                </a:tc>
                <a:extLst>
                  <a:ext uri="{0D108BD9-81ED-4DB2-BD59-A6C34878D82A}">
                    <a16:rowId xmlns:a16="http://schemas.microsoft.com/office/drawing/2014/main" val="2712072109"/>
                  </a:ext>
                </a:extLst>
              </a:tr>
            </a:tbl>
          </a:graphicData>
        </a:graphic>
      </p:graphicFrame>
      <p:sp>
        <p:nvSpPr>
          <p:cNvPr id="2" name="フッター プレースホルダー 1">
            <a:extLst>
              <a:ext uri="{FF2B5EF4-FFF2-40B4-BE49-F238E27FC236}">
                <a16:creationId xmlns:a16="http://schemas.microsoft.com/office/drawing/2014/main" id="{B4353968-0F12-435F-AAFD-85A216C24636}"/>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12" name="テキスト ボックス 11">
            <a:extLst>
              <a:ext uri="{FF2B5EF4-FFF2-40B4-BE49-F238E27FC236}">
                <a16:creationId xmlns:a16="http://schemas.microsoft.com/office/drawing/2014/main" id="{CB7B2E11-461C-4EE4-B9D7-84271CA19E3E}"/>
              </a:ext>
            </a:extLst>
          </p:cNvPr>
          <p:cNvSpPr txBox="1"/>
          <p:nvPr/>
        </p:nvSpPr>
        <p:spPr>
          <a:xfrm>
            <a:off x="250587" y="854879"/>
            <a:ext cx="8638238" cy="923330"/>
          </a:xfrm>
          <a:prstGeom prst="rect">
            <a:avLst/>
          </a:prstGeom>
          <a:noFill/>
          <a:ln>
            <a:solidFill>
              <a:srgbClr val="0070C0"/>
            </a:solidFill>
          </a:ln>
        </p:spPr>
        <p:txBody>
          <a:bodyPr wrap="square" rtlCol="0">
            <a:spAutoFit/>
          </a:bodyPr>
          <a:lstStyle/>
          <a:p>
            <a:r>
              <a:rPr kumimoji="1" lang="ja-JP" altLang="en-US" dirty="0"/>
              <a:t>販管費計画⇒事務所家賃は月額</a:t>
            </a:r>
            <a:r>
              <a:rPr kumimoji="1" lang="en-US" altLang="ja-JP" dirty="0"/>
              <a:t>300</a:t>
            </a:r>
            <a:r>
              <a:rPr kumimoji="1" lang="ja-JP" altLang="en-US" dirty="0"/>
              <a:t>千円</a:t>
            </a:r>
            <a:r>
              <a:rPr lang="ja-JP" altLang="en-US" dirty="0"/>
              <a:t>を月末に前払</a:t>
            </a:r>
            <a:endParaRPr lang="en-US" altLang="ja-JP" dirty="0"/>
          </a:p>
          <a:p>
            <a:r>
              <a:rPr kumimoji="1" lang="ja-JP" altLang="en-US" dirty="0"/>
              <a:t> 　　　　　　　⇒消耗品の前年発生額は</a:t>
            </a:r>
            <a:r>
              <a:rPr kumimoji="1" lang="en-US" altLang="ja-JP" dirty="0"/>
              <a:t>600</a:t>
            </a:r>
            <a:r>
              <a:rPr kumimoji="1" lang="ja-JP" altLang="en-US" dirty="0"/>
              <a:t>千円⇒月額平均を計画値とする（当月支払）</a:t>
            </a:r>
            <a:endParaRPr kumimoji="1" lang="en-US" altLang="ja-JP" dirty="0"/>
          </a:p>
          <a:p>
            <a:r>
              <a:rPr kumimoji="1" lang="ja-JP" altLang="en-US" dirty="0"/>
              <a:t>　　　　　　　⇒当期の減価償却費計上予定額は</a:t>
            </a:r>
            <a:r>
              <a:rPr kumimoji="1" lang="en-US" altLang="ja-JP" dirty="0"/>
              <a:t>1,200</a:t>
            </a:r>
            <a:r>
              <a:rPr kumimoji="1" lang="ja-JP" altLang="en-US" dirty="0"/>
              <a:t>千円</a:t>
            </a:r>
          </a:p>
        </p:txBody>
      </p:sp>
      <p:graphicFrame>
        <p:nvGraphicFramePr>
          <p:cNvPr id="13" name="表 3">
            <a:extLst>
              <a:ext uri="{FF2B5EF4-FFF2-40B4-BE49-F238E27FC236}">
                <a16:creationId xmlns:a16="http://schemas.microsoft.com/office/drawing/2014/main" id="{4BA34107-E5DC-4C6E-A23B-59F8C31ADC24}"/>
              </a:ext>
            </a:extLst>
          </p:cNvPr>
          <p:cNvGraphicFramePr>
            <a:graphicFrameLocks noGrp="1"/>
          </p:cNvGraphicFramePr>
          <p:nvPr>
            <p:extLst>
              <p:ext uri="{D42A27DB-BD31-4B8C-83A1-F6EECF244321}">
                <p14:modId xmlns:p14="http://schemas.microsoft.com/office/powerpoint/2010/main" val="2593326739"/>
              </p:ext>
            </p:extLst>
          </p:nvPr>
        </p:nvGraphicFramePr>
        <p:xfrm>
          <a:off x="427417" y="4941168"/>
          <a:ext cx="8315605" cy="1402080"/>
        </p:xfrm>
        <a:graphic>
          <a:graphicData uri="http://schemas.openxmlformats.org/drawingml/2006/table">
            <a:tbl>
              <a:tblPr firstRow="1" bandRow="1">
                <a:tableStyleId>{5940675A-B579-460E-94D1-54222C63F5DA}</a:tableStyleId>
              </a:tblPr>
              <a:tblGrid>
                <a:gridCol w="1055304">
                  <a:extLst>
                    <a:ext uri="{9D8B030D-6E8A-4147-A177-3AD203B41FA5}">
                      <a16:colId xmlns:a16="http://schemas.microsoft.com/office/drawing/2014/main" val="2785651561"/>
                    </a:ext>
                  </a:extLst>
                </a:gridCol>
                <a:gridCol w="1584568">
                  <a:extLst>
                    <a:ext uri="{9D8B030D-6E8A-4147-A177-3AD203B41FA5}">
                      <a16:colId xmlns:a16="http://schemas.microsoft.com/office/drawing/2014/main" val="2343357190"/>
                    </a:ext>
                  </a:extLst>
                </a:gridCol>
                <a:gridCol w="810819">
                  <a:extLst>
                    <a:ext uri="{9D8B030D-6E8A-4147-A177-3AD203B41FA5}">
                      <a16:colId xmlns:a16="http://schemas.microsoft.com/office/drawing/2014/main" val="1999874754"/>
                    </a:ext>
                  </a:extLst>
                </a:gridCol>
                <a:gridCol w="810819">
                  <a:extLst>
                    <a:ext uri="{9D8B030D-6E8A-4147-A177-3AD203B41FA5}">
                      <a16:colId xmlns:a16="http://schemas.microsoft.com/office/drawing/2014/main" val="1601435374"/>
                    </a:ext>
                  </a:extLst>
                </a:gridCol>
                <a:gridCol w="810819">
                  <a:extLst>
                    <a:ext uri="{9D8B030D-6E8A-4147-A177-3AD203B41FA5}">
                      <a16:colId xmlns:a16="http://schemas.microsoft.com/office/drawing/2014/main" val="3146876739"/>
                    </a:ext>
                  </a:extLst>
                </a:gridCol>
                <a:gridCol w="810819">
                  <a:extLst>
                    <a:ext uri="{9D8B030D-6E8A-4147-A177-3AD203B41FA5}">
                      <a16:colId xmlns:a16="http://schemas.microsoft.com/office/drawing/2014/main" val="1810570257"/>
                    </a:ext>
                  </a:extLst>
                </a:gridCol>
                <a:gridCol w="810819">
                  <a:extLst>
                    <a:ext uri="{9D8B030D-6E8A-4147-A177-3AD203B41FA5}">
                      <a16:colId xmlns:a16="http://schemas.microsoft.com/office/drawing/2014/main" val="314666693"/>
                    </a:ext>
                  </a:extLst>
                </a:gridCol>
                <a:gridCol w="810819">
                  <a:extLst>
                    <a:ext uri="{9D8B030D-6E8A-4147-A177-3AD203B41FA5}">
                      <a16:colId xmlns:a16="http://schemas.microsoft.com/office/drawing/2014/main" val="2770646283"/>
                    </a:ext>
                  </a:extLst>
                </a:gridCol>
                <a:gridCol w="810819">
                  <a:extLst>
                    <a:ext uri="{9D8B030D-6E8A-4147-A177-3AD203B41FA5}">
                      <a16:colId xmlns:a16="http://schemas.microsoft.com/office/drawing/2014/main" val="3525540040"/>
                    </a:ext>
                  </a:extLst>
                </a:gridCol>
              </a:tblGrid>
              <a:tr h="168560">
                <a:tc>
                  <a:txBody>
                    <a:bodyPr/>
                    <a:lstStyle/>
                    <a:p>
                      <a:pPr marL="0" algn="ctr" defTabSz="914400" rtl="0" eaLnBrk="1" fontAlgn="ctr" latinLnBrk="0" hangingPunct="1"/>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a:txBody>
                    <a:bodyPr/>
                    <a:lstStyle/>
                    <a:p>
                      <a:pPr marL="0" algn="ctr" defTabSz="914400" rtl="0" eaLnBrk="1" fontAlgn="ctr" latinLnBrk="0" hangingPunct="1"/>
                      <a:r>
                        <a:rPr kumimoji="1" lang="ja-JP" altLang="en-US" sz="1400" b="0" u="none" strike="noStrike" kern="1200" dirty="0">
                          <a:solidFill>
                            <a:schemeClr val="tx1"/>
                          </a:solidFill>
                          <a:effectLst/>
                        </a:rPr>
                        <a:t>Ａ</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nchor="ctr">
                    <a:solidFill>
                      <a:srgbClr val="FFCC99"/>
                    </a:solidFill>
                  </a:tcPr>
                </a:tc>
                <a:tc>
                  <a:txBody>
                    <a:bodyPr/>
                    <a:lstStyle/>
                    <a:p>
                      <a:pPr algn="ctr" fontAlgn="ctr"/>
                      <a:r>
                        <a:rPr lang="ja-JP" altLang="en-US" sz="1400" b="0" u="none" strike="noStrike" dirty="0">
                          <a:solidFill>
                            <a:schemeClr val="tx1"/>
                          </a:solidFill>
                          <a:effectLst/>
                        </a:rPr>
                        <a:t>Ｂ</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Ｃ</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Ｄ</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Ｅ</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Ｆ</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Ｇ</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tc>
                  <a:txBody>
                    <a:bodyPr/>
                    <a:lstStyle/>
                    <a:p>
                      <a:pPr algn="ctr" fontAlgn="ctr"/>
                      <a:r>
                        <a:rPr lang="ja-JP" altLang="en-US" sz="1400" b="0" u="none" strike="noStrike" dirty="0">
                          <a:solidFill>
                            <a:schemeClr val="tx1"/>
                          </a:solidFill>
                          <a:effectLst/>
                        </a:rPr>
                        <a:t>Ｈ</a:t>
                      </a:r>
                      <a:endParaRPr lang="ja-JP" altLang="en-US" sz="14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6350" marR="6350" marT="6350" marB="0" anchor="ctr">
                    <a:solidFill>
                      <a:srgbClr val="FFCC99"/>
                    </a:solidFill>
                  </a:tcPr>
                </a:tc>
                <a:extLst>
                  <a:ext uri="{0D108BD9-81ED-4DB2-BD59-A6C34878D82A}">
                    <a16:rowId xmlns:a16="http://schemas.microsoft.com/office/drawing/2014/main" val="1754852109"/>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1</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a:solidFill>
                      <a:srgbClr val="FFCC99"/>
                    </a:solidFill>
                  </a:tcPr>
                </a:tc>
                <a:tc rowSpan="2">
                  <a:txBody>
                    <a:bodyPr/>
                    <a:lstStyle/>
                    <a:p>
                      <a:endParaRPr kumimoji="1" lang="ja-JP" altLang="en-US" dirty="0"/>
                    </a:p>
                  </a:txBody>
                  <a:tcPr/>
                </a:tc>
                <a:tc>
                  <a:txBody>
                    <a:bodyPr/>
                    <a:lstStyle/>
                    <a:p>
                      <a:pPr algn="ctr" fontAlgn="ctr"/>
                      <a:r>
                        <a:rPr lang="en-US" altLang="ja-JP" sz="1400" b="0" u="none" strike="noStrike" dirty="0">
                          <a:solidFill>
                            <a:srgbClr val="000000"/>
                          </a:solidFill>
                          <a:effectLst/>
                        </a:rPr>
                        <a:t>1</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2</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3</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4</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5</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en-US" altLang="ja-JP" sz="1400" b="0" u="none" strike="noStrike" dirty="0">
                          <a:solidFill>
                            <a:srgbClr val="000000"/>
                          </a:solidFill>
                          <a:effectLst/>
                        </a:rPr>
                        <a:t>6</a:t>
                      </a:r>
                      <a:r>
                        <a:rPr lang="ja-JP" altLang="en-US" sz="1400" b="0" u="none" strike="noStrike" dirty="0">
                          <a:solidFill>
                            <a:srgbClr val="000000"/>
                          </a:solidFill>
                          <a:effectLst/>
                        </a:rPr>
                        <a:t>月</a:t>
                      </a:r>
                      <a:endPar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合計</a:t>
                      </a: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b"/>
                </a:tc>
                <a:extLst>
                  <a:ext uri="{0D108BD9-81ED-4DB2-BD59-A6C34878D82A}">
                    <a16:rowId xmlns:a16="http://schemas.microsoft.com/office/drawing/2014/main" val="3998017212"/>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2</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vMerge="1">
                  <a:txBody>
                    <a:bodyPr/>
                    <a:lstStyle/>
                    <a:p>
                      <a:pPr algn="l" fontAlgn="ctr"/>
                      <a:endParaRPr kumimoji="1" lang="ja-JP" altLang="en-US" sz="18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実績</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tc>
                  <a:txBody>
                    <a:bodyPr/>
                    <a:lstStyle/>
                    <a:p>
                      <a:pPr marL="0" algn="ctr" defTabSz="914400" rtl="0" eaLnBrk="1" fontAlgn="ctr" latinLnBrk="0" hangingPunct="1"/>
                      <a:r>
                        <a:rPr kumimoji="1" lang="ja-JP" altLang="en-US"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予定</a:t>
                      </a:r>
                      <a:endPar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endParaRPr>
                    </a:p>
                  </a:txBody>
                  <a:tcPr marL="6350" marR="6350" marT="6350" marB="0" anchor="b"/>
                </a:tc>
                <a:extLst>
                  <a:ext uri="{0D108BD9-81ED-4DB2-BD59-A6C34878D82A}">
                    <a16:rowId xmlns:a16="http://schemas.microsoft.com/office/drawing/2014/main" val="2237123560"/>
                  </a:ext>
                </a:extLst>
              </a:tr>
              <a:tr h="365760">
                <a:tc>
                  <a:txBody>
                    <a:bodyPr/>
                    <a:lstStyle/>
                    <a:p>
                      <a:pPr marL="0" algn="ctr" defTabSz="914400" rtl="0" eaLnBrk="1" fontAlgn="ctr" latinLnBrk="0" hangingPunct="1"/>
                      <a:r>
                        <a:rPr kumimoji="1" lang="en-US" altLang="ja-JP" sz="1400" b="0" u="none" strike="noStrike" kern="1200" dirty="0">
                          <a:solidFill>
                            <a:schemeClr val="tx1"/>
                          </a:solidFill>
                          <a:effectLst/>
                        </a:rPr>
                        <a:t>3</a:t>
                      </a:r>
                      <a:endParaRPr kumimoji="1" lang="ja-JP" altLang="en-US" sz="1400" b="0" i="0" u="none" strike="noStrike" kern="1200" dirty="0">
                        <a:solidFill>
                          <a:schemeClr val="tx1"/>
                        </a:solidFill>
                        <a:effectLst/>
                        <a:latin typeface="游ゴシック" panose="020B0400000000000000" pitchFamily="50" charset="-128"/>
                        <a:ea typeface="游ゴシック" panose="020B0400000000000000" pitchFamily="50" charset="-128"/>
                        <a:cs typeface="+mn-cs"/>
                      </a:endParaRPr>
                    </a:p>
                  </a:txBody>
                  <a:tcPr marL="6350" marR="6350" marT="6350" marB="0" anchor="b">
                    <a:solidFill>
                      <a:srgbClr val="FFCC99"/>
                    </a:solidFill>
                  </a:tcPr>
                </a:tc>
                <a:tc>
                  <a:txBody>
                    <a:bodyPr/>
                    <a:lstStyle/>
                    <a:p>
                      <a:pPr algn="l"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その他経費</a:t>
                      </a:r>
                    </a:p>
                  </a:txBody>
                  <a:tcPr marL="6350" marR="6350" marT="635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6350" marR="6350" marT="635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0" marR="0" marT="0" marB="0" anchor="b"/>
                </a:tc>
                <a:tc>
                  <a:txBody>
                    <a:bodyPr/>
                    <a:lstStyle/>
                    <a:p>
                      <a:pPr marL="0" algn="r" defTabSz="914400" rtl="0" eaLnBrk="1" fontAlgn="ctr" latinLnBrk="0" hangingPunct="1"/>
                      <a:r>
                        <a:rPr kumimoji="1" lang="en-US" altLang="ja-JP" sz="16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350</a:t>
                      </a:r>
                    </a:p>
                  </a:txBody>
                  <a:tcPr marL="0" marR="0" marT="0" marB="0" anchor="b"/>
                </a:tc>
                <a:tc>
                  <a:txBody>
                    <a:bodyPr/>
                    <a:lstStyle/>
                    <a:p>
                      <a:pPr marL="0" algn="r" defTabSz="914400" rtl="0" eaLnBrk="1" fontAlgn="ctr" latinLnBrk="0" hangingPunct="1"/>
                      <a:r>
                        <a:rPr kumimoji="1" lang="en-US" altLang="ja-JP" sz="1400" b="0" i="0" u="none" strike="noStrike" kern="1200" dirty="0">
                          <a:solidFill>
                            <a:srgbClr val="000000"/>
                          </a:solidFill>
                          <a:effectLst/>
                          <a:latin typeface="游ゴシック" panose="020B0400000000000000" pitchFamily="50" charset="-128"/>
                          <a:ea typeface="游ゴシック" panose="020B0400000000000000" pitchFamily="50" charset="-128"/>
                          <a:cs typeface="+mn-cs"/>
                        </a:rPr>
                        <a:t>4,200</a:t>
                      </a:r>
                    </a:p>
                  </a:txBody>
                  <a:tcPr marL="6350" marR="6350" marT="6350" marB="0" anchor="b"/>
                </a:tc>
                <a:extLst>
                  <a:ext uri="{0D108BD9-81ED-4DB2-BD59-A6C34878D82A}">
                    <a16:rowId xmlns:a16="http://schemas.microsoft.com/office/drawing/2014/main" val="1770933247"/>
                  </a:ext>
                </a:extLst>
              </a:tr>
            </a:tbl>
          </a:graphicData>
        </a:graphic>
      </p:graphicFrame>
      <p:sp>
        <p:nvSpPr>
          <p:cNvPr id="18" name="四角形: 角を丸くする 17">
            <a:extLst>
              <a:ext uri="{FF2B5EF4-FFF2-40B4-BE49-F238E27FC236}">
                <a16:creationId xmlns:a16="http://schemas.microsoft.com/office/drawing/2014/main" id="{7DB24516-6475-4D49-8106-0DB32687FEF3}"/>
              </a:ext>
            </a:extLst>
          </p:cNvPr>
          <p:cNvSpPr/>
          <p:nvPr/>
        </p:nvSpPr>
        <p:spPr>
          <a:xfrm>
            <a:off x="395536" y="1936490"/>
            <a:ext cx="1869485" cy="411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販管費計画</a:t>
            </a:r>
          </a:p>
        </p:txBody>
      </p:sp>
      <p:sp>
        <p:nvSpPr>
          <p:cNvPr id="19" name="四角形: 角を丸くする 18">
            <a:extLst>
              <a:ext uri="{FF2B5EF4-FFF2-40B4-BE49-F238E27FC236}">
                <a16:creationId xmlns:a16="http://schemas.microsoft.com/office/drawing/2014/main" id="{62974717-CD97-4AE3-84E3-3F4EDD593EDA}"/>
              </a:ext>
            </a:extLst>
          </p:cNvPr>
          <p:cNvSpPr/>
          <p:nvPr/>
        </p:nvSpPr>
        <p:spPr>
          <a:xfrm>
            <a:off x="395536" y="4509120"/>
            <a:ext cx="1437437" cy="4020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資金繰り表</a:t>
            </a:r>
          </a:p>
        </p:txBody>
      </p:sp>
      <p:sp>
        <p:nvSpPr>
          <p:cNvPr id="10" name="四角形: 角を丸くする 9">
            <a:extLst>
              <a:ext uri="{FF2B5EF4-FFF2-40B4-BE49-F238E27FC236}">
                <a16:creationId xmlns:a16="http://schemas.microsoft.com/office/drawing/2014/main" id="{0DAE80E3-061C-4F02-BA52-B5AE2695B10B}"/>
              </a:ext>
            </a:extLst>
          </p:cNvPr>
          <p:cNvSpPr/>
          <p:nvPr/>
        </p:nvSpPr>
        <p:spPr>
          <a:xfrm>
            <a:off x="4585219" y="4205549"/>
            <a:ext cx="4176464" cy="661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減価償却費は「</a:t>
            </a:r>
            <a:r>
              <a:rPr lang="ja-JP" altLang="en-US" dirty="0">
                <a:solidFill>
                  <a:srgbClr val="FF0000"/>
                </a:solidFill>
              </a:rPr>
              <a:t>非</a:t>
            </a:r>
            <a:r>
              <a:rPr lang="ja-JP" altLang="en-US" dirty="0">
                <a:solidFill>
                  <a:schemeClr val="tx1"/>
                </a:solidFill>
              </a:rPr>
              <a:t>」現金支出費用なので資金繰り表には記載しない！</a:t>
            </a:r>
            <a:endParaRPr kumimoji="1" lang="ja-JP" altLang="en-US" dirty="0">
              <a:solidFill>
                <a:schemeClr val="tx1"/>
              </a:solidFill>
            </a:endParaRPr>
          </a:p>
        </p:txBody>
      </p:sp>
      <p:sp>
        <p:nvSpPr>
          <p:cNvPr id="11" name="楕円 10">
            <a:extLst>
              <a:ext uri="{FF2B5EF4-FFF2-40B4-BE49-F238E27FC236}">
                <a16:creationId xmlns:a16="http://schemas.microsoft.com/office/drawing/2014/main" id="{936D5EAF-8FEB-4AEB-8454-AE96DAFE2028}"/>
              </a:ext>
            </a:extLst>
          </p:cNvPr>
          <p:cNvSpPr/>
          <p:nvPr/>
        </p:nvSpPr>
        <p:spPr>
          <a:xfrm>
            <a:off x="2478271" y="2931790"/>
            <a:ext cx="720080" cy="85724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98886DB3-2807-480F-ABEE-85AE943E90E9}"/>
              </a:ext>
            </a:extLst>
          </p:cNvPr>
          <p:cNvSpPr/>
          <p:nvPr/>
        </p:nvSpPr>
        <p:spPr>
          <a:xfrm>
            <a:off x="3419872" y="5957120"/>
            <a:ext cx="720080" cy="6154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3EE84055-2CFC-42A6-87A6-03F5A5E2A26E}"/>
              </a:ext>
            </a:extLst>
          </p:cNvPr>
          <p:cNvCxnSpPr>
            <a:cxnSpLocks/>
            <a:stCxn id="11" idx="5"/>
            <a:endCxn id="14" idx="1"/>
          </p:cNvCxnSpPr>
          <p:nvPr/>
        </p:nvCxnSpPr>
        <p:spPr>
          <a:xfrm>
            <a:off x="3092898" y="3663498"/>
            <a:ext cx="432427" cy="23837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2364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3</a:t>
            </a:r>
            <a:r>
              <a:rPr kumimoji="1" lang="en-US" altLang="ja-JP" dirty="0"/>
              <a:t>-23</a:t>
            </a:r>
            <a:r>
              <a:rPr kumimoji="1" lang="ja-JP" altLang="en-US" dirty="0"/>
              <a:t>．税金について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44</a:t>
            </a:fld>
            <a:endParaRPr lang="en-US" altLang="ja-JP" dirty="0"/>
          </a:p>
        </p:txBody>
      </p:sp>
      <p:graphicFrame>
        <p:nvGraphicFramePr>
          <p:cNvPr id="10" name="図表 9">
            <a:extLst>
              <a:ext uri="{FF2B5EF4-FFF2-40B4-BE49-F238E27FC236}">
                <a16:creationId xmlns:a16="http://schemas.microsoft.com/office/drawing/2014/main" id="{89B73A27-4369-4A0B-A0AE-5609B6A8E6F0}"/>
              </a:ext>
            </a:extLst>
          </p:cNvPr>
          <p:cNvGraphicFramePr/>
          <p:nvPr>
            <p:extLst>
              <p:ext uri="{D42A27DB-BD31-4B8C-83A1-F6EECF244321}">
                <p14:modId xmlns:p14="http://schemas.microsoft.com/office/powerpoint/2010/main" val="1661081882"/>
              </p:ext>
            </p:extLst>
          </p:nvPr>
        </p:nvGraphicFramePr>
        <p:xfrm>
          <a:off x="264635" y="706992"/>
          <a:ext cx="8497639"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77465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E7D967FD-B8E8-40DC-B9C5-B432289CD867}"/>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8064821F-B612-4BD8-9D12-EE6A101E1291}"/>
              </a:ext>
            </a:extLst>
          </p:cNvPr>
          <p:cNvSpPr>
            <a:spLocks noGrp="1"/>
          </p:cNvSpPr>
          <p:nvPr>
            <p:ph type="sldNum" sz="quarter" idx="12"/>
          </p:nvPr>
        </p:nvSpPr>
        <p:spPr/>
        <p:txBody>
          <a:bodyPr/>
          <a:lstStyle/>
          <a:p>
            <a:fld id="{A26C4393-58E0-44C7-BBF2-6DED8829D360}" type="slidenum">
              <a:rPr lang="en-US" altLang="ja-JP" smtClean="0"/>
              <a:pPr/>
              <a:t>45</a:t>
            </a:fld>
            <a:endParaRPr lang="en-US" altLang="ja-JP" dirty="0"/>
          </a:p>
        </p:txBody>
      </p:sp>
      <p:sp>
        <p:nvSpPr>
          <p:cNvPr id="3" name="タイトル 2">
            <a:extLst>
              <a:ext uri="{FF2B5EF4-FFF2-40B4-BE49-F238E27FC236}">
                <a16:creationId xmlns:a16="http://schemas.microsoft.com/office/drawing/2014/main" id="{BFE45CBB-3F6A-4A4A-931D-A2FCE9AA7438}"/>
              </a:ext>
            </a:extLst>
          </p:cNvPr>
          <p:cNvSpPr>
            <a:spLocks noGrp="1"/>
          </p:cNvSpPr>
          <p:nvPr>
            <p:ph type="title"/>
          </p:nvPr>
        </p:nvSpPr>
        <p:spPr>
          <a:xfrm>
            <a:off x="252412" y="187970"/>
            <a:ext cx="3743523" cy="433387"/>
          </a:xfrm>
        </p:spPr>
        <p:txBody>
          <a:bodyPr/>
          <a:lstStyle/>
          <a:p>
            <a:r>
              <a:rPr lang="en-US" altLang="ja-JP" dirty="0"/>
              <a:t>3-24</a:t>
            </a:r>
            <a:r>
              <a:rPr kumimoji="1" lang="en-US" altLang="ja-JP" dirty="0"/>
              <a:t>.</a:t>
            </a:r>
            <a:r>
              <a:rPr kumimoji="1" lang="ja-JP" altLang="en-US" dirty="0"/>
              <a:t>念のため、法人税について</a:t>
            </a:r>
          </a:p>
        </p:txBody>
      </p:sp>
      <p:graphicFrame>
        <p:nvGraphicFramePr>
          <p:cNvPr id="2" name="図表 1">
            <a:extLst>
              <a:ext uri="{FF2B5EF4-FFF2-40B4-BE49-F238E27FC236}">
                <a16:creationId xmlns:a16="http://schemas.microsoft.com/office/drawing/2014/main" id="{D26BB5E9-306F-44A2-94E2-7CF69E965F47}"/>
              </a:ext>
            </a:extLst>
          </p:cNvPr>
          <p:cNvGraphicFramePr/>
          <p:nvPr>
            <p:extLst>
              <p:ext uri="{D42A27DB-BD31-4B8C-83A1-F6EECF244321}">
                <p14:modId xmlns:p14="http://schemas.microsoft.com/office/powerpoint/2010/main" val="2846632657"/>
              </p:ext>
            </p:extLst>
          </p:nvPr>
        </p:nvGraphicFramePr>
        <p:xfrm>
          <a:off x="252412" y="729034"/>
          <a:ext cx="8497639" cy="5760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957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4</a:t>
            </a:r>
            <a:r>
              <a:rPr kumimoji="1" lang="en-US" altLang="ja-JP" dirty="0"/>
              <a:t>-1</a:t>
            </a:r>
            <a:r>
              <a:rPr kumimoji="1" lang="ja-JP" altLang="en-US" dirty="0"/>
              <a:t>．投資収支について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46</a:t>
            </a:fld>
            <a:endParaRPr lang="en-US" altLang="ja-JP" dirty="0"/>
          </a:p>
        </p:txBody>
      </p:sp>
      <p:graphicFrame>
        <p:nvGraphicFramePr>
          <p:cNvPr id="3" name="図表 2">
            <a:extLst>
              <a:ext uri="{FF2B5EF4-FFF2-40B4-BE49-F238E27FC236}">
                <a16:creationId xmlns:a16="http://schemas.microsoft.com/office/drawing/2014/main" id="{81824C0F-810B-452E-81F8-33D9A65B3B3C}"/>
              </a:ext>
            </a:extLst>
          </p:cNvPr>
          <p:cNvGraphicFramePr/>
          <p:nvPr>
            <p:extLst>
              <p:ext uri="{D42A27DB-BD31-4B8C-83A1-F6EECF244321}">
                <p14:modId xmlns:p14="http://schemas.microsoft.com/office/powerpoint/2010/main" val="3172243929"/>
              </p:ext>
            </p:extLst>
          </p:nvPr>
        </p:nvGraphicFramePr>
        <p:xfrm>
          <a:off x="467544" y="980728"/>
          <a:ext cx="820891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0934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5</a:t>
            </a:r>
            <a:r>
              <a:rPr kumimoji="1" lang="en-US" altLang="ja-JP" dirty="0"/>
              <a:t>-1</a:t>
            </a:r>
            <a:r>
              <a:rPr kumimoji="1" lang="ja-JP" altLang="en-US" dirty="0"/>
              <a:t>．財務収支について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47</a:t>
            </a:fld>
            <a:endParaRPr lang="en-US" altLang="ja-JP" dirty="0"/>
          </a:p>
        </p:txBody>
      </p:sp>
      <p:graphicFrame>
        <p:nvGraphicFramePr>
          <p:cNvPr id="6" name="図表 5">
            <a:extLst>
              <a:ext uri="{FF2B5EF4-FFF2-40B4-BE49-F238E27FC236}">
                <a16:creationId xmlns:a16="http://schemas.microsoft.com/office/drawing/2014/main" id="{552BDEE6-4865-46B8-9F5F-6293CE6BCAA7}"/>
              </a:ext>
            </a:extLst>
          </p:cNvPr>
          <p:cNvGraphicFramePr/>
          <p:nvPr>
            <p:extLst>
              <p:ext uri="{D42A27DB-BD31-4B8C-83A1-F6EECF244321}">
                <p14:modId xmlns:p14="http://schemas.microsoft.com/office/powerpoint/2010/main" val="3703662634"/>
              </p:ext>
            </p:extLst>
          </p:nvPr>
        </p:nvGraphicFramePr>
        <p:xfrm>
          <a:off x="395536" y="980728"/>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22749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8-1</a:t>
            </a:r>
            <a:r>
              <a:rPr kumimoji="1" lang="ja-JP" altLang="en-US" dirty="0"/>
              <a:t>．小売り業の資金繰りポイント</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48</a:t>
            </a:fld>
            <a:endParaRPr lang="en-US" altLang="ja-JP" dirty="0"/>
          </a:p>
        </p:txBody>
      </p:sp>
      <p:graphicFrame>
        <p:nvGraphicFramePr>
          <p:cNvPr id="7" name="図表 6">
            <a:extLst>
              <a:ext uri="{FF2B5EF4-FFF2-40B4-BE49-F238E27FC236}">
                <a16:creationId xmlns:a16="http://schemas.microsoft.com/office/drawing/2014/main" id="{BD395031-9DD9-4567-9FB6-8B1177123BE5}"/>
              </a:ext>
            </a:extLst>
          </p:cNvPr>
          <p:cNvGraphicFramePr/>
          <p:nvPr>
            <p:extLst>
              <p:ext uri="{D42A27DB-BD31-4B8C-83A1-F6EECF244321}">
                <p14:modId xmlns:p14="http://schemas.microsoft.com/office/powerpoint/2010/main" val="2826534709"/>
              </p:ext>
            </p:extLst>
          </p:nvPr>
        </p:nvGraphicFramePr>
        <p:xfrm>
          <a:off x="467544" y="963612"/>
          <a:ext cx="8208912" cy="52736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5871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a:t>
            </a:r>
            <a:r>
              <a:rPr lang="en-US" altLang="ja-JP" dirty="0"/>
              <a:t>3</a:t>
            </a:r>
            <a:r>
              <a:rPr kumimoji="1" lang="ja-JP" altLang="en-US" dirty="0"/>
              <a:t>．経営者の一番のストレスは・・・資金繰り！</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a:t>
            </a:fld>
            <a:endParaRPr lang="en-US" altLang="ja-JP" dirty="0"/>
          </a:p>
        </p:txBody>
      </p:sp>
      <p:pic>
        <p:nvPicPr>
          <p:cNvPr id="6" name="図 5">
            <a:extLst>
              <a:ext uri="{FF2B5EF4-FFF2-40B4-BE49-F238E27FC236}">
                <a16:creationId xmlns:a16="http://schemas.microsoft.com/office/drawing/2014/main" id="{71C38BBA-5404-4811-BFA1-90B07FB71F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7652" y="4676318"/>
            <a:ext cx="2322358" cy="1538562"/>
          </a:xfrm>
          <a:prstGeom prst="rect">
            <a:avLst/>
          </a:prstGeom>
        </p:spPr>
      </p:pic>
      <p:sp>
        <p:nvSpPr>
          <p:cNvPr id="7" name="テキスト ボックス 6">
            <a:extLst>
              <a:ext uri="{FF2B5EF4-FFF2-40B4-BE49-F238E27FC236}">
                <a16:creationId xmlns:a16="http://schemas.microsoft.com/office/drawing/2014/main" id="{67146031-A35F-433D-8002-74CEF889CE4C}"/>
              </a:ext>
            </a:extLst>
          </p:cNvPr>
          <p:cNvSpPr txBox="1"/>
          <p:nvPr/>
        </p:nvSpPr>
        <p:spPr>
          <a:xfrm rot="19936084">
            <a:off x="2082251" y="1507051"/>
            <a:ext cx="3685693" cy="1200329"/>
          </a:xfrm>
          <a:prstGeom prst="rect">
            <a:avLst/>
          </a:prstGeom>
          <a:noFill/>
        </p:spPr>
        <p:txBody>
          <a:bodyPr wrap="square" rtlCol="0">
            <a:spAutoFit/>
          </a:bodyPr>
          <a:lstStyle/>
          <a:p>
            <a:pPr algn="ctr"/>
            <a:r>
              <a:rPr kumimoji="1" lang="ja-JP" altLang="en-US" sz="3600" dirty="0"/>
              <a:t>支払手形は</a:t>
            </a:r>
            <a:endParaRPr kumimoji="1" lang="en-US" altLang="ja-JP" sz="3600" dirty="0"/>
          </a:p>
          <a:p>
            <a:pPr algn="ctr"/>
            <a:r>
              <a:rPr kumimoji="1" lang="ja-JP" altLang="en-US" sz="3600" dirty="0"/>
              <a:t>決済できるか？</a:t>
            </a:r>
          </a:p>
        </p:txBody>
      </p:sp>
      <p:sp>
        <p:nvSpPr>
          <p:cNvPr id="8" name="テキスト ボックス 7">
            <a:extLst>
              <a:ext uri="{FF2B5EF4-FFF2-40B4-BE49-F238E27FC236}">
                <a16:creationId xmlns:a16="http://schemas.microsoft.com/office/drawing/2014/main" id="{91B9267E-57CE-40D9-B584-070EBFE8BCBE}"/>
              </a:ext>
            </a:extLst>
          </p:cNvPr>
          <p:cNvSpPr txBox="1"/>
          <p:nvPr/>
        </p:nvSpPr>
        <p:spPr>
          <a:xfrm rot="20189487">
            <a:off x="-40638" y="1428656"/>
            <a:ext cx="4027540" cy="1200329"/>
          </a:xfrm>
          <a:prstGeom prst="rect">
            <a:avLst/>
          </a:prstGeom>
          <a:noFill/>
        </p:spPr>
        <p:txBody>
          <a:bodyPr wrap="square" rtlCol="0">
            <a:spAutoFit/>
          </a:bodyPr>
          <a:lstStyle/>
          <a:p>
            <a:pPr algn="ctr"/>
            <a:r>
              <a:rPr kumimoji="1" lang="ja-JP" altLang="en-US" sz="3600" dirty="0"/>
              <a:t>従業員に給与を</a:t>
            </a:r>
            <a:endParaRPr kumimoji="1" lang="en-US" altLang="ja-JP" sz="3600" dirty="0"/>
          </a:p>
          <a:p>
            <a:pPr algn="ctr"/>
            <a:r>
              <a:rPr kumimoji="1" lang="ja-JP" altLang="en-US" sz="3600" dirty="0"/>
              <a:t>支払えるか？</a:t>
            </a:r>
          </a:p>
        </p:txBody>
      </p:sp>
      <p:sp>
        <p:nvSpPr>
          <p:cNvPr id="9" name="テキスト ボックス 8">
            <a:extLst>
              <a:ext uri="{FF2B5EF4-FFF2-40B4-BE49-F238E27FC236}">
                <a16:creationId xmlns:a16="http://schemas.microsoft.com/office/drawing/2014/main" id="{2E1EDAF8-7997-4D71-8155-7C5967E44373}"/>
              </a:ext>
            </a:extLst>
          </p:cNvPr>
          <p:cNvSpPr txBox="1"/>
          <p:nvPr/>
        </p:nvSpPr>
        <p:spPr>
          <a:xfrm rot="1858627">
            <a:off x="5518833" y="1575225"/>
            <a:ext cx="3791439" cy="1200329"/>
          </a:xfrm>
          <a:prstGeom prst="rect">
            <a:avLst/>
          </a:prstGeom>
          <a:noFill/>
        </p:spPr>
        <p:txBody>
          <a:bodyPr wrap="square" rtlCol="0">
            <a:spAutoFit/>
          </a:bodyPr>
          <a:lstStyle/>
          <a:p>
            <a:pPr algn="ctr"/>
            <a:r>
              <a:rPr kumimoji="1" lang="ja-JP" altLang="en-US" sz="3600" dirty="0"/>
              <a:t>販売代金は確実に入金になるか？</a:t>
            </a:r>
          </a:p>
        </p:txBody>
      </p:sp>
      <p:sp>
        <p:nvSpPr>
          <p:cNvPr id="10" name="右矢印 17">
            <a:extLst>
              <a:ext uri="{FF2B5EF4-FFF2-40B4-BE49-F238E27FC236}">
                <a16:creationId xmlns:a16="http://schemas.microsoft.com/office/drawing/2014/main" id="{3EDC79B4-D5DB-4F12-8914-A5F5523A1319}"/>
              </a:ext>
            </a:extLst>
          </p:cNvPr>
          <p:cNvSpPr/>
          <p:nvPr/>
        </p:nvSpPr>
        <p:spPr>
          <a:xfrm rot="5400000">
            <a:off x="4268244" y="3709587"/>
            <a:ext cx="648072" cy="103940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91C66754-6238-4A18-8EC6-6BBCD899AC3F}"/>
              </a:ext>
            </a:extLst>
          </p:cNvPr>
          <p:cNvSpPr txBox="1"/>
          <p:nvPr/>
        </p:nvSpPr>
        <p:spPr>
          <a:xfrm rot="1936727">
            <a:off x="3981395" y="3182087"/>
            <a:ext cx="4184826" cy="1200329"/>
          </a:xfrm>
          <a:prstGeom prst="rect">
            <a:avLst/>
          </a:prstGeom>
          <a:noFill/>
        </p:spPr>
        <p:txBody>
          <a:bodyPr wrap="square" rtlCol="0">
            <a:spAutoFit/>
          </a:bodyPr>
          <a:lstStyle/>
          <a:p>
            <a:pPr algn="ctr"/>
            <a:r>
              <a:rPr kumimoji="1" lang="ja-JP" altLang="en-US" sz="3600" dirty="0"/>
              <a:t>仕入先・外注先には期日に支払えるか？</a:t>
            </a:r>
            <a:endParaRPr kumimoji="1" lang="en-US" altLang="ja-JP" sz="3600" dirty="0"/>
          </a:p>
        </p:txBody>
      </p:sp>
      <p:sp>
        <p:nvSpPr>
          <p:cNvPr id="12" name="テキスト ボックス 11">
            <a:extLst>
              <a:ext uri="{FF2B5EF4-FFF2-40B4-BE49-F238E27FC236}">
                <a16:creationId xmlns:a16="http://schemas.microsoft.com/office/drawing/2014/main" id="{062CE3DD-B0E1-480C-A6D2-60C2A107DE2C}"/>
              </a:ext>
            </a:extLst>
          </p:cNvPr>
          <p:cNvSpPr txBox="1"/>
          <p:nvPr/>
        </p:nvSpPr>
        <p:spPr>
          <a:xfrm rot="1105970">
            <a:off x="4749656" y="2677210"/>
            <a:ext cx="3784360" cy="646331"/>
          </a:xfrm>
          <a:prstGeom prst="rect">
            <a:avLst/>
          </a:prstGeom>
          <a:noFill/>
        </p:spPr>
        <p:txBody>
          <a:bodyPr wrap="square" rtlCol="0">
            <a:spAutoFit/>
          </a:bodyPr>
          <a:lstStyle/>
          <a:p>
            <a:pPr algn="ctr"/>
            <a:r>
              <a:rPr kumimoji="1" lang="ja-JP" altLang="en-US" sz="3600" dirty="0"/>
              <a:t>納税は出来るか？</a:t>
            </a:r>
            <a:endParaRPr kumimoji="1" lang="en-US" altLang="ja-JP" sz="3600" dirty="0"/>
          </a:p>
        </p:txBody>
      </p:sp>
      <p:sp>
        <p:nvSpPr>
          <p:cNvPr id="13" name="テキスト ボックス 12">
            <a:extLst>
              <a:ext uri="{FF2B5EF4-FFF2-40B4-BE49-F238E27FC236}">
                <a16:creationId xmlns:a16="http://schemas.microsoft.com/office/drawing/2014/main" id="{AA201394-B77F-4756-8013-F6FDAFAC95EC}"/>
              </a:ext>
            </a:extLst>
          </p:cNvPr>
          <p:cNvSpPr txBox="1"/>
          <p:nvPr/>
        </p:nvSpPr>
        <p:spPr>
          <a:xfrm rot="2074131">
            <a:off x="-71914" y="4588808"/>
            <a:ext cx="3546151" cy="1200329"/>
          </a:xfrm>
          <a:prstGeom prst="rect">
            <a:avLst/>
          </a:prstGeom>
          <a:noFill/>
        </p:spPr>
        <p:txBody>
          <a:bodyPr wrap="square" rtlCol="0">
            <a:spAutoFit/>
          </a:bodyPr>
          <a:lstStyle/>
          <a:p>
            <a:pPr algn="ctr"/>
            <a:r>
              <a:rPr kumimoji="1" lang="ja-JP" altLang="en-US" sz="3600" dirty="0"/>
              <a:t>金融機関への返済はできるか？</a:t>
            </a:r>
            <a:endParaRPr kumimoji="1" lang="en-US" altLang="ja-JP" sz="3600" dirty="0"/>
          </a:p>
        </p:txBody>
      </p:sp>
      <p:sp>
        <p:nvSpPr>
          <p:cNvPr id="14" name="テキスト ボックス 13">
            <a:extLst>
              <a:ext uri="{FF2B5EF4-FFF2-40B4-BE49-F238E27FC236}">
                <a16:creationId xmlns:a16="http://schemas.microsoft.com/office/drawing/2014/main" id="{F0EC16E5-CCCF-4988-9620-C8E9F9C2ACEB}"/>
              </a:ext>
            </a:extLst>
          </p:cNvPr>
          <p:cNvSpPr txBox="1"/>
          <p:nvPr/>
        </p:nvSpPr>
        <p:spPr>
          <a:xfrm rot="19015695">
            <a:off x="5964266" y="4771095"/>
            <a:ext cx="3643527" cy="1200329"/>
          </a:xfrm>
          <a:prstGeom prst="rect">
            <a:avLst/>
          </a:prstGeom>
          <a:noFill/>
        </p:spPr>
        <p:txBody>
          <a:bodyPr wrap="square" rtlCol="0">
            <a:spAutoFit/>
          </a:bodyPr>
          <a:lstStyle/>
          <a:p>
            <a:pPr algn="ctr"/>
            <a:r>
              <a:rPr kumimoji="1" lang="ja-JP" altLang="en-US" sz="3600" dirty="0"/>
              <a:t>社会保険は納付できるか？</a:t>
            </a:r>
          </a:p>
        </p:txBody>
      </p:sp>
      <p:sp>
        <p:nvSpPr>
          <p:cNvPr id="15" name="テキスト ボックス 14">
            <a:extLst>
              <a:ext uri="{FF2B5EF4-FFF2-40B4-BE49-F238E27FC236}">
                <a16:creationId xmlns:a16="http://schemas.microsoft.com/office/drawing/2014/main" id="{317F5D42-B5E6-4C56-9710-76A59E170C8E}"/>
              </a:ext>
            </a:extLst>
          </p:cNvPr>
          <p:cNvSpPr txBox="1"/>
          <p:nvPr/>
        </p:nvSpPr>
        <p:spPr>
          <a:xfrm rot="513574">
            <a:off x="83325" y="3186827"/>
            <a:ext cx="4310194" cy="1200329"/>
          </a:xfrm>
          <a:prstGeom prst="rect">
            <a:avLst/>
          </a:prstGeom>
          <a:noFill/>
        </p:spPr>
        <p:txBody>
          <a:bodyPr wrap="square" rtlCol="0">
            <a:spAutoFit/>
          </a:bodyPr>
          <a:lstStyle/>
          <a:p>
            <a:pPr algn="ctr"/>
            <a:r>
              <a:rPr kumimoji="1" lang="ja-JP" altLang="en-US" sz="3600" dirty="0"/>
              <a:t>金融機関は新規融資に応じてくれるか？</a:t>
            </a:r>
          </a:p>
        </p:txBody>
      </p:sp>
    </p:spTree>
    <p:extLst>
      <p:ext uri="{BB962C8B-B14F-4D97-AF65-F5344CB8AC3E}">
        <p14:creationId xmlns:p14="http://schemas.microsoft.com/office/powerpoint/2010/main" val="283384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randombar(horizont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randombar(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randombar(horizontal)">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p:bldP spid="12" grpId="0"/>
      <p:bldP spid="13" grpId="0"/>
      <p:bldP spid="14" grpId="0"/>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8</a:t>
            </a:r>
            <a:r>
              <a:rPr kumimoji="1" lang="en-US" altLang="ja-JP" dirty="0"/>
              <a:t>-2</a:t>
            </a:r>
            <a:r>
              <a:rPr kumimoji="1" lang="ja-JP" altLang="en-US" dirty="0"/>
              <a:t>．卸売業の資金繰りポイント</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49</a:t>
            </a:fld>
            <a:endParaRPr lang="en-US" altLang="ja-JP" dirty="0"/>
          </a:p>
        </p:txBody>
      </p:sp>
      <p:graphicFrame>
        <p:nvGraphicFramePr>
          <p:cNvPr id="7" name="図表 6">
            <a:extLst>
              <a:ext uri="{FF2B5EF4-FFF2-40B4-BE49-F238E27FC236}">
                <a16:creationId xmlns:a16="http://schemas.microsoft.com/office/drawing/2014/main" id="{BD395031-9DD9-4567-9FB6-8B1177123BE5}"/>
              </a:ext>
            </a:extLst>
          </p:cNvPr>
          <p:cNvGraphicFramePr/>
          <p:nvPr>
            <p:extLst>
              <p:ext uri="{D42A27DB-BD31-4B8C-83A1-F6EECF244321}">
                <p14:modId xmlns:p14="http://schemas.microsoft.com/office/powerpoint/2010/main" val="3496893848"/>
              </p:ext>
            </p:extLst>
          </p:nvPr>
        </p:nvGraphicFramePr>
        <p:xfrm>
          <a:off x="467544" y="963612"/>
          <a:ext cx="8208912" cy="52736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501638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8</a:t>
            </a:r>
            <a:r>
              <a:rPr kumimoji="1" lang="en-US" altLang="ja-JP" dirty="0"/>
              <a:t>-3</a:t>
            </a:r>
            <a:r>
              <a:rPr kumimoji="1" lang="ja-JP" altLang="en-US" dirty="0"/>
              <a:t>．製造業の資金繰りポイント</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50</a:t>
            </a:fld>
            <a:endParaRPr lang="en-US" altLang="ja-JP" dirty="0"/>
          </a:p>
        </p:txBody>
      </p:sp>
      <p:graphicFrame>
        <p:nvGraphicFramePr>
          <p:cNvPr id="7" name="図表 6">
            <a:extLst>
              <a:ext uri="{FF2B5EF4-FFF2-40B4-BE49-F238E27FC236}">
                <a16:creationId xmlns:a16="http://schemas.microsoft.com/office/drawing/2014/main" id="{BD395031-9DD9-4567-9FB6-8B1177123BE5}"/>
              </a:ext>
            </a:extLst>
          </p:cNvPr>
          <p:cNvGraphicFramePr/>
          <p:nvPr>
            <p:extLst>
              <p:ext uri="{D42A27DB-BD31-4B8C-83A1-F6EECF244321}">
                <p14:modId xmlns:p14="http://schemas.microsoft.com/office/powerpoint/2010/main" val="459479598"/>
              </p:ext>
            </p:extLst>
          </p:nvPr>
        </p:nvGraphicFramePr>
        <p:xfrm>
          <a:off x="467544" y="764704"/>
          <a:ext cx="8208912"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67374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8</a:t>
            </a:r>
            <a:r>
              <a:rPr kumimoji="1" lang="en-US" altLang="ja-JP" dirty="0"/>
              <a:t>-4</a:t>
            </a:r>
            <a:r>
              <a:rPr kumimoji="1" lang="ja-JP" altLang="en-US" dirty="0"/>
              <a:t>．建設業の資金繰りポイント</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51</a:t>
            </a:fld>
            <a:endParaRPr lang="en-US" altLang="ja-JP" dirty="0"/>
          </a:p>
        </p:txBody>
      </p:sp>
      <p:graphicFrame>
        <p:nvGraphicFramePr>
          <p:cNvPr id="7" name="図表 6">
            <a:extLst>
              <a:ext uri="{FF2B5EF4-FFF2-40B4-BE49-F238E27FC236}">
                <a16:creationId xmlns:a16="http://schemas.microsoft.com/office/drawing/2014/main" id="{BD395031-9DD9-4567-9FB6-8B1177123BE5}"/>
              </a:ext>
            </a:extLst>
          </p:cNvPr>
          <p:cNvGraphicFramePr/>
          <p:nvPr>
            <p:extLst>
              <p:ext uri="{D42A27DB-BD31-4B8C-83A1-F6EECF244321}">
                <p14:modId xmlns:p14="http://schemas.microsoft.com/office/powerpoint/2010/main" val="1362339028"/>
              </p:ext>
            </p:extLst>
          </p:nvPr>
        </p:nvGraphicFramePr>
        <p:xfrm>
          <a:off x="467544" y="764704"/>
          <a:ext cx="8208912"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28137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8</a:t>
            </a:r>
            <a:r>
              <a:rPr kumimoji="1" lang="en-US" altLang="ja-JP" dirty="0"/>
              <a:t>-5</a:t>
            </a:r>
            <a:r>
              <a:rPr kumimoji="1" lang="ja-JP" altLang="en-US" dirty="0"/>
              <a:t>．建設業の資金繰り管理と損益管理について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52</a:t>
            </a:fld>
            <a:endParaRPr lang="en-US" altLang="ja-JP" dirty="0"/>
          </a:p>
        </p:txBody>
      </p:sp>
      <p:pic>
        <p:nvPicPr>
          <p:cNvPr id="6" name="図 5">
            <a:extLst>
              <a:ext uri="{FF2B5EF4-FFF2-40B4-BE49-F238E27FC236}">
                <a16:creationId xmlns:a16="http://schemas.microsoft.com/office/drawing/2014/main" id="{48B3F292-5249-4970-85D6-709580D0AF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740" y="4846932"/>
            <a:ext cx="1248374" cy="1195837"/>
          </a:xfrm>
          <a:prstGeom prst="rect">
            <a:avLst/>
          </a:prstGeom>
        </p:spPr>
      </p:pic>
      <p:pic>
        <p:nvPicPr>
          <p:cNvPr id="7" name="図 6">
            <a:extLst>
              <a:ext uri="{FF2B5EF4-FFF2-40B4-BE49-F238E27FC236}">
                <a16:creationId xmlns:a16="http://schemas.microsoft.com/office/drawing/2014/main" id="{FA6A6F12-90E8-482F-8C64-DE2CB13000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371" y="1850933"/>
            <a:ext cx="1248374" cy="1195837"/>
          </a:xfrm>
          <a:prstGeom prst="rect">
            <a:avLst/>
          </a:prstGeom>
        </p:spPr>
      </p:pic>
      <p:pic>
        <p:nvPicPr>
          <p:cNvPr id="8" name="図 7">
            <a:extLst>
              <a:ext uri="{FF2B5EF4-FFF2-40B4-BE49-F238E27FC236}">
                <a16:creationId xmlns:a16="http://schemas.microsoft.com/office/drawing/2014/main" id="{158C2C09-2881-4F6A-816E-B5BEA4681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740" y="3320433"/>
            <a:ext cx="1248374" cy="1195837"/>
          </a:xfrm>
          <a:prstGeom prst="rect">
            <a:avLst/>
          </a:prstGeom>
        </p:spPr>
      </p:pic>
      <p:pic>
        <p:nvPicPr>
          <p:cNvPr id="9" name="図 8">
            <a:extLst>
              <a:ext uri="{FF2B5EF4-FFF2-40B4-BE49-F238E27FC236}">
                <a16:creationId xmlns:a16="http://schemas.microsoft.com/office/drawing/2014/main" id="{C29070D7-76A2-4DE1-8AC7-0130E0ABDF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4530" y="4131349"/>
            <a:ext cx="1625882" cy="1274384"/>
          </a:xfrm>
          <a:prstGeom prst="rect">
            <a:avLst/>
          </a:prstGeom>
        </p:spPr>
      </p:pic>
      <p:sp>
        <p:nvSpPr>
          <p:cNvPr id="11" name="テキスト ボックス 10">
            <a:extLst>
              <a:ext uri="{FF2B5EF4-FFF2-40B4-BE49-F238E27FC236}">
                <a16:creationId xmlns:a16="http://schemas.microsoft.com/office/drawing/2014/main" id="{D82E6259-1F65-4CCD-9A59-9275BA66E907}"/>
              </a:ext>
            </a:extLst>
          </p:cNvPr>
          <p:cNvSpPr txBox="1"/>
          <p:nvPr/>
        </p:nvSpPr>
        <p:spPr>
          <a:xfrm>
            <a:off x="899371" y="1312322"/>
            <a:ext cx="1526554" cy="369332"/>
          </a:xfrm>
          <a:prstGeom prst="rect">
            <a:avLst/>
          </a:prstGeom>
          <a:noFill/>
        </p:spPr>
        <p:txBody>
          <a:bodyPr wrap="square" rtlCol="0">
            <a:spAutoFit/>
          </a:bodyPr>
          <a:lstStyle/>
          <a:p>
            <a:r>
              <a:rPr kumimoji="1" lang="ja-JP" altLang="en-US" dirty="0"/>
              <a:t>各工事台帳</a:t>
            </a:r>
          </a:p>
        </p:txBody>
      </p:sp>
      <p:sp>
        <p:nvSpPr>
          <p:cNvPr id="12" name="テキスト ボックス 11">
            <a:extLst>
              <a:ext uri="{FF2B5EF4-FFF2-40B4-BE49-F238E27FC236}">
                <a16:creationId xmlns:a16="http://schemas.microsoft.com/office/drawing/2014/main" id="{EEF99695-2236-418C-AC0C-E9F7FB1DC33D}"/>
              </a:ext>
            </a:extLst>
          </p:cNvPr>
          <p:cNvSpPr txBox="1"/>
          <p:nvPr/>
        </p:nvSpPr>
        <p:spPr>
          <a:xfrm>
            <a:off x="3752054" y="1363665"/>
            <a:ext cx="1728192" cy="369332"/>
          </a:xfrm>
          <a:prstGeom prst="rect">
            <a:avLst/>
          </a:prstGeom>
          <a:noFill/>
        </p:spPr>
        <p:txBody>
          <a:bodyPr wrap="square" rtlCol="0">
            <a:spAutoFit/>
          </a:bodyPr>
          <a:lstStyle/>
          <a:p>
            <a:r>
              <a:rPr kumimoji="1" lang="ja-JP" altLang="en-US" dirty="0"/>
              <a:t>各種数値集計</a:t>
            </a:r>
          </a:p>
        </p:txBody>
      </p:sp>
      <p:pic>
        <p:nvPicPr>
          <p:cNvPr id="13" name="図 12">
            <a:extLst>
              <a:ext uri="{FF2B5EF4-FFF2-40B4-BE49-F238E27FC236}">
                <a16:creationId xmlns:a16="http://schemas.microsoft.com/office/drawing/2014/main" id="{F7241CA1-E250-4911-AD0D-F5EFC0F5017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4530" y="2287965"/>
            <a:ext cx="1625882" cy="1274384"/>
          </a:xfrm>
          <a:prstGeom prst="rect">
            <a:avLst/>
          </a:prstGeom>
        </p:spPr>
      </p:pic>
      <p:sp>
        <p:nvSpPr>
          <p:cNvPr id="14" name="テキスト ボックス 13">
            <a:extLst>
              <a:ext uri="{FF2B5EF4-FFF2-40B4-BE49-F238E27FC236}">
                <a16:creationId xmlns:a16="http://schemas.microsoft.com/office/drawing/2014/main" id="{E681CA3D-57EE-400C-8027-73668EB39F04}"/>
              </a:ext>
            </a:extLst>
          </p:cNvPr>
          <p:cNvSpPr txBox="1"/>
          <p:nvPr/>
        </p:nvSpPr>
        <p:spPr>
          <a:xfrm>
            <a:off x="6807059" y="1349634"/>
            <a:ext cx="1728192" cy="369332"/>
          </a:xfrm>
          <a:prstGeom prst="rect">
            <a:avLst/>
          </a:prstGeom>
          <a:noFill/>
        </p:spPr>
        <p:txBody>
          <a:bodyPr wrap="square" rtlCol="0">
            <a:spAutoFit/>
          </a:bodyPr>
          <a:lstStyle/>
          <a:p>
            <a:r>
              <a:rPr kumimoji="1" lang="ja-JP" altLang="en-US" dirty="0"/>
              <a:t>資金繰り表作成</a:t>
            </a:r>
          </a:p>
        </p:txBody>
      </p:sp>
      <p:sp>
        <p:nvSpPr>
          <p:cNvPr id="15" name="右矢印 8">
            <a:extLst>
              <a:ext uri="{FF2B5EF4-FFF2-40B4-BE49-F238E27FC236}">
                <a16:creationId xmlns:a16="http://schemas.microsoft.com/office/drawing/2014/main" id="{9E5336F2-A8F9-40E2-85AB-56CA00875690}"/>
              </a:ext>
            </a:extLst>
          </p:cNvPr>
          <p:cNvSpPr/>
          <p:nvPr/>
        </p:nvSpPr>
        <p:spPr>
          <a:xfrm>
            <a:off x="2551746" y="3251999"/>
            <a:ext cx="1137963" cy="1332703"/>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9">
            <a:extLst>
              <a:ext uri="{FF2B5EF4-FFF2-40B4-BE49-F238E27FC236}">
                <a16:creationId xmlns:a16="http://schemas.microsoft.com/office/drawing/2014/main" id="{39839B36-B550-4DDB-95AA-FBB1174974EA}"/>
              </a:ext>
            </a:extLst>
          </p:cNvPr>
          <p:cNvSpPr/>
          <p:nvPr/>
        </p:nvSpPr>
        <p:spPr>
          <a:xfrm>
            <a:off x="5529754" y="3251999"/>
            <a:ext cx="1137963" cy="1332703"/>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58A00CC4-CAF6-4C8F-91F5-5789CC5E222F}"/>
              </a:ext>
            </a:extLst>
          </p:cNvPr>
          <p:cNvSpPr txBox="1"/>
          <p:nvPr/>
        </p:nvSpPr>
        <p:spPr>
          <a:xfrm>
            <a:off x="6310286" y="5405733"/>
            <a:ext cx="2619427" cy="646331"/>
          </a:xfrm>
          <a:prstGeom prst="rect">
            <a:avLst/>
          </a:prstGeom>
          <a:noFill/>
        </p:spPr>
        <p:txBody>
          <a:bodyPr wrap="square" rtlCol="0">
            <a:spAutoFit/>
          </a:bodyPr>
          <a:lstStyle/>
          <a:p>
            <a:r>
              <a:rPr kumimoji="1" lang="ja-JP" altLang="en-US" dirty="0"/>
              <a:t>工事台帳は会社によって異なるが、基本は同じ</a:t>
            </a:r>
          </a:p>
        </p:txBody>
      </p:sp>
      <p:pic>
        <p:nvPicPr>
          <p:cNvPr id="18" name="図 17">
            <a:extLst>
              <a:ext uri="{FF2B5EF4-FFF2-40B4-BE49-F238E27FC236}">
                <a16:creationId xmlns:a16="http://schemas.microsoft.com/office/drawing/2014/main" id="{860D722B-4496-4C05-9AB1-E8252E051B1E}"/>
              </a:ext>
            </a:extLst>
          </p:cNvPr>
          <p:cNvPicPr>
            <a:picLocks noChangeAspect="1"/>
          </p:cNvPicPr>
          <p:nvPr/>
        </p:nvPicPr>
        <p:blipFill>
          <a:blip r:embed="rId5"/>
          <a:stretch>
            <a:fillRect/>
          </a:stretch>
        </p:blipFill>
        <p:spPr>
          <a:xfrm>
            <a:off x="6807011" y="3320433"/>
            <a:ext cx="1874131" cy="1118179"/>
          </a:xfrm>
          <a:prstGeom prst="rect">
            <a:avLst/>
          </a:prstGeom>
        </p:spPr>
      </p:pic>
    </p:spTree>
    <p:extLst>
      <p:ext uri="{BB962C8B-B14F-4D97-AF65-F5344CB8AC3E}">
        <p14:creationId xmlns:p14="http://schemas.microsoft.com/office/powerpoint/2010/main" val="248513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7-1</a:t>
            </a:r>
            <a:r>
              <a:rPr kumimoji="1" lang="ja-JP" altLang="en-US" dirty="0"/>
              <a:t>．金融機関が欲しがる資金繰り表</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53</a:t>
            </a:fld>
            <a:endParaRPr lang="en-US" altLang="ja-JP" dirty="0"/>
          </a:p>
        </p:txBody>
      </p:sp>
      <p:sp>
        <p:nvSpPr>
          <p:cNvPr id="3" name="四角形: 角を丸くする 2">
            <a:extLst>
              <a:ext uri="{FF2B5EF4-FFF2-40B4-BE49-F238E27FC236}">
                <a16:creationId xmlns:a16="http://schemas.microsoft.com/office/drawing/2014/main" id="{0A1EACE2-A0B4-4BEB-8578-160104EEF5E8}"/>
              </a:ext>
            </a:extLst>
          </p:cNvPr>
          <p:cNvSpPr/>
          <p:nvPr/>
        </p:nvSpPr>
        <p:spPr>
          <a:xfrm>
            <a:off x="827584" y="1052736"/>
            <a:ext cx="1980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使途</a:t>
            </a:r>
          </a:p>
        </p:txBody>
      </p:sp>
      <p:sp>
        <p:nvSpPr>
          <p:cNvPr id="7" name="四角形: 角を丸くする 6">
            <a:extLst>
              <a:ext uri="{FF2B5EF4-FFF2-40B4-BE49-F238E27FC236}">
                <a16:creationId xmlns:a16="http://schemas.microsoft.com/office/drawing/2014/main" id="{7B0F103C-6E10-4B17-9360-FA4FDAB1E864}"/>
              </a:ext>
            </a:extLst>
          </p:cNvPr>
          <p:cNvSpPr/>
          <p:nvPr/>
        </p:nvSpPr>
        <p:spPr>
          <a:xfrm>
            <a:off x="833352" y="2202833"/>
            <a:ext cx="1980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財源</a:t>
            </a:r>
          </a:p>
        </p:txBody>
      </p:sp>
      <p:sp>
        <p:nvSpPr>
          <p:cNvPr id="8" name="四角形: 角を丸くする 7">
            <a:extLst>
              <a:ext uri="{FF2B5EF4-FFF2-40B4-BE49-F238E27FC236}">
                <a16:creationId xmlns:a16="http://schemas.microsoft.com/office/drawing/2014/main" id="{584D6846-0D75-4C3B-89B4-FB3EC45A8970}"/>
              </a:ext>
            </a:extLst>
          </p:cNvPr>
          <p:cNvSpPr/>
          <p:nvPr/>
        </p:nvSpPr>
        <p:spPr>
          <a:xfrm>
            <a:off x="833352" y="3338613"/>
            <a:ext cx="1980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保全</a:t>
            </a:r>
          </a:p>
        </p:txBody>
      </p:sp>
      <p:sp>
        <p:nvSpPr>
          <p:cNvPr id="9" name="四角形: 角を丸くする 8">
            <a:extLst>
              <a:ext uri="{FF2B5EF4-FFF2-40B4-BE49-F238E27FC236}">
                <a16:creationId xmlns:a16="http://schemas.microsoft.com/office/drawing/2014/main" id="{D382D008-B151-4525-AD5E-DFDB9D241B33}"/>
              </a:ext>
            </a:extLst>
          </p:cNvPr>
          <p:cNvSpPr/>
          <p:nvPr/>
        </p:nvSpPr>
        <p:spPr>
          <a:xfrm>
            <a:off x="823040" y="4492535"/>
            <a:ext cx="1980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期間</a:t>
            </a:r>
          </a:p>
        </p:txBody>
      </p:sp>
      <p:sp>
        <p:nvSpPr>
          <p:cNvPr id="10" name="四角形: 角を丸くする 9">
            <a:extLst>
              <a:ext uri="{FF2B5EF4-FFF2-40B4-BE49-F238E27FC236}">
                <a16:creationId xmlns:a16="http://schemas.microsoft.com/office/drawing/2014/main" id="{298137F7-A01A-4219-BFCF-34C37C75D482}"/>
              </a:ext>
            </a:extLst>
          </p:cNvPr>
          <p:cNvSpPr/>
          <p:nvPr/>
        </p:nvSpPr>
        <p:spPr>
          <a:xfrm>
            <a:off x="823040" y="5642632"/>
            <a:ext cx="1980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レート</a:t>
            </a:r>
          </a:p>
        </p:txBody>
      </p:sp>
      <p:sp>
        <p:nvSpPr>
          <p:cNvPr id="11" name="四角形: 角を丸くする 10">
            <a:extLst>
              <a:ext uri="{FF2B5EF4-FFF2-40B4-BE49-F238E27FC236}">
                <a16:creationId xmlns:a16="http://schemas.microsoft.com/office/drawing/2014/main" id="{FB38CD60-162A-4CFF-8710-89F24E125A0A}"/>
              </a:ext>
            </a:extLst>
          </p:cNvPr>
          <p:cNvSpPr/>
          <p:nvPr/>
        </p:nvSpPr>
        <p:spPr>
          <a:xfrm>
            <a:off x="3752565" y="1052180"/>
            <a:ext cx="4968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運転資金⇒借入前と借入後の２枚作成</a:t>
            </a:r>
            <a:endParaRPr kumimoji="1" lang="en-US" altLang="ja-JP" dirty="0">
              <a:solidFill>
                <a:schemeClr val="tx1"/>
              </a:solidFill>
            </a:endParaRPr>
          </a:p>
          <a:p>
            <a:pPr algn="ctr"/>
            <a:r>
              <a:rPr lang="ja-JP" altLang="en-US" dirty="0">
                <a:solidFill>
                  <a:schemeClr val="tx1"/>
                </a:solidFill>
              </a:rPr>
              <a:t>設備資金⇒投資収支の欄に反映</a:t>
            </a:r>
            <a:endParaRPr kumimoji="1" lang="ja-JP" altLang="en-US" dirty="0">
              <a:solidFill>
                <a:schemeClr val="tx1"/>
              </a:solidFill>
            </a:endParaRPr>
          </a:p>
        </p:txBody>
      </p:sp>
      <p:sp>
        <p:nvSpPr>
          <p:cNvPr id="12" name="四角形: 角を丸くする 11">
            <a:extLst>
              <a:ext uri="{FF2B5EF4-FFF2-40B4-BE49-F238E27FC236}">
                <a16:creationId xmlns:a16="http://schemas.microsoft.com/office/drawing/2014/main" id="{EC967B74-2EA4-4AC4-A974-4FF251FC1DEF}"/>
              </a:ext>
            </a:extLst>
          </p:cNvPr>
          <p:cNvSpPr/>
          <p:nvPr/>
        </p:nvSpPr>
        <p:spPr>
          <a:xfrm>
            <a:off x="3752565" y="2189184"/>
            <a:ext cx="4968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経常収支は年間合計でプラスになっているか？</a:t>
            </a:r>
          </a:p>
        </p:txBody>
      </p:sp>
      <p:sp>
        <p:nvSpPr>
          <p:cNvPr id="13" name="四角形: 角を丸くする 12">
            <a:extLst>
              <a:ext uri="{FF2B5EF4-FFF2-40B4-BE49-F238E27FC236}">
                <a16:creationId xmlns:a16="http://schemas.microsoft.com/office/drawing/2014/main" id="{912A6ABB-693F-47B6-97ED-4D7F5E279A21}"/>
              </a:ext>
            </a:extLst>
          </p:cNvPr>
          <p:cNvSpPr/>
          <p:nvPr/>
        </p:nvSpPr>
        <p:spPr>
          <a:xfrm>
            <a:off x="3752565" y="3346727"/>
            <a:ext cx="4968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会社を運営していく十分な資金を有しているか？</a:t>
            </a:r>
          </a:p>
        </p:txBody>
      </p:sp>
      <p:sp>
        <p:nvSpPr>
          <p:cNvPr id="14" name="四角形: 角を丸くする 13">
            <a:extLst>
              <a:ext uri="{FF2B5EF4-FFF2-40B4-BE49-F238E27FC236}">
                <a16:creationId xmlns:a16="http://schemas.microsoft.com/office/drawing/2014/main" id="{7DD80AD0-C983-4A34-9F05-F0DA4C5387BC}"/>
              </a:ext>
            </a:extLst>
          </p:cNvPr>
          <p:cNvSpPr/>
          <p:nvPr/>
        </p:nvSpPr>
        <p:spPr>
          <a:xfrm>
            <a:off x="3752565" y="4504270"/>
            <a:ext cx="4968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会社を運営していく十分な資金を有しているか？</a:t>
            </a:r>
          </a:p>
        </p:txBody>
      </p:sp>
      <p:sp>
        <p:nvSpPr>
          <p:cNvPr id="15" name="四角形: 角を丸くする 14">
            <a:extLst>
              <a:ext uri="{FF2B5EF4-FFF2-40B4-BE49-F238E27FC236}">
                <a16:creationId xmlns:a16="http://schemas.microsoft.com/office/drawing/2014/main" id="{B21D1D17-18A8-48FB-8ADB-186550B86D00}"/>
              </a:ext>
            </a:extLst>
          </p:cNvPr>
          <p:cNvSpPr/>
          <p:nvPr/>
        </p:nvSpPr>
        <p:spPr>
          <a:xfrm>
            <a:off x="3752565" y="5642632"/>
            <a:ext cx="4968000" cy="6204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金利を安定的に支払う事が出来るか？</a:t>
            </a:r>
            <a:endParaRPr lang="en-US" altLang="ja-JP" dirty="0">
              <a:solidFill>
                <a:schemeClr val="tx1"/>
              </a:solidFill>
            </a:endParaRPr>
          </a:p>
          <a:p>
            <a:pPr algn="ctr"/>
            <a:r>
              <a:rPr lang="ja-JP" altLang="en-US" dirty="0">
                <a:solidFill>
                  <a:schemeClr val="tx1"/>
                </a:solidFill>
              </a:rPr>
              <a:t>（経経常収支がプラスか？）</a:t>
            </a:r>
            <a:endParaRPr kumimoji="1" lang="ja-JP" altLang="en-US" dirty="0">
              <a:solidFill>
                <a:schemeClr val="tx1"/>
              </a:solidFill>
            </a:endParaRPr>
          </a:p>
        </p:txBody>
      </p:sp>
      <p:cxnSp>
        <p:nvCxnSpPr>
          <p:cNvPr id="17" name="直線矢印コネクタ 16">
            <a:extLst>
              <a:ext uri="{FF2B5EF4-FFF2-40B4-BE49-F238E27FC236}">
                <a16:creationId xmlns:a16="http://schemas.microsoft.com/office/drawing/2014/main" id="{1DFCECDD-5EB8-47A7-9612-1C610B9E6392}"/>
              </a:ext>
            </a:extLst>
          </p:cNvPr>
          <p:cNvCxnSpPr>
            <a:stCxn id="3" idx="3"/>
            <a:endCxn id="11" idx="1"/>
          </p:cNvCxnSpPr>
          <p:nvPr/>
        </p:nvCxnSpPr>
        <p:spPr>
          <a:xfrm flipV="1">
            <a:off x="2807584" y="1362406"/>
            <a:ext cx="944981" cy="55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FF5A01E8-DD80-4A33-B845-351352FFC630}"/>
              </a:ext>
            </a:extLst>
          </p:cNvPr>
          <p:cNvCxnSpPr>
            <a:cxnSpLocks/>
            <a:stCxn id="7" idx="3"/>
            <a:endCxn id="12" idx="1"/>
          </p:cNvCxnSpPr>
          <p:nvPr/>
        </p:nvCxnSpPr>
        <p:spPr>
          <a:xfrm flipV="1">
            <a:off x="2813352" y="2499410"/>
            <a:ext cx="939213" cy="1364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8CD2D877-6721-4166-B75D-799A203480FA}"/>
              </a:ext>
            </a:extLst>
          </p:cNvPr>
          <p:cNvCxnSpPr>
            <a:cxnSpLocks/>
            <a:stCxn id="9" idx="3"/>
            <a:endCxn id="14" idx="1"/>
          </p:cNvCxnSpPr>
          <p:nvPr/>
        </p:nvCxnSpPr>
        <p:spPr>
          <a:xfrm>
            <a:off x="2803040" y="4802761"/>
            <a:ext cx="949525" cy="1173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187DB4E8-5CC0-477B-A2D1-E74DC06E9C81}"/>
              </a:ext>
            </a:extLst>
          </p:cNvPr>
          <p:cNvCxnSpPr>
            <a:cxnSpLocks/>
            <a:stCxn id="10" idx="3"/>
            <a:endCxn id="15" idx="1"/>
          </p:cNvCxnSpPr>
          <p:nvPr/>
        </p:nvCxnSpPr>
        <p:spPr>
          <a:xfrm>
            <a:off x="2803040" y="5952858"/>
            <a:ext cx="949525"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883D39A5-AAED-4078-9B9A-B06AA03ADF2B}"/>
              </a:ext>
            </a:extLst>
          </p:cNvPr>
          <p:cNvCxnSpPr>
            <a:cxnSpLocks/>
            <a:stCxn id="8" idx="3"/>
            <a:endCxn id="13" idx="1"/>
          </p:cNvCxnSpPr>
          <p:nvPr/>
        </p:nvCxnSpPr>
        <p:spPr>
          <a:xfrm>
            <a:off x="2813352" y="3648839"/>
            <a:ext cx="939213" cy="811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787A1411-B41A-458D-ACB7-CECF074D468C}"/>
              </a:ext>
            </a:extLst>
          </p:cNvPr>
          <p:cNvCxnSpPr>
            <a:stCxn id="3" idx="2"/>
            <a:endCxn id="7" idx="0"/>
          </p:cNvCxnSpPr>
          <p:nvPr/>
        </p:nvCxnSpPr>
        <p:spPr>
          <a:xfrm>
            <a:off x="1817584" y="1673188"/>
            <a:ext cx="5768" cy="52964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66794790-E225-4699-88C2-43FDA34FE71E}"/>
              </a:ext>
            </a:extLst>
          </p:cNvPr>
          <p:cNvCxnSpPr>
            <a:stCxn id="7" idx="2"/>
            <a:endCxn id="8" idx="0"/>
          </p:cNvCxnSpPr>
          <p:nvPr/>
        </p:nvCxnSpPr>
        <p:spPr>
          <a:xfrm>
            <a:off x="1823352" y="2823285"/>
            <a:ext cx="0" cy="51532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2CAD2075-0892-4A4F-8A25-614691415A19}"/>
              </a:ext>
            </a:extLst>
          </p:cNvPr>
          <p:cNvCxnSpPr>
            <a:stCxn id="8" idx="2"/>
            <a:endCxn id="9" idx="0"/>
          </p:cNvCxnSpPr>
          <p:nvPr/>
        </p:nvCxnSpPr>
        <p:spPr>
          <a:xfrm flipH="1">
            <a:off x="1813040" y="3959065"/>
            <a:ext cx="10312" cy="53347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AA8A4C4B-0D28-42E8-B927-AE1A029C71F7}"/>
              </a:ext>
            </a:extLst>
          </p:cNvPr>
          <p:cNvCxnSpPr>
            <a:stCxn id="9" idx="2"/>
            <a:endCxn id="10" idx="0"/>
          </p:cNvCxnSpPr>
          <p:nvPr/>
        </p:nvCxnSpPr>
        <p:spPr>
          <a:xfrm>
            <a:off x="1813040" y="5112987"/>
            <a:ext cx="0" cy="52964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42379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9-1</a:t>
            </a:r>
            <a:r>
              <a:rPr kumimoji="1" lang="ja-JP" altLang="en-US" dirty="0"/>
              <a:t>．</a:t>
            </a:r>
            <a:r>
              <a:rPr kumimoji="1" lang="ja-JP" altLang="en-US" sz="2000" dirty="0"/>
              <a:t>事業再生中の資金繰りイメージ</a:t>
            </a:r>
            <a:endParaRPr kumimoji="1" lang="ja-JP" altLang="en-US" dirty="0"/>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54</a:t>
            </a:fld>
            <a:endParaRPr lang="en-US" altLang="ja-JP" dirty="0"/>
          </a:p>
        </p:txBody>
      </p:sp>
      <p:cxnSp>
        <p:nvCxnSpPr>
          <p:cNvPr id="6" name="直線矢印コネクタ 5">
            <a:extLst>
              <a:ext uri="{FF2B5EF4-FFF2-40B4-BE49-F238E27FC236}">
                <a16:creationId xmlns:a16="http://schemas.microsoft.com/office/drawing/2014/main" id="{6E8656F5-16D8-4071-AC96-8C0930478443}"/>
              </a:ext>
            </a:extLst>
          </p:cNvPr>
          <p:cNvCxnSpPr>
            <a:cxnSpLocks/>
          </p:cNvCxnSpPr>
          <p:nvPr/>
        </p:nvCxnSpPr>
        <p:spPr>
          <a:xfrm>
            <a:off x="755576" y="5085184"/>
            <a:ext cx="627837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CF5B8499-60F2-4ED0-8EFB-1F2C421B3DFA}"/>
              </a:ext>
            </a:extLst>
          </p:cNvPr>
          <p:cNvSpPr txBox="1"/>
          <p:nvPr/>
        </p:nvSpPr>
        <p:spPr>
          <a:xfrm>
            <a:off x="610131" y="1020692"/>
            <a:ext cx="3171210" cy="461665"/>
          </a:xfrm>
          <a:prstGeom prst="rect">
            <a:avLst/>
          </a:prstGeom>
          <a:noFill/>
          <a:ln>
            <a:solidFill>
              <a:srgbClr val="00B0F0"/>
            </a:solidFill>
          </a:ln>
        </p:spPr>
        <p:txBody>
          <a:bodyPr wrap="square" rtlCol="0">
            <a:spAutoFit/>
          </a:bodyPr>
          <a:lstStyle/>
          <a:p>
            <a:r>
              <a:rPr lang="ja-JP" altLang="en-US" sz="2400" dirty="0"/>
              <a:t>イメージは救急救命士</a:t>
            </a:r>
            <a:endParaRPr kumimoji="1" lang="ja-JP" altLang="en-US" sz="2400" dirty="0"/>
          </a:p>
        </p:txBody>
      </p:sp>
      <p:cxnSp>
        <p:nvCxnSpPr>
          <p:cNvPr id="8" name="直線矢印コネクタ 7">
            <a:extLst>
              <a:ext uri="{FF2B5EF4-FFF2-40B4-BE49-F238E27FC236}">
                <a16:creationId xmlns:a16="http://schemas.microsoft.com/office/drawing/2014/main" id="{E3F66FD9-138C-4566-9DCF-1856E0AD4DF8}"/>
              </a:ext>
            </a:extLst>
          </p:cNvPr>
          <p:cNvCxnSpPr>
            <a:cxnSpLocks/>
          </p:cNvCxnSpPr>
          <p:nvPr/>
        </p:nvCxnSpPr>
        <p:spPr>
          <a:xfrm>
            <a:off x="755576" y="2492896"/>
            <a:ext cx="627837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5915186E-7A12-4DED-85B3-C4E57F64F9DC}"/>
              </a:ext>
            </a:extLst>
          </p:cNvPr>
          <p:cNvCxnSpPr>
            <a:cxnSpLocks/>
          </p:cNvCxnSpPr>
          <p:nvPr/>
        </p:nvCxnSpPr>
        <p:spPr>
          <a:xfrm>
            <a:off x="756841" y="2926215"/>
            <a:ext cx="1438895" cy="152495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2C52AEB9-B6DE-41AF-964B-A121FEA73755}"/>
              </a:ext>
            </a:extLst>
          </p:cNvPr>
          <p:cNvCxnSpPr>
            <a:cxnSpLocks/>
          </p:cNvCxnSpPr>
          <p:nvPr/>
        </p:nvCxnSpPr>
        <p:spPr>
          <a:xfrm>
            <a:off x="2415580" y="4451166"/>
            <a:ext cx="2804492" cy="0"/>
          </a:xfrm>
          <a:prstGeom prst="straightConnector1">
            <a:avLst/>
          </a:prstGeom>
          <a:ln w="762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3109E72A-E8EA-40A5-86FA-35AB15E02D16}"/>
              </a:ext>
            </a:extLst>
          </p:cNvPr>
          <p:cNvCxnSpPr>
            <a:cxnSpLocks/>
          </p:cNvCxnSpPr>
          <p:nvPr/>
        </p:nvCxnSpPr>
        <p:spPr>
          <a:xfrm flipV="1">
            <a:off x="5371728" y="2783639"/>
            <a:ext cx="1616657" cy="166752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 name="円/楕円 1">
            <a:extLst>
              <a:ext uri="{FF2B5EF4-FFF2-40B4-BE49-F238E27FC236}">
                <a16:creationId xmlns:a16="http://schemas.microsoft.com/office/drawing/2014/main" id="{78B4992D-DA56-4340-92FF-58389A399ECC}"/>
              </a:ext>
            </a:extLst>
          </p:cNvPr>
          <p:cNvSpPr/>
          <p:nvPr/>
        </p:nvSpPr>
        <p:spPr>
          <a:xfrm>
            <a:off x="4887895" y="4058176"/>
            <a:ext cx="816010" cy="7975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AD0AE774-9273-489E-B720-81CF3747CB75}"/>
              </a:ext>
            </a:extLst>
          </p:cNvPr>
          <p:cNvSpPr txBox="1"/>
          <p:nvPr/>
        </p:nvSpPr>
        <p:spPr>
          <a:xfrm>
            <a:off x="7033948" y="2226777"/>
            <a:ext cx="1790419" cy="461665"/>
          </a:xfrm>
          <a:prstGeom prst="rect">
            <a:avLst/>
          </a:prstGeom>
          <a:noFill/>
        </p:spPr>
        <p:txBody>
          <a:bodyPr wrap="square" rtlCol="0">
            <a:spAutoFit/>
          </a:bodyPr>
          <a:lstStyle/>
          <a:p>
            <a:r>
              <a:rPr kumimoji="1" lang="ja-JP" altLang="en-US" sz="2400" dirty="0"/>
              <a:t>資金繰り○</a:t>
            </a:r>
          </a:p>
        </p:txBody>
      </p:sp>
      <p:sp>
        <p:nvSpPr>
          <p:cNvPr id="14" name="テキスト ボックス 13">
            <a:extLst>
              <a:ext uri="{FF2B5EF4-FFF2-40B4-BE49-F238E27FC236}">
                <a16:creationId xmlns:a16="http://schemas.microsoft.com/office/drawing/2014/main" id="{9D4BC475-7236-4362-AA1D-92B00C718B9A}"/>
              </a:ext>
            </a:extLst>
          </p:cNvPr>
          <p:cNvSpPr txBox="1"/>
          <p:nvPr/>
        </p:nvSpPr>
        <p:spPr>
          <a:xfrm>
            <a:off x="7050341" y="4854351"/>
            <a:ext cx="1790419" cy="461665"/>
          </a:xfrm>
          <a:prstGeom prst="rect">
            <a:avLst/>
          </a:prstGeom>
          <a:noFill/>
        </p:spPr>
        <p:txBody>
          <a:bodyPr wrap="square" rtlCol="0">
            <a:spAutoFit/>
          </a:bodyPr>
          <a:lstStyle/>
          <a:p>
            <a:r>
              <a:rPr kumimoji="1" lang="ja-JP" altLang="en-US" sz="2400" dirty="0"/>
              <a:t>資金繰り</a:t>
            </a:r>
            <a:r>
              <a:rPr kumimoji="1" lang="en-US" altLang="ja-JP" sz="2400" dirty="0"/>
              <a:t>×</a:t>
            </a:r>
            <a:endParaRPr kumimoji="1" lang="ja-JP" altLang="en-US" sz="2400" dirty="0"/>
          </a:p>
        </p:txBody>
      </p:sp>
      <p:sp>
        <p:nvSpPr>
          <p:cNvPr id="15" name="テキスト ボックス 14">
            <a:extLst>
              <a:ext uri="{FF2B5EF4-FFF2-40B4-BE49-F238E27FC236}">
                <a16:creationId xmlns:a16="http://schemas.microsoft.com/office/drawing/2014/main" id="{118D8142-EC2C-429E-B425-8F0748411981}"/>
              </a:ext>
            </a:extLst>
          </p:cNvPr>
          <p:cNvSpPr txBox="1"/>
          <p:nvPr/>
        </p:nvSpPr>
        <p:spPr>
          <a:xfrm>
            <a:off x="6945674" y="1218478"/>
            <a:ext cx="1930540" cy="646331"/>
          </a:xfrm>
          <a:prstGeom prst="rect">
            <a:avLst/>
          </a:prstGeom>
          <a:noFill/>
          <a:ln w="3175">
            <a:solidFill>
              <a:schemeClr val="accent1"/>
            </a:solidFill>
          </a:ln>
        </p:spPr>
        <p:txBody>
          <a:bodyPr wrap="square" rtlCol="0">
            <a:spAutoFit/>
          </a:bodyPr>
          <a:lstStyle/>
          <a:p>
            <a:r>
              <a:rPr kumimoji="1" lang="ja-JP" altLang="en-US" dirty="0"/>
              <a:t>月商の３ヶ月分の預貯金</a:t>
            </a:r>
          </a:p>
        </p:txBody>
      </p:sp>
      <p:sp>
        <p:nvSpPr>
          <p:cNvPr id="16" name="下矢印 38">
            <a:extLst>
              <a:ext uri="{FF2B5EF4-FFF2-40B4-BE49-F238E27FC236}">
                <a16:creationId xmlns:a16="http://schemas.microsoft.com/office/drawing/2014/main" id="{3EF4165A-084F-442A-9C8C-344BC4CAB804}"/>
              </a:ext>
            </a:extLst>
          </p:cNvPr>
          <p:cNvSpPr/>
          <p:nvPr/>
        </p:nvSpPr>
        <p:spPr>
          <a:xfrm>
            <a:off x="7628788" y="1888218"/>
            <a:ext cx="576064" cy="290742"/>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線吹き出し 1 (枠付き) 44">
            <a:extLst>
              <a:ext uri="{FF2B5EF4-FFF2-40B4-BE49-F238E27FC236}">
                <a16:creationId xmlns:a16="http://schemas.microsoft.com/office/drawing/2014/main" id="{695371EF-6BA7-42FD-A888-A149C765596B}"/>
              </a:ext>
            </a:extLst>
          </p:cNvPr>
          <p:cNvSpPr/>
          <p:nvPr/>
        </p:nvSpPr>
        <p:spPr>
          <a:xfrm>
            <a:off x="2801758" y="2590424"/>
            <a:ext cx="1757965" cy="1126607"/>
          </a:xfrm>
          <a:prstGeom prst="borderCallout1">
            <a:avLst>
              <a:gd name="adj1" fmla="val 49137"/>
              <a:gd name="adj2" fmla="val -632"/>
              <a:gd name="adj3" fmla="val 124677"/>
              <a:gd name="adj4" fmla="val -2731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ysClr val="windowText" lastClr="000000"/>
                </a:solidFill>
              </a:rPr>
              <a:t>・金融対応</a:t>
            </a:r>
            <a:endParaRPr kumimoji="1" lang="en-US" altLang="ja-JP" dirty="0">
              <a:solidFill>
                <a:sysClr val="windowText" lastClr="000000"/>
              </a:solidFill>
            </a:endParaRPr>
          </a:p>
          <a:p>
            <a:r>
              <a:rPr lang="ja-JP" altLang="en-US" dirty="0">
                <a:solidFill>
                  <a:sysClr val="windowText" lastClr="000000"/>
                </a:solidFill>
              </a:rPr>
              <a:t>・資金繰り対応</a:t>
            </a:r>
            <a:endParaRPr lang="en-US" altLang="ja-JP" dirty="0">
              <a:solidFill>
                <a:sysClr val="windowText" lastClr="000000"/>
              </a:solidFill>
            </a:endParaRPr>
          </a:p>
          <a:p>
            <a:r>
              <a:rPr kumimoji="1" lang="ja-JP" altLang="en-US" dirty="0">
                <a:solidFill>
                  <a:sysClr val="windowText" lastClr="000000"/>
                </a:solidFill>
              </a:rPr>
              <a:t>・貸借改善</a:t>
            </a:r>
          </a:p>
        </p:txBody>
      </p:sp>
      <p:sp>
        <p:nvSpPr>
          <p:cNvPr id="18" name="線吹き出し 1 (枠付き) 45">
            <a:extLst>
              <a:ext uri="{FF2B5EF4-FFF2-40B4-BE49-F238E27FC236}">
                <a16:creationId xmlns:a16="http://schemas.microsoft.com/office/drawing/2014/main" id="{CDFD7609-35D0-4A63-A099-B9FB321A5B8B}"/>
              </a:ext>
            </a:extLst>
          </p:cNvPr>
          <p:cNvSpPr/>
          <p:nvPr/>
        </p:nvSpPr>
        <p:spPr>
          <a:xfrm>
            <a:off x="6638099" y="3717031"/>
            <a:ext cx="1246269" cy="899263"/>
          </a:xfrm>
          <a:prstGeom prst="borderCallout1">
            <a:avLst>
              <a:gd name="adj1" fmla="val 51811"/>
              <a:gd name="adj2" fmla="val -632"/>
              <a:gd name="adj3" fmla="val 74018"/>
              <a:gd name="adj4" fmla="val -7444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ysClr val="windowText" lastClr="000000"/>
                </a:solidFill>
              </a:rPr>
              <a:t>・売上向上</a:t>
            </a:r>
            <a:endParaRPr kumimoji="1" lang="en-US" altLang="ja-JP" dirty="0">
              <a:solidFill>
                <a:sysClr val="windowText" lastClr="000000"/>
              </a:solidFill>
            </a:endParaRPr>
          </a:p>
          <a:p>
            <a:r>
              <a:rPr lang="ja-JP" altLang="en-US" dirty="0">
                <a:solidFill>
                  <a:sysClr val="windowText" lastClr="000000"/>
                </a:solidFill>
              </a:rPr>
              <a:t>・損益改善</a:t>
            </a:r>
            <a:endParaRPr kumimoji="1" lang="en-US" altLang="ja-JP" dirty="0">
              <a:solidFill>
                <a:sysClr val="windowText" lastClr="000000"/>
              </a:solidFill>
            </a:endParaRPr>
          </a:p>
        </p:txBody>
      </p:sp>
      <p:sp>
        <p:nvSpPr>
          <p:cNvPr id="19" name="線吹き出し 1 (枠付き) 46">
            <a:extLst>
              <a:ext uri="{FF2B5EF4-FFF2-40B4-BE49-F238E27FC236}">
                <a16:creationId xmlns:a16="http://schemas.microsoft.com/office/drawing/2014/main" id="{1F0AE12E-E111-48D3-BED6-EF9D02D0423C}"/>
              </a:ext>
            </a:extLst>
          </p:cNvPr>
          <p:cNvSpPr/>
          <p:nvPr/>
        </p:nvSpPr>
        <p:spPr>
          <a:xfrm>
            <a:off x="3133392" y="5388148"/>
            <a:ext cx="1757965" cy="899263"/>
          </a:xfrm>
          <a:prstGeom prst="borderCallout1">
            <a:avLst>
              <a:gd name="adj1" fmla="val -603"/>
              <a:gd name="adj2" fmla="val 50311"/>
              <a:gd name="adj3" fmla="val -64355"/>
              <a:gd name="adj4" fmla="val 402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ysClr val="windowText" lastClr="000000"/>
                </a:solidFill>
              </a:rPr>
              <a:t>・経理体制構築</a:t>
            </a:r>
            <a:endParaRPr kumimoji="1" lang="en-US" altLang="ja-JP" dirty="0">
              <a:solidFill>
                <a:sysClr val="windowText" lastClr="000000"/>
              </a:solidFill>
            </a:endParaRPr>
          </a:p>
          <a:p>
            <a:r>
              <a:rPr lang="ja-JP" altLang="en-US" dirty="0">
                <a:solidFill>
                  <a:sysClr val="windowText" lastClr="000000"/>
                </a:solidFill>
              </a:rPr>
              <a:t>・労務管理</a:t>
            </a:r>
            <a:endParaRPr lang="en-US" altLang="ja-JP" dirty="0">
              <a:solidFill>
                <a:sysClr val="windowText" lastClr="000000"/>
              </a:solidFill>
            </a:endParaRPr>
          </a:p>
          <a:p>
            <a:r>
              <a:rPr kumimoji="1" lang="ja-JP" altLang="en-US" dirty="0">
                <a:solidFill>
                  <a:sysClr val="windowText" lastClr="000000"/>
                </a:solidFill>
              </a:rPr>
              <a:t>・内部統制構築</a:t>
            </a:r>
          </a:p>
        </p:txBody>
      </p:sp>
      <p:sp>
        <p:nvSpPr>
          <p:cNvPr id="20" name="円/楕円 1">
            <a:extLst>
              <a:ext uri="{FF2B5EF4-FFF2-40B4-BE49-F238E27FC236}">
                <a16:creationId xmlns:a16="http://schemas.microsoft.com/office/drawing/2014/main" id="{054EAF82-CF13-4281-BC7A-4E08BB3AA1D2}"/>
              </a:ext>
            </a:extLst>
          </p:cNvPr>
          <p:cNvSpPr/>
          <p:nvPr/>
        </p:nvSpPr>
        <p:spPr>
          <a:xfrm>
            <a:off x="3421964" y="4019541"/>
            <a:ext cx="816010" cy="7975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48">
            <a:extLst>
              <a:ext uri="{FF2B5EF4-FFF2-40B4-BE49-F238E27FC236}">
                <a16:creationId xmlns:a16="http://schemas.microsoft.com/office/drawing/2014/main" id="{734A8F7F-EFFD-4077-955F-4E34D3CB2B0A}"/>
              </a:ext>
            </a:extLst>
          </p:cNvPr>
          <p:cNvSpPr/>
          <p:nvPr/>
        </p:nvSpPr>
        <p:spPr>
          <a:xfrm>
            <a:off x="1907704" y="1549594"/>
            <a:ext cx="576064" cy="290742"/>
          </a:xfrm>
          <a:prstGeom prst="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F5099911-43B1-44DA-A8B5-DE77DFBFCBE8}"/>
              </a:ext>
            </a:extLst>
          </p:cNvPr>
          <p:cNvSpPr txBox="1"/>
          <p:nvPr/>
        </p:nvSpPr>
        <p:spPr>
          <a:xfrm>
            <a:off x="1011339" y="1907573"/>
            <a:ext cx="2122053" cy="461665"/>
          </a:xfrm>
          <a:prstGeom prst="rect">
            <a:avLst/>
          </a:prstGeom>
          <a:noFill/>
          <a:ln>
            <a:solidFill>
              <a:srgbClr val="00B0F0"/>
            </a:solidFill>
          </a:ln>
        </p:spPr>
        <p:txBody>
          <a:bodyPr wrap="square" rtlCol="0">
            <a:spAutoFit/>
          </a:bodyPr>
          <a:lstStyle/>
          <a:p>
            <a:pPr algn="ctr"/>
            <a:r>
              <a:rPr kumimoji="1" lang="ja-JP" altLang="en-US" sz="2400" dirty="0"/>
              <a:t>①まず、止血</a:t>
            </a:r>
          </a:p>
        </p:txBody>
      </p:sp>
      <p:sp>
        <p:nvSpPr>
          <p:cNvPr id="23" name="曲折矢印 50">
            <a:extLst>
              <a:ext uri="{FF2B5EF4-FFF2-40B4-BE49-F238E27FC236}">
                <a16:creationId xmlns:a16="http://schemas.microsoft.com/office/drawing/2014/main" id="{AAD92718-8074-460F-B312-41F92F34331E}"/>
              </a:ext>
            </a:extLst>
          </p:cNvPr>
          <p:cNvSpPr/>
          <p:nvPr/>
        </p:nvSpPr>
        <p:spPr>
          <a:xfrm rot="5400000">
            <a:off x="3200434" y="2009519"/>
            <a:ext cx="513861" cy="647949"/>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テキスト ボックス 23">
            <a:extLst>
              <a:ext uri="{FF2B5EF4-FFF2-40B4-BE49-F238E27FC236}">
                <a16:creationId xmlns:a16="http://schemas.microsoft.com/office/drawing/2014/main" id="{066A8A79-163C-4E87-BE78-AF48CD338CFE}"/>
              </a:ext>
            </a:extLst>
          </p:cNvPr>
          <p:cNvSpPr txBox="1"/>
          <p:nvPr/>
        </p:nvSpPr>
        <p:spPr>
          <a:xfrm>
            <a:off x="792558" y="5606946"/>
            <a:ext cx="1811183" cy="461665"/>
          </a:xfrm>
          <a:prstGeom prst="rect">
            <a:avLst/>
          </a:prstGeom>
          <a:noFill/>
          <a:ln>
            <a:solidFill>
              <a:srgbClr val="00B0F0"/>
            </a:solidFill>
          </a:ln>
        </p:spPr>
        <p:txBody>
          <a:bodyPr wrap="square" rtlCol="0">
            <a:spAutoFit/>
          </a:bodyPr>
          <a:lstStyle/>
          <a:p>
            <a:pPr algn="ctr"/>
            <a:r>
              <a:rPr kumimoji="1" lang="ja-JP" altLang="en-US" sz="2400" dirty="0"/>
              <a:t>②術後管理</a:t>
            </a:r>
          </a:p>
        </p:txBody>
      </p:sp>
      <p:sp>
        <p:nvSpPr>
          <p:cNvPr id="25" name="下矢印 52">
            <a:extLst>
              <a:ext uri="{FF2B5EF4-FFF2-40B4-BE49-F238E27FC236}">
                <a16:creationId xmlns:a16="http://schemas.microsoft.com/office/drawing/2014/main" id="{ADB24765-CB94-4D45-9E96-1EC3E21EE697}"/>
              </a:ext>
            </a:extLst>
          </p:cNvPr>
          <p:cNvSpPr/>
          <p:nvPr/>
        </p:nvSpPr>
        <p:spPr>
          <a:xfrm rot="16200000">
            <a:off x="2574849" y="5683432"/>
            <a:ext cx="576064" cy="290742"/>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DABA71DE-7E09-4DC5-9022-2D7F3D9AAC36}"/>
              </a:ext>
            </a:extLst>
          </p:cNvPr>
          <p:cNvSpPr txBox="1"/>
          <p:nvPr/>
        </p:nvSpPr>
        <p:spPr>
          <a:xfrm>
            <a:off x="6721702" y="3172261"/>
            <a:ext cx="2325332" cy="461665"/>
          </a:xfrm>
          <a:prstGeom prst="rect">
            <a:avLst/>
          </a:prstGeom>
          <a:noFill/>
          <a:ln>
            <a:solidFill>
              <a:srgbClr val="00B0F0"/>
            </a:solidFill>
          </a:ln>
        </p:spPr>
        <p:txBody>
          <a:bodyPr wrap="square" rtlCol="0">
            <a:spAutoFit/>
          </a:bodyPr>
          <a:lstStyle/>
          <a:p>
            <a:pPr algn="ctr"/>
            <a:r>
              <a:rPr lang="ja-JP" altLang="en-US" sz="2400" dirty="0"/>
              <a:t>③日常生活復帰</a:t>
            </a:r>
            <a:endParaRPr kumimoji="1" lang="ja-JP" altLang="en-US" sz="2400" dirty="0"/>
          </a:p>
        </p:txBody>
      </p:sp>
      <p:sp>
        <p:nvSpPr>
          <p:cNvPr id="27" name="曲折矢印 54">
            <a:extLst>
              <a:ext uri="{FF2B5EF4-FFF2-40B4-BE49-F238E27FC236}">
                <a16:creationId xmlns:a16="http://schemas.microsoft.com/office/drawing/2014/main" id="{7713DE91-4F5D-4F8D-A4D3-E42F44E68BE9}"/>
              </a:ext>
            </a:extLst>
          </p:cNvPr>
          <p:cNvSpPr/>
          <p:nvPr/>
        </p:nvSpPr>
        <p:spPr>
          <a:xfrm rot="10800000">
            <a:off x="7922579" y="3658598"/>
            <a:ext cx="513861" cy="647949"/>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ボックス 27">
            <a:extLst>
              <a:ext uri="{FF2B5EF4-FFF2-40B4-BE49-F238E27FC236}">
                <a16:creationId xmlns:a16="http://schemas.microsoft.com/office/drawing/2014/main" id="{DB8721BE-B585-4A16-AC6C-144D38112A22}"/>
              </a:ext>
            </a:extLst>
          </p:cNvPr>
          <p:cNvSpPr txBox="1"/>
          <p:nvPr/>
        </p:nvSpPr>
        <p:spPr>
          <a:xfrm>
            <a:off x="5929648" y="5500529"/>
            <a:ext cx="3059917" cy="646331"/>
          </a:xfrm>
          <a:prstGeom prst="rect">
            <a:avLst/>
          </a:prstGeom>
          <a:noFill/>
          <a:ln w="3175">
            <a:solidFill>
              <a:schemeClr val="accent1"/>
            </a:solidFill>
          </a:ln>
        </p:spPr>
        <p:txBody>
          <a:bodyPr wrap="square" rtlCol="0">
            <a:spAutoFit/>
          </a:bodyPr>
          <a:lstStyle/>
          <a:p>
            <a:r>
              <a:rPr lang="ja-JP" altLang="en-US" dirty="0"/>
              <a:t>頭で</a:t>
            </a:r>
            <a:r>
              <a:rPr lang="ja-JP" altLang="en-US" dirty="0">
                <a:solidFill>
                  <a:srgbClr val="FF0000"/>
                </a:solidFill>
              </a:rPr>
              <a:t>全体最適</a:t>
            </a:r>
            <a:r>
              <a:rPr lang="ja-JP" altLang="en-US" dirty="0"/>
              <a:t>を考えながら、手は</a:t>
            </a:r>
            <a:r>
              <a:rPr lang="ja-JP" altLang="en-US" dirty="0">
                <a:solidFill>
                  <a:srgbClr val="FF0000"/>
                </a:solidFill>
              </a:rPr>
              <a:t>部分最適</a:t>
            </a:r>
            <a:r>
              <a:rPr lang="ja-JP" altLang="en-US" dirty="0"/>
              <a:t>を素早く行う！</a:t>
            </a:r>
            <a:endParaRPr kumimoji="1" lang="ja-JP" altLang="en-US" dirty="0"/>
          </a:p>
        </p:txBody>
      </p:sp>
      <p:sp>
        <p:nvSpPr>
          <p:cNvPr id="33" name="円/楕円 1">
            <a:extLst>
              <a:ext uri="{FF2B5EF4-FFF2-40B4-BE49-F238E27FC236}">
                <a16:creationId xmlns:a16="http://schemas.microsoft.com/office/drawing/2014/main" id="{92987419-5775-4E5B-8CC7-F077E146F4D0}"/>
              </a:ext>
            </a:extLst>
          </p:cNvPr>
          <p:cNvSpPr/>
          <p:nvPr/>
        </p:nvSpPr>
        <p:spPr>
          <a:xfrm>
            <a:off x="1787731" y="3980398"/>
            <a:ext cx="816010" cy="7975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矢印コネクタ 33">
            <a:extLst>
              <a:ext uri="{FF2B5EF4-FFF2-40B4-BE49-F238E27FC236}">
                <a16:creationId xmlns:a16="http://schemas.microsoft.com/office/drawing/2014/main" id="{B119EAB8-483A-4DE4-B629-A3CB8D3EA936}"/>
              </a:ext>
            </a:extLst>
          </p:cNvPr>
          <p:cNvCxnSpPr/>
          <p:nvPr/>
        </p:nvCxnSpPr>
        <p:spPr>
          <a:xfrm>
            <a:off x="2195736" y="4498379"/>
            <a:ext cx="396635" cy="460120"/>
          </a:xfrm>
          <a:prstGeom prst="straightConnector1">
            <a:avLst/>
          </a:prstGeom>
          <a:ln w="76200">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865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nodeType="click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1000"/>
                                        <p:tgtEl>
                                          <p:spTgt spid="11"/>
                                        </p:tgtEl>
                                      </p:cBhvr>
                                    </p:animEffect>
                                    <p:anim calcmode="lin" valueType="num">
                                      <p:cBhvr>
                                        <p:cTn id="93" dur="1000" fill="hold"/>
                                        <p:tgtEl>
                                          <p:spTgt spid="11"/>
                                        </p:tgtEl>
                                        <p:attrNameLst>
                                          <p:attrName>ppt_x</p:attrName>
                                        </p:attrNameLst>
                                      </p:cBhvr>
                                      <p:tavLst>
                                        <p:tav tm="0">
                                          <p:val>
                                            <p:strVal val="#ppt_x"/>
                                          </p:val>
                                        </p:tav>
                                        <p:tav tm="100000">
                                          <p:val>
                                            <p:strVal val="#ppt_x"/>
                                          </p:val>
                                        </p:tav>
                                      </p:tavLst>
                                    </p:anim>
                                    <p:anim calcmode="lin" valueType="num">
                                      <p:cBhvr>
                                        <p:cTn id="9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fade">
                                      <p:cBhvr>
                                        <p:cTn id="99" dur="1000"/>
                                        <p:tgtEl>
                                          <p:spTgt spid="12"/>
                                        </p:tgtEl>
                                      </p:cBhvr>
                                    </p:animEffect>
                                    <p:anim calcmode="lin" valueType="num">
                                      <p:cBhvr>
                                        <p:cTn id="100" dur="1000" fill="hold"/>
                                        <p:tgtEl>
                                          <p:spTgt spid="12"/>
                                        </p:tgtEl>
                                        <p:attrNameLst>
                                          <p:attrName>ppt_x</p:attrName>
                                        </p:attrNameLst>
                                      </p:cBhvr>
                                      <p:tavLst>
                                        <p:tav tm="0">
                                          <p:val>
                                            <p:strVal val="#ppt_x"/>
                                          </p:val>
                                        </p:tav>
                                        <p:tav tm="100000">
                                          <p:val>
                                            <p:strVal val="#ppt_x"/>
                                          </p:val>
                                        </p:tav>
                                      </p:tavLst>
                                    </p:anim>
                                    <p:anim calcmode="lin" valueType="num">
                                      <p:cBhvr>
                                        <p:cTn id="10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2" presetClass="entr" presetSubtype="0" fill="hold" grpId="0" nodeType="click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1000"/>
                                        <p:tgtEl>
                                          <p:spTgt spid="26"/>
                                        </p:tgtEl>
                                      </p:cBhvr>
                                    </p:animEffect>
                                    <p:anim calcmode="lin" valueType="num">
                                      <p:cBhvr>
                                        <p:cTn id="107" dur="1000" fill="hold"/>
                                        <p:tgtEl>
                                          <p:spTgt spid="26"/>
                                        </p:tgtEl>
                                        <p:attrNameLst>
                                          <p:attrName>ppt_x</p:attrName>
                                        </p:attrNameLst>
                                      </p:cBhvr>
                                      <p:tavLst>
                                        <p:tav tm="0">
                                          <p:val>
                                            <p:strVal val="#ppt_x"/>
                                          </p:val>
                                        </p:tav>
                                        <p:tav tm="100000">
                                          <p:val>
                                            <p:strVal val="#ppt_x"/>
                                          </p:val>
                                        </p:tav>
                                      </p:tavLst>
                                    </p:anim>
                                    <p:anim calcmode="lin" valueType="num">
                                      <p:cBhvr>
                                        <p:cTn id="108" dur="10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1000"/>
                                        <p:tgtEl>
                                          <p:spTgt spid="18"/>
                                        </p:tgtEl>
                                      </p:cBhvr>
                                    </p:animEffect>
                                    <p:anim calcmode="lin" valueType="num">
                                      <p:cBhvr>
                                        <p:cTn id="119" dur="1000" fill="hold"/>
                                        <p:tgtEl>
                                          <p:spTgt spid="18"/>
                                        </p:tgtEl>
                                        <p:attrNameLst>
                                          <p:attrName>ppt_x</p:attrName>
                                        </p:attrNameLst>
                                      </p:cBhvr>
                                      <p:tavLst>
                                        <p:tav tm="0">
                                          <p:val>
                                            <p:strVal val="#ppt_x"/>
                                          </p:val>
                                        </p:tav>
                                        <p:tav tm="100000">
                                          <p:val>
                                            <p:strVal val="#ppt_x"/>
                                          </p:val>
                                        </p:tav>
                                      </p:tavLst>
                                    </p:anim>
                                    <p:anim calcmode="lin" valueType="num">
                                      <p:cBhvr>
                                        <p:cTn id="12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grpId="0" nodeType="click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fade">
                                      <p:cBhvr>
                                        <p:cTn id="125" dur="1000"/>
                                        <p:tgtEl>
                                          <p:spTgt spid="28"/>
                                        </p:tgtEl>
                                      </p:cBhvr>
                                    </p:animEffect>
                                    <p:anim calcmode="lin" valueType="num">
                                      <p:cBhvr>
                                        <p:cTn id="126" dur="1000" fill="hold"/>
                                        <p:tgtEl>
                                          <p:spTgt spid="28"/>
                                        </p:tgtEl>
                                        <p:attrNameLst>
                                          <p:attrName>ppt_x</p:attrName>
                                        </p:attrNameLst>
                                      </p:cBhvr>
                                      <p:tavLst>
                                        <p:tav tm="0">
                                          <p:val>
                                            <p:strVal val="#ppt_x"/>
                                          </p:val>
                                        </p:tav>
                                        <p:tav tm="100000">
                                          <p:val>
                                            <p:strVal val="#ppt_x"/>
                                          </p:val>
                                        </p:tav>
                                      </p:tavLst>
                                    </p:anim>
                                    <p:anim calcmode="lin" valueType="num">
                                      <p:cBhvr>
                                        <p:cTn id="12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nodeType="click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fade">
                                      <p:cBhvr>
                                        <p:cTn id="132" dur="1000"/>
                                        <p:tgtEl>
                                          <p:spTgt spid="34"/>
                                        </p:tgtEl>
                                      </p:cBhvr>
                                    </p:animEffect>
                                    <p:anim calcmode="lin" valueType="num">
                                      <p:cBhvr>
                                        <p:cTn id="133" dur="1000" fill="hold"/>
                                        <p:tgtEl>
                                          <p:spTgt spid="34"/>
                                        </p:tgtEl>
                                        <p:attrNameLst>
                                          <p:attrName>ppt_x</p:attrName>
                                        </p:attrNameLst>
                                      </p:cBhvr>
                                      <p:tavLst>
                                        <p:tav tm="0">
                                          <p:val>
                                            <p:strVal val="#ppt_x"/>
                                          </p:val>
                                        </p:tav>
                                        <p:tav tm="100000">
                                          <p:val>
                                            <p:strVal val="#ppt_x"/>
                                          </p:val>
                                        </p:tav>
                                      </p:tavLst>
                                    </p:anim>
                                    <p:anim calcmode="lin" valueType="num">
                                      <p:cBhvr>
                                        <p:cTn id="13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grpId="0" nodeType="clickEffect">
                                  <p:stCondLst>
                                    <p:cond delay="0"/>
                                  </p:stCondLst>
                                  <p:childTnLst>
                                    <p:set>
                                      <p:cBhvr>
                                        <p:cTn id="138" dur="1" fill="hold">
                                          <p:stCondLst>
                                            <p:cond delay="0"/>
                                          </p:stCondLst>
                                        </p:cTn>
                                        <p:tgtEl>
                                          <p:spTgt spid="33"/>
                                        </p:tgtEl>
                                        <p:attrNameLst>
                                          <p:attrName>style.visibility</p:attrName>
                                        </p:attrNameLst>
                                      </p:cBhvr>
                                      <p:to>
                                        <p:strVal val="visible"/>
                                      </p:to>
                                    </p:set>
                                    <p:animEffect transition="in" filter="fade">
                                      <p:cBhvr>
                                        <p:cTn id="139" dur="1000"/>
                                        <p:tgtEl>
                                          <p:spTgt spid="33"/>
                                        </p:tgtEl>
                                      </p:cBhvr>
                                    </p:animEffect>
                                    <p:anim calcmode="lin" valueType="num">
                                      <p:cBhvr>
                                        <p:cTn id="140" dur="1000" fill="hold"/>
                                        <p:tgtEl>
                                          <p:spTgt spid="33"/>
                                        </p:tgtEl>
                                        <p:attrNameLst>
                                          <p:attrName>ppt_x</p:attrName>
                                        </p:attrNameLst>
                                      </p:cBhvr>
                                      <p:tavLst>
                                        <p:tav tm="0">
                                          <p:val>
                                            <p:strVal val="#ppt_x"/>
                                          </p:val>
                                        </p:tav>
                                        <p:tav tm="100000">
                                          <p:val>
                                            <p:strVal val="#ppt_x"/>
                                          </p:val>
                                        </p:tav>
                                      </p:tavLst>
                                    </p:anim>
                                    <p:anim calcmode="lin" valueType="num">
                                      <p:cBhvr>
                                        <p:cTn id="14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9</a:t>
            </a:r>
            <a:r>
              <a:rPr kumimoji="1" lang="en-US" altLang="ja-JP" dirty="0"/>
              <a:t>-2</a:t>
            </a:r>
            <a:r>
              <a:rPr kumimoji="1" lang="ja-JP" altLang="en-US" dirty="0"/>
              <a:t>．資金繰り状況に応じた対応</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55</a:t>
            </a:fld>
            <a:endParaRPr lang="en-US" altLang="ja-JP" dirty="0"/>
          </a:p>
        </p:txBody>
      </p:sp>
      <p:graphicFrame>
        <p:nvGraphicFramePr>
          <p:cNvPr id="7" name="表 6">
            <a:extLst>
              <a:ext uri="{FF2B5EF4-FFF2-40B4-BE49-F238E27FC236}">
                <a16:creationId xmlns:a16="http://schemas.microsoft.com/office/drawing/2014/main" id="{0228C30E-F865-462B-9ECF-B9F036083FE9}"/>
              </a:ext>
            </a:extLst>
          </p:cNvPr>
          <p:cNvGraphicFramePr>
            <a:graphicFrameLocks noGrp="1"/>
          </p:cNvGraphicFramePr>
          <p:nvPr/>
        </p:nvGraphicFramePr>
        <p:xfrm>
          <a:off x="287524" y="1275794"/>
          <a:ext cx="8568952" cy="4846320"/>
        </p:xfrm>
        <a:graphic>
          <a:graphicData uri="http://schemas.openxmlformats.org/drawingml/2006/table">
            <a:tbl>
              <a:tblPr firstRow="1" bandRow="1">
                <a:tableStyleId>{BDBED569-4797-4DF1-A0F4-6AAB3CD982D8}</a:tableStyleId>
              </a:tblPr>
              <a:tblGrid>
                <a:gridCol w="1512168">
                  <a:extLst>
                    <a:ext uri="{9D8B030D-6E8A-4147-A177-3AD203B41FA5}">
                      <a16:colId xmlns:a16="http://schemas.microsoft.com/office/drawing/2014/main" val="2876360559"/>
                    </a:ext>
                  </a:extLst>
                </a:gridCol>
                <a:gridCol w="1512168">
                  <a:extLst>
                    <a:ext uri="{9D8B030D-6E8A-4147-A177-3AD203B41FA5}">
                      <a16:colId xmlns:a16="http://schemas.microsoft.com/office/drawing/2014/main" val="1215757372"/>
                    </a:ext>
                  </a:extLst>
                </a:gridCol>
                <a:gridCol w="5544616">
                  <a:extLst>
                    <a:ext uri="{9D8B030D-6E8A-4147-A177-3AD203B41FA5}">
                      <a16:colId xmlns:a16="http://schemas.microsoft.com/office/drawing/2014/main" val="1702412693"/>
                    </a:ext>
                  </a:extLst>
                </a:gridCol>
              </a:tblGrid>
              <a:tr h="343655">
                <a:tc>
                  <a:txBody>
                    <a:bodyPr/>
                    <a:lstStyle/>
                    <a:p>
                      <a:pPr algn="ctr"/>
                      <a:r>
                        <a:rPr kumimoji="1" lang="ja-JP" altLang="en-US" b="0" dirty="0"/>
                        <a:t>経常収支</a:t>
                      </a:r>
                    </a:p>
                  </a:txBody>
                  <a:tcPr/>
                </a:tc>
                <a:tc>
                  <a:txBody>
                    <a:bodyPr/>
                    <a:lstStyle/>
                    <a:p>
                      <a:pPr algn="ctr"/>
                      <a:r>
                        <a:rPr kumimoji="1" lang="ja-JP" altLang="en-US" b="0" dirty="0"/>
                        <a:t>財務収支</a:t>
                      </a:r>
                    </a:p>
                  </a:txBody>
                  <a:tcPr/>
                </a:tc>
                <a:tc>
                  <a:txBody>
                    <a:bodyPr/>
                    <a:lstStyle/>
                    <a:p>
                      <a:pPr algn="ctr"/>
                      <a:r>
                        <a:rPr kumimoji="1" lang="ja-JP" altLang="en-US" b="0" dirty="0"/>
                        <a:t>対応</a:t>
                      </a:r>
                    </a:p>
                  </a:txBody>
                  <a:tcPr/>
                </a:tc>
                <a:extLst>
                  <a:ext uri="{0D108BD9-81ED-4DB2-BD59-A6C34878D82A}">
                    <a16:rowId xmlns:a16="http://schemas.microsoft.com/office/drawing/2014/main" val="3643809747"/>
                  </a:ext>
                </a:extLst>
              </a:tr>
              <a:tr h="603704">
                <a:tc>
                  <a:txBody>
                    <a:bodyPr/>
                    <a:lstStyle/>
                    <a:p>
                      <a:pPr algn="ctr"/>
                      <a:r>
                        <a:rPr kumimoji="1" lang="ja-JP" altLang="en-US" sz="3600" dirty="0"/>
                        <a:t>＋</a:t>
                      </a:r>
                    </a:p>
                  </a:txBody>
                  <a:tcPr anchor="ctr"/>
                </a:tc>
                <a:tc>
                  <a:txBody>
                    <a:bodyPr/>
                    <a:lstStyle/>
                    <a:p>
                      <a:pPr algn="ctr"/>
                      <a:r>
                        <a:rPr kumimoji="1" lang="ja-JP" altLang="en-US" sz="3600" dirty="0"/>
                        <a:t>＋</a:t>
                      </a:r>
                    </a:p>
                  </a:txBody>
                  <a:tcPr anchor="ctr"/>
                </a:tc>
                <a:tc>
                  <a:txBody>
                    <a:bodyPr/>
                    <a:lstStyle/>
                    <a:p>
                      <a:pPr marL="285750" indent="-285750">
                        <a:buFont typeface="Wingdings" panose="05000000000000000000" pitchFamily="2" charset="2"/>
                        <a:buChar char="Ø"/>
                      </a:pPr>
                      <a:r>
                        <a:rPr kumimoji="1" lang="ja-JP" altLang="en-US" sz="1800" dirty="0"/>
                        <a:t>本業の資金繰りがプラスだが、財務収支がプラスなので借入が発生している状態</a:t>
                      </a:r>
                      <a:endParaRPr kumimoji="1" lang="en-US" altLang="ja-JP" sz="1800" dirty="0"/>
                    </a:p>
                    <a:p>
                      <a:pPr marL="285750" indent="-285750">
                        <a:buFont typeface="Wingdings" panose="05000000000000000000" pitchFamily="2" charset="2"/>
                        <a:buChar char="Ø"/>
                      </a:pPr>
                      <a:r>
                        <a:rPr kumimoji="1" lang="ja-JP" altLang="en-US" sz="1800" dirty="0"/>
                        <a:t>前回借入と今回借入の期間に注意する</a:t>
                      </a:r>
                    </a:p>
                  </a:txBody>
                  <a:tcPr/>
                </a:tc>
                <a:extLst>
                  <a:ext uri="{0D108BD9-81ED-4DB2-BD59-A6C34878D82A}">
                    <a16:rowId xmlns:a16="http://schemas.microsoft.com/office/drawing/2014/main" val="2565305904"/>
                  </a:ext>
                </a:extLst>
              </a:tr>
              <a:tr h="603704">
                <a:tc>
                  <a:txBody>
                    <a:bodyPr/>
                    <a:lstStyle/>
                    <a:p>
                      <a:pPr algn="ctr"/>
                      <a:r>
                        <a:rPr kumimoji="1" lang="ja-JP" altLang="en-US" sz="3600" dirty="0"/>
                        <a:t>＋</a:t>
                      </a:r>
                    </a:p>
                  </a:txBody>
                  <a:tcPr anchor="ctr"/>
                </a:tc>
                <a:tc>
                  <a:txBody>
                    <a:bodyPr/>
                    <a:lstStyle/>
                    <a:p>
                      <a:pPr algn="ctr"/>
                      <a:r>
                        <a:rPr kumimoji="1" lang="ja-JP" altLang="en-US" sz="3600" dirty="0">
                          <a:solidFill>
                            <a:srgbClr val="FF0000"/>
                          </a:solidFill>
                        </a:rPr>
                        <a:t>▲</a:t>
                      </a:r>
                    </a:p>
                  </a:txBody>
                  <a:tcPr anchor="ctr"/>
                </a:tc>
                <a:tc>
                  <a:txBody>
                    <a:bodyPr/>
                    <a:lstStyle/>
                    <a:p>
                      <a:pPr marL="285750" indent="-285750">
                        <a:buFont typeface="Wingdings" panose="05000000000000000000" pitchFamily="2" charset="2"/>
                        <a:buChar char="Ø"/>
                      </a:pPr>
                      <a:r>
                        <a:rPr kumimoji="1" lang="ja-JP" altLang="en-US" sz="1800" dirty="0"/>
                        <a:t>本業がプラスで借入を返済している状態⇒この状態が通常</a:t>
                      </a:r>
                      <a:endParaRPr kumimoji="1" lang="en-US" altLang="ja-JP" sz="1800" dirty="0"/>
                    </a:p>
                    <a:p>
                      <a:pPr marL="285750" indent="-285750">
                        <a:buFont typeface="Wingdings" panose="05000000000000000000" pitchFamily="2" charset="2"/>
                        <a:buChar char="Ø"/>
                      </a:pPr>
                      <a:r>
                        <a:rPr kumimoji="1" lang="ja-JP" altLang="en-US" sz="1800" dirty="0"/>
                        <a:t>経常収支＜返済額の場合は、資金不足になる可能性があるので、注意する</a:t>
                      </a:r>
                    </a:p>
                  </a:txBody>
                  <a:tcPr/>
                </a:tc>
                <a:extLst>
                  <a:ext uri="{0D108BD9-81ED-4DB2-BD59-A6C34878D82A}">
                    <a16:rowId xmlns:a16="http://schemas.microsoft.com/office/drawing/2014/main" val="557235884"/>
                  </a:ext>
                </a:extLst>
              </a:tr>
              <a:tr h="603704">
                <a:tc>
                  <a:txBody>
                    <a:bodyPr/>
                    <a:lstStyle/>
                    <a:p>
                      <a:pPr algn="ctr"/>
                      <a:r>
                        <a:rPr kumimoji="1" lang="ja-JP" altLang="en-US" sz="3600" dirty="0">
                          <a:solidFill>
                            <a:srgbClr val="FF0000"/>
                          </a:solidFill>
                        </a:rPr>
                        <a:t>▲</a:t>
                      </a:r>
                    </a:p>
                  </a:txBody>
                  <a:tcPr anchor="ctr"/>
                </a:tc>
                <a:tc>
                  <a:txBody>
                    <a:bodyPr/>
                    <a:lstStyle/>
                    <a:p>
                      <a:pPr algn="ctr"/>
                      <a:r>
                        <a:rPr kumimoji="1" lang="ja-JP" altLang="en-US" sz="3600" dirty="0"/>
                        <a:t>＋</a:t>
                      </a:r>
                    </a:p>
                  </a:txBody>
                  <a:tcPr anchor="ctr"/>
                </a:tc>
                <a:tc>
                  <a:txBody>
                    <a:bodyPr/>
                    <a:lstStyle/>
                    <a:p>
                      <a:pPr marL="285750" indent="-285750">
                        <a:buFont typeface="Wingdings" panose="05000000000000000000" pitchFamily="2" charset="2"/>
                        <a:buChar char="Ø"/>
                      </a:pPr>
                      <a:r>
                        <a:rPr kumimoji="1" lang="ja-JP" altLang="en-US" sz="1800" dirty="0"/>
                        <a:t>本業の資金繰りがマイナスなので、業務改善が必要</a:t>
                      </a:r>
                      <a:endParaRPr kumimoji="1" lang="en-US" altLang="ja-JP" sz="1800" dirty="0"/>
                    </a:p>
                    <a:p>
                      <a:pPr marL="285750" indent="-285750">
                        <a:buFont typeface="Wingdings" panose="05000000000000000000" pitchFamily="2" charset="2"/>
                        <a:buChar char="Ø"/>
                      </a:pPr>
                      <a:r>
                        <a:rPr kumimoji="1" lang="ja-JP" altLang="en-US" sz="1800" dirty="0"/>
                        <a:t>本業での資金不足を金融機関借入で賄っている状態であり、資金は回っている状態</a:t>
                      </a:r>
                      <a:endParaRPr kumimoji="1" lang="en-US" altLang="ja-JP" sz="1800" dirty="0"/>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800" dirty="0"/>
                        <a:t>前回借入と今回借入の期間に注意する</a:t>
                      </a:r>
                    </a:p>
                  </a:txBody>
                  <a:tcPr/>
                </a:tc>
                <a:extLst>
                  <a:ext uri="{0D108BD9-81ED-4DB2-BD59-A6C34878D82A}">
                    <a16:rowId xmlns:a16="http://schemas.microsoft.com/office/drawing/2014/main" val="3265184574"/>
                  </a:ext>
                </a:extLst>
              </a:tr>
              <a:tr h="603704">
                <a:tc>
                  <a:txBody>
                    <a:bodyPr/>
                    <a:lstStyle/>
                    <a:p>
                      <a:pPr algn="ctr"/>
                      <a:r>
                        <a:rPr kumimoji="1" lang="ja-JP" altLang="en-US" sz="3600" dirty="0">
                          <a:solidFill>
                            <a:srgbClr val="FF0000"/>
                          </a:solidFill>
                        </a:rPr>
                        <a:t>▲</a:t>
                      </a:r>
                    </a:p>
                  </a:txBody>
                  <a:tcPr anchor="ctr"/>
                </a:tc>
                <a:tc>
                  <a:txBody>
                    <a:bodyPr/>
                    <a:lstStyle/>
                    <a:p>
                      <a:pPr algn="ctr"/>
                      <a:r>
                        <a:rPr kumimoji="1" lang="ja-JP" altLang="en-US" sz="3600" dirty="0">
                          <a:solidFill>
                            <a:srgbClr val="FF0000"/>
                          </a:solidFill>
                        </a:rPr>
                        <a:t>▲</a:t>
                      </a:r>
                    </a:p>
                  </a:txBody>
                  <a:tcPr anchor="ctr"/>
                </a:tc>
                <a:tc>
                  <a:txBody>
                    <a:bodyPr/>
                    <a:lstStyle/>
                    <a:p>
                      <a:pPr marL="285750" indent="-285750">
                        <a:buFont typeface="Wingdings" panose="05000000000000000000" pitchFamily="2" charset="2"/>
                        <a:buChar char="Ø"/>
                      </a:pPr>
                      <a:r>
                        <a:rPr kumimoji="1" lang="ja-JP" altLang="en-US" sz="1800" dirty="0"/>
                        <a:t>本業の資金繰りがマイナスであり、財務収支もマイナス⇒早急に本業の改善を図り、間に合わなければ、追加融資、それも間に合わない場合は返済をリスケする</a:t>
                      </a:r>
                    </a:p>
                  </a:txBody>
                  <a:tcPr/>
                </a:tc>
                <a:extLst>
                  <a:ext uri="{0D108BD9-81ED-4DB2-BD59-A6C34878D82A}">
                    <a16:rowId xmlns:a16="http://schemas.microsoft.com/office/drawing/2014/main" val="1879824307"/>
                  </a:ext>
                </a:extLst>
              </a:tr>
            </a:tbl>
          </a:graphicData>
        </a:graphic>
      </p:graphicFrame>
    </p:spTree>
    <p:extLst>
      <p:ext uri="{BB962C8B-B14F-4D97-AF65-F5344CB8AC3E}">
        <p14:creationId xmlns:p14="http://schemas.microsoft.com/office/powerpoint/2010/main" val="21293394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9</a:t>
            </a:r>
            <a:r>
              <a:rPr kumimoji="1" lang="en-US" altLang="ja-JP" dirty="0"/>
              <a:t>-3</a:t>
            </a:r>
            <a:r>
              <a:rPr kumimoji="1" lang="ja-JP" altLang="en-US" dirty="0"/>
              <a:t>．緊急時の資金繰り対応について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56</a:t>
            </a:fld>
            <a:endParaRPr lang="en-US" altLang="ja-JP" dirty="0"/>
          </a:p>
        </p:txBody>
      </p:sp>
      <p:graphicFrame>
        <p:nvGraphicFramePr>
          <p:cNvPr id="6" name="図表 5">
            <a:extLst>
              <a:ext uri="{FF2B5EF4-FFF2-40B4-BE49-F238E27FC236}">
                <a16:creationId xmlns:a16="http://schemas.microsoft.com/office/drawing/2014/main" id="{552BDEE6-4865-46B8-9F5F-6293CE6BCAA7}"/>
              </a:ext>
            </a:extLst>
          </p:cNvPr>
          <p:cNvGraphicFramePr/>
          <p:nvPr>
            <p:extLst>
              <p:ext uri="{D42A27DB-BD31-4B8C-83A1-F6EECF244321}">
                <p14:modId xmlns:p14="http://schemas.microsoft.com/office/powerpoint/2010/main" val="3779436685"/>
              </p:ext>
            </p:extLst>
          </p:nvPr>
        </p:nvGraphicFramePr>
        <p:xfrm>
          <a:off x="395536" y="980728"/>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67631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9</a:t>
            </a:r>
            <a:r>
              <a:rPr kumimoji="1" lang="en-US" altLang="ja-JP" dirty="0"/>
              <a:t>-4</a:t>
            </a:r>
            <a:r>
              <a:rPr kumimoji="1" lang="ja-JP" altLang="en-US" dirty="0"/>
              <a:t>．緊急時の資金繰り対応について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57</a:t>
            </a:fld>
            <a:endParaRPr lang="en-US" altLang="ja-JP" dirty="0"/>
          </a:p>
        </p:txBody>
      </p:sp>
      <p:graphicFrame>
        <p:nvGraphicFramePr>
          <p:cNvPr id="6" name="図表 5">
            <a:extLst>
              <a:ext uri="{FF2B5EF4-FFF2-40B4-BE49-F238E27FC236}">
                <a16:creationId xmlns:a16="http://schemas.microsoft.com/office/drawing/2014/main" id="{552BDEE6-4865-46B8-9F5F-6293CE6BCAA7}"/>
              </a:ext>
            </a:extLst>
          </p:cNvPr>
          <p:cNvGraphicFramePr/>
          <p:nvPr>
            <p:extLst>
              <p:ext uri="{D42A27DB-BD31-4B8C-83A1-F6EECF244321}">
                <p14:modId xmlns:p14="http://schemas.microsoft.com/office/powerpoint/2010/main" val="3810390710"/>
              </p:ext>
            </p:extLst>
          </p:nvPr>
        </p:nvGraphicFramePr>
        <p:xfrm>
          <a:off x="395536" y="980728"/>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68958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9</a:t>
            </a:r>
            <a:r>
              <a:rPr kumimoji="1" lang="en-US" altLang="ja-JP" dirty="0"/>
              <a:t>-5</a:t>
            </a:r>
            <a:r>
              <a:rPr kumimoji="1" lang="ja-JP" altLang="en-US" dirty="0"/>
              <a:t>．緊急時の資金繰り対応について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58</a:t>
            </a:fld>
            <a:endParaRPr lang="en-US" altLang="ja-JP" dirty="0"/>
          </a:p>
        </p:txBody>
      </p:sp>
      <p:graphicFrame>
        <p:nvGraphicFramePr>
          <p:cNvPr id="6" name="図表 5">
            <a:extLst>
              <a:ext uri="{FF2B5EF4-FFF2-40B4-BE49-F238E27FC236}">
                <a16:creationId xmlns:a16="http://schemas.microsoft.com/office/drawing/2014/main" id="{552BDEE6-4865-46B8-9F5F-6293CE6BCAA7}"/>
              </a:ext>
            </a:extLst>
          </p:cNvPr>
          <p:cNvGraphicFramePr/>
          <p:nvPr>
            <p:extLst>
              <p:ext uri="{D42A27DB-BD31-4B8C-83A1-F6EECF244321}">
                <p14:modId xmlns:p14="http://schemas.microsoft.com/office/powerpoint/2010/main" val="2233392754"/>
              </p:ext>
            </p:extLst>
          </p:nvPr>
        </p:nvGraphicFramePr>
        <p:xfrm>
          <a:off x="395536" y="908720"/>
          <a:ext cx="8352928"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6275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1-4</a:t>
            </a:r>
            <a:r>
              <a:rPr kumimoji="1" lang="ja-JP" altLang="en-US" dirty="0"/>
              <a:t>．売上を上げればどうにかなるか？</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a:t>
            </a:fld>
            <a:endParaRPr lang="en-US" altLang="ja-JP" dirty="0"/>
          </a:p>
        </p:txBody>
      </p:sp>
      <p:sp>
        <p:nvSpPr>
          <p:cNvPr id="3" name="四角形: 角を丸くする 2">
            <a:extLst>
              <a:ext uri="{FF2B5EF4-FFF2-40B4-BE49-F238E27FC236}">
                <a16:creationId xmlns:a16="http://schemas.microsoft.com/office/drawing/2014/main" id="{6D3C26AC-D1C6-40A8-89F7-92222E47F0B5}"/>
              </a:ext>
            </a:extLst>
          </p:cNvPr>
          <p:cNvSpPr/>
          <p:nvPr/>
        </p:nvSpPr>
        <p:spPr>
          <a:xfrm>
            <a:off x="3348658" y="2292124"/>
            <a:ext cx="2448272" cy="6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業務拡大後</a:t>
            </a:r>
          </a:p>
        </p:txBody>
      </p:sp>
      <p:sp>
        <p:nvSpPr>
          <p:cNvPr id="7" name="四角形: 角を丸くする 6">
            <a:extLst>
              <a:ext uri="{FF2B5EF4-FFF2-40B4-BE49-F238E27FC236}">
                <a16:creationId xmlns:a16="http://schemas.microsoft.com/office/drawing/2014/main" id="{2769A330-B00C-4F95-892C-683A8F4F08B8}"/>
              </a:ext>
            </a:extLst>
          </p:cNvPr>
          <p:cNvSpPr/>
          <p:nvPr/>
        </p:nvSpPr>
        <p:spPr>
          <a:xfrm>
            <a:off x="1620466" y="1050461"/>
            <a:ext cx="5904656" cy="6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会社はいつ資金不足になるか？</a:t>
            </a:r>
            <a:endParaRPr kumimoji="1" lang="ja-JP" altLang="en-US" sz="3200" dirty="0">
              <a:solidFill>
                <a:schemeClr val="tx1"/>
              </a:solidFill>
            </a:endParaRPr>
          </a:p>
        </p:txBody>
      </p:sp>
      <p:sp>
        <p:nvSpPr>
          <p:cNvPr id="8" name="四角形: 角を丸くする 7">
            <a:extLst>
              <a:ext uri="{FF2B5EF4-FFF2-40B4-BE49-F238E27FC236}">
                <a16:creationId xmlns:a16="http://schemas.microsoft.com/office/drawing/2014/main" id="{F27CB409-8FB8-44BC-AECC-95FED73457CB}"/>
              </a:ext>
            </a:extLst>
          </p:cNvPr>
          <p:cNvSpPr/>
          <p:nvPr/>
        </p:nvSpPr>
        <p:spPr>
          <a:xfrm>
            <a:off x="6447679" y="2292124"/>
            <a:ext cx="2448272" cy="6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創業一年目に資金不足に陥る会社は準備不足！</a:t>
            </a:r>
          </a:p>
        </p:txBody>
      </p:sp>
      <p:sp>
        <p:nvSpPr>
          <p:cNvPr id="11" name="四角形: 角を丸くする 10">
            <a:extLst>
              <a:ext uri="{FF2B5EF4-FFF2-40B4-BE49-F238E27FC236}">
                <a16:creationId xmlns:a16="http://schemas.microsoft.com/office/drawing/2014/main" id="{FEC0AB77-7823-46A9-AC23-6B593A978D96}"/>
              </a:ext>
            </a:extLst>
          </p:cNvPr>
          <p:cNvSpPr/>
          <p:nvPr/>
        </p:nvSpPr>
        <p:spPr>
          <a:xfrm>
            <a:off x="1511659" y="3472887"/>
            <a:ext cx="6120680" cy="6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売上を上げればどうにかなる！？</a:t>
            </a:r>
          </a:p>
        </p:txBody>
      </p:sp>
      <p:sp>
        <p:nvSpPr>
          <p:cNvPr id="12" name="四角形: 角を丸くする 11">
            <a:extLst>
              <a:ext uri="{FF2B5EF4-FFF2-40B4-BE49-F238E27FC236}">
                <a16:creationId xmlns:a16="http://schemas.microsoft.com/office/drawing/2014/main" id="{3F56617F-CA04-46B2-B306-881A42552E87}"/>
              </a:ext>
            </a:extLst>
          </p:cNvPr>
          <p:cNvSpPr/>
          <p:nvPr/>
        </p:nvSpPr>
        <p:spPr>
          <a:xfrm>
            <a:off x="3456129" y="4507263"/>
            <a:ext cx="2231739" cy="648000"/>
          </a:xfrm>
          <a:prstGeom prst="roundRect">
            <a:avLst/>
          </a:prstGeom>
          <a:solidFill>
            <a:srgbClr val="FFCC99"/>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なりません</a:t>
            </a:r>
            <a:endParaRPr kumimoji="1" lang="ja-JP" altLang="en-US" sz="1600" dirty="0">
              <a:solidFill>
                <a:schemeClr val="tx1"/>
              </a:solidFill>
            </a:endParaRPr>
          </a:p>
        </p:txBody>
      </p:sp>
      <p:cxnSp>
        <p:nvCxnSpPr>
          <p:cNvPr id="14" name="直線矢印コネクタ 13">
            <a:extLst>
              <a:ext uri="{FF2B5EF4-FFF2-40B4-BE49-F238E27FC236}">
                <a16:creationId xmlns:a16="http://schemas.microsoft.com/office/drawing/2014/main" id="{4D0BCDC3-309F-4097-B356-1F3C8BFE701B}"/>
              </a:ext>
            </a:extLst>
          </p:cNvPr>
          <p:cNvCxnSpPr>
            <a:stCxn id="7" idx="2"/>
            <a:endCxn id="3" idx="0"/>
          </p:cNvCxnSpPr>
          <p:nvPr/>
        </p:nvCxnSpPr>
        <p:spPr>
          <a:xfrm>
            <a:off x="4572794" y="1698461"/>
            <a:ext cx="0" cy="59366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4CAB8416-3001-4DD4-956A-906F0FC58CE2}"/>
              </a:ext>
            </a:extLst>
          </p:cNvPr>
          <p:cNvCxnSpPr>
            <a:stCxn id="7" idx="2"/>
            <a:endCxn id="8" idx="0"/>
          </p:cNvCxnSpPr>
          <p:nvPr/>
        </p:nvCxnSpPr>
        <p:spPr>
          <a:xfrm>
            <a:off x="4572794" y="1698461"/>
            <a:ext cx="3099021" cy="5936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715FD7E7-A650-4F57-BBB1-8BC9E3F7BFC5}"/>
              </a:ext>
            </a:extLst>
          </p:cNvPr>
          <p:cNvCxnSpPr>
            <a:stCxn id="3" idx="2"/>
            <a:endCxn id="11" idx="0"/>
          </p:cNvCxnSpPr>
          <p:nvPr/>
        </p:nvCxnSpPr>
        <p:spPr>
          <a:xfrm flipH="1">
            <a:off x="4571999" y="2940124"/>
            <a:ext cx="795" cy="53276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5A58A3F7-5D9F-47A3-B56A-3E5E7C89AB5C}"/>
              </a:ext>
            </a:extLst>
          </p:cNvPr>
          <p:cNvCxnSpPr>
            <a:cxnSpLocks/>
            <a:stCxn id="11" idx="2"/>
            <a:endCxn id="12" idx="0"/>
          </p:cNvCxnSpPr>
          <p:nvPr/>
        </p:nvCxnSpPr>
        <p:spPr>
          <a:xfrm>
            <a:off x="4571999" y="4120887"/>
            <a:ext cx="0" cy="38637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1" name="四角形: 角を丸くする 30">
            <a:extLst>
              <a:ext uri="{FF2B5EF4-FFF2-40B4-BE49-F238E27FC236}">
                <a16:creationId xmlns:a16="http://schemas.microsoft.com/office/drawing/2014/main" id="{D1BE779F-633F-46A2-8A08-5D7EB081FC59}"/>
              </a:ext>
            </a:extLst>
          </p:cNvPr>
          <p:cNvSpPr/>
          <p:nvPr/>
        </p:nvSpPr>
        <p:spPr>
          <a:xfrm>
            <a:off x="2345523" y="5642817"/>
            <a:ext cx="4463479" cy="64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どうしたら良いの？</a:t>
            </a:r>
          </a:p>
        </p:txBody>
      </p:sp>
      <p:cxnSp>
        <p:nvCxnSpPr>
          <p:cNvPr id="35" name="直線矢印コネクタ 34">
            <a:extLst>
              <a:ext uri="{FF2B5EF4-FFF2-40B4-BE49-F238E27FC236}">
                <a16:creationId xmlns:a16="http://schemas.microsoft.com/office/drawing/2014/main" id="{30ED5385-82B3-44AB-BACC-CA14D7B59BF7}"/>
              </a:ext>
            </a:extLst>
          </p:cNvPr>
          <p:cNvCxnSpPr>
            <a:stCxn id="12" idx="2"/>
            <a:endCxn id="31" idx="0"/>
          </p:cNvCxnSpPr>
          <p:nvPr/>
        </p:nvCxnSpPr>
        <p:spPr>
          <a:xfrm>
            <a:off x="4571999" y="5155263"/>
            <a:ext cx="5264" cy="487554"/>
          </a:xfrm>
          <a:prstGeom prst="straightConnector1">
            <a:avLst/>
          </a:prstGeom>
          <a:ln w="76200">
            <a:solidFill>
              <a:schemeClr val="accent5">
                <a:lumMod val="9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82229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lang="en-US" altLang="ja-JP" dirty="0"/>
              <a:t>9</a:t>
            </a:r>
            <a:r>
              <a:rPr kumimoji="1" lang="en-US" altLang="ja-JP" dirty="0"/>
              <a:t>-6</a:t>
            </a:r>
            <a:r>
              <a:rPr kumimoji="1" lang="ja-JP" altLang="en-US" dirty="0"/>
              <a:t>．歴史は繰り返される・・・？</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59</a:t>
            </a:fld>
            <a:endParaRPr lang="en-US" altLang="ja-JP" dirty="0"/>
          </a:p>
        </p:txBody>
      </p:sp>
      <p:sp>
        <p:nvSpPr>
          <p:cNvPr id="7" name="テキスト ボックス 6">
            <a:extLst>
              <a:ext uri="{FF2B5EF4-FFF2-40B4-BE49-F238E27FC236}">
                <a16:creationId xmlns:a16="http://schemas.microsoft.com/office/drawing/2014/main" id="{50EE8C1D-76A5-4F65-9F6D-81D8A67629B4}"/>
              </a:ext>
            </a:extLst>
          </p:cNvPr>
          <p:cNvSpPr txBox="1"/>
          <p:nvPr/>
        </p:nvSpPr>
        <p:spPr>
          <a:xfrm>
            <a:off x="392348" y="4385536"/>
            <a:ext cx="8359303" cy="2031325"/>
          </a:xfrm>
          <a:prstGeom prst="rect">
            <a:avLst/>
          </a:prstGeom>
          <a:noFill/>
          <a:ln>
            <a:solidFill>
              <a:srgbClr val="0070C0"/>
            </a:solidFill>
          </a:ln>
        </p:spPr>
        <p:txBody>
          <a:bodyPr wrap="square">
            <a:spAutoFit/>
          </a:bodyPr>
          <a:lstStyle/>
          <a:p>
            <a:r>
              <a:rPr lang="ja-JP" altLang="en-US" dirty="0"/>
              <a:t>　金融庁は</a:t>
            </a:r>
            <a:r>
              <a:rPr lang="en-US" altLang="ja-JP" dirty="0"/>
              <a:t>3</a:t>
            </a:r>
            <a:r>
              <a:rPr lang="ja-JP" altLang="en-US" dirty="0"/>
              <a:t>月2日、新型コロナウイルス感染拡大で打撃を受けた中小企業向け融資に関し、</a:t>
            </a:r>
            <a:r>
              <a:rPr lang="ja-JP" altLang="en-US" dirty="0">
                <a:solidFill>
                  <a:srgbClr val="FF0000"/>
                </a:solidFill>
              </a:rPr>
              <a:t>元本の返済を猶予する据え置き期間の延長を金融機関に要請する方針</a:t>
            </a:r>
            <a:r>
              <a:rPr lang="ja-JP" altLang="en-US" dirty="0"/>
              <a:t>を固めた。猶予期間が1年程度の契約が多く、間もなく返済期限を迎えるため、資金繰りが苦しい企業の倒産を抑制する狙い。</a:t>
            </a:r>
            <a:endParaRPr lang="en-US" altLang="ja-JP" dirty="0"/>
          </a:p>
          <a:p>
            <a:r>
              <a:rPr lang="ja-JP" altLang="en-US" dirty="0">
                <a:solidFill>
                  <a:srgbClr val="333333"/>
                </a:solidFill>
                <a:latin typeface="ヒラギノ角ゴ Pro W3"/>
              </a:rPr>
              <a:t>　自民党</a:t>
            </a:r>
            <a:r>
              <a:rPr lang="ja-JP" altLang="en-US" b="0" i="0" dirty="0">
                <a:solidFill>
                  <a:srgbClr val="333333"/>
                </a:solidFill>
                <a:effectLst/>
                <a:latin typeface="ヒラギノ角ゴ Pro W3"/>
              </a:rPr>
              <a:t>金融調査会の地域金融に関する小委員会は</a:t>
            </a:r>
            <a:r>
              <a:rPr lang="en-US" altLang="ja-JP" dirty="0"/>
              <a:t>3</a:t>
            </a:r>
            <a:r>
              <a:rPr lang="ja-JP" altLang="en-US" dirty="0"/>
              <a:t>月</a:t>
            </a:r>
            <a:r>
              <a:rPr lang="en-US" altLang="ja-JP" b="0" i="0" dirty="0">
                <a:solidFill>
                  <a:srgbClr val="333333"/>
                </a:solidFill>
                <a:effectLst/>
                <a:latin typeface="ヒラギノ角ゴ Pro W3"/>
              </a:rPr>
              <a:t>2</a:t>
            </a:r>
            <a:r>
              <a:rPr lang="ja-JP" altLang="en-US" b="0" i="0" dirty="0">
                <a:solidFill>
                  <a:srgbClr val="333333"/>
                </a:solidFill>
                <a:effectLst/>
                <a:latin typeface="ヒラギノ角ゴ Pro W3"/>
              </a:rPr>
              <a:t>日、コロナ関連融資を巡り「</a:t>
            </a:r>
            <a:r>
              <a:rPr lang="ja-JP" altLang="en-US" b="0" i="0" dirty="0">
                <a:solidFill>
                  <a:srgbClr val="FF0000"/>
                </a:solidFill>
                <a:effectLst/>
                <a:latin typeface="ヒラギノ角ゴ Pro W3"/>
              </a:rPr>
              <a:t>コロナ禍進行中の事業年度は少なくとも返済要求を一切行わない</a:t>
            </a:r>
            <a:r>
              <a:rPr lang="ja-JP" altLang="en-US" b="0" i="0" dirty="0">
                <a:solidFill>
                  <a:srgbClr val="333333"/>
                </a:solidFill>
                <a:effectLst/>
                <a:latin typeface="ヒラギノ角ゴ Pro W3"/>
              </a:rPr>
              <a:t>」とする提言をまとめた。</a:t>
            </a:r>
            <a:r>
              <a:rPr lang="en-US" altLang="ja-JP" b="0" i="0" dirty="0">
                <a:solidFill>
                  <a:srgbClr val="333333"/>
                </a:solidFill>
                <a:effectLst/>
                <a:latin typeface="ヒラギノ角ゴ Pro W3"/>
              </a:rPr>
              <a:t>4</a:t>
            </a:r>
            <a:r>
              <a:rPr lang="ja-JP" altLang="en-US" b="0" i="0" dirty="0">
                <a:solidFill>
                  <a:srgbClr val="333333"/>
                </a:solidFill>
                <a:effectLst/>
                <a:latin typeface="ヒラギノ角ゴ Pro W3"/>
              </a:rPr>
              <a:t>日の党政調審議会の了承を経て、政府に提出する。（出典：共同通信社）</a:t>
            </a:r>
            <a:endParaRPr lang="ja-JP" altLang="en-US" dirty="0"/>
          </a:p>
        </p:txBody>
      </p:sp>
      <p:sp>
        <p:nvSpPr>
          <p:cNvPr id="10" name="四角形: 角を丸くする 9">
            <a:extLst>
              <a:ext uri="{FF2B5EF4-FFF2-40B4-BE49-F238E27FC236}">
                <a16:creationId xmlns:a16="http://schemas.microsoft.com/office/drawing/2014/main" id="{88B8F8AA-7FA5-4DDD-9BF8-C1FDA587E25A}"/>
              </a:ext>
            </a:extLst>
          </p:cNvPr>
          <p:cNvSpPr/>
          <p:nvPr/>
        </p:nvSpPr>
        <p:spPr>
          <a:xfrm>
            <a:off x="733874" y="915973"/>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2008</a:t>
            </a:r>
            <a:r>
              <a:rPr kumimoji="1" lang="ja-JP" altLang="en-US" dirty="0">
                <a:solidFill>
                  <a:schemeClr val="tx1"/>
                </a:solidFill>
              </a:rPr>
              <a:t>年</a:t>
            </a:r>
            <a:r>
              <a:rPr kumimoji="1" lang="en-US" altLang="ja-JP" dirty="0">
                <a:solidFill>
                  <a:schemeClr val="tx1"/>
                </a:solidFill>
              </a:rPr>
              <a:t>9</a:t>
            </a:r>
            <a:r>
              <a:rPr kumimoji="1" lang="ja-JP" altLang="en-US" dirty="0">
                <a:solidFill>
                  <a:schemeClr val="tx1"/>
                </a:solidFill>
              </a:rPr>
              <a:t>月</a:t>
            </a:r>
            <a:endParaRPr kumimoji="1" lang="en-US" altLang="ja-JP" dirty="0">
              <a:solidFill>
                <a:schemeClr val="tx1"/>
              </a:solidFill>
            </a:endParaRPr>
          </a:p>
          <a:p>
            <a:pPr algn="ctr"/>
            <a:r>
              <a:rPr lang="ja-JP" altLang="en-US" dirty="0">
                <a:solidFill>
                  <a:schemeClr val="tx1"/>
                </a:solidFill>
              </a:rPr>
              <a:t>リーマンショック</a:t>
            </a:r>
            <a:endParaRPr kumimoji="1" lang="ja-JP" altLang="en-US" dirty="0">
              <a:solidFill>
                <a:schemeClr val="tx1"/>
              </a:solidFill>
            </a:endParaRPr>
          </a:p>
        </p:txBody>
      </p:sp>
      <p:sp>
        <p:nvSpPr>
          <p:cNvPr id="11" name="四角形: 角を丸くする 10">
            <a:extLst>
              <a:ext uri="{FF2B5EF4-FFF2-40B4-BE49-F238E27FC236}">
                <a16:creationId xmlns:a16="http://schemas.microsoft.com/office/drawing/2014/main" id="{2735908B-2576-4F0F-96E3-5B4B11F6CD2B}"/>
              </a:ext>
            </a:extLst>
          </p:cNvPr>
          <p:cNvSpPr/>
          <p:nvPr/>
        </p:nvSpPr>
        <p:spPr>
          <a:xfrm>
            <a:off x="733874" y="2095622"/>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2009</a:t>
            </a:r>
            <a:r>
              <a:rPr kumimoji="1" lang="ja-JP" altLang="en-US" dirty="0">
                <a:solidFill>
                  <a:schemeClr val="tx1"/>
                </a:solidFill>
              </a:rPr>
              <a:t>年</a:t>
            </a:r>
            <a:r>
              <a:rPr kumimoji="1" lang="en-US" altLang="ja-JP" dirty="0">
                <a:solidFill>
                  <a:schemeClr val="tx1"/>
                </a:solidFill>
              </a:rPr>
              <a:t>12</a:t>
            </a:r>
            <a:r>
              <a:rPr kumimoji="1" lang="ja-JP" altLang="en-US" dirty="0">
                <a:solidFill>
                  <a:schemeClr val="tx1"/>
                </a:solidFill>
              </a:rPr>
              <a:t>月</a:t>
            </a:r>
            <a:endParaRPr kumimoji="1" lang="en-US" altLang="ja-JP" dirty="0">
              <a:solidFill>
                <a:schemeClr val="tx1"/>
              </a:solidFill>
            </a:endParaRPr>
          </a:p>
          <a:p>
            <a:pPr algn="ctr"/>
            <a:r>
              <a:rPr kumimoji="1" lang="zh-TW" altLang="en-US" dirty="0">
                <a:solidFill>
                  <a:schemeClr val="tx1"/>
                </a:solidFill>
              </a:rPr>
              <a:t>中小企業金融円滑化法</a:t>
            </a:r>
            <a:r>
              <a:rPr lang="ja-JP" altLang="en-US" dirty="0">
                <a:solidFill>
                  <a:schemeClr val="tx1"/>
                </a:solidFill>
              </a:rPr>
              <a:t>制定</a:t>
            </a:r>
            <a:endParaRPr kumimoji="1" lang="ja-JP" altLang="en-US" dirty="0">
              <a:solidFill>
                <a:schemeClr val="tx1"/>
              </a:solidFill>
            </a:endParaRPr>
          </a:p>
        </p:txBody>
      </p:sp>
      <p:sp>
        <p:nvSpPr>
          <p:cNvPr id="12" name="四角形: 角を丸くする 11">
            <a:extLst>
              <a:ext uri="{FF2B5EF4-FFF2-40B4-BE49-F238E27FC236}">
                <a16:creationId xmlns:a16="http://schemas.microsoft.com/office/drawing/2014/main" id="{580CDA7A-6A2A-4BE1-A011-6074A477437A}"/>
              </a:ext>
            </a:extLst>
          </p:cNvPr>
          <p:cNvSpPr/>
          <p:nvPr/>
        </p:nvSpPr>
        <p:spPr>
          <a:xfrm>
            <a:off x="5241776" y="915973"/>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2020</a:t>
            </a:r>
            <a:r>
              <a:rPr kumimoji="1" lang="ja-JP" altLang="en-US" dirty="0">
                <a:solidFill>
                  <a:schemeClr val="tx1"/>
                </a:solidFill>
              </a:rPr>
              <a:t>年</a:t>
            </a:r>
            <a:r>
              <a:rPr lang="en-US" altLang="ja-JP" dirty="0">
                <a:solidFill>
                  <a:schemeClr val="tx1"/>
                </a:solidFill>
              </a:rPr>
              <a:t>2</a:t>
            </a:r>
            <a:r>
              <a:rPr kumimoji="1" lang="ja-JP" altLang="en-US" dirty="0">
                <a:solidFill>
                  <a:schemeClr val="tx1"/>
                </a:solidFill>
              </a:rPr>
              <a:t>月</a:t>
            </a:r>
            <a:endParaRPr kumimoji="1" lang="en-US" altLang="ja-JP" dirty="0">
              <a:solidFill>
                <a:schemeClr val="tx1"/>
              </a:solidFill>
            </a:endParaRPr>
          </a:p>
          <a:p>
            <a:pPr algn="ctr"/>
            <a:r>
              <a:rPr lang="ja-JP" altLang="en-US" dirty="0">
                <a:solidFill>
                  <a:schemeClr val="tx1"/>
                </a:solidFill>
              </a:rPr>
              <a:t>コロナウイルス流行</a:t>
            </a:r>
            <a:endParaRPr kumimoji="1" lang="ja-JP" altLang="en-US" dirty="0">
              <a:solidFill>
                <a:schemeClr val="tx1"/>
              </a:solidFill>
            </a:endParaRPr>
          </a:p>
        </p:txBody>
      </p:sp>
      <p:sp>
        <p:nvSpPr>
          <p:cNvPr id="13" name="四角形: 角を丸くする 12">
            <a:extLst>
              <a:ext uri="{FF2B5EF4-FFF2-40B4-BE49-F238E27FC236}">
                <a16:creationId xmlns:a16="http://schemas.microsoft.com/office/drawing/2014/main" id="{84ADA650-36FD-447C-8277-93E21240A3C1}"/>
              </a:ext>
            </a:extLst>
          </p:cNvPr>
          <p:cNvSpPr/>
          <p:nvPr/>
        </p:nvSpPr>
        <p:spPr>
          <a:xfrm>
            <a:off x="5241776" y="2095622"/>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2021</a:t>
            </a:r>
            <a:r>
              <a:rPr kumimoji="1" lang="ja-JP" altLang="en-US" dirty="0">
                <a:solidFill>
                  <a:schemeClr val="tx1"/>
                </a:solidFill>
              </a:rPr>
              <a:t>年</a:t>
            </a:r>
            <a:r>
              <a:rPr lang="en-US" altLang="ja-JP" dirty="0">
                <a:solidFill>
                  <a:schemeClr val="tx1"/>
                </a:solidFill>
              </a:rPr>
              <a:t>3</a:t>
            </a:r>
            <a:r>
              <a:rPr kumimoji="1" lang="ja-JP" altLang="en-US" dirty="0">
                <a:solidFill>
                  <a:schemeClr val="tx1"/>
                </a:solidFill>
              </a:rPr>
              <a:t>月</a:t>
            </a:r>
            <a:endParaRPr kumimoji="1" lang="en-US" altLang="ja-JP" dirty="0">
              <a:solidFill>
                <a:schemeClr val="tx1"/>
              </a:solidFill>
            </a:endParaRPr>
          </a:p>
          <a:p>
            <a:pPr algn="ctr"/>
            <a:r>
              <a:rPr kumimoji="1" lang="ja-JP" altLang="en-US" dirty="0">
                <a:solidFill>
                  <a:schemeClr val="tx1"/>
                </a:solidFill>
              </a:rPr>
              <a:t>実質リスケ法案制定</a:t>
            </a:r>
          </a:p>
        </p:txBody>
      </p:sp>
      <p:cxnSp>
        <p:nvCxnSpPr>
          <p:cNvPr id="15" name="直線矢印コネクタ 14">
            <a:extLst>
              <a:ext uri="{FF2B5EF4-FFF2-40B4-BE49-F238E27FC236}">
                <a16:creationId xmlns:a16="http://schemas.microsoft.com/office/drawing/2014/main" id="{609A3576-8384-4CC7-9EFA-FBBEC9CE0296}"/>
              </a:ext>
            </a:extLst>
          </p:cNvPr>
          <p:cNvCxnSpPr>
            <a:stCxn id="10" idx="2"/>
            <a:endCxn id="11" idx="0"/>
          </p:cNvCxnSpPr>
          <p:nvPr/>
        </p:nvCxnSpPr>
        <p:spPr>
          <a:xfrm>
            <a:off x="2318050" y="1636053"/>
            <a:ext cx="0" cy="45956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9DBBBEF-E48A-4F29-AF3F-4777ABD85E1D}"/>
              </a:ext>
            </a:extLst>
          </p:cNvPr>
          <p:cNvCxnSpPr>
            <a:stCxn id="12" idx="2"/>
            <a:endCxn id="13" idx="0"/>
          </p:cNvCxnSpPr>
          <p:nvPr/>
        </p:nvCxnSpPr>
        <p:spPr>
          <a:xfrm>
            <a:off x="6825952" y="1636053"/>
            <a:ext cx="0" cy="45956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8" name="四角形: 角を丸くする 17">
            <a:extLst>
              <a:ext uri="{FF2B5EF4-FFF2-40B4-BE49-F238E27FC236}">
                <a16:creationId xmlns:a16="http://schemas.microsoft.com/office/drawing/2014/main" id="{8686D062-877A-4BD8-8CA5-B85C3D2E5E8D}"/>
              </a:ext>
            </a:extLst>
          </p:cNvPr>
          <p:cNvSpPr/>
          <p:nvPr/>
        </p:nvSpPr>
        <p:spPr>
          <a:xfrm>
            <a:off x="721693" y="3275271"/>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2013</a:t>
            </a:r>
            <a:r>
              <a:rPr kumimoji="1" lang="ja-JP" altLang="en-US" dirty="0">
                <a:solidFill>
                  <a:schemeClr val="tx1"/>
                </a:solidFill>
              </a:rPr>
              <a:t>年</a:t>
            </a:r>
            <a:r>
              <a:rPr lang="en-US" altLang="ja-JP" dirty="0">
                <a:solidFill>
                  <a:schemeClr val="tx1"/>
                </a:solidFill>
              </a:rPr>
              <a:t>3</a:t>
            </a:r>
            <a:r>
              <a:rPr kumimoji="1" lang="ja-JP" altLang="en-US" dirty="0">
                <a:solidFill>
                  <a:schemeClr val="tx1"/>
                </a:solidFill>
              </a:rPr>
              <a:t>月</a:t>
            </a:r>
            <a:endParaRPr kumimoji="1" lang="en-US" altLang="ja-JP" dirty="0">
              <a:solidFill>
                <a:schemeClr val="tx1"/>
              </a:solidFill>
            </a:endParaRPr>
          </a:p>
          <a:p>
            <a:pPr algn="ctr"/>
            <a:r>
              <a:rPr kumimoji="1" lang="ja-JP" altLang="en-US" dirty="0">
                <a:solidFill>
                  <a:schemeClr val="tx1"/>
                </a:solidFill>
              </a:rPr>
              <a:t>法律としては停止⇒趣旨継続</a:t>
            </a:r>
          </a:p>
        </p:txBody>
      </p:sp>
      <p:sp>
        <p:nvSpPr>
          <p:cNvPr id="19" name="四角形: 角を丸くする 18">
            <a:extLst>
              <a:ext uri="{FF2B5EF4-FFF2-40B4-BE49-F238E27FC236}">
                <a16:creationId xmlns:a16="http://schemas.microsoft.com/office/drawing/2014/main" id="{550F71E7-038B-4AF8-ADD5-332DCB91D42E}"/>
              </a:ext>
            </a:extLst>
          </p:cNvPr>
          <p:cNvSpPr/>
          <p:nvPr/>
        </p:nvSpPr>
        <p:spPr>
          <a:xfrm>
            <a:off x="5253955" y="3279908"/>
            <a:ext cx="3168352"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例えば</a:t>
            </a:r>
            <a:r>
              <a:rPr kumimoji="1" lang="en-US" altLang="ja-JP" dirty="0">
                <a:solidFill>
                  <a:schemeClr val="tx1"/>
                </a:solidFill>
              </a:rPr>
              <a:t>2025</a:t>
            </a:r>
            <a:r>
              <a:rPr kumimoji="1" lang="ja-JP" altLang="en-US" dirty="0">
                <a:solidFill>
                  <a:schemeClr val="tx1"/>
                </a:solidFill>
              </a:rPr>
              <a:t>年</a:t>
            </a:r>
            <a:r>
              <a:rPr lang="en-US" altLang="ja-JP" dirty="0">
                <a:solidFill>
                  <a:schemeClr val="tx1"/>
                </a:solidFill>
              </a:rPr>
              <a:t>3</a:t>
            </a:r>
            <a:r>
              <a:rPr kumimoji="1" lang="ja-JP" altLang="en-US" dirty="0">
                <a:solidFill>
                  <a:schemeClr val="tx1"/>
                </a:solidFill>
              </a:rPr>
              <a:t>月</a:t>
            </a:r>
            <a:endParaRPr kumimoji="1" lang="en-US" altLang="ja-JP" dirty="0">
              <a:solidFill>
                <a:schemeClr val="tx1"/>
              </a:solidFill>
            </a:endParaRPr>
          </a:p>
          <a:p>
            <a:pPr algn="ctr"/>
            <a:r>
              <a:rPr lang="ja-JP" altLang="en-US" dirty="0">
                <a:solidFill>
                  <a:schemeClr val="tx1"/>
                </a:solidFill>
              </a:rPr>
              <a:t>この頃までは景気悪化？</a:t>
            </a:r>
            <a:endParaRPr kumimoji="1" lang="ja-JP" altLang="en-US" dirty="0">
              <a:solidFill>
                <a:schemeClr val="tx1"/>
              </a:solidFill>
            </a:endParaRPr>
          </a:p>
        </p:txBody>
      </p:sp>
      <p:cxnSp>
        <p:nvCxnSpPr>
          <p:cNvPr id="20" name="直線矢印コネクタ 19">
            <a:extLst>
              <a:ext uri="{FF2B5EF4-FFF2-40B4-BE49-F238E27FC236}">
                <a16:creationId xmlns:a16="http://schemas.microsoft.com/office/drawing/2014/main" id="{72A96E56-EE3E-4F0E-9F3B-057B8AF42A77}"/>
              </a:ext>
            </a:extLst>
          </p:cNvPr>
          <p:cNvCxnSpPr>
            <a:cxnSpLocks/>
            <a:stCxn id="11" idx="2"/>
            <a:endCxn id="18" idx="0"/>
          </p:cNvCxnSpPr>
          <p:nvPr/>
        </p:nvCxnSpPr>
        <p:spPr>
          <a:xfrm flipH="1">
            <a:off x="2305869" y="2815702"/>
            <a:ext cx="12181" cy="45956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D1BDAE8-D035-4009-9234-4E3D734F4DE8}"/>
              </a:ext>
            </a:extLst>
          </p:cNvPr>
          <p:cNvCxnSpPr>
            <a:cxnSpLocks/>
            <a:stCxn id="13" idx="2"/>
            <a:endCxn id="19" idx="0"/>
          </p:cNvCxnSpPr>
          <p:nvPr/>
        </p:nvCxnSpPr>
        <p:spPr>
          <a:xfrm>
            <a:off x="6825952" y="2815702"/>
            <a:ext cx="12179" cy="46420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23455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72396"/>
            <a:ext cx="8640762" cy="433387"/>
          </a:xfrm>
        </p:spPr>
        <p:txBody>
          <a:bodyPr wrap="square" anchor="ctr">
            <a:normAutofit/>
          </a:bodyPr>
          <a:lstStyle/>
          <a:p>
            <a:r>
              <a:rPr lang="en-US" altLang="ja-JP" dirty="0"/>
              <a:t>9</a:t>
            </a:r>
            <a:r>
              <a:rPr kumimoji="1" lang="en-US" altLang="ja-JP" dirty="0"/>
              <a:t>-7</a:t>
            </a:r>
            <a:r>
              <a:rPr kumimoji="1" lang="ja-JP" altLang="en-US" dirty="0"/>
              <a:t>．銀行対応について</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60</a:t>
            </a:fld>
            <a:endParaRPr lang="en-US" altLang="ja-JP" dirty="0"/>
          </a:p>
        </p:txBody>
      </p:sp>
      <p:graphicFrame>
        <p:nvGraphicFramePr>
          <p:cNvPr id="6" name="コンテンツ プレースホルダ 4">
            <a:extLst>
              <a:ext uri="{FF2B5EF4-FFF2-40B4-BE49-F238E27FC236}">
                <a16:creationId xmlns:a16="http://schemas.microsoft.com/office/drawing/2014/main" id="{B483FEC0-BBF7-4165-AF21-DD473BD424CD}"/>
              </a:ext>
            </a:extLst>
          </p:cNvPr>
          <p:cNvGraphicFramePr>
            <a:graphicFrameLocks/>
          </p:cNvGraphicFramePr>
          <p:nvPr/>
        </p:nvGraphicFramePr>
        <p:xfrm>
          <a:off x="457200" y="1124746"/>
          <a:ext cx="8229600" cy="41495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右中かっこ 6">
            <a:extLst>
              <a:ext uri="{FF2B5EF4-FFF2-40B4-BE49-F238E27FC236}">
                <a16:creationId xmlns:a16="http://schemas.microsoft.com/office/drawing/2014/main" id="{B93A379B-34E9-470A-A593-4D1CBD7F4354}"/>
              </a:ext>
            </a:extLst>
          </p:cNvPr>
          <p:cNvSpPr/>
          <p:nvPr/>
        </p:nvSpPr>
        <p:spPr>
          <a:xfrm>
            <a:off x="6105315" y="1236258"/>
            <a:ext cx="181161" cy="197671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0D16D3A-0148-45E2-A58C-66BCB0962272}"/>
              </a:ext>
            </a:extLst>
          </p:cNvPr>
          <p:cNvSpPr txBox="1"/>
          <p:nvPr/>
        </p:nvSpPr>
        <p:spPr>
          <a:xfrm>
            <a:off x="6616665" y="1194640"/>
            <a:ext cx="2051720" cy="1477328"/>
          </a:xfrm>
          <a:prstGeom prst="rect">
            <a:avLst/>
          </a:prstGeom>
          <a:noFill/>
        </p:spPr>
        <p:txBody>
          <a:bodyPr wrap="square" rtlCol="0">
            <a:spAutoFit/>
          </a:bodyPr>
          <a:lstStyle/>
          <a:p>
            <a:r>
              <a:rPr kumimoji="1" lang="ja-JP" altLang="en-US" dirty="0"/>
              <a:t>判断基準は３つ</a:t>
            </a:r>
            <a:endParaRPr kumimoji="1" lang="en-US" altLang="ja-JP" dirty="0"/>
          </a:p>
          <a:p>
            <a:endParaRPr kumimoji="1" lang="en-US" altLang="ja-JP" dirty="0"/>
          </a:p>
          <a:p>
            <a:r>
              <a:rPr lang="ja-JP" altLang="en-US" dirty="0"/>
              <a:t>・実態債務超過？</a:t>
            </a:r>
            <a:endParaRPr lang="en-US" altLang="ja-JP" dirty="0"/>
          </a:p>
          <a:p>
            <a:r>
              <a:rPr kumimoji="1" lang="ja-JP" altLang="en-US" dirty="0"/>
              <a:t>・</a:t>
            </a:r>
            <a:r>
              <a:rPr kumimoji="1" lang="en-US" altLang="ja-JP" dirty="0"/>
              <a:t>2</a:t>
            </a:r>
            <a:r>
              <a:rPr lang="ja-JP" altLang="en-US" dirty="0"/>
              <a:t>期連続赤字？</a:t>
            </a:r>
            <a:endParaRPr lang="en-US" altLang="ja-JP" dirty="0"/>
          </a:p>
          <a:p>
            <a:r>
              <a:rPr lang="ja-JP" altLang="en-US" dirty="0"/>
              <a:t>・借入月商倍率？</a:t>
            </a:r>
            <a:endParaRPr kumimoji="1" lang="ja-JP" altLang="en-US" dirty="0"/>
          </a:p>
        </p:txBody>
      </p:sp>
      <p:sp>
        <p:nvSpPr>
          <p:cNvPr id="9" name="テキスト ボックス 8">
            <a:extLst>
              <a:ext uri="{FF2B5EF4-FFF2-40B4-BE49-F238E27FC236}">
                <a16:creationId xmlns:a16="http://schemas.microsoft.com/office/drawing/2014/main" id="{7FBD499A-DA5E-4E33-8457-D3C2C20EA64E}"/>
              </a:ext>
            </a:extLst>
          </p:cNvPr>
          <p:cNvSpPr txBox="1"/>
          <p:nvPr/>
        </p:nvSpPr>
        <p:spPr>
          <a:xfrm>
            <a:off x="6564960" y="3670688"/>
            <a:ext cx="2195736" cy="738664"/>
          </a:xfrm>
          <a:prstGeom prst="rect">
            <a:avLst/>
          </a:prstGeom>
          <a:noFill/>
        </p:spPr>
        <p:txBody>
          <a:bodyPr wrap="square" rtlCol="0">
            <a:spAutoFit/>
          </a:bodyPr>
          <a:lstStyle/>
          <a:p>
            <a:r>
              <a:rPr lang="ja-JP" altLang="en-US" sz="1400" dirty="0"/>
              <a:t>・</a:t>
            </a:r>
            <a:r>
              <a:rPr kumimoji="1" lang="ja-JP" altLang="en-US" sz="1400" dirty="0"/>
              <a:t>元金返済据置</a:t>
            </a:r>
            <a:endParaRPr kumimoji="1" lang="en-US" altLang="ja-JP" sz="1400" dirty="0"/>
          </a:p>
          <a:p>
            <a:r>
              <a:rPr lang="ja-JP" altLang="en-US" sz="1400" dirty="0"/>
              <a:t>・リスケ終了後、正常返済</a:t>
            </a:r>
            <a:endParaRPr lang="en-US" altLang="ja-JP" sz="1400" dirty="0"/>
          </a:p>
          <a:p>
            <a:r>
              <a:rPr lang="ja-JP" altLang="en-US" sz="1400" dirty="0"/>
              <a:t>＋会社の状況で借入可能</a:t>
            </a:r>
            <a:endParaRPr kumimoji="1" lang="ja-JP" altLang="en-US" sz="1400" dirty="0"/>
          </a:p>
        </p:txBody>
      </p:sp>
      <p:sp>
        <p:nvSpPr>
          <p:cNvPr id="10" name="テキスト ボックス 9">
            <a:extLst>
              <a:ext uri="{FF2B5EF4-FFF2-40B4-BE49-F238E27FC236}">
                <a16:creationId xmlns:a16="http://schemas.microsoft.com/office/drawing/2014/main" id="{46E6A154-3AB6-4039-AFA5-41F07912C666}"/>
              </a:ext>
            </a:extLst>
          </p:cNvPr>
          <p:cNvSpPr txBox="1"/>
          <p:nvPr/>
        </p:nvSpPr>
        <p:spPr>
          <a:xfrm>
            <a:off x="6665591" y="4745805"/>
            <a:ext cx="1178883" cy="307777"/>
          </a:xfrm>
          <a:prstGeom prst="rect">
            <a:avLst/>
          </a:prstGeom>
          <a:noFill/>
        </p:spPr>
        <p:txBody>
          <a:bodyPr wrap="square" rtlCol="0">
            <a:spAutoFit/>
          </a:bodyPr>
          <a:lstStyle/>
          <a:p>
            <a:r>
              <a:rPr lang="en-US" altLang="ja-JP" sz="1400" dirty="0"/>
              <a:t>【</a:t>
            </a:r>
            <a:r>
              <a:rPr lang="ja-JP" altLang="en-US" sz="1400" dirty="0"/>
              <a:t>悪いところ</a:t>
            </a:r>
            <a:r>
              <a:rPr lang="en-US" altLang="ja-JP" sz="1400" dirty="0"/>
              <a:t>】</a:t>
            </a:r>
            <a:endParaRPr kumimoji="1" lang="en-US" altLang="ja-JP" sz="1400" dirty="0"/>
          </a:p>
        </p:txBody>
      </p:sp>
      <p:sp>
        <p:nvSpPr>
          <p:cNvPr id="11" name="テキスト ボックス 10">
            <a:extLst>
              <a:ext uri="{FF2B5EF4-FFF2-40B4-BE49-F238E27FC236}">
                <a16:creationId xmlns:a16="http://schemas.microsoft.com/office/drawing/2014/main" id="{068B7745-7D21-4358-98A6-878777640FC5}"/>
              </a:ext>
            </a:extLst>
          </p:cNvPr>
          <p:cNvSpPr txBox="1"/>
          <p:nvPr/>
        </p:nvSpPr>
        <p:spPr>
          <a:xfrm>
            <a:off x="6564960" y="3416296"/>
            <a:ext cx="1480770" cy="307777"/>
          </a:xfrm>
          <a:prstGeom prst="rect">
            <a:avLst/>
          </a:prstGeom>
          <a:noFill/>
        </p:spPr>
        <p:txBody>
          <a:bodyPr wrap="square" rtlCol="0">
            <a:spAutoFit/>
          </a:bodyPr>
          <a:lstStyle/>
          <a:p>
            <a:r>
              <a:rPr lang="en-US" altLang="ja-JP" sz="1400" dirty="0"/>
              <a:t>【</a:t>
            </a:r>
            <a:r>
              <a:rPr lang="ja-JP" altLang="en-US" sz="1400" dirty="0"/>
              <a:t>良いところ</a:t>
            </a:r>
            <a:r>
              <a:rPr lang="en-US" altLang="ja-JP" sz="1400" dirty="0"/>
              <a:t>】</a:t>
            </a:r>
            <a:endParaRPr kumimoji="1" lang="en-US" altLang="ja-JP" sz="1400" dirty="0"/>
          </a:p>
        </p:txBody>
      </p:sp>
      <p:sp>
        <p:nvSpPr>
          <p:cNvPr id="12" name="テキスト ボックス 11">
            <a:extLst>
              <a:ext uri="{FF2B5EF4-FFF2-40B4-BE49-F238E27FC236}">
                <a16:creationId xmlns:a16="http://schemas.microsoft.com/office/drawing/2014/main" id="{FEC8AD25-7758-4B40-AE9A-41DE4AA86944}"/>
              </a:ext>
            </a:extLst>
          </p:cNvPr>
          <p:cNvSpPr txBox="1"/>
          <p:nvPr/>
        </p:nvSpPr>
        <p:spPr>
          <a:xfrm>
            <a:off x="6616665" y="5089836"/>
            <a:ext cx="2405395" cy="1169551"/>
          </a:xfrm>
          <a:prstGeom prst="rect">
            <a:avLst/>
          </a:prstGeom>
          <a:noFill/>
        </p:spPr>
        <p:txBody>
          <a:bodyPr wrap="square" rtlCol="0">
            <a:spAutoFit/>
          </a:bodyPr>
          <a:lstStyle/>
          <a:p>
            <a:r>
              <a:rPr lang="ja-JP" altLang="en-US" sz="1400" dirty="0"/>
              <a:t>・リスケ中は原則として新規</a:t>
            </a:r>
            <a:endParaRPr lang="en-US" altLang="ja-JP" sz="1400" dirty="0"/>
          </a:p>
          <a:p>
            <a:r>
              <a:rPr lang="ja-JP" altLang="en-US" sz="1400" dirty="0"/>
              <a:t> 借入不可</a:t>
            </a:r>
            <a:endParaRPr lang="en-US" altLang="ja-JP" sz="1400" dirty="0"/>
          </a:p>
          <a:p>
            <a:r>
              <a:rPr lang="ja-JP" altLang="en-US" sz="1400" dirty="0"/>
              <a:t>・保証協会付融資に関しては、</a:t>
            </a:r>
            <a:endParaRPr lang="en-US" altLang="ja-JP" sz="1400" dirty="0"/>
          </a:p>
          <a:p>
            <a:r>
              <a:rPr lang="ja-JP" altLang="en-US" sz="1400" dirty="0"/>
              <a:t>　リスケの都度追加保証料が</a:t>
            </a:r>
            <a:endParaRPr lang="en-US" altLang="ja-JP" sz="1400" dirty="0"/>
          </a:p>
          <a:p>
            <a:r>
              <a:rPr lang="ja-JP" altLang="en-US" sz="1400" dirty="0"/>
              <a:t>　発生する</a:t>
            </a:r>
            <a:endParaRPr lang="en-US" altLang="ja-JP" sz="1400" dirty="0"/>
          </a:p>
        </p:txBody>
      </p:sp>
      <p:sp>
        <p:nvSpPr>
          <p:cNvPr id="13" name="右矢印 17">
            <a:extLst>
              <a:ext uri="{FF2B5EF4-FFF2-40B4-BE49-F238E27FC236}">
                <a16:creationId xmlns:a16="http://schemas.microsoft.com/office/drawing/2014/main" id="{29C6A649-DB7C-4B99-9FC3-97C9A72B7589}"/>
              </a:ext>
            </a:extLst>
          </p:cNvPr>
          <p:cNvSpPr/>
          <p:nvPr/>
        </p:nvSpPr>
        <p:spPr>
          <a:xfrm rot="5400000">
            <a:off x="7395099" y="4426716"/>
            <a:ext cx="293509" cy="332777"/>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77238C3F-3000-401E-9BBE-E3DEF55EAB57}"/>
              </a:ext>
            </a:extLst>
          </p:cNvPr>
          <p:cNvSpPr txBox="1"/>
          <p:nvPr/>
        </p:nvSpPr>
        <p:spPr>
          <a:xfrm>
            <a:off x="287100" y="996007"/>
            <a:ext cx="2268676" cy="1077218"/>
          </a:xfrm>
          <a:prstGeom prst="rect">
            <a:avLst/>
          </a:prstGeom>
          <a:noFill/>
        </p:spPr>
        <p:txBody>
          <a:bodyPr wrap="square" rtlCol="0">
            <a:spAutoFit/>
          </a:bodyPr>
          <a:lstStyle/>
          <a:p>
            <a:r>
              <a:rPr kumimoji="1" lang="ja-JP" altLang="en-US" sz="1600" dirty="0"/>
              <a:t>資金調達が良いのか？</a:t>
            </a:r>
            <a:endParaRPr kumimoji="1" lang="en-US" altLang="ja-JP" sz="1600" dirty="0"/>
          </a:p>
          <a:p>
            <a:r>
              <a:rPr kumimoji="1" lang="ja-JP" altLang="en-US" sz="1600" dirty="0"/>
              <a:t>リスケが良いのか？</a:t>
            </a:r>
            <a:endParaRPr kumimoji="1" lang="en-US" altLang="ja-JP" sz="1600" dirty="0"/>
          </a:p>
          <a:p>
            <a:r>
              <a:rPr kumimoji="1" lang="ja-JP" altLang="en-US" sz="1600" dirty="0"/>
              <a:t>代位弁済が良いのか？</a:t>
            </a:r>
            <a:endParaRPr kumimoji="1" lang="en-US" altLang="ja-JP" sz="1600" dirty="0"/>
          </a:p>
          <a:p>
            <a:r>
              <a:rPr kumimoji="1" lang="ja-JP" altLang="en-US" sz="1600" dirty="0">
                <a:solidFill>
                  <a:srgbClr val="FF0000"/>
                </a:solidFill>
              </a:rPr>
              <a:t>十分な検討</a:t>
            </a:r>
            <a:r>
              <a:rPr kumimoji="1" lang="ja-JP" altLang="en-US" sz="1600" dirty="0"/>
              <a:t>が必要！！</a:t>
            </a:r>
          </a:p>
        </p:txBody>
      </p:sp>
      <p:sp>
        <p:nvSpPr>
          <p:cNvPr id="15" name="テキスト ボックス 14">
            <a:extLst>
              <a:ext uri="{FF2B5EF4-FFF2-40B4-BE49-F238E27FC236}">
                <a16:creationId xmlns:a16="http://schemas.microsoft.com/office/drawing/2014/main" id="{7A63DC8B-0144-4BE1-A0BB-9D5C21FD629E}"/>
              </a:ext>
            </a:extLst>
          </p:cNvPr>
          <p:cNvSpPr txBox="1"/>
          <p:nvPr/>
        </p:nvSpPr>
        <p:spPr>
          <a:xfrm>
            <a:off x="2295943" y="5443006"/>
            <a:ext cx="4339137" cy="954107"/>
          </a:xfrm>
          <a:prstGeom prst="rect">
            <a:avLst/>
          </a:prstGeom>
          <a:noFill/>
        </p:spPr>
        <p:txBody>
          <a:bodyPr wrap="square" rtlCol="0">
            <a:spAutoFit/>
          </a:bodyPr>
          <a:lstStyle/>
          <a:p>
            <a:r>
              <a:rPr lang="en-US" altLang="ja-JP" sz="1400" dirty="0"/>
              <a:t>【</a:t>
            </a:r>
            <a:r>
              <a:rPr lang="ja-JP" altLang="en-US" sz="1400" dirty="0"/>
              <a:t>良いところ</a:t>
            </a:r>
            <a:r>
              <a:rPr lang="en-US" altLang="ja-JP" sz="1400" dirty="0"/>
              <a:t>】</a:t>
            </a:r>
          </a:p>
          <a:p>
            <a:r>
              <a:rPr kumimoji="1" lang="ja-JP" altLang="en-US" sz="1400" dirty="0"/>
              <a:t>・保証協会付</a:t>
            </a:r>
            <a:r>
              <a:rPr lang="ja-JP" altLang="en-US" sz="1400" dirty="0"/>
              <a:t>融資⇒元金充当の返済（月額返済も低額）</a:t>
            </a:r>
            <a:endParaRPr lang="en-US" altLang="ja-JP" sz="1400" dirty="0"/>
          </a:p>
          <a:p>
            <a:r>
              <a:rPr kumimoji="1" lang="en-US" altLang="ja-JP" sz="1400" dirty="0"/>
              <a:t>【</a:t>
            </a:r>
            <a:r>
              <a:rPr kumimoji="1" lang="ja-JP" altLang="en-US" sz="1400" dirty="0"/>
              <a:t>悪いところ</a:t>
            </a:r>
            <a:r>
              <a:rPr kumimoji="1" lang="en-US" altLang="ja-JP" sz="1400" dirty="0"/>
              <a:t>】</a:t>
            </a:r>
          </a:p>
          <a:p>
            <a:r>
              <a:rPr lang="ja-JP" altLang="en-US" sz="1400" dirty="0"/>
              <a:t>・今後の借入はほぼ期待できない</a:t>
            </a:r>
            <a:endParaRPr kumimoji="1" lang="ja-JP" altLang="en-US" sz="1400" dirty="0"/>
          </a:p>
        </p:txBody>
      </p:sp>
      <p:sp>
        <p:nvSpPr>
          <p:cNvPr id="16" name="右矢印 21">
            <a:extLst>
              <a:ext uri="{FF2B5EF4-FFF2-40B4-BE49-F238E27FC236}">
                <a16:creationId xmlns:a16="http://schemas.microsoft.com/office/drawing/2014/main" id="{96AECA7D-93CB-4429-8355-0D2CB6FE870E}"/>
              </a:ext>
            </a:extLst>
          </p:cNvPr>
          <p:cNvSpPr/>
          <p:nvPr/>
        </p:nvSpPr>
        <p:spPr>
          <a:xfrm rot="10800000">
            <a:off x="1893789" y="5740039"/>
            <a:ext cx="402154" cy="360040"/>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6E2463A2-32FD-44B8-8DA9-411D35DC8F44}"/>
              </a:ext>
            </a:extLst>
          </p:cNvPr>
          <p:cNvSpPr txBox="1"/>
          <p:nvPr/>
        </p:nvSpPr>
        <p:spPr>
          <a:xfrm>
            <a:off x="107505" y="5277141"/>
            <a:ext cx="1774310" cy="1077218"/>
          </a:xfrm>
          <a:prstGeom prst="rect">
            <a:avLst/>
          </a:prstGeom>
          <a:noFill/>
        </p:spPr>
        <p:txBody>
          <a:bodyPr wrap="square" rtlCol="0">
            <a:spAutoFit/>
          </a:bodyPr>
          <a:lstStyle/>
          <a:p>
            <a:r>
              <a:rPr kumimoji="1" lang="ja-JP" altLang="en-US" sz="1600" dirty="0"/>
              <a:t>代位弁済後の会社運営を十分考慮する（第二会社も検討）</a:t>
            </a:r>
          </a:p>
        </p:txBody>
      </p:sp>
      <p:sp>
        <p:nvSpPr>
          <p:cNvPr id="18" name="右矢印 23">
            <a:extLst>
              <a:ext uri="{FF2B5EF4-FFF2-40B4-BE49-F238E27FC236}">
                <a16:creationId xmlns:a16="http://schemas.microsoft.com/office/drawing/2014/main" id="{0F04A838-FA23-41E4-9DEE-97C4237C106C}"/>
              </a:ext>
            </a:extLst>
          </p:cNvPr>
          <p:cNvSpPr/>
          <p:nvPr/>
        </p:nvSpPr>
        <p:spPr>
          <a:xfrm>
            <a:off x="5842651" y="3429672"/>
            <a:ext cx="722309" cy="319379"/>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右矢印 24">
            <a:extLst>
              <a:ext uri="{FF2B5EF4-FFF2-40B4-BE49-F238E27FC236}">
                <a16:creationId xmlns:a16="http://schemas.microsoft.com/office/drawing/2014/main" id="{BE86ED3B-2C23-46D6-96FF-56DF7C6C81B0}"/>
              </a:ext>
            </a:extLst>
          </p:cNvPr>
          <p:cNvSpPr/>
          <p:nvPr/>
        </p:nvSpPr>
        <p:spPr>
          <a:xfrm rot="5400000">
            <a:off x="7395099" y="2674859"/>
            <a:ext cx="293509" cy="332777"/>
          </a:xfrm>
          <a:prstGeom prst="righ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4DA4C731-3921-446A-A645-C2FD7127F58E}"/>
              </a:ext>
            </a:extLst>
          </p:cNvPr>
          <p:cNvSpPr txBox="1"/>
          <p:nvPr/>
        </p:nvSpPr>
        <p:spPr>
          <a:xfrm>
            <a:off x="6665591" y="2985871"/>
            <a:ext cx="1908818" cy="338554"/>
          </a:xfrm>
          <a:prstGeom prst="rect">
            <a:avLst/>
          </a:prstGeom>
          <a:noFill/>
        </p:spPr>
        <p:txBody>
          <a:bodyPr wrap="square" rtlCol="0">
            <a:spAutoFit/>
          </a:bodyPr>
          <a:lstStyle/>
          <a:p>
            <a:r>
              <a:rPr lang="ja-JP" altLang="en-US" sz="1600" dirty="0">
                <a:solidFill>
                  <a:srgbClr val="FF0000"/>
                </a:solidFill>
              </a:rPr>
              <a:t>債務者区分の把握</a:t>
            </a:r>
            <a:endParaRPr kumimoji="1" lang="en-US" altLang="ja-JP" sz="1600" dirty="0">
              <a:solidFill>
                <a:srgbClr val="FF0000"/>
              </a:solidFill>
            </a:endParaRPr>
          </a:p>
        </p:txBody>
      </p:sp>
      <p:sp>
        <p:nvSpPr>
          <p:cNvPr id="21" name="曲折矢印 2">
            <a:extLst>
              <a:ext uri="{FF2B5EF4-FFF2-40B4-BE49-F238E27FC236}">
                <a16:creationId xmlns:a16="http://schemas.microsoft.com/office/drawing/2014/main" id="{6BEC3E69-639F-4135-8CDF-94012CA38EFC}"/>
              </a:ext>
            </a:extLst>
          </p:cNvPr>
          <p:cNvSpPr/>
          <p:nvPr/>
        </p:nvSpPr>
        <p:spPr>
          <a:xfrm rot="5400000">
            <a:off x="5404543" y="4598421"/>
            <a:ext cx="1470599" cy="602544"/>
          </a:xfrm>
          <a:prstGeom prst="ben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8440937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a:off x="0" y="6381328"/>
            <a:ext cx="9144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fld id="{759AEDDB-82C5-44DB-B018-CFF3ED3D10BF}" type="slidenum">
              <a:rPr kumimoji="1" lang="ja-JP" altLang="en-US" smtClean="0"/>
              <a:t>61</a:t>
            </a:fld>
            <a:endParaRPr kumimoji="1" lang="ja-JP" altLang="en-US" dirty="0"/>
          </a:p>
        </p:txBody>
      </p:sp>
      <p:sp>
        <p:nvSpPr>
          <p:cNvPr id="16" name="テキスト ボックス 15"/>
          <p:cNvSpPr txBox="1"/>
          <p:nvPr/>
        </p:nvSpPr>
        <p:spPr>
          <a:xfrm>
            <a:off x="179512" y="183897"/>
            <a:ext cx="6469436" cy="400110"/>
          </a:xfrm>
          <a:prstGeom prst="rect">
            <a:avLst/>
          </a:prstGeom>
          <a:noFill/>
        </p:spPr>
        <p:txBody>
          <a:bodyPr wrap="square" rtlCol="0">
            <a:spAutoFit/>
          </a:bodyPr>
          <a:lstStyle/>
          <a:p>
            <a:r>
              <a:rPr lang="en-US" altLang="ja-JP" sz="2000" dirty="0">
                <a:solidFill>
                  <a:schemeClr val="tx2"/>
                </a:solidFill>
                <a:latin typeface="+mj-lt"/>
                <a:ea typeface="+mj-ea"/>
                <a:cs typeface="+mj-cs"/>
              </a:rPr>
              <a:t>10-1.</a:t>
            </a:r>
            <a:r>
              <a:rPr lang="ja-JP" altLang="en-US" sz="2000" dirty="0">
                <a:solidFill>
                  <a:schemeClr val="tx2"/>
                </a:solidFill>
                <a:latin typeface="+mj-lt"/>
                <a:ea typeface="+mj-ea"/>
                <a:cs typeface="+mj-cs"/>
              </a:rPr>
              <a:t>まとめ</a:t>
            </a:r>
          </a:p>
        </p:txBody>
      </p:sp>
      <p:sp>
        <p:nvSpPr>
          <p:cNvPr id="2" name="四角形: 角を丸くする 1">
            <a:extLst>
              <a:ext uri="{FF2B5EF4-FFF2-40B4-BE49-F238E27FC236}">
                <a16:creationId xmlns:a16="http://schemas.microsoft.com/office/drawing/2014/main" id="{A6B8E25F-627A-4D8A-98F5-DF9B50B618D0}"/>
              </a:ext>
            </a:extLst>
          </p:cNvPr>
          <p:cNvSpPr/>
          <p:nvPr/>
        </p:nvSpPr>
        <p:spPr>
          <a:xfrm>
            <a:off x="2341025" y="1112855"/>
            <a:ext cx="460800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今後、不確実な経営環境を生き抜く為、</a:t>
            </a:r>
            <a:endParaRPr kumimoji="1" lang="en-US" altLang="ja-JP" sz="2000" dirty="0">
              <a:solidFill>
                <a:schemeClr val="tx1"/>
              </a:solidFill>
            </a:endParaRPr>
          </a:p>
          <a:p>
            <a:pPr algn="ctr"/>
            <a:r>
              <a:rPr kumimoji="1" lang="ja-JP" altLang="en-US" sz="2000" dirty="0">
                <a:solidFill>
                  <a:schemeClr val="tx1"/>
                </a:solidFill>
              </a:rPr>
              <a:t>資金繰り表の需要は必ず高まる</a:t>
            </a:r>
          </a:p>
        </p:txBody>
      </p:sp>
      <p:sp>
        <p:nvSpPr>
          <p:cNvPr id="11" name="四角形: 角を丸くする 10">
            <a:extLst>
              <a:ext uri="{FF2B5EF4-FFF2-40B4-BE49-F238E27FC236}">
                <a16:creationId xmlns:a16="http://schemas.microsoft.com/office/drawing/2014/main" id="{C62751E2-CDCE-498F-9134-7EF403725C87}"/>
              </a:ext>
            </a:extLst>
          </p:cNvPr>
          <p:cNvSpPr/>
          <p:nvPr/>
        </p:nvSpPr>
        <p:spPr>
          <a:xfrm>
            <a:off x="2341024" y="2594872"/>
            <a:ext cx="4608001" cy="7431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適正な事業計画が前提となる</a:t>
            </a:r>
            <a:endParaRPr kumimoji="1" lang="en-US" altLang="ja-JP" sz="2000" dirty="0">
              <a:solidFill>
                <a:schemeClr val="tx1"/>
              </a:solidFill>
            </a:endParaRPr>
          </a:p>
        </p:txBody>
      </p:sp>
      <p:sp>
        <p:nvSpPr>
          <p:cNvPr id="12" name="四角形: 角を丸くする 11">
            <a:extLst>
              <a:ext uri="{FF2B5EF4-FFF2-40B4-BE49-F238E27FC236}">
                <a16:creationId xmlns:a16="http://schemas.microsoft.com/office/drawing/2014/main" id="{FBEB9FAF-F1BE-4B0D-AEF8-D12E83D4C129}"/>
              </a:ext>
            </a:extLst>
          </p:cNvPr>
          <p:cNvSpPr/>
          <p:nvPr/>
        </p:nvSpPr>
        <p:spPr>
          <a:xfrm>
            <a:off x="2341024" y="3984044"/>
            <a:ext cx="4608001" cy="7431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対応出来る人が少ない！</a:t>
            </a:r>
            <a:endParaRPr kumimoji="1" lang="en-US" altLang="ja-JP" sz="2000" dirty="0">
              <a:solidFill>
                <a:schemeClr val="tx1"/>
              </a:solidFill>
            </a:endParaRPr>
          </a:p>
        </p:txBody>
      </p:sp>
      <p:sp>
        <p:nvSpPr>
          <p:cNvPr id="13" name="四角形: 角を丸くする 12">
            <a:extLst>
              <a:ext uri="{FF2B5EF4-FFF2-40B4-BE49-F238E27FC236}">
                <a16:creationId xmlns:a16="http://schemas.microsoft.com/office/drawing/2014/main" id="{6B3F35B5-7C07-4601-9C5D-8272DAD9FD42}"/>
              </a:ext>
            </a:extLst>
          </p:cNvPr>
          <p:cNvSpPr/>
          <p:nvPr/>
        </p:nvSpPr>
        <p:spPr>
          <a:xfrm>
            <a:off x="683568" y="5373216"/>
            <a:ext cx="7920880" cy="7368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tx1"/>
                </a:solidFill>
              </a:rPr>
              <a:t>経営判断の意思決定に資する</a:t>
            </a:r>
            <a:r>
              <a:rPr kumimoji="1" lang="ja-JP" altLang="en-US" sz="2000">
                <a:solidFill>
                  <a:srgbClr val="FF0000"/>
                </a:solidFill>
              </a:rPr>
              <a:t>資金繰り表を作成</a:t>
            </a:r>
            <a:r>
              <a:rPr kumimoji="1" lang="ja-JP" altLang="en-US" sz="2000">
                <a:solidFill>
                  <a:schemeClr val="tx1"/>
                </a:solidFill>
              </a:rPr>
              <a:t>する事が出来る！</a:t>
            </a:r>
            <a:endParaRPr lang="en-US" altLang="ja-JP" sz="2000">
              <a:solidFill>
                <a:schemeClr val="tx1"/>
              </a:solidFill>
            </a:endParaRPr>
          </a:p>
          <a:p>
            <a:pPr algn="ctr"/>
            <a:r>
              <a:rPr kumimoji="1" lang="ja-JP" altLang="en-US" sz="2000">
                <a:solidFill>
                  <a:schemeClr val="tx1"/>
                </a:solidFill>
              </a:rPr>
              <a:t>これが、みなさんの</a:t>
            </a:r>
            <a:r>
              <a:rPr kumimoji="1" lang="ja-JP" altLang="en-US" sz="2000">
                <a:solidFill>
                  <a:srgbClr val="FF0000"/>
                </a:solidFill>
              </a:rPr>
              <a:t>付加価値</a:t>
            </a:r>
            <a:r>
              <a:rPr kumimoji="1" lang="ja-JP" altLang="en-US" sz="2000">
                <a:solidFill>
                  <a:schemeClr val="tx1"/>
                </a:solidFill>
              </a:rPr>
              <a:t>を高めることになる！</a:t>
            </a:r>
            <a:endParaRPr kumimoji="1" lang="en-US" altLang="ja-JP" sz="2000" dirty="0">
              <a:solidFill>
                <a:schemeClr val="tx1"/>
              </a:solidFill>
            </a:endParaRPr>
          </a:p>
        </p:txBody>
      </p:sp>
      <p:sp>
        <p:nvSpPr>
          <p:cNvPr id="5" name="フッター プレースホルダー 4">
            <a:extLst>
              <a:ext uri="{FF2B5EF4-FFF2-40B4-BE49-F238E27FC236}">
                <a16:creationId xmlns:a16="http://schemas.microsoft.com/office/drawing/2014/main" id="{0EEBC31B-B56A-4314-84B6-A17EFF6FBCA9}"/>
              </a:ext>
            </a:extLst>
          </p:cNvPr>
          <p:cNvSpPr>
            <a:spLocks noGrp="1"/>
          </p:cNvSpPr>
          <p:nvPr>
            <p:ph type="ftr" sz="quarter" idx="11"/>
          </p:nvPr>
        </p:nvSpPr>
        <p:spPr/>
        <p:txBody>
          <a:bodyPr/>
          <a:lstStyle/>
          <a:p>
            <a:pPr>
              <a:defRPr/>
            </a:pPr>
            <a:r>
              <a:rPr lang="en-US" altLang="ja-JP"/>
              <a:t>©</a:t>
            </a:r>
            <a:r>
              <a:rPr lang="ja-JP" altLang="en-US"/>
              <a:t>しのざき総研２０２１</a:t>
            </a:r>
            <a:endParaRPr lang="en-US" altLang="ja-JP" dirty="0"/>
          </a:p>
        </p:txBody>
      </p:sp>
      <p:cxnSp>
        <p:nvCxnSpPr>
          <p:cNvPr id="7" name="直線矢印コネクタ 6">
            <a:extLst>
              <a:ext uri="{FF2B5EF4-FFF2-40B4-BE49-F238E27FC236}">
                <a16:creationId xmlns:a16="http://schemas.microsoft.com/office/drawing/2014/main" id="{345A96B0-C4B2-443D-A72C-9B489BCC2B27}"/>
              </a:ext>
            </a:extLst>
          </p:cNvPr>
          <p:cNvCxnSpPr>
            <a:cxnSpLocks/>
            <a:stCxn id="2" idx="2"/>
            <a:endCxn id="11" idx="0"/>
          </p:cNvCxnSpPr>
          <p:nvPr/>
        </p:nvCxnSpPr>
        <p:spPr>
          <a:xfrm>
            <a:off x="4645025" y="1904943"/>
            <a:ext cx="0" cy="68992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A34EAA25-1F90-4CF5-99F4-AC32BD4E0E86}"/>
              </a:ext>
            </a:extLst>
          </p:cNvPr>
          <p:cNvCxnSpPr>
            <a:cxnSpLocks/>
            <a:stCxn id="11" idx="2"/>
            <a:endCxn id="12" idx="0"/>
          </p:cNvCxnSpPr>
          <p:nvPr/>
        </p:nvCxnSpPr>
        <p:spPr>
          <a:xfrm>
            <a:off x="4645025" y="3338049"/>
            <a:ext cx="0" cy="64599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20CE2C00-B15A-4C49-B310-FC754679E42B}"/>
              </a:ext>
            </a:extLst>
          </p:cNvPr>
          <p:cNvCxnSpPr>
            <a:cxnSpLocks/>
            <a:stCxn id="12" idx="2"/>
            <a:endCxn id="13" idx="0"/>
          </p:cNvCxnSpPr>
          <p:nvPr/>
        </p:nvCxnSpPr>
        <p:spPr>
          <a:xfrm flipH="1">
            <a:off x="4644008" y="4727221"/>
            <a:ext cx="1017" cy="64599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5420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1-5</a:t>
            </a:r>
            <a:r>
              <a:rPr kumimoji="1" lang="ja-JP" altLang="en-US" dirty="0"/>
              <a:t>．資金繰り表の構造</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6</a:t>
            </a:fld>
            <a:endParaRPr lang="en-US" altLang="ja-JP" dirty="0"/>
          </a:p>
        </p:txBody>
      </p:sp>
      <p:graphicFrame>
        <p:nvGraphicFramePr>
          <p:cNvPr id="6" name="表 5">
            <a:extLst>
              <a:ext uri="{FF2B5EF4-FFF2-40B4-BE49-F238E27FC236}">
                <a16:creationId xmlns:a16="http://schemas.microsoft.com/office/drawing/2014/main" id="{5DAA053E-3187-4CED-AD65-8CE0C04015EC}"/>
              </a:ext>
            </a:extLst>
          </p:cNvPr>
          <p:cNvGraphicFramePr>
            <a:graphicFrameLocks noGrp="1"/>
          </p:cNvGraphicFramePr>
          <p:nvPr>
            <p:extLst>
              <p:ext uri="{D42A27DB-BD31-4B8C-83A1-F6EECF244321}">
                <p14:modId xmlns:p14="http://schemas.microsoft.com/office/powerpoint/2010/main" val="2066493370"/>
              </p:ext>
            </p:extLst>
          </p:nvPr>
        </p:nvGraphicFramePr>
        <p:xfrm>
          <a:off x="539552" y="908720"/>
          <a:ext cx="8147246" cy="5328588"/>
        </p:xfrm>
        <a:graphic>
          <a:graphicData uri="http://schemas.openxmlformats.org/drawingml/2006/table">
            <a:tbl>
              <a:tblPr firstRow="1" bandRow="1">
                <a:tableStyleId>{BDBED569-4797-4DF1-A0F4-6AAB3CD982D8}</a:tableStyleId>
              </a:tblPr>
              <a:tblGrid>
                <a:gridCol w="1728192">
                  <a:extLst>
                    <a:ext uri="{9D8B030D-6E8A-4147-A177-3AD203B41FA5}">
                      <a16:colId xmlns:a16="http://schemas.microsoft.com/office/drawing/2014/main" val="2526893887"/>
                    </a:ext>
                  </a:extLst>
                </a:gridCol>
                <a:gridCol w="2858838">
                  <a:extLst>
                    <a:ext uri="{9D8B030D-6E8A-4147-A177-3AD203B41FA5}">
                      <a16:colId xmlns:a16="http://schemas.microsoft.com/office/drawing/2014/main" val="2625014806"/>
                    </a:ext>
                  </a:extLst>
                </a:gridCol>
                <a:gridCol w="3560216">
                  <a:extLst>
                    <a:ext uri="{9D8B030D-6E8A-4147-A177-3AD203B41FA5}">
                      <a16:colId xmlns:a16="http://schemas.microsoft.com/office/drawing/2014/main" val="866927331"/>
                    </a:ext>
                  </a:extLst>
                </a:gridCol>
              </a:tblGrid>
              <a:tr h="459321">
                <a:tc gridSpan="2">
                  <a:txBody>
                    <a:bodyPr/>
                    <a:lstStyle/>
                    <a:p>
                      <a:pPr algn="ctr"/>
                      <a:r>
                        <a:rPr kumimoji="1" lang="ja-JP" altLang="en-US" b="0" dirty="0"/>
                        <a:t>前月繰越</a:t>
                      </a:r>
                    </a:p>
                  </a:txBody>
                  <a:tcPr anchor="b"/>
                </a:tc>
                <a:tc hMerge="1">
                  <a:txBody>
                    <a:bodyPr/>
                    <a:lstStyle/>
                    <a:p>
                      <a:endParaRPr kumimoji="1" lang="ja-JP" altLang="en-US" b="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800" b="0" kern="100" dirty="0">
                          <a:effectLst/>
                        </a:rPr>
                        <a:t>　　　</a:t>
                      </a:r>
                      <a:r>
                        <a:rPr lang="ja-JP" altLang="ja-JP" sz="1800" b="0" kern="100" dirty="0">
                          <a:effectLst/>
                        </a:rPr>
                        <a:t>Ａ</a:t>
                      </a:r>
                      <a:r>
                        <a:rPr lang="ja-JP" altLang="en-US" sz="1800" b="0" kern="100" dirty="0">
                          <a:effectLst/>
                        </a:rPr>
                        <a:t>　</a:t>
                      </a:r>
                      <a:endParaRPr lang="ja-JP" altLang="ja-JP" sz="18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anchor="b"/>
                </a:tc>
                <a:extLst>
                  <a:ext uri="{0D108BD9-81ED-4DB2-BD59-A6C34878D82A}">
                    <a16:rowId xmlns:a16="http://schemas.microsoft.com/office/drawing/2014/main" val="2154209507"/>
                  </a:ext>
                </a:extLst>
              </a:tr>
              <a:tr h="489994">
                <a:tc rowSpan="3">
                  <a:txBody>
                    <a:bodyPr/>
                    <a:lstStyle/>
                    <a:p>
                      <a:pPr algn="ctr"/>
                      <a:r>
                        <a:rPr kumimoji="1" lang="ja-JP" altLang="en-US" b="0" dirty="0"/>
                        <a:t>経常収支</a:t>
                      </a:r>
                      <a:br>
                        <a:rPr kumimoji="1" lang="en-US" altLang="ja-JP" b="0" dirty="0"/>
                      </a:br>
                      <a:r>
                        <a:rPr kumimoji="1" lang="ja-JP" altLang="en-US" b="0" dirty="0"/>
                        <a:t>（本業での収支）</a:t>
                      </a:r>
                    </a:p>
                  </a:txBody>
                  <a:tcPr anchor="ctr"/>
                </a:tc>
                <a:tc>
                  <a:txBody>
                    <a:bodyPr/>
                    <a:lstStyle/>
                    <a:p>
                      <a:pPr marL="533400" algn="l">
                        <a:lnSpc>
                          <a:spcPct val="150000"/>
                        </a:lnSpc>
                        <a:spcAft>
                          <a:spcPts val="0"/>
                        </a:spcAft>
                      </a:pPr>
                      <a:r>
                        <a:rPr lang="ja-JP" sz="2000" b="0" kern="100" dirty="0">
                          <a:effectLst/>
                        </a:rPr>
                        <a:t>売上・売掛金入金</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Ｂ</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1025554781"/>
                  </a:ext>
                </a:extLst>
              </a:tr>
              <a:tr h="489994">
                <a:tc vMerge="1">
                  <a:txBody>
                    <a:bodyPr/>
                    <a:lstStyle/>
                    <a:p>
                      <a:endParaRPr kumimoji="1" lang="ja-JP" altLang="en-US" b="0" dirty="0"/>
                    </a:p>
                  </a:txBody>
                  <a:tcPr/>
                </a:tc>
                <a:tc>
                  <a:txBody>
                    <a:bodyPr/>
                    <a:lstStyle/>
                    <a:p>
                      <a:pPr marL="533400" algn="just">
                        <a:lnSpc>
                          <a:spcPct val="150000"/>
                        </a:lnSpc>
                        <a:spcAft>
                          <a:spcPts val="0"/>
                        </a:spcAft>
                      </a:pPr>
                      <a:r>
                        <a:rPr lang="ja-JP" sz="2000" b="0" kern="100" dirty="0">
                          <a:effectLst/>
                        </a:rPr>
                        <a:t>買掛金・諸経費支払</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Ｃ</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3257310362"/>
                  </a:ext>
                </a:extLst>
              </a:tr>
              <a:tr h="489994">
                <a:tc vMerge="1">
                  <a:txBody>
                    <a:bodyPr/>
                    <a:lstStyle/>
                    <a:p>
                      <a:endParaRPr kumimoji="1" lang="ja-JP" altLang="en-US" b="0"/>
                    </a:p>
                  </a:txBody>
                  <a:tcPr/>
                </a:tc>
                <a:tc>
                  <a:txBody>
                    <a:bodyPr/>
                    <a:lstStyle/>
                    <a:p>
                      <a:pPr marL="533400" algn="just">
                        <a:lnSpc>
                          <a:spcPct val="150000"/>
                        </a:lnSpc>
                        <a:spcAft>
                          <a:spcPts val="0"/>
                        </a:spcAft>
                      </a:pPr>
                      <a:r>
                        <a:rPr lang="ja-JP" sz="2000" b="0" kern="100" dirty="0">
                          <a:effectLst/>
                        </a:rPr>
                        <a:t>差額合計</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Ｄ＝Ｂ－Ｃ</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solidFill>
                      <a:srgbClr val="FFFF00">
                        <a:alpha val="20000"/>
                      </a:srgbClr>
                    </a:solidFill>
                  </a:tcPr>
                </a:tc>
                <a:extLst>
                  <a:ext uri="{0D108BD9-81ED-4DB2-BD59-A6C34878D82A}">
                    <a16:rowId xmlns:a16="http://schemas.microsoft.com/office/drawing/2014/main" val="116066719"/>
                  </a:ext>
                </a:extLst>
              </a:tr>
              <a:tr h="489994">
                <a:tc rowSpan="3">
                  <a:txBody>
                    <a:bodyPr/>
                    <a:lstStyle/>
                    <a:p>
                      <a:pPr algn="ctr"/>
                      <a:r>
                        <a:rPr kumimoji="1" lang="ja-JP" altLang="en-US" b="0" dirty="0"/>
                        <a:t>投資収支</a:t>
                      </a:r>
                      <a:endParaRPr kumimoji="1" lang="en-US" altLang="ja-JP" b="0" dirty="0"/>
                    </a:p>
                    <a:p>
                      <a:pPr algn="ctr"/>
                      <a:r>
                        <a:rPr kumimoji="1" lang="ja-JP" altLang="en-US" b="0" dirty="0"/>
                        <a:t>（資産購入・売却の収支）</a:t>
                      </a:r>
                    </a:p>
                  </a:txBody>
                  <a:tcPr anchor="ctr"/>
                </a:tc>
                <a:tc>
                  <a:txBody>
                    <a:bodyPr/>
                    <a:lstStyle/>
                    <a:p>
                      <a:pPr marL="533400" algn="just">
                        <a:lnSpc>
                          <a:spcPct val="150000"/>
                        </a:lnSpc>
                        <a:spcAft>
                          <a:spcPts val="0"/>
                        </a:spcAft>
                      </a:pPr>
                      <a:r>
                        <a:rPr lang="ja-JP" sz="2000" b="0" kern="100" dirty="0">
                          <a:effectLst/>
                        </a:rPr>
                        <a:t>固定資産売却収入</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Ｅ</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3470818323"/>
                  </a:ext>
                </a:extLst>
              </a:tr>
              <a:tr h="489994">
                <a:tc vMerge="1">
                  <a:txBody>
                    <a:bodyPr/>
                    <a:lstStyle/>
                    <a:p>
                      <a:endParaRPr kumimoji="1" lang="ja-JP" altLang="en-US" b="0"/>
                    </a:p>
                  </a:txBody>
                  <a:tcPr/>
                </a:tc>
                <a:tc>
                  <a:txBody>
                    <a:bodyPr/>
                    <a:lstStyle/>
                    <a:p>
                      <a:pPr marL="533400" algn="just">
                        <a:lnSpc>
                          <a:spcPct val="150000"/>
                        </a:lnSpc>
                        <a:spcAft>
                          <a:spcPts val="0"/>
                        </a:spcAft>
                      </a:pPr>
                      <a:r>
                        <a:rPr lang="ja-JP" sz="2000" b="0" kern="100" dirty="0">
                          <a:effectLst/>
                        </a:rPr>
                        <a:t>固定資産購入支払</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Ｆ</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3036911010"/>
                  </a:ext>
                </a:extLst>
              </a:tr>
              <a:tr h="489994">
                <a:tc vMerge="1">
                  <a:txBody>
                    <a:bodyPr/>
                    <a:lstStyle/>
                    <a:p>
                      <a:endParaRPr kumimoji="1" lang="ja-JP" altLang="en-US" b="0"/>
                    </a:p>
                  </a:txBody>
                  <a:tcPr/>
                </a:tc>
                <a:tc>
                  <a:txBody>
                    <a:bodyPr/>
                    <a:lstStyle/>
                    <a:p>
                      <a:pPr marL="533400" algn="just">
                        <a:lnSpc>
                          <a:spcPct val="150000"/>
                        </a:lnSpc>
                        <a:spcAft>
                          <a:spcPts val="0"/>
                        </a:spcAft>
                      </a:pPr>
                      <a:r>
                        <a:rPr lang="ja-JP" sz="2000" b="0" kern="100" dirty="0">
                          <a:effectLst/>
                        </a:rPr>
                        <a:t>差額合計</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Ｇ＝Ｅ＋Ｆ</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3527730930"/>
                  </a:ext>
                </a:extLst>
              </a:tr>
              <a:tr h="489994">
                <a:tc rowSpan="3">
                  <a:txBody>
                    <a:bodyPr/>
                    <a:lstStyle/>
                    <a:p>
                      <a:pPr algn="ctr"/>
                      <a:r>
                        <a:rPr kumimoji="1" lang="ja-JP" altLang="en-US" dirty="0"/>
                        <a:t>財務収支</a:t>
                      </a:r>
                      <a:endParaRPr kumimoji="1" lang="en-US" altLang="ja-JP" dirty="0"/>
                    </a:p>
                    <a:p>
                      <a:pPr algn="ctr"/>
                      <a:r>
                        <a:rPr kumimoji="1" lang="ja-JP" altLang="en-US" dirty="0"/>
                        <a:t>（金融機関からの借入・返済の収支）</a:t>
                      </a:r>
                    </a:p>
                  </a:txBody>
                  <a:tcPr anchor="ctr"/>
                </a:tc>
                <a:tc>
                  <a:txBody>
                    <a:bodyPr/>
                    <a:lstStyle/>
                    <a:p>
                      <a:pPr marL="533400" algn="just">
                        <a:lnSpc>
                          <a:spcPct val="150000"/>
                        </a:lnSpc>
                        <a:spcAft>
                          <a:spcPts val="0"/>
                        </a:spcAft>
                      </a:pPr>
                      <a:r>
                        <a:rPr lang="ja-JP" sz="2000" b="0" kern="100" dirty="0">
                          <a:effectLst/>
                        </a:rPr>
                        <a:t>新規資金調達</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Ｈ</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377964756"/>
                  </a:ext>
                </a:extLst>
              </a:tr>
              <a:tr h="489994">
                <a:tc vMerge="1">
                  <a:txBody>
                    <a:bodyPr/>
                    <a:lstStyle/>
                    <a:p>
                      <a:endParaRPr kumimoji="1" lang="ja-JP" altLang="en-US" dirty="0"/>
                    </a:p>
                  </a:txBody>
                  <a:tcPr/>
                </a:tc>
                <a:tc>
                  <a:txBody>
                    <a:bodyPr/>
                    <a:lstStyle/>
                    <a:p>
                      <a:pPr marL="533400" algn="just">
                        <a:lnSpc>
                          <a:spcPct val="150000"/>
                        </a:lnSpc>
                        <a:spcAft>
                          <a:spcPts val="0"/>
                        </a:spcAft>
                      </a:pPr>
                      <a:r>
                        <a:rPr lang="ja-JP" sz="2000" b="0" kern="100" dirty="0">
                          <a:effectLst/>
                        </a:rPr>
                        <a:t>借入金返済</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Ｉ</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extLst>
                  <a:ext uri="{0D108BD9-81ED-4DB2-BD59-A6C34878D82A}">
                    <a16:rowId xmlns:a16="http://schemas.microsoft.com/office/drawing/2014/main" val="950574529"/>
                  </a:ext>
                </a:extLst>
              </a:tr>
              <a:tr h="489994">
                <a:tc vMerge="1">
                  <a:txBody>
                    <a:bodyPr/>
                    <a:lstStyle/>
                    <a:p>
                      <a:endParaRPr kumimoji="1" lang="ja-JP" altLang="en-US" dirty="0"/>
                    </a:p>
                  </a:txBody>
                  <a:tcPr/>
                </a:tc>
                <a:tc>
                  <a:txBody>
                    <a:bodyPr/>
                    <a:lstStyle/>
                    <a:p>
                      <a:pPr marL="533400" algn="just">
                        <a:lnSpc>
                          <a:spcPct val="150000"/>
                        </a:lnSpc>
                        <a:spcAft>
                          <a:spcPts val="0"/>
                        </a:spcAft>
                      </a:pPr>
                      <a:r>
                        <a:rPr lang="ja-JP" sz="2000" b="0" kern="100" dirty="0">
                          <a:effectLst/>
                        </a:rPr>
                        <a:t>差額合計</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tc>
                <a:tc>
                  <a:txBody>
                    <a:bodyPr/>
                    <a:lstStyle/>
                    <a:p>
                      <a:pPr marL="533400" algn="ctr">
                        <a:lnSpc>
                          <a:spcPct val="150000"/>
                        </a:lnSpc>
                        <a:spcAft>
                          <a:spcPts val="0"/>
                        </a:spcAft>
                      </a:pPr>
                      <a:r>
                        <a:rPr lang="ja-JP" sz="2000" b="0" kern="100" dirty="0">
                          <a:effectLst/>
                        </a:rPr>
                        <a:t>Ｊ＝Ｈ－Ｉ</a:t>
                      </a:r>
                      <a:endParaRPr lang="ja-JP" sz="20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8580" marR="68580" marT="0" marB="0" anchor="b">
                    <a:solidFill>
                      <a:srgbClr val="FFFF00">
                        <a:alpha val="20000"/>
                      </a:srgbClr>
                    </a:solidFill>
                  </a:tcPr>
                </a:tc>
                <a:extLst>
                  <a:ext uri="{0D108BD9-81ED-4DB2-BD59-A6C34878D82A}">
                    <a16:rowId xmlns:a16="http://schemas.microsoft.com/office/drawing/2014/main" val="3418167104"/>
                  </a:ext>
                </a:extLst>
              </a:tr>
              <a:tr h="459321">
                <a:tc gridSpan="2">
                  <a:txBody>
                    <a:bodyPr/>
                    <a:lstStyle/>
                    <a:p>
                      <a:pPr algn="ctr"/>
                      <a:r>
                        <a:rPr kumimoji="1" lang="ja-JP" altLang="en-US" dirty="0"/>
                        <a:t>翌月繰越</a:t>
                      </a:r>
                    </a:p>
                  </a:txBody>
                  <a:tcPr anchor="b"/>
                </a:tc>
                <a:tc hMerge="1">
                  <a:txBody>
                    <a:bodyPr/>
                    <a:lstStyle/>
                    <a:p>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ja-JP" sz="1800" b="0" kern="100" dirty="0">
                          <a:effectLst/>
                        </a:rPr>
                        <a:t>Ｋ（翌月のＡ）＝Ａ＋Ｄ＋Ｇ＋Ｊ</a:t>
                      </a:r>
                      <a:endParaRPr lang="ja-JP" altLang="ja-JP" sz="1800" b="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anchor="b"/>
                </a:tc>
                <a:extLst>
                  <a:ext uri="{0D108BD9-81ED-4DB2-BD59-A6C34878D82A}">
                    <a16:rowId xmlns:a16="http://schemas.microsoft.com/office/drawing/2014/main" val="3535375635"/>
                  </a:ext>
                </a:extLst>
              </a:tr>
            </a:tbl>
          </a:graphicData>
        </a:graphic>
      </p:graphicFrame>
    </p:spTree>
    <p:extLst>
      <p:ext uri="{BB962C8B-B14F-4D97-AF65-F5344CB8AC3E}">
        <p14:creationId xmlns:p14="http://schemas.microsoft.com/office/powerpoint/2010/main" val="2767870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1-6</a:t>
            </a:r>
            <a:r>
              <a:rPr kumimoji="1" lang="ja-JP" altLang="en-US" dirty="0"/>
              <a:t>．資金繰り改善の順番を考える</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7</a:t>
            </a:fld>
            <a:endParaRPr lang="en-US" altLang="ja-JP" dirty="0"/>
          </a:p>
        </p:txBody>
      </p:sp>
      <p:sp>
        <p:nvSpPr>
          <p:cNvPr id="6" name="四角形: 角を丸くする 5">
            <a:extLst>
              <a:ext uri="{FF2B5EF4-FFF2-40B4-BE49-F238E27FC236}">
                <a16:creationId xmlns:a16="http://schemas.microsoft.com/office/drawing/2014/main" id="{BA5ADECC-D526-48AF-85E9-3FB09F8FE04E}"/>
              </a:ext>
            </a:extLst>
          </p:cNvPr>
          <p:cNvSpPr/>
          <p:nvPr/>
        </p:nvSpPr>
        <p:spPr>
          <a:xfrm>
            <a:off x="3419872" y="1051738"/>
            <a:ext cx="2304256" cy="697105"/>
          </a:xfrm>
          <a:prstGeom prst="roundRect">
            <a:avLst/>
          </a:prstGeom>
          <a:solidFill>
            <a:srgbClr val="FFCC99"/>
          </a:solidFill>
          <a:ln>
            <a:solidFill>
              <a:srgbClr val="6D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rPr>
              <a:t>資金繰り</a:t>
            </a:r>
          </a:p>
        </p:txBody>
      </p:sp>
      <p:sp>
        <p:nvSpPr>
          <p:cNvPr id="7" name="四角形: 角を丸くする 6">
            <a:extLst>
              <a:ext uri="{FF2B5EF4-FFF2-40B4-BE49-F238E27FC236}">
                <a16:creationId xmlns:a16="http://schemas.microsoft.com/office/drawing/2014/main" id="{E1AF7326-DE61-43A4-985E-1E31E4ED02BF}"/>
              </a:ext>
            </a:extLst>
          </p:cNvPr>
          <p:cNvSpPr/>
          <p:nvPr/>
        </p:nvSpPr>
        <p:spPr>
          <a:xfrm>
            <a:off x="449796" y="2168544"/>
            <a:ext cx="8244408" cy="81500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手元資金＝損益面⇒最低でも平均月商の</a:t>
            </a:r>
            <a:r>
              <a:rPr lang="ja-JP" altLang="en-US" sz="2000" dirty="0">
                <a:solidFill>
                  <a:srgbClr val="FF0000"/>
                </a:solidFill>
              </a:rPr>
              <a:t>１ヶ月分</a:t>
            </a:r>
            <a:r>
              <a:rPr lang="ja-JP" altLang="en-US" sz="2000" dirty="0">
                <a:solidFill>
                  <a:schemeClr val="tx1"/>
                </a:solidFill>
              </a:rPr>
              <a:t>⇒</a:t>
            </a:r>
            <a:r>
              <a:rPr lang="en-US" altLang="ja-JP" sz="2000" dirty="0">
                <a:solidFill>
                  <a:schemeClr val="tx1"/>
                </a:solidFill>
              </a:rPr>
              <a:t>3</a:t>
            </a:r>
            <a:r>
              <a:rPr lang="ja-JP" altLang="en-US" sz="2000" dirty="0">
                <a:solidFill>
                  <a:schemeClr val="tx1"/>
                </a:solidFill>
              </a:rPr>
              <a:t>ヶ月以上は持ち過ぎ</a:t>
            </a:r>
            <a:endParaRPr lang="en-US" altLang="ja-JP" sz="2000" dirty="0">
              <a:solidFill>
                <a:schemeClr val="tx1"/>
              </a:solidFill>
            </a:endParaRPr>
          </a:p>
          <a:p>
            <a:r>
              <a:rPr kumimoji="1" lang="ja-JP" altLang="en-US" sz="2000" dirty="0">
                <a:solidFill>
                  <a:schemeClr val="tx1"/>
                </a:solidFill>
              </a:rPr>
              <a:t>　　　　　　＝貸借面⇒当座比率</a:t>
            </a:r>
            <a:r>
              <a:rPr kumimoji="1" lang="en-US" altLang="ja-JP" sz="2000" dirty="0">
                <a:solidFill>
                  <a:schemeClr val="tx1"/>
                </a:solidFill>
              </a:rPr>
              <a:t>100</a:t>
            </a:r>
            <a:r>
              <a:rPr kumimoji="1" lang="ja-JP" altLang="en-US" sz="2000" dirty="0">
                <a:solidFill>
                  <a:schemeClr val="tx1"/>
                </a:solidFill>
              </a:rPr>
              <a:t>％が必須⇒</a:t>
            </a:r>
            <a:r>
              <a:rPr kumimoji="1" lang="en-US" altLang="ja-JP" sz="2000" dirty="0">
                <a:solidFill>
                  <a:schemeClr val="tx1"/>
                </a:solidFill>
              </a:rPr>
              <a:t>150</a:t>
            </a:r>
            <a:r>
              <a:rPr kumimoji="1" lang="ja-JP" altLang="en-US" sz="2000" dirty="0">
                <a:solidFill>
                  <a:schemeClr val="tx1"/>
                </a:solidFill>
              </a:rPr>
              <a:t>％で安泰</a:t>
            </a:r>
          </a:p>
        </p:txBody>
      </p:sp>
      <p:sp>
        <p:nvSpPr>
          <p:cNvPr id="8" name="四角形: 角を丸くする 7">
            <a:extLst>
              <a:ext uri="{FF2B5EF4-FFF2-40B4-BE49-F238E27FC236}">
                <a16:creationId xmlns:a16="http://schemas.microsoft.com/office/drawing/2014/main" id="{2BF6D92E-9238-444D-9950-614F66A9C7CB}"/>
              </a:ext>
            </a:extLst>
          </p:cNvPr>
          <p:cNvSpPr/>
          <p:nvPr/>
        </p:nvSpPr>
        <p:spPr>
          <a:xfrm>
            <a:off x="449018" y="3487128"/>
            <a:ext cx="3407947" cy="6840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a:solidFill>
                  <a:schemeClr val="tx1"/>
                </a:solidFill>
              </a:rPr>
              <a:t>①経常収支の改善</a:t>
            </a:r>
            <a:endParaRPr kumimoji="1" lang="en-US" altLang="ja-JP" sz="2000" dirty="0">
              <a:solidFill>
                <a:schemeClr val="tx1"/>
              </a:solidFill>
            </a:endParaRPr>
          </a:p>
          <a:p>
            <a:r>
              <a:rPr lang="ja-JP" altLang="en-US" sz="2000" dirty="0">
                <a:solidFill>
                  <a:schemeClr val="tx1"/>
                </a:solidFill>
              </a:rPr>
              <a:t>　</a:t>
            </a:r>
            <a:r>
              <a:rPr kumimoji="1" lang="ja-JP" altLang="en-US" sz="2000" dirty="0">
                <a:solidFill>
                  <a:schemeClr val="tx1"/>
                </a:solidFill>
              </a:rPr>
              <a:t>⇒当然だが、時間がかかる</a:t>
            </a:r>
          </a:p>
        </p:txBody>
      </p:sp>
      <p:sp>
        <p:nvSpPr>
          <p:cNvPr id="9" name="四角形: 角を丸くする 8">
            <a:extLst>
              <a:ext uri="{FF2B5EF4-FFF2-40B4-BE49-F238E27FC236}">
                <a16:creationId xmlns:a16="http://schemas.microsoft.com/office/drawing/2014/main" id="{7807D30F-34CE-4D85-854C-308A9D0AD337}"/>
              </a:ext>
            </a:extLst>
          </p:cNvPr>
          <p:cNvSpPr/>
          <p:nvPr/>
        </p:nvSpPr>
        <p:spPr>
          <a:xfrm>
            <a:off x="3080915" y="4421778"/>
            <a:ext cx="5601574" cy="64633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③投資</a:t>
            </a:r>
            <a:r>
              <a:rPr kumimoji="1" lang="ja-JP" altLang="en-US" sz="2000" dirty="0">
                <a:solidFill>
                  <a:schemeClr val="tx1"/>
                </a:solidFill>
              </a:rPr>
              <a:t>収支の改善</a:t>
            </a:r>
            <a:endParaRPr kumimoji="1" lang="en-US" altLang="ja-JP" sz="2000" dirty="0">
              <a:solidFill>
                <a:schemeClr val="tx1"/>
              </a:solidFill>
            </a:endParaRPr>
          </a:p>
          <a:p>
            <a:r>
              <a:rPr kumimoji="1" lang="ja-JP" altLang="en-US" sz="2000" dirty="0">
                <a:solidFill>
                  <a:schemeClr val="tx1"/>
                </a:solidFill>
              </a:rPr>
              <a:t>　　⇒保有資産の売却⇒金融機関は進めるが・・・</a:t>
            </a:r>
          </a:p>
        </p:txBody>
      </p:sp>
      <p:cxnSp>
        <p:nvCxnSpPr>
          <p:cNvPr id="10" name="直線矢印コネクタ 9">
            <a:extLst>
              <a:ext uri="{FF2B5EF4-FFF2-40B4-BE49-F238E27FC236}">
                <a16:creationId xmlns:a16="http://schemas.microsoft.com/office/drawing/2014/main" id="{122C4734-1CA9-4FEB-AF87-77245A38BD34}"/>
              </a:ext>
            </a:extLst>
          </p:cNvPr>
          <p:cNvCxnSpPr>
            <a:cxnSpLocks/>
            <a:stCxn id="7" idx="2"/>
            <a:endCxn id="8" idx="0"/>
          </p:cNvCxnSpPr>
          <p:nvPr/>
        </p:nvCxnSpPr>
        <p:spPr>
          <a:xfrm flipH="1">
            <a:off x="2152992" y="2983553"/>
            <a:ext cx="2419008" cy="5035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D2351FA-F516-4055-BE5C-789D13326CD3}"/>
              </a:ext>
            </a:extLst>
          </p:cNvPr>
          <p:cNvCxnSpPr>
            <a:cxnSpLocks/>
            <a:stCxn id="7" idx="2"/>
            <a:endCxn id="12" idx="0"/>
          </p:cNvCxnSpPr>
          <p:nvPr/>
        </p:nvCxnSpPr>
        <p:spPr>
          <a:xfrm>
            <a:off x="4572000" y="2983553"/>
            <a:ext cx="2962613" cy="5035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 name="四角形: 角を丸くする 11">
            <a:extLst>
              <a:ext uri="{FF2B5EF4-FFF2-40B4-BE49-F238E27FC236}">
                <a16:creationId xmlns:a16="http://schemas.microsoft.com/office/drawing/2014/main" id="{50EF38C8-4CC6-450D-A52C-8B330A143378}"/>
              </a:ext>
            </a:extLst>
          </p:cNvPr>
          <p:cNvSpPr/>
          <p:nvPr/>
        </p:nvSpPr>
        <p:spPr>
          <a:xfrm>
            <a:off x="6364613" y="3487128"/>
            <a:ext cx="2340000" cy="6840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②財務収支</a:t>
            </a:r>
            <a:r>
              <a:rPr kumimoji="1" lang="ja-JP" altLang="en-US" sz="2000" dirty="0">
                <a:solidFill>
                  <a:schemeClr val="tx1"/>
                </a:solidFill>
              </a:rPr>
              <a:t>の改善</a:t>
            </a:r>
            <a:endParaRPr kumimoji="1" lang="en-US" altLang="ja-JP" sz="2000" dirty="0">
              <a:solidFill>
                <a:schemeClr val="tx1"/>
              </a:solidFill>
            </a:endParaRPr>
          </a:p>
          <a:p>
            <a:r>
              <a:rPr kumimoji="1" lang="ja-JP" altLang="en-US" sz="2000" dirty="0">
                <a:solidFill>
                  <a:schemeClr val="tx1"/>
                </a:solidFill>
              </a:rPr>
              <a:t>⇒即効性あり</a:t>
            </a:r>
          </a:p>
        </p:txBody>
      </p:sp>
      <p:cxnSp>
        <p:nvCxnSpPr>
          <p:cNvPr id="13" name="直線矢印コネクタ 12">
            <a:extLst>
              <a:ext uri="{FF2B5EF4-FFF2-40B4-BE49-F238E27FC236}">
                <a16:creationId xmlns:a16="http://schemas.microsoft.com/office/drawing/2014/main" id="{564757BB-CA88-4128-9508-F4DACDCF3B6F}"/>
              </a:ext>
            </a:extLst>
          </p:cNvPr>
          <p:cNvCxnSpPr>
            <a:cxnSpLocks/>
            <a:stCxn id="7" idx="2"/>
            <a:endCxn id="9" idx="0"/>
          </p:cNvCxnSpPr>
          <p:nvPr/>
        </p:nvCxnSpPr>
        <p:spPr>
          <a:xfrm>
            <a:off x="4572000" y="2983553"/>
            <a:ext cx="1309702" cy="143822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71FA7D30-81A5-4F81-A14E-DB522D3CA7D5}"/>
              </a:ext>
            </a:extLst>
          </p:cNvPr>
          <p:cNvCxnSpPr>
            <a:cxnSpLocks/>
            <a:stCxn id="6" idx="2"/>
            <a:endCxn id="7" idx="0"/>
          </p:cNvCxnSpPr>
          <p:nvPr/>
        </p:nvCxnSpPr>
        <p:spPr>
          <a:xfrm>
            <a:off x="4572000" y="1748843"/>
            <a:ext cx="0" cy="41970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83278F31-BCE1-4ECB-A911-06E0646B09DA}"/>
              </a:ext>
            </a:extLst>
          </p:cNvPr>
          <p:cNvSpPr txBox="1"/>
          <p:nvPr/>
        </p:nvSpPr>
        <p:spPr>
          <a:xfrm>
            <a:off x="334466" y="5263054"/>
            <a:ext cx="8359738" cy="923330"/>
          </a:xfrm>
          <a:prstGeom prst="rect">
            <a:avLst/>
          </a:prstGeom>
          <a:solidFill>
            <a:srgbClr val="FFCC99"/>
          </a:solidFill>
          <a:ln>
            <a:solidFill>
              <a:srgbClr val="6D0F0F"/>
            </a:solidFill>
          </a:ln>
        </p:spPr>
        <p:txBody>
          <a:bodyPr wrap="square" rtlCol="0">
            <a:spAutoFit/>
          </a:bodyPr>
          <a:lstStyle/>
          <a:p>
            <a:r>
              <a:rPr kumimoji="1" lang="ja-JP" altLang="en-US" dirty="0"/>
              <a:t>いずれにしても、資金が足りるか足りていないか？足りていないのであれば、いつにいくら足りないかを把握しておく事が必須</a:t>
            </a:r>
            <a:endParaRPr kumimoji="1" lang="en-US" altLang="ja-JP" dirty="0"/>
          </a:p>
          <a:p>
            <a:r>
              <a:rPr lang="ja-JP" altLang="en-US" dirty="0">
                <a:solidFill>
                  <a:srgbClr val="FF0000"/>
                </a:solidFill>
              </a:rPr>
              <a:t>安易に金融機関からの借入を行うべきではない！</a:t>
            </a:r>
            <a:endParaRPr kumimoji="1" lang="ja-JP" altLang="en-US" dirty="0">
              <a:solidFill>
                <a:srgbClr val="FF0000"/>
              </a:solidFill>
            </a:endParaRPr>
          </a:p>
        </p:txBody>
      </p:sp>
    </p:spTree>
    <p:extLst>
      <p:ext uri="{BB962C8B-B14F-4D97-AF65-F5344CB8AC3E}">
        <p14:creationId xmlns:p14="http://schemas.microsoft.com/office/powerpoint/2010/main" val="1033543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FA7404-9785-43F0-AEC0-E6576545A4C6}"/>
              </a:ext>
            </a:extLst>
          </p:cNvPr>
          <p:cNvSpPr>
            <a:spLocks noGrp="1"/>
          </p:cNvSpPr>
          <p:nvPr>
            <p:ph type="title"/>
          </p:nvPr>
        </p:nvSpPr>
        <p:spPr>
          <a:xfrm>
            <a:off x="252413" y="115888"/>
            <a:ext cx="8640762" cy="433387"/>
          </a:xfrm>
        </p:spPr>
        <p:txBody>
          <a:bodyPr wrap="square" anchor="ctr">
            <a:normAutofit/>
          </a:bodyPr>
          <a:lstStyle/>
          <a:p>
            <a:r>
              <a:rPr kumimoji="1" lang="en-US" altLang="ja-JP" dirty="0"/>
              <a:t>1-7</a:t>
            </a:r>
            <a:r>
              <a:rPr kumimoji="1" lang="ja-JP" altLang="en-US" dirty="0"/>
              <a:t>．お金が足りない理由</a:t>
            </a:r>
          </a:p>
        </p:txBody>
      </p:sp>
      <p:sp>
        <p:nvSpPr>
          <p:cNvPr id="4" name="フッター プレースホルダー 3">
            <a:extLst>
              <a:ext uri="{FF2B5EF4-FFF2-40B4-BE49-F238E27FC236}">
                <a16:creationId xmlns:a16="http://schemas.microsoft.com/office/drawing/2014/main" id="{D8BFF26E-8EC2-43E5-A039-5BA9AEF0A512}"/>
              </a:ext>
            </a:extLst>
          </p:cNvPr>
          <p:cNvSpPr>
            <a:spLocks noGrp="1"/>
          </p:cNvSpPr>
          <p:nvPr>
            <p:ph type="ftr" sz="quarter" idx="11"/>
          </p:nvPr>
        </p:nvSpPr>
        <p:spPr>
          <a:xfrm>
            <a:off x="3197225" y="6597650"/>
            <a:ext cx="2895600" cy="260350"/>
          </a:xfrm>
        </p:spPr>
        <p:txBody>
          <a:bodyPr wrap="square" anchor="t">
            <a:normAutofit/>
          </a:bodyPr>
          <a:lstStyle/>
          <a:p>
            <a:pPr>
              <a:spcAft>
                <a:spcPts val="600"/>
              </a:spcAft>
              <a:defRPr/>
            </a:pPr>
            <a:r>
              <a:rPr lang="en-US" altLang="ja-JP"/>
              <a:t>©</a:t>
            </a:r>
            <a:r>
              <a:rPr lang="ja-JP" altLang="en-US"/>
              <a:t>しのざき総研２０２１</a:t>
            </a:r>
            <a:endParaRPr lang="en-US" altLang="ja-JP" dirty="0"/>
          </a:p>
        </p:txBody>
      </p:sp>
      <p:sp>
        <p:nvSpPr>
          <p:cNvPr id="5" name="スライド番号プレースホルダー 4">
            <a:extLst>
              <a:ext uri="{FF2B5EF4-FFF2-40B4-BE49-F238E27FC236}">
                <a16:creationId xmlns:a16="http://schemas.microsoft.com/office/drawing/2014/main" id="{6C7BFFF6-7417-4182-8617-C39DB89E9BC4}"/>
              </a:ext>
            </a:extLst>
          </p:cNvPr>
          <p:cNvSpPr>
            <a:spLocks noGrp="1"/>
          </p:cNvSpPr>
          <p:nvPr>
            <p:ph type="sldNum" sz="quarter" idx="12"/>
          </p:nvPr>
        </p:nvSpPr>
        <p:spPr>
          <a:xfrm>
            <a:off x="6759575" y="6597650"/>
            <a:ext cx="2133600" cy="260350"/>
          </a:xfrm>
        </p:spPr>
        <p:txBody>
          <a:bodyPr wrap="square" anchor="t">
            <a:normAutofit/>
          </a:bodyPr>
          <a:lstStyle/>
          <a:p>
            <a:pPr>
              <a:spcAft>
                <a:spcPts val="600"/>
              </a:spcAft>
            </a:pPr>
            <a:fld id="{A26C4393-58E0-44C7-BBF2-6DED8829D360}" type="slidenum">
              <a:rPr lang="en-US" altLang="ja-JP" smtClean="0"/>
              <a:pPr>
                <a:spcAft>
                  <a:spcPts val="600"/>
                </a:spcAft>
              </a:pPr>
              <a:t>8</a:t>
            </a:fld>
            <a:endParaRPr lang="en-US" altLang="ja-JP" dirty="0"/>
          </a:p>
        </p:txBody>
      </p:sp>
      <p:graphicFrame>
        <p:nvGraphicFramePr>
          <p:cNvPr id="6" name="図表 5">
            <a:extLst>
              <a:ext uri="{FF2B5EF4-FFF2-40B4-BE49-F238E27FC236}">
                <a16:creationId xmlns:a16="http://schemas.microsoft.com/office/drawing/2014/main" id="{7F4135DE-A699-4724-895A-850B4C4EA363}"/>
              </a:ext>
            </a:extLst>
          </p:cNvPr>
          <p:cNvGraphicFramePr/>
          <p:nvPr>
            <p:extLst>
              <p:ext uri="{D42A27DB-BD31-4B8C-83A1-F6EECF244321}">
                <p14:modId xmlns:p14="http://schemas.microsoft.com/office/powerpoint/2010/main" val="440267930"/>
              </p:ext>
            </p:extLst>
          </p:nvPr>
        </p:nvGraphicFramePr>
        <p:xfrm>
          <a:off x="0" y="1189258"/>
          <a:ext cx="9083352" cy="4828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79241774"/>
      </p:ext>
    </p:extLst>
  </p:cSld>
  <p:clrMapOvr>
    <a:masterClrMapping/>
  </p:clrMapOvr>
</p:sld>
</file>

<file path=ppt/theme/theme1.xml><?xml version="1.0" encoding="utf-8"?>
<a:theme xmlns:a="http://schemas.openxmlformats.org/drawingml/2006/main" name="cool10-s-2">
  <a:themeElements>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ol10-s-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ol10-s-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ol10-s-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ol10-s-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ol10-s-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ol10-s-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ol10-s-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ol10-s-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ol10-s-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ol10-s-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ol10-s-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ol10-s-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ol10-s-2">
  <a:themeElements>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ol10-s-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ol10-s-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ol10-s-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ol10-s-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ol10-s-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ol10-s-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ol10-s-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ol10-s-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ol10-s-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ol10-s-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ol10-s-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ol10-s-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ol10-s-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6860</TotalTime>
  <Words>9885</Words>
  <Application>Microsoft Office PowerPoint</Application>
  <PresentationFormat>画面に合わせる (4:3)</PresentationFormat>
  <Paragraphs>3097</Paragraphs>
  <Slides>62</Slides>
  <Notes>62</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62</vt:i4>
      </vt:variant>
    </vt:vector>
  </HeadingPairs>
  <TitlesOfParts>
    <vt:vector size="71" baseType="lpstr">
      <vt:lpstr>ＭＳ 明朝</vt:lpstr>
      <vt:lpstr>ヒラギノ角ゴ Pro W3</vt:lpstr>
      <vt:lpstr>游ゴシック</vt:lpstr>
      <vt:lpstr>游ゴシック</vt:lpstr>
      <vt:lpstr>Arial</vt:lpstr>
      <vt:lpstr>Century</vt:lpstr>
      <vt:lpstr>Wingdings</vt:lpstr>
      <vt:lpstr>cool10-s-2</vt:lpstr>
      <vt:lpstr>1_cool10-s-2</vt:lpstr>
      <vt:lpstr>【　 資金繰り管理実務セミナー　】</vt:lpstr>
      <vt:lpstr>【　目　次　】</vt:lpstr>
      <vt:lpstr>1-1．中小企業にとって一番大切な事は・・・？</vt:lpstr>
      <vt:lpstr>1-2．黒字の会社は意外と簡単に作れる</vt:lpstr>
      <vt:lpstr>1-3．経営者の一番のストレスは・・・資金繰り！</vt:lpstr>
      <vt:lpstr>1-4．売上を上げればどうにかなるか？</vt:lpstr>
      <vt:lpstr>1-5．資金繰り表の構造</vt:lpstr>
      <vt:lpstr>1-6．資金繰り改善の順番を考える</vt:lpstr>
      <vt:lpstr>1-7．お金が足りない理由</vt:lpstr>
      <vt:lpstr>2-1．資金繰り表の種類（時系列）</vt:lpstr>
      <vt:lpstr>2-2．日繰り資金繰り表</vt:lpstr>
      <vt:lpstr>2-3．月繰り資金繰り表</vt:lpstr>
      <vt:lpstr>2-4．年繰り資金繰り表</vt:lpstr>
      <vt:lpstr>2-5．実績資金繰り表とは・・・</vt:lpstr>
      <vt:lpstr>2-6．資金繰り表を作成してみよう</vt:lpstr>
      <vt:lpstr>2-7．資金繰り表を作成してみよう</vt:lpstr>
      <vt:lpstr>2-8.念のため・・・受取手形とは？</vt:lpstr>
      <vt:lpstr>2-9．受取手形帳と支払手形帳</vt:lpstr>
      <vt:lpstr>2-10.手形の使用が無くなる・・・？</vt:lpstr>
      <vt:lpstr>2-11．売掛金のファクタリング</vt:lpstr>
      <vt:lpstr>PowerPoint プレゼンテーション</vt:lpstr>
      <vt:lpstr>2-13．実際に集計する場合は・・・？</vt:lpstr>
      <vt:lpstr>3-1．予定資金繰り表とは・・・</vt:lpstr>
      <vt:lpstr>3-2．予定資金繰り表とは・・・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3-11．手形割引と裏書の考え方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3-23．税金について</vt:lpstr>
      <vt:lpstr>3-24.念のため、法人税について</vt:lpstr>
      <vt:lpstr>4-1．投資収支について</vt:lpstr>
      <vt:lpstr>5-1．財務収支について</vt:lpstr>
      <vt:lpstr>8-1．小売り業の資金繰りポイント</vt:lpstr>
      <vt:lpstr>8-2．卸売業の資金繰りポイント</vt:lpstr>
      <vt:lpstr>8-3．製造業の資金繰りポイント</vt:lpstr>
      <vt:lpstr>8-4．建設業の資金繰りポイント</vt:lpstr>
      <vt:lpstr>8-5．建設業の資金繰り管理と損益管理について</vt:lpstr>
      <vt:lpstr>7-1．金融機関が欲しがる資金繰り表</vt:lpstr>
      <vt:lpstr>9-1．事業再生中の資金繰りイメージ</vt:lpstr>
      <vt:lpstr>9-2．資金繰り状況に応じた対応</vt:lpstr>
      <vt:lpstr>9-3．緊急時の資金繰り対応について</vt:lpstr>
      <vt:lpstr>9-4．緊急時の資金繰り対応について</vt:lpstr>
      <vt:lpstr>9-5．緊急時の資金繰り対応について</vt:lpstr>
      <vt:lpstr>9-6．歴史は繰り返される・・・？</vt:lpstr>
      <vt:lpstr>9-7．銀行対応について</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法人融資プロジェクトＸ・Ｙ・ＺのＹ　】</dc:title>
  <dc:creator>西川 佳徳</dc:creator>
  <cp:lastModifiedBy>ZAIMU02</cp:lastModifiedBy>
  <cp:revision>328</cp:revision>
  <cp:lastPrinted>2020-12-11T12:37:24Z</cp:lastPrinted>
  <dcterms:created xsi:type="dcterms:W3CDTF">2020-08-22T01:39:19Z</dcterms:created>
  <dcterms:modified xsi:type="dcterms:W3CDTF">2021-03-08T01:17:55Z</dcterms:modified>
</cp:coreProperties>
</file>